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62" r:id="rId17"/>
    <p:sldId id="264" r:id="rId18"/>
    <p:sldId id="277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Montserrat" panose="00000500000000000000" pitchFamily="2" charset="-18"/>
      <p:regular r:id="rId22"/>
      <p:bold r:id="rId23"/>
      <p:italic r:id="rId24"/>
      <p:boldItalic r:id="rId25"/>
    </p:embeddedFont>
    <p:embeddedFont>
      <p:font typeface="Old Standard TT" panose="020B0604020202020204" charset="-18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8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2:30:53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24339,'4575'96'0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2:31:04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1 383 24486,'4602'-383'0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2:31:10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1 435 24465,'4576'-435'0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3T22:31:20.8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0 209 24432,'3689'-208'0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9F3ADE99-C677-181A-3CE8-32CDD06A5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5:notes">
            <a:extLst>
              <a:ext uri="{FF2B5EF4-FFF2-40B4-BE49-F238E27FC236}">
                <a16:creationId xmlns:a16="http://schemas.microsoft.com/office/drawing/2014/main" id="{B7CBF474-A926-7C28-5EA3-E604BA52B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5:notes">
            <a:extLst>
              <a:ext uri="{FF2B5EF4-FFF2-40B4-BE49-F238E27FC236}">
                <a16:creationId xmlns:a16="http://schemas.microsoft.com/office/drawing/2014/main" id="{538C7919-E251-36FF-521F-FB67FCEFE2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061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BF1DA80A-3632-E29F-900A-13A8C2BAF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5:notes">
            <a:extLst>
              <a:ext uri="{FF2B5EF4-FFF2-40B4-BE49-F238E27FC236}">
                <a16:creationId xmlns:a16="http://schemas.microsoft.com/office/drawing/2014/main" id="{A0BF0DA0-EAB1-19B6-6B1D-054A6F5AA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5:notes">
            <a:extLst>
              <a:ext uri="{FF2B5EF4-FFF2-40B4-BE49-F238E27FC236}">
                <a16:creationId xmlns:a16="http://schemas.microsoft.com/office/drawing/2014/main" id="{6380C013-ED6C-D12F-7CE6-3F3040E5A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41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FC543E17-14E3-6496-D350-1F3EC888D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5:notes">
            <a:extLst>
              <a:ext uri="{FF2B5EF4-FFF2-40B4-BE49-F238E27FC236}">
                <a16:creationId xmlns:a16="http://schemas.microsoft.com/office/drawing/2014/main" id="{A696FC2E-3791-836F-CEBD-B8704F427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5:notes">
            <a:extLst>
              <a:ext uri="{FF2B5EF4-FFF2-40B4-BE49-F238E27FC236}">
                <a16:creationId xmlns:a16="http://schemas.microsoft.com/office/drawing/2014/main" id="{FE2A68B6-2199-0EF1-0BF3-F7CA899C7C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045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3B959EB3-CB36-606E-1637-68F35DADA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5:notes">
            <a:extLst>
              <a:ext uri="{FF2B5EF4-FFF2-40B4-BE49-F238E27FC236}">
                <a16:creationId xmlns:a16="http://schemas.microsoft.com/office/drawing/2014/main" id="{69A1C4FB-8A4F-A97F-5F3E-4422F2ECF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5:notes">
            <a:extLst>
              <a:ext uri="{FF2B5EF4-FFF2-40B4-BE49-F238E27FC236}">
                <a16:creationId xmlns:a16="http://schemas.microsoft.com/office/drawing/2014/main" id="{B8791842-C302-C775-2D85-E9739B0440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924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D922229D-E99F-C83A-92EC-229D6B503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5:notes">
            <a:extLst>
              <a:ext uri="{FF2B5EF4-FFF2-40B4-BE49-F238E27FC236}">
                <a16:creationId xmlns:a16="http://schemas.microsoft.com/office/drawing/2014/main" id="{21CEA422-612E-F25B-A59A-1D5E95964E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5:notes">
            <a:extLst>
              <a:ext uri="{FF2B5EF4-FFF2-40B4-BE49-F238E27FC236}">
                <a16:creationId xmlns:a16="http://schemas.microsoft.com/office/drawing/2014/main" id="{419F7549-B710-3D19-4C39-ADD029CCD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07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073C3DEA-8A4A-D034-7E2A-A0CFD6985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5:notes">
            <a:extLst>
              <a:ext uri="{FF2B5EF4-FFF2-40B4-BE49-F238E27FC236}">
                <a16:creationId xmlns:a16="http://schemas.microsoft.com/office/drawing/2014/main" id="{1FB6D0C3-1066-1CDC-6530-8A25915A36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5:notes">
            <a:extLst>
              <a:ext uri="{FF2B5EF4-FFF2-40B4-BE49-F238E27FC236}">
                <a16:creationId xmlns:a16="http://schemas.microsoft.com/office/drawing/2014/main" id="{94DD71A5-FD40-E297-4EA5-BF40FEDFB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51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2D0FBD61-CB31-0D8F-BD81-90C28A537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0357f_0_35:notes">
            <a:extLst>
              <a:ext uri="{FF2B5EF4-FFF2-40B4-BE49-F238E27FC236}">
                <a16:creationId xmlns:a16="http://schemas.microsoft.com/office/drawing/2014/main" id="{5D622429-E451-986E-A8B5-10605A5833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0357f_0_35:notes">
            <a:extLst>
              <a:ext uri="{FF2B5EF4-FFF2-40B4-BE49-F238E27FC236}">
                <a16:creationId xmlns:a16="http://schemas.microsoft.com/office/drawing/2014/main" id="{1C076678-402F-824E-D9B5-DA60B2984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63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d1406427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d1406427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7F90CA31-4ED7-3287-9B8E-0C307AD3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5:notes">
            <a:extLst>
              <a:ext uri="{FF2B5EF4-FFF2-40B4-BE49-F238E27FC236}">
                <a16:creationId xmlns:a16="http://schemas.microsoft.com/office/drawing/2014/main" id="{FF2452C8-4E54-1E9E-6170-931C905A3A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5:notes">
            <a:extLst>
              <a:ext uri="{FF2B5EF4-FFF2-40B4-BE49-F238E27FC236}">
                <a16:creationId xmlns:a16="http://schemas.microsoft.com/office/drawing/2014/main" id="{27FC2909-5678-0BF4-42E5-DA43326B5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1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5042A75C-FD78-F0C5-FEF2-3CF75D84D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5:notes">
            <a:extLst>
              <a:ext uri="{FF2B5EF4-FFF2-40B4-BE49-F238E27FC236}">
                <a16:creationId xmlns:a16="http://schemas.microsoft.com/office/drawing/2014/main" id="{6138C71A-7DD5-F266-B5EE-4C7D39C20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5:notes">
            <a:extLst>
              <a:ext uri="{FF2B5EF4-FFF2-40B4-BE49-F238E27FC236}">
                <a16:creationId xmlns:a16="http://schemas.microsoft.com/office/drawing/2014/main" id="{4BB8E574-B346-1F16-F413-C6E84F30E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122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1CE4E15F-811D-E24E-955A-389C93AC3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5:notes">
            <a:extLst>
              <a:ext uri="{FF2B5EF4-FFF2-40B4-BE49-F238E27FC236}">
                <a16:creationId xmlns:a16="http://schemas.microsoft.com/office/drawing/2014/main" id="{AB9318AA-4D5E-FA20-DEB6-5A20A2809C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5:notes">
            <a:extLst>
              <a:ext uri="{FF2B5EF4-FFF2-40B4-BE49-F238E27FC236}">
                <a16:creationId xmlns:a16="http://schemas.microsoft.com/office/drawing/2014/main" id="{9284CFE4-FA2F-F138-3C91-F87FC67DF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84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7.png"/><Relationship Id="rId7" Type="http://schemas.openxmlformats.org/officeDocument/2006/relationships/image" Target="../media/image16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27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49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58.png"/><Relationship Id="rId10" Type="http://schemas.openxmlformats.org/officeDocument/2006/relationships/customXml" Target="../ink/ink2.xml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51585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Mathematical principles of Neural Networks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accent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Wojciech Trojanowski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68850" y="217798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(and its implementation in practice)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569848AA-3B40-E073-70E6-8E59B427A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0FB19D28-1C8A-0E75-9E26-3FEAC4DF9DCB}"/>
              </a:ext>
            </a:extLst>
          </p:cNvPr>
          <p:cNvSpPr txBox="1"/>
          <p:nvPr/>
        </p:nvSpPr>
        <p:spPr>
          <a:xfrm>
            <a:off x="498200" y="38435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forward pass</a:t>
            </a:r>
            <a:endParaRPr sz="2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3;p18">
            <a:extLst>
              <a:ext uri="{FF2B5EF4-FFF2-40B4-BE49-F238E27FC236}">
                <a16:creationId xmlns:a16="http://schemas.microsoft.com/office/drawing/2014/main" id="{6E3CE897-F87D-1BF9-084D-E1A6D3E7D84F}"/>
              </a:ext>
            </a:extLst>
          </p:cNvPr>
          <p:cNvSpPr txBox="1"/>
          <p:nvPr/>
        </p:nvSpPr>
        <p:spPr>
          <a:xfrm>
            <a:off x="5396712" y="4010085"/>
            <a:ext cx="3187403" cy="46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Fig. 4. – Single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two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layers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two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neurons</a:t>
            </a:r>
            <a:endParaRPr lang="en-US" sz="105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93;p18">
                <a:extLst>
                  <a:ext uri="{FF2B5EF4-FFF2-40B4-BE49-F238E27FC236}">
                    <a16:creationId xmlns:a16="http://schemas.microsoft.com/office/drawing/2014/main" id="{8A62A2AD-6C01-DECB-CA54-C270E31D6A9C}"/>
                  </a:ext>
                </a:extLst>
              </p:cNvPr>
              <p:cNvSpPr txBox="1"/>
              <p:nvPr/>
            </p:nvSpPr>
            <p:spPr>
              <a:xfrm>
                <a:off x="558934" y="2241794"/>
                <a:ext cx="3995512" cy="2427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Remember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that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each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neuron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is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a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dot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product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of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its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inputs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and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their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weights</a:t>
                </a:r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Consider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example</a:t>
                </a:r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pPr>
                      <m:e>
                        <m:r>
                          <a:rPr lang="pl-PL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  <m:t>𝑎</m:t>
                        </m:r>
                      </m:e>
                      <m:sup>
                        <m:r>
                          <a:rPr lang="pl-PL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- </a:t>
                </a:r>
                <a:r>
                  <a:rPr lang="en-US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vector of activations in the l-</a:t>
                </a:r>
                <a:r>
                  <a:rPr lang="en-US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th</a:t>
                </a:r>
                <a:r>
                  <a:rPr lang="en-US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layer</a:t>
                </a:r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"/>
                          </a:rPr>
                          <m:t>𝜔</m:t>
                        </m:r>
                      </m:e>
                      <m:sup>
                        <m:r>
                          <a:rPr lang="pl-PL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- </a:t>
                </a:r>
                <a:r>
                  <a:rPr lang="en-US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weight matrix in the l-</a:t>
                </a:r>
                <a:r>
                  <a:rPr lang="en-US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th</a:t>
                </a:r>
                <a:r>
                  <a:rPr lang="en-US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layer</a:t>
                </a:r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pPr>
                      <m:e>
                        <m:r>
                          <a:rPr lang="pl-PL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  <m:t>𝑏</m:t>
                        </m:r>
                      </m:e>
                      <m:sup>
                        <m:r>
                          <a:rPr lang="pl-PL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-</a:t>
                </a:r>
                <a:r>
                  <a:rPr lang="en-US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bias vector in the l-</a:t>
                </a:r>
                <a:r>
                  <a:rPr lang="en-US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th</a:t>
                </a:r>
                <a:r>
                  <a:rPr lang="en-US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layer (omitted for simplicity)</a:t>
                </a:r>
              </a:p>
            </p:txBody>
          </p:sp>
        </mc:Choice>
        <mc:Fallback>
          <p:sp>
            <p:nvSpPr>
              <p:cNvPr id="2" name="Google Shape;93;p18">
                <a:extLst>
                  <a:ext uri="{FF2B5EF4-FFF2-40B4-BE49-F238E27FC236}">
                    <a16:creationId xmlns:a16="http://schemas.microsoft.com/office/drawing/2014/main" id="{8A62A2AD-6C01-DECB-CA54-C270E31D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34" y="2241794"/>
                <a:ext cx="3995512" cy="2427283"/>
              </a:xfrm>
              <a:prstGeom prst="rect">
                <a:avLst/>
              </a:prstGeom>
              <a:blipFill>
                <a:blip r:embed="rId3"/>
                <a:stretch>
                  <a:fillRect l="-458" r="-10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93;p18">
            <a:extLst>
              <a:ext uri="{FF2B5EF4-FFF2-40B4-BE49-F238E27FC236}">
                <a16:creationId xmlns:a16="http://schemas.microsoft.com/office/drawing/2014/main" id="{3AB5DC1E-3C4E-0C80-B886-F74720C35853}"/>
              </a:ext>
            </a:extLst>
          </p:cNvPr>
          <p:cNvSpPr txBox="1"/>
          <p:nvPr/>
        </p:nvSpPr>
        <p:spPr>
          <a:xfrm>
            <a:off x="576488" y="976621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lang="pl-PL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happens</a:t>
            </a:r>
            <a:r>
              <a:rPr lang="pl-PL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inside</a:t>
            </a:r>
            <a:r>
              <a:rPr lang="pl-PL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network?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7E3EADA-73C0-DF82-5914-2B96D924C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57" y="1890721"/>
            <a:ext cx="4364398" cy="2017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F99FEED-94EC-BE2B-DB40-3AC834AE9920}"/>
                  </a:ext>
                </a:extLst>
              </p:cNvPr>
              <p:cNvSpPr txBox="1"/>
              <p:nvPr/>
            </p:nvSpPr>
            <p:spPr>
              <a:xfrm>
                <a:off x="4954044" y="2490976"/>
                <a:ext cx="259914" cy="233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9F99FEED-94EC-BE2B-DB40-3AC834AE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44" y="2490976"/>
                <a:ext cx="259914" cy="233269"/>
              </a:xfrm>
              <a:prstGeom prst="rect">
                <a:avLst/>
              </a:prstGeom>
              <a:blipFill>
                <a:blip r:embed="rId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6602CFBB-6D40-0C80-288E-A6094171D10F}"/>
                  </a:ext>
                </a:extLst>
              </p:cNvPr>
              <p:cNvSpPr txBox="1"/>
              <p:nvPr/>
            </p:nvSpPr>
            <p:spPr>
              <a:xfrm>
                <a:off x="5119493" y="2688186"/>
                <a:ext cx="259914" cy="233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6602CFBB-6D40-0C80-288E-A6094171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93" y="2688186"/>
                <a:ext cx="259914" cy="233269"/>
              </a:xfrm>
              <a:prstGeom prst="rect">
                <a:avLst/>
              </a:prstGeom>
              <a:blipFill>
                <a:blip r:embed="rId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E8874F12-A6F7-64ED-F0FB-97C4DB8DBE45}"/>
                  </a:ext>
                </a:extLst>
              </p:cNvPr>
              <p:cNvSpPr txBox="1"/>
              <p:nvPr/>
            </p:nvSpPr>
            <p:spPr>
              <a:xfrm>
                <a:off x="4954044" y="2966270"/>
                <a:ext cx="165449" cy="233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E8874F12-A6F7-64ED-F0FB-97C4DB8DB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44" y="2966270"/>
                <a:ext cx="165449" cy="233269"/>
              </a:xfrm>
              <a:prstGeom prst="rect">
                <a:avLst/>
              </a:prstGeom>
              <a:blipFill>
                <a:blip r:embed="rId7"/>
                <a:stretch>
                  <a:fillRect r="-740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BBE4C2E4-B6E9-FAC1-B19E-03095DE69DEB}"/>
                  </a:ext>
                </a:extLst>
              </p:cNvPr>
              <p:cNvSpPr txBox="1"/>
              <p:nvPr/>
            </p:nvSpPr>
            <p:spPr>
              <a:xfrm>
                <a:off x="6205603" y="2178579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BBE4C2E4-B6E9-FAC1-B19E-03095DE6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603" y="2178579"/>
                <a:ext cx="259914" cy="233590"/>
              </a:xfrm>
              <a:prstGeom prst="rect">
                <a:avLst/>
              </a:prstGeom>
              <a:blipFill>
                <a:blip r:embed="rId8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8E829924-0DAA-BBD0-4C06-920D83258A20}"/>
                  </a:ext>
                </a:extLst>
              </p:cNvPr>
              <p:cNvSpPr txBox="1"/>
              <p:nvPr/>
            </p:nvSpPr>
            <p:spPr>
              <a:xfrm>
                <a:off x="6060427" y="2396558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8E829924-0DAA-BBD0-4C06-920D83258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427" y="2396558"/>
                <a:ext cx="259914" cy="233590"/>
              </a:xfrm>
              <a:prstGeom prst="rect">
                <a:avLst/>
              </a:prstGeom>
              <a:blipFill>
                <a:blip r:embed="rId9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F841538E-E89F-1223-5060-9EFDB1D4319D}"/>
                  </a:ext>
                </a:extLst>
              </p:cNvPr>
              <p:cNvSpPr txBox="1"/>
              <p:nvPr/>
            </p:nvSpPr>
            <p:spPr>
              <a:xfrm>
                <a:off x="6163849" y="2614537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F841538E-E89F-1223-5060-9EFDB1D4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849" y="2614537"/>
                <a:ext cx="259914" cy="233590"/>
              </a:xfrm>
              <a:prstGeom prst="rect">
                <a:avLst/>
              </a:prstGeom>
              <a:blipFill>
                <a:blip r:embed="rId10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815AC487-7490-300D-A196-BDA53DE42E14}"/>
                  </a:ext>
                </a:extLst>
              </p:cNvPr>
              <p:cNvSpPr txBox="1"/>
              <p:nvPr/>
            </p:nvSpPr>
            <p:spPr>
              <a:xfrm>
                <a:off x="6163849" y="2902395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815AC487-7490-300D-A196-BDA53DE42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849" y="2902395"/>
                <a:ext cx="259914" cy="233590"/>
              </a:xfrm>
              <a:prstGeom prst="rect">
                <a:avLst/>
              </a:prstGeom>
              <a:blipFill>
                <a:blip r:embed="rId11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F5512A39-B0FA-8BEA-3209-6CB6A769CC8A}"/>
                  </a:ext>
                </a:extLst>
              </p:cNvPr>
              <p:cNvSpPr txBox="1"/>
              <p:nvPr/>
            </p:nvSpPr>
            <p:spPr>
              <a:xfrm>
                <a:off x="6033892" y="3106904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02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F5512A39-B0FA-8BEA-3209-6CB6A769C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92" y="3106904"/>
                <a:ext cx="259914" cy="233590"/>
              </a:xfrm>
              <a:prstGeom prst="rect">
                <a:avLst/>
              </a:prstGeom>
              <a:blipFill>
                <a:blip r:embed="rId12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EF3F7300-12C3-CC30-B694-E244AE89A41E}"/>
                  </a:ext>
                </a:extLst>
              </p:cNvPr>
              <p:cNvSpPr txBox="1"/>
              <p:nvPr/>
            </p:nvSpPr>
            <p:spPr>
              <a:xfrm>
                <a:off x="6205603" y="3353087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12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EF3F7300-12C3-CC30-B694-E244AE89A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603" y="3353087"/>
                <a:ext cx="259914" cy="233590"/>
              </a:xfrm>
              <a:prstGeom prst="rect">
                <a:avLst/>
              </a:prstGeom>
              <a:blipFill>
                <a:blip r:embed="rId13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328553BC-D57F-A453-CA9F-3E8A22032C87}"/>
                  </a:ext>
                </a:extLst>
              </p:cNvPr>
              <p:cNvSpPr txBox="1"/>
              <p:nvPr/>
            </p:nvSpPr>
            <p:spPr>
              <a:xfrm>
                <a:off x="7355474" y="2396558"/>
                <a:ext cx="259914" cy="2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328553BC-D57F-A453-CA9F-3E8A2203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474" y="2396558"/>
                <a:ext cx="259914" cy="234295"/>
              </a:xfrm>
              <a:prstGeom prst="rect">
                <a:avLst/>
              </a:prstGeom>
              <a:blipFill>
                <a:blip r:embed="rId14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pole tekstowe 23">
                <a:extLst>
                  <a:ext uri="{FF2B5EF4-FFF2-40B4-BE49-F238E27FC236}">
                    <a16:creationId xmlns:a16="http://schemas.microsoft.com/office/drawing/2014/main" id="{065433E9-A133-1F16-CE12-8083656F5CB6}"/>
                  </a:ext>
                </a:extLst>
              </p:cNvPr>
              <p:cNvSpPr txBox="1"/>
              <p:nvPr/>
            </p:nvSpPr>
            <p:spPr>
              <a:xfrm>
                <a:off x="7277186" y="2665116"/>
                <a:ext cx="259914" cy="2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pole tekstowe 23">
                <a:extLst>
                  <a:ext uri="{FF2B5EF4-FFF2-40B4-BE49-F238E27FC236}">
                    <a16:creationId xmlns:a16="http://schemas.microsoft.com/office/drawing/2014/main" id="{065433E9-A133-1F16-CE12-8083656F5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86" y="2665116"/>
                <a:ext cx="259914" cy="234295"/>
              </a:xfrm>
              <a:prstGeom prst="rect">
                <a:avLst/>
              </a:prstGeom>
              <a:blipFill>
                <a:blip r:embed="rId1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pole tekstowe 24">
                <a:extLst>
                  <a:ext uri="{FF2B5EF4-FFF2-40B4-BE49-F238E27FC236}">
                    <a16:creationId xmlns:a16="http://schemas.microsoft.com/office/drawing/2014/main" id="{FA82E78D-71C2-CA34-42E0-D9E3A535C099}"/>
                  </a:ext>
                </a:extLst>
              </p:cNvPr>
              <p:cNvSpPr txBox="1"/>
              <p:nvPr/>
            </p:nvSpPr>
            <p:spPr>
              <a:xfrm>
                <a:off x="7243697" y="2854706"/>
                <a:ext cx="259914" cy="2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pole tekstowe 24">
                <a:extLst>
                  <a:ext uri="{FF2B5EF4-FFF2-40B4-BE49-F238E27FC236}">
                    <a16:creationId xmlns:a16="http://schemas.microsoft.com/office/drawing/2014/main" id="{FA82E78D-71C2-CA34-42E0-D9E3A535C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697" y="2854706"/>
                <a:ext cx="259914" cy="234295"/>
              </a:xfrm>
              <a:prstGeom prst="rect">
                <a:avLst/>
              </a:prstGeom>
              <a:blipFill>
                <a:blip r:embed="rId16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pole tekstowe 27">
                <a:extLst>
                  <a:ext uri="{FF2B5EF4-FFF2-40B4-BE49-F238E27FC236}">
                    <a16:creationId xmlns:a16="http://schemas.microsoft.com/office/drawing/2014/main" id="{77908E81-EE11-5266-7471-CE43DBBFDECD}"/>
                  </a:ext>
                </a:extLst>
              </p:cNvPr>
              <p:cNvSpPr txBox="1"/>
              <p:nvPr/>
            </p:nvSpPr>
            <p:spPr>
              <a:xfrm>
                <a:off x="7355474" y="3121231"/>
                <a:ext cx="259914" cy="2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pole tekstowe 27">
                <a:extLst>
                  <a:ext uri="{FF2B5EF4-FFF2-40B4-BE49-F238E27FC236}">
                    <a16:creationId xmlns:a16="http://schemas.microsoft.com/office/drawing/2014/main" id="{77908E81-EE11-5266-7471-CE43DBBFD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474" y="3121231"/>
                <a:ext cx="259914" cy="233141"/>
              </a:xfrm>
              <a:prstGeom prst="rect">
                <a:avLst/>
              </a:prstGeom>
              <a:blipFill>
                <a:blip r:embed="rId17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pole tekstowe 28">
                <a:extLst>
                  <a:ext uri="{FF2B5EF4-FFF2-40B4-BE49-F238E27FC236}">
                    <a16:creationId xmlns:a16="http://schemas.microsoft.com/office/drawing/2014/main" id="{91512D41-5081-9D7E-9164-A20A4DAB4AC7}"/>
                  </a:ext>
                </a:extLst>
              </p:cNvPr>
              <p:cNvSpPr txBox="1"/>
              <p:nvPr/>
            </p:nvSpPr>
            <p:spPr>
              <a:xfrm>
                <a:off x="6033892" y="1950542"/>
                <a:ext cx="2323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9" name="pole tekstowe 28">
                <a:extLst>
                  <a:ext uri="{FF2B5EF4-FFF2-40B4-BE49-F238E27FC236}">
                    <a16:creationId xmlns:a16="http://schemas.microsoft.com/office/drawing/2014/main" id="{91512D41-5081-9D7E-9164-A20A4DAB4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92" y="1950542"/>
                <a:ext cx="232371" cy="215444"/>
              </a:xfrm>
              <a:prstGeom prst="rect">
                <a:avLst/>
              </a:prstGeom>
              <a:blipFill>
                <a:blip r:embed="rId18"/>
                <a:stretch>
                  <a:fillRect l="-10526" r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pole tekstowe 29">
                <a:extLst>
                  <a:ext uri="{FF2B5EF4-FFF2-40B4-BE49-F238E27FC236}">
                    <a16:creationId xmlns:a16="http://schemas.microsoft.com/office/drawing/2014/main" id="{1714B887-936A-8EED-8694-1113916E6D17}"/>
                  </a:ext>
                </a:extLst>
              </p:cNvPr>
              <p:cNvSpPr txBox="1"/>
              <p:nvPr/>
            </p:nvSpPr>
            <p:spPr>
              <a:xfrm>
                <a:off x="7170225" y="1992704"/>
                <a:ext cx="23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0" name="pole tekstowe 29">
                <a:extLst>
                  <a:ext uri="{FF2B5EF4-FFF2-40B4-BE49-F238E27FC236}">
                    <a16:creationId xmlns:a16="http://schemas.microsoft.com/office/drawing/2014/main" id="{1714B887-936A-8EED-8694-1113916E6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25" y="1992704"/>
                <a:ext cx="236219" cy="215444"/>
              </a:xfrm>
              <a:prstGeom prst="rect">
                <a:avLst/>
              </a:prstGeom>
              <a:blipFill>
                <a:blip r:embed="rId19"/>
                <a:stretch>
                  <a:fillRect l="-7692" r="-25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pole tekstowe 30">
                <a:extLst>
                  <a:ext uri="{FF2B5EF4-FFF2-40B4-BE49-F238E27FC236}">
                    <a16:creationId xmlns:a16="http://schemas.microsoft.com/office/drawing/2014/main" id="{4B5E45D4-3D6F-EAF7-B9B2-5938CEF1D2DB}"/>
                  </a:ext>
                </a:extLst>
              </p:cNvPr>
              <p:cNvSpPr txBox="1"/>
              <p:nvPr/>
            </p:nvSpPr>
            <p:spPr>
              <a:xfrm>
                <a:off x="8347896" y="2026350"/>
                <a:ext cx="23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1" name="pole tekstowe 30">
                <a:extLst>
                  <a:ext uri="{FF2B5EF4-FFF2-40B4-BE49-F238E27FC236}">
                    <a16:creationId xmlns:a16="http://schemas.microsoft.com/office/drawing/2014/main" id="{4B5E45D4-3D6F-EAF7-B9B2-5938CEF1D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96" y="2026350"/>
                <a:ext cx="236219" cy="215444"/>
              </a:xfrm>
              <a:prstGeom prst="rect">
                <a:avLst/>
              </a:prstGeom>
              <a:blipFill>
                <a:blip r:embed="rId20"/>
                <a:stretch>
                  <a:fillRect l="-7692" r="-25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1E196FD1-DBFF-D1BF-A7BE-E13C2B6D868F}"/>
                  </a:ext>
                </a:extLst>
              </p:cNvPr>
              <p:cNvSpPr txBox="1"/>
              <p:nvPr/>
            </p:nvSpPr>
            <p:spPr>
              <a:xfrm>
                <a:off x="4850479" y="1961786"/>
                <a:ext cx="23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1E196FD1-DBFF-D1BF-A7BE-E13C2B6D8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79" y="1961786"/>
                <a:ext cx="236219" cy="215444"/>
              </a:xfrm>
              <a:prstGeom prst="rect">
                <a:avLst/>
              </a:prstGeom>
              <a:blipFill>
                <a:blip r:embed="rId21"/>
                <a:stretch>
                  <a:fillRect l="-10526" r="-52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04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8806C834-BE47-9394-5EC4-C93B33036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5A60AC55-85FF-8FA6-78E6-FB8444DCEF05}"/>
              </a:ext>
            </a:extLst>
          </p:cNvPr>
          <p:cNvSpPr txBox="1"/>
          <p:nvPr/>
        </p:nvSpPr>
        <p:spPr>
          <a:xfrm>
            <a:off x="498200" y="38435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forward pass</a:t>
            </a:r>
            <a:endParaRPr sz="2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3;p18">
            <a:extLst>
              <a:ext uri="{FF2B5EF4-FFF2-40B4-BE49-F238E27FC236}">
                <a16:creationId xmlns:a16="http://schemas.microsoft.com/office/drawing/2014/main" id="{C69B4455-7943-E017-3C60-6E66A91C6866}"/>
              </a:ext>
            </a:extLst>
          </p:cNvPr>
          <p:cNvSpPr txBox="1"/>
          <p:nvPr/>
        </p:nvSpPr>
        <p:spPr>
          <a:xfrm>
            <a:off x="830247" y="3759564"/>
            <a:ext cx="3187403" cy="46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Fig. 5. – Connection of the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the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lang="en-US" sz="105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93;p18">
            <a:extLst>
              <a:ext uri="{FF2B5EF4-FFF2-40B4-BE49-F238E27FC236}">
                <a16:creationId xmlns:a16="http://schemas.microsoft.com/office/drawing/2014/main" id="{72F98C30-8A8C-FBF1-5AEF-1FEBADF25499}"/>
              </a:ext>
            </a:extLst>
          </p:cNvPr>
          <p:cNvSpPr txBox="1"/>
          <p:nvPr/>
        </p:nvSpPr>
        <p:spPr>
          <a:xfrm>
            <a:off x="576488" y="976621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l-PL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 </a:t>
            </a:r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pl-PL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lang="pl-PL" sz="2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2B3A48C-6324-D1DF-287D-C2F61A76C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73" y="1539748"/>
            <a:ext cx="2163699" cy="2078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7C9CB56A-FC0D-850A-5E9E-2BF47B93D032}"/>
                  </a:ext>
                </a:extLst>
              </p:cNvPr>
              <p:cNvSpPr txBox="1"/>
              <p:nvPr/>
            </p:nvSpPr>
            <p:spPr>
              <a:xfrm>
                <a:off x="4453003" y="2010427"/>
                <a:ext cx="2740067" cy="1027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00</m:t>
                                      </m:r>
                                    </m:sub>
                                    <m:sup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7C9CB56A-FC0D-850A-5E9E-2BF47B93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003" y="2010427"/>
                <a:ext cx="2740067" cy="1027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A153BBC3-D881-DC20-5193-3E4233D6A879}"/>
                  </a:ext>
                </a:extLst>
              </p:cNvPr>
              <p:cNvSpPr txBox="1"/>
              <p:nvPr/>
            </p:nvSpPr>
            <p:spPr>
              <a:xfrm>
                <a:off x="1410502" y="1598531"/>
                <a:ext cx="23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A153BBC3-D881-DC20-5193-3E4233D6A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02" y="1598531"/>
                <a:ext cx="236219" cy="215444"/>
              </a:xfrm>
              <a:prstGeom prst="rect">
                <a:avLst/>
              </a:prstGeom>
              <a:blipFill>
                <a:blip r:embed="rId5"/>
                <a:stretch>
                  <a:fillRect l="-7692" r="-25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A75188F0-C0F3-C9C4-B0E8-CDAB7336F47E}"/>
                  </a:ext>
                </a:extLst>
              </p:cNvPr>
              <p:cNvSpPr txBox="1"/>
              <p:nvPr/>
            </p:nvSpPr>
            <p:spPr>
              <a:xfrm>
                <a:off x="2595498" y="1598531"/>
                <a:ext cx="2323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A75188F0-C0F3-C9C4-B0E8-CDAB7336F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98" y="1598531"/>
                <a:ext cx="232371" cy="215444"/>
              </a:xfrm>
              <a:prstGeom prst="rect">
                <a:avLst/>
              </a:prstGeom>
              <a:blipFill>
                <a:blip r:embed="rId6"/>
                <a:stretch>
                  <a:fillRect l="-10526" r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4514346C-2A0A-427F-3760-89B1FC1FF11B}"/>
                  </a:ext>
                </a:extLst>
              </p:cNvPr>
              <p:cNvSpPr txBox="1"/>
              <p:nvPr/>
            </p:nvSpPr>
            <p:spPr>
              <a:xfrm>
                <a:off x="1516764" y="2249717"/>
                <a:ext cx="259914" cy="233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4514346C-2A0A-427F-3760-89B1FC1FF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64" y="2249717"/>
                <a:ext cx="259914" cy="233269"/>
              </a:xfrm>
              <a:prstGeom prst="rect">
                <a:avLst/>
              </a:prstGeom>
              <a:blipFill>
                <a:blip r:embed="rId7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5FF92BCE-E06D-6CF2-4DAB-1E17D4E04EE1}"/>
                  </a:ext>
                </a:extLst>
              </p:cNvPr>
              <p:cNvSpPr txBox="1"/>
              <p:nvPr/>
            </p:nvSpPr>
            <p:spPr>
              <a:xfrm>
                <a:off x="1783308" y="2407714"/>
                <a:ext cx="259914" cy="233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5FF92BCE-E06D-6CF2-4DAB-1E17D4E0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08" y="2407714"/>
                <a:ext cx="259914" cy="233269"/>
              </a:xfrm>
              <a:prstGeom prst="rect">
                <a:avLst/>
              </a:prstGeom>
              <a:blipFill>
                <a:blip r:embed="rId8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pole tekstowe 25">
                <a:extLst>
                  <a:ext uri="{FF2B5EF4-FFF2-40B4-BE49-F238E27FC236}">
                    <a16:creationId xmlns:a16="http://schemas.microsoft.com/office/drawing/2014/main" id="{C4BC2709-6249-969C-E381-2B4DFDCF7DBC}"/>
                  </a:ext>
                </a:extLst>
              </p:cNvPr>
              <p:cNvSpPr txBox="1"/>
              <p:nvPr/>
            </p:nvSpPr>
            <p:spPr>
              <a:xfrm>
                <a:off x="1528611" y="2700694"/>
                <a:ext cx="259914" cy="233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pole tekstowe 25">
                <a:extLst>
                  <a:ext uri="{FF2B5EF4-FFF2-40B4-BE49-F238E27FC236}">
                    <a16:creationId xmlns:a16="http://schemas.microsoft.com/office/drawing/2014/main" id="{C4BC2709-6249-969C-E381-2B4DFDCF7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11" y="2700694"/>
                <a:ext cx="259914" cy="233269"/>
              </a:xfrm>
              <a:prstGeom prst="rect">
                <a:avLst/>
              </a:prstGeom>
              <a:blipFill>
                <a:blip r:embed="rId9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47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3BF61498-EB2C-46DD-6367-2EF5F8667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028FD61A-2BE3-C034-99B2-C02858300B72}"/>
              </a:ext>
            </a:extLst>
          </p:cNvPr>
          <p:cNvSpPr txBox="1"/>
          <p:nvPr/>
        </p:nvSpPr>
        <p:spPr>
          <a:xfrm>
            <a:off x="498200" y="38435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forward pass</a:t>
            </a:r>
            <a:endParaRPr sz="2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3;p18">
            <a:extLst>
              <a:ext uri="{FF2B5EF4-FFF2-40B4-BE49-F238E27FC236}">
                <a16:creationId xmlns:a16="http://schemas.microsoft.com/office/drawing/2014/main" id="{EF05686C-2148-1A4D-BEFD-37B4144629CD}"/>
              </a:ext>
            </a:extLst>
          </p:cNvPr>
          <p:cNvSpPr txBox="1"/>
          <p:nvPr/>
        </p:nvSpPr>
        <p:spPr>
          <a:xfrm>
            <a:off x="830247" y="3759564"/>
            <a:ext cx="3187403" cy="46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Fig. 5. – Connection of the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layers</a:t>
            </a:r>
            <a:endParaRPr lang="en-US" sz="105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93;p18">
            <a:extLst>
              <a:ext uri="{FF2B5EF4-FFF2-40B4-BE49-F238E27FC236}">
                <a16:creationId xmlns:a16="http://schemas.microsoft.com/office/drawing/2014/main" id="{27C0AF76-9EE6-A18F-B125-C770BE8FF1B1}"/>
              </a:ext>
            </a:extLst>
          </p:cNvPr>
          <p:cNvSpPr txBox="1"/>
          <p:nvPr/>
        </p:nvSpPr>
        <p:spPr>
          <a:xfrm>
            <a:off x="576488" y="976621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l-PL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Second </a:t>
            </a:r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pl-PL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lang="pl-PL" sz="2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A9085C6A-1705-1ADE-ABBA-19172760DF9E}"/>
                  </a:ext>
                </a:extLst>
              </p:cNvPr>
              <p:cNvSpPr txBox="1"/>
              <p:nvPr/>
            </p:nvSpPr>
            <p:spPr>
              <a:xfrm>
                <a:off x="4453003" y="2010427"/>
                <a:ext cx="4343400" cy="192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ontserrat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00</m:t>
                                      </m:r>
                                    </m:sub>
                                    <m:sup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ontserrat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0</m:t>
                                      </m:r>
                                      <m:r>
                                        <a:rPr lang="pl-PL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ontserrat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0</m:t>
                                      </m:r>
                                      <m:r>
                                        <a:rPr lang="pl-PL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ontserrat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ontserrat"/>
                                        </a:rPr>
                                        <m:t>1</m:t>
                                      </m:r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ontserrat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ontserrat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ontserrat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Montserrat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r>
                                        <a:rPr lang="pl-PL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Montserrat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pl-PL" dirty="0"/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l-PL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Montserrat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Montserrat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pl-PL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Montserrat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2000" dirty="0"/>
              </a:p>
              <a:p>
                <a:pPr/>
                <a:endParaRPr lang="pl-PL" dirty="0"/>
              </a:p>
            </p:txBody>
          </p:sp>
        </mc:Choice>
        <mc:Fallback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A9085C6A-1705-1ADE-ABBA-19172760D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003" y="2010427"/>
                <a:ext cx="4343400" cy="1923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raz 10">
            <a:extLst>
              <a:ext uri="{FF2B5EF4-FFF2-40B4-BE49-F238E27FC236}">
                <a16:creationId xmlns:a16="http://schemas.microsoft.com/office/drawing/2014/main" id="{F1643F14-3A5D-997F-7CDF-412CF2EF6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98" y="1600522"/>
            <a:ext cx="2058100" cy="21590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50CF3A24-2590-996A-585A-5A168D6B27A9}"/>
                  </a:ext>
                </a:extLst>
              </p:cNvPr>
              <p:cNvSpPr txBox="1"/>
              <p:nvPr/>
            </p:nvSpPr>
            <p:spPr>
              <a:xfrm>
                <a:off x="1837673" y="1698739"/>
                <a:ext cx="2323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50CF3A24-2590-996A-585A-5A168D6B2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73" y="1698739"/>
                <a:ext cx="232371" cy="215444"/>
              </a:xfrm>
              <a:prstGeom prst="rect">
                <a:avLst/>
              </a:prstGeom>
              <a:blipFill>
                <a:blip r:embed="rId5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AC23626A-B622-2CCD-A2C7-F133A2C819D6}"/>
                  </a:ext>
                </a:extLst>
              </p:cNvPr>
              <p:cNvSpPr txBox="1"/>
              <p:nvPr/>
            </p:nvSpPr>
            <p:spPr>
              <a:xfrm>
                <a:off x="2814299" y="1698739"/>
                <a:ext cx="23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AC23626A-B622-2CCD-A2C7-F133A2C81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99" y="1698739"/>
                <a:ext cx="236219" cy="215444"/>
              </a:xfrm>
              <a:prstGeom prst="rect">
                <a:avLst/>
              </a:prstGeom>
              <a:blipFill>
                <a:blip r:embed="rId6"/>
                <a:stretch>
                  <a:fillRect l="-10526" r="-52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735E0FB0-E6D8-E6F8-C865-171710B99442}"/>
                  </a:ext>
                </a:extLst>
              </p:cNvPr>
              <p:cNvSpPr txBox="1"/>
              <p:nvPr/>
            </p:nvSpPr>
            <p:spPr>
              <a:xfrm>
                <a:off x="2006253" y="2104351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735E0FB0-E6D8-E6F8-C865-171710B99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253" y="2104351"/>
                <a:ext cx="259914" cy="233590"/>
              </a:xfrm>
              <a:prstGeom prst="rect">
                <a:avLst/>
              </a:prstGeom>
              <a:blipFill>
                <a:blip r:embed="rId7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A53ED098-8220-F354-E472-ABE0121F2664}"/>
                  </a:ext>
                </a:extLst>
              </p:cNvPr>
              <p:cNvSpPr txBox="1"/>
              <p:nvPr/>
            </p:nvSpPr>
            <p:spPr>
              <a:xfrm>
                <a:off x="1837673" y="2317130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A53ED098-8220-F354-E472-ABE0121F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73" y="2317130"/>
                <a:ext cx="259914" cy="233590"/>
              </a:xfrm>
              <a:prstGeom prst="rect">
                <a:avLst/>
              </a:prstGeom>
              <a:blipFill>
                <a:blip r:embed="rId8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52B718B5-8CDA-6A87-8DBC-C0F9AC4D19FA}"/>
                  </a:ext>
                </a:extLst>
              </p:cNvPr>
              <p:cNvSpPr txBox="1"/>
              <p:nvPr/>
            </p:nvSpPr>
            <p:spPr>
              <a:xfrm>
                <a:off x="1921963" y="2486489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52B718B5-8CDA-6A87-8DBC-C0F9AC4D1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963" y="2486489"/>
                <a:ext cx="259914" cy="233590"/>
              </a:xfrm>
              <a:prstGeom prst="rect">
                <a:avLst/>
              </a:prstGeom>
              <a:blipFill>
                <a:blip r:embed="rId9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DFD596E7-16E5-DD8D-A04F-729D7E5F3763}"/>
                  </a:ext>
                </a:extLst>
              </p:cNvPr>
              <p:cNvSpPr txBox="1"/>
              <p:nvPr/>
            </p:nvSpPr>
            <p:spPr>
              <a:xfrm>
                <a:off x="1921963" y="2772643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DFD596E7-16E5-DD8D-A04F-729D7E5F3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963" y="2772643"/>
                <a:ext cx="259914" cy="233590"/>
              </a:xfrm>
              <a:prstGeom prst="rect">
                <a:avLst/>
              </a:prstGeom>
              <a:blipFill>
                <a:blip r:embed="rId10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06F80AA6-8F21-92AC-7528-57725419CFF8}"/>
                  </a:ext>
                </a:extLst>
              </p:cNvPr>
              <p:cNvSpPr txBox="1"/>
              <p:nvPr/>
            </p:nvSpPr>
            <p:spPr>
              <a:xfrm>
                <a:off x="1967630" y="3149308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12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06F80AA6-8F21-92AC-7528-57725419C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30" y="3149308"/>
                <a:ext cx="259914" cy="233590"/>
              </a:xfrm>
              <a:prstGeom prst="rect">
                <a:avLst/>
              </a:prstGeom>
              <a:blipFill>
                <a:blip r:embed="rId11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B939C8A6-E85A-E667-62B3-B96F676096EE}"/>
                  </a:ext>
                </a:extLst>
              </p:cNvPr>
              <p:cNvSpPr txBox="1"/>
              <p:nvPr/>
            </p:nvSpPr>
            <p:spPr>
              <a:xfrm>
                <a:off x="1820973" y="2921477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02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B939C8A6-E85A-E667-62B3-B96F67609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73" y="2921477"/>
                <a:ext cx="259914" cy="233590"/>
              </a:xfrm>
              <a:prstGeom prst="rect">
                <a:avLst/>
              </a:prstGeom>
              <a:blipFill>
                <a:blip r:embed="rId12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5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99F09E52-25B4-3B11-7B4C-F19E7BEE6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B3105270-1E0C-560A-32D5-64C1C9104390}"/>
              </a:ext>
            </a:extLst>
          </p:cNvPr>
          <p:cNvSpPr txBox="1"/>
          <p:nvPr/>
        </p:nvSpPr>
        <p:spPr>
          <a:xfrm>
            <a:off x="498200" y="38435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forward pass</a:t>
            </a:r>
            <a:endParaRPr sz="2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3;p18">
            <a:extLst>
              <a:ext uri="{FF2B5EF4-FFF2-40B4-BE49-F238E27FC236}">
                <a16:creationId xmlns:a16="http://schemas.microsoft.com/office/drawing/2014/main" id="{F5246ABB-8711-6111-E850-FE843B589609}"/>
              </a:ext>
            </a:extLst>
          </p:cNvPr>
          <p:cNvSpPr txBox="1"/>
          <p:nvPr/>
        </p:nvSpPr>
        <p:spPr>
          <a:xfrm>
            <a:off x="830247" y="3759564"/>
            <a:ext cx="3187403" cy="46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Fig. 5. – Connection of the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layers</a:t>
            </a:r>
            <a:endParaRPr lang="en-US" sz="105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93;p18">
            <a:extLst>
              <a:ext uri="{FF2B5EF4-FFF2-40B4-BE49-F238E27FC236}">
                <a16:creationId xmlns:a16="http://schemas.microsoft.com/office/drawing/2014/main" id="{B77EC346-2DC7-E914-3D2B-96F90662AFDA}"/>
              </a:ext>
            </a:extLst>
          </p:cNvPr>
          <p:cNvSpPr txBox="1"/>
          <p:nvPr/>
        </p:nvSpPr>
        <p:spPr>
          <a:xfrm>
            <a:off x="576488" y="976621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r>
              <a:rPr lang="pl-PL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lang="pl-PL" sz="2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4CADBBF9-5E1F-7666-EFFC-2FD033E28908}"/>
                  </a:ext>
                </a:extLst>
              </p:cNvPr>
              <p:cNvSpPr txBox="1"/>
              <p:nvPr/>
            </p:nvSpPr>
            <p:spPr>
              <a:xfrm>
                <a:off x="4174299" y="2019922"/>
                <a:ext cx="4343400" cy="1610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0</m:t>
                                  </m:r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0</m:t>
                                  </m:r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1</m:t>
                                  </m:r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l-PL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l-PL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pl-PL" dirty="0"/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pl-PL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pl-PL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Montserrat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Montserrat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pl-PL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Montserrat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pl-PL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Montserrat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pl-PL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Montserrat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2000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4CADBBF9-5E1F-7666-EFFC-2FD033E28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9" y="2019922"/>
                <a:ext cx="4343400" cy="1610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75C4395C-91F8-55D4-7582-2EA8A8FF8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575" y="1890721"/>
            <a:ext cx="1928077" cy="17331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6755F977-CFF7-B63C-E695-88F1AA738B1A}"/>
                  </a:ext>
                </a:extLst>
              </p:cNvPr>
              <p:cNvSpPr txBox="1"/>
              <p:nvPr/>
            </p:nvSpPr>
            <p:spPr>
              <a:xfrm>
                <a:off x="1709391" y="2010427"/>
                <a:ext cx="23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6755F977-CFF7-B63C-E695-88F1AA738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391" y="2010427"/>
                <a:ext cx="236219" cy="215444"/>
              </a:xfrm>
              <a:prstGeom prst="rect">
                <a:avLst/>
              </a:prstGeom>
              <a:blipFill>
                <a:blip r:embed="rId5"/>
                <a:stretch>
                  <a:fillRect l="-7692" r="-25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7D3D69AF-C501-5D4A-D779-FA4324D8A52F}"/>
                  </a:ext>
                </a:extLst>
              </p:cNvPr>
              <p:cNvSpPr txBox="1"/>
              <p:nvPr/>
            </p:nvSpPr>
            <p:spPr>
              <a:xfrm>
                <a:off x="2668697" y="2010427"/>
                <a:ext cx="23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7D3D69AF-C501-5D4A-D779-FA4324D8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697" y="2010427"/>
                <a:ext cx="236219" cy="215444"/>
              </a:xfrm>
              <a:prstGeom prst="rect">
                <a:avLst/>
              </a:prstGeom>
              <a:blipFill>
                <a:blip r:embed="rId6"/>
                <a:stretch>
                  <a:fillRect l="-10256" r="-25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CCCBFE8C-D8B0-18B5-D841-7CF100CBA5B8}"/>
                  </a:ext>
                </a:extLst>
              </p:cNvPr>
              <p:cNvSpPr txBox="1"/>
              <p:nvPr/>
            </p:nvSpPr>
            <p:spPr>
              <a:xfrm>
                <a:off x="1850285" y="2315139"/>
                <a:ext cx="259914" cy="2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CCCBFE8C-D8B0-18B5-D841-7CF100CBA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85" y="2315139"/>
                <a:ext cx="259914" cy="234295"/>
              </a:xfrm>
              <a:prstGeom prst="rect">
                <a:avLst/>
              </a:prstGeom>
              <a:blipFill>
                <a:blip r:embed="rId7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3E6BFB55-D9FA-0DBD-94E3-C03BFB170718}"/>
                  </a:ext>
                </a:extLst>
              </p:cNvPr>
              <p:cNvSpPr txBox="1"/>
              <p:nvPr/>
            </p:nvSpPr>
            <p:spPr>
              <a:xfrm>
                <a:off x="1756339" y="2567967"/>
                <a:ext cx="259914" cy="2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3E6BFB55-D9FA-0DBD-94E3-C03BFB170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39" y="2567967"/>
                <a:ext cx="259914" cy="234295"/>
              </a:xfrm>
              <a:prstGeom prst="rect">
                <a:avLst/>
              </a:prstGeom>
              <a:blipFill>
                <a:blip r:embed="rId8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54CC6B5A-76C2-4EC6-90F4-8F2A3502F1A6}"/>
                  </a:ext>
                </a:extLst>
              </p:cNvPr>
              <p:cNvSpPr txBox="1"/>
              <p:nvPr/>
            </p:nvSpPr>
            <p:spPr>
              <a:xfrm>
                <a:off x="1756339" y="2725949"/>
                <a:ext cx="259914" cy="2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54CC6B5A-76C2-4EC6-90F4-8F2A3502F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339" y="2725949"/>
                <a:ext cx="259914" cy="234295"/>
              </a:xfrm>
              <a:prstGeom prst="rect">
                <a:avLst/>
              </a:prstGeom>
              <a:blipFill>
                <a:blip r:embed="rId9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C90AF85B-8C82-70CD-5784-15E9428B8459}"/>
                  </a:ext>
                </a:extLst>
              </p:cNvPr>
              <p:cNvSpPr txBox="1"/>
              <p:nvPr/>
            </p:nvSpPr>
            <p:spPr>
              <a:xfrm>
                <a:off x="1830195" y="2960244"/>
                <a:ext cx="259914" cy="2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C90AF85B-8C82-70CD-5784-15E9428B8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95" y="2960244"/>
                <a:ext cx="259914" cy="233141"/>
              </a:xfrm>
              <a:prstGeom prst="rect">
                <a:avLst/>
              </a:prstGeom>
              <a:blipFill>
                <a:blip r:embed="rId10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15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97A4A218-262B-3F54-C5BA-C9A65BC7C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B4E0E4B6-EAC2-DCDA-736E-597BBED14FE6}"/>
              </a:ext>
            </a:extLst>
          </p:cNvPr>
          <p:cNvSpPr txBox="1"/>
          <p:nvPr/>
        </p:nvSpPr>
        <p:spPr>
          <a:xfrm>
            <a:off x="498200" y="38435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forward pass</a:t>
            </a:r>
            <a:endParaRPr sz="2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3;p18">
            <a:extLst>
              <a:ext uri="{FF2B5EF4-FFF2-40B4-BE49-F238E27FC236}">
                <a16:creationId xmlns:a16="http://schemas.microsoft.com/office/drawing/2014/main" id="{3C153605-AD96-8AE3-A0A1-F9E52249FFED}"/>
              </a:ext>
            </a:extLst>
          </p:cNvPr>
          <p:cNvSpPr txBox="1"/>
          <p:nvPr/>
        </p:nvSpPr>
        <p:spPr>
          <a:xfrm>
            <a:off x="5396712" y="4010085"/>
            <a:ext cx="3187403" cy="46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Fig. 4. – Single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two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layers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two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800" i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neurons</a:t>
            </a:r>
            <a:endParaRPr lang="en-US" sz="105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93;p18">
                <a:extLst>
                  <a:ext uri="{FF2B5EF4-FFF2-40B4-BE49-F238E27FC236}">
                    <a16:creationId xmlns:a16="http://schemas.microsoft.com/office/drawing/2014/main" id="{04F79438-8CF6-02A2-BBA8-1ACBB80E935A}"/>
                  </a:ext>
                </a:extLst>
              </p:cNvPr>
              <p:cNvSpPr txBox="1"/>
              <p:nvPr/>
            </p:nvSpPr>
            <p:spPr>
              <a:xfrm>
                <a:off x="558934" y="2241794"/>
                <a:ext cx="3690402" cy="1791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𝑎</m:t>
                          </m:r>
                        </m:e>
                        <m:sup>
                          <m:r>
                            <a:rPr lang="pl-PL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</m:sup>
                      </m:sSup>
                      <m:r>
                        <a:rPr lang="pl-PL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Montserrat"/>
                        </a:rPr>
                        <m:t>=</m:t>
                      </m:r>
                      <m:r>
                        <a:rPr lang="pl-PL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𝜎</m:t>
                      </m:r>
                      <m:r>
                        <a:rPr lang="pl-PL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(</m:t>
                      </m:r>
                      <m:sSup>
                        <m:sSupPr>
                          <m:ctrlPr>
                            <a:rPr lang="pl-PL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p>
                          <m:r>
                            <a:rPr lang="pl-PL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pl-PL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𝑎</m:t>
                          </m:r>
                        </m:e>
                        <m:sup>
                          <m:r>
                            <a:rPr lang="pl-PL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  <m:r>
                            <a:rPr lang="pl-PL" sz="2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−1</m:t>
                          </m:r>
                        </m:sup>
                      </m:sSup>
                      <m:r>
                        <a:rPr lang="pl-PL" sz="2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)</m:t>
                      </m:r>
                    </m:oMath>
                  </m:oMathPara>
                </a14:m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algn="ctr"/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Or with the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bias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included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:</a:t>
                </a:r>
              </a:p>
              <a:p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𝑎</m:t>
                          </m:r>
                        </m:e>
                        <m:sup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</m:sup>
                      </m:sSup>
                      <m:r>
                        <a:rPr lang="pl-PL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Montserrat"/>
                        </a:rPr>
                        <m:t>=</m:t>
                      </m:r>
                      <m:r>
                        <a:rPr lang="pl-PL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𝜎</m:t>
                      </m:r>
                      <m:r>
                        <a:rPr lang="pl-PL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(</m:t>
                      </m:r>
                      <m:sSup>
                        <m:sSupPr>
                          <m:ctrlP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p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𝑎</m:t>
                          </m:r>
                        </m:e>
                        <m:sup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−1</m:t>
                          </m:r>
                        </m:sup>
                      </m:sSup>
                      <m:r>
                        <a:rPr lang="pl-PL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+</m:t>
                      </m:r>
                      <m:sSup>
                        <m:sSupPr>
                          <m:ctrlP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𝑏</m:t>
                          </m:r>
                        </m:e>
                        <m:sup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</m:sup>
                      </m:sSup>
                      <m:r>
                        <a:rPr lang="pl-PL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2" name="Google Shape;93;p18">
                <a:extLst>
                  <a:ext uri="{FF2B5EF4-FFF2-40B4-BE49-F238E27FC236}">
                    <a16:creationId xmlns:a16="http://schemas.microsoft.com/office/drawing/2014/main" id="{04F79438-8CF6-02A2-BBA8-1ACBB80E9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34" y="2241794"/>
                <a:ext cx="3690402" cy="1791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93;p18">
            <a:extLst>
              <a:ext uri="{FF2B5EF4-FFF2-40B4-BE49-F238E27FC236}">
                <a16:creationId xmlns:a16="http://schemas.microsoft.com/office/drawing/2014/main" id="{535B39BE-73A9-44B8-E291-758D20847D4C}"/>
              </a:ext>
            </a:extLst>
          </p:cNvPr>
          <p:cNvSpPr txBox="1"/>
          <p:nvPr/>
        </p:nvSpPr>
        <p:spPr>
          <a:xfrm>
            <a:off x="576488" y="976621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l-PL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more</a:t>
            </a:r>
            <a:r>
              <a:rPr lang="pl-PL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general</a:t>
            </a:r>
            <a:r>
              <a:rPr lang="pl-PL" sz="2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sz="28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formulation</a:t>
            </a:r>
            <a:endParaRPr lang="pl-PL" sz="2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C1C2288-F1EA-A28E-B319-15322C116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57" y="1890721"/>
            <a:ext cx="4364398" cy="2017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60E542E2-1264-9ADC-684B-811C3BEB4236}"/>
                  </a:ext>
                </a:extLst>
              </p:cNvPr>
              <p:cNvSpPr txBox="1"/>
              <p:nvPr/>
            </p:nvSpPr>
            <p:spPr>
              <a:xfrm>
                <a:off x="4954044" y="2490976"/>
                <a:ext cx="259914" cy="233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60E542E2-1264-9ADC-684B-811C3BEB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44" y="2490976"/>
                <a:ext cx="259914" cy="233269"/>
              </a:xfrm>
              <a:prstGeom prst="rect">
                <a:avLst/>
              </a:prstGeom>
              <a:blipFill>
                <a:blip r:embed="rId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9792F88B-0018-98DD-0A33-0AF82354799D}"/>
                  </a:ext>
                </a:extLst>
              </p:cNvPr>
              <p:cNvSpPr txBox="1"/>
              <p:nvPr/>
            </p:nvSpPr>
            <p:spPr>
              <a:xfrm>
                <a:off x="5119493" y="2688186"/>
                <a:ext cx="259914" cy="233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9792F88B-0018-98DD-0A33-0AF82354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493" y="2688186"/>
                <a:ext cx="259914" cy="233269"/>
              </a:xfrm>
              <a:prstGeom prst="rect">
                <a:avLst/>
              </a:prstGeom>
              <a:blipFill>
                <a:blip r:embed="rId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2CFF98A3-6513-7C77-5F11-5B3F77C6772F}"/>
                  </a:ext>
                </a:extLst>
              </p:cNvPr>
              <p:cNvSpPr txBox="1"/>
              <p:nvPr/>
            </p:nvSpPr>
            <p:spPr>
              <a:xfrm>
                <a:off x="4954044" y="2966270"/>
                <a:ext cx="165449" cy="233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2CFF98A3-6513-7C77-5F11-5B3F77C6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44" y="2966270"/>
                <a:ext cx="165449" cy="233269"/>
              </a:xfrm>
              <a:prstGeom prst="rect">
                <a:avLst/>
              </a:prstGeom>
              <a:blipFill>
                <a:blip r:embed="rId7"/>
                <a:stretch>
                  <a:fillRect r="-740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49848C33-2303-D74B-2799-0DC965C98559}"/>
                  </a:ext>
                </a:extLst>
              </p:cNvPr>
              <p:cNvSpPr txBox="1"/>
              <p:nvPr/>
            </p:nvSpPr>
            <p:spPr>
              <a:xfrm>
                <a:off x="6205603" y="2178579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pole tekstowe 16">
                <a:extLst>
                  <a:ext uri="{FF2B5EF4-FFF2-40B4-BE49-F238E27FC236}">
                    <a16:creationId xmlns:a16="http://schemas.microsoft.com/office/drawing/2014/main" id="{49848C33-2303-D74B-2799-0DC965C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603" y="2178579"/>
                <a:ext cx="259914" cy="233590"/>
              </a:xfrm>
              <a:prstGeom prst="rect">
                <a:avLst/>
              </a:prstGeom>
              <a:blipFill>
                <a:blip r:embed="rId8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3C2DD5D4-7F8B-6D68-BB23-E619F5EAF646}"/>
                  </a:ext>
                </a:extLst>
              </p:cNvPr>
              <p:cNvSpPr txBox="1"/>
              <p:nvPr/>
            </p:nvSpPr>
            <p:spPr>
              <a:xfrm>
                <a:off x="6060427" y="2396558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pole tekstowe 17">
                <a:extLst>
                  <a:ext uri="{FF2B5EF4-FFF2-40B4-BE49-F238E27FC236}">
                    <a16:creationId xmlns:a16="http://schemas.microsoft.com/office/drawing/2014/main" id="{3C2DD5D4-7F8B-6D68-BB23-E619F5EAF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427" y="2396558"/>
                <a:ext cx="259914" cy="233590"/>
              </a:xfrm>
              <a:prstGeom prst="rect">
                <a:avLst/>
              </a:prstGeom>
              <a:blipFill>
                <a:blip r:embed="rId9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F2338114-668E-E6DC-F2C4-A278ADF4052C}"/>
                  </a:ext>
                </a:extLst>
              </p:cNvPr>
              <p:cNvSpPr txBox="1"/>
              <p:nvPr/>
            </p:nvSpPr>
            <p:spPr>
              <a:xfrm>
                <a:off x="6163849" y="2614537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F2338114-668E-E6DC-F2C4-A278ADF40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849" y="2614537"/>
                <a:ext cx="259914" cy="233590"/>
              </a:xfrm>
              <a:prstGeom prst="rect">
                <a:avLst/>
              </a:prstGeom>
              <a:blipFill>
                <a:blip r:embed="rId10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18FE0071-5AFC-FFFE-4E3C-BD9A6F81854D}"/>
                  </a:ext>
                </a:extLst>
              </p:cNvPr>
              <p:cNvSpPr txBox="1"/>
              <p:nvPr/>
            </p:nvSpPr>
            <p:spPr>
              <a:xfrm>
                <a:off x="6163849" y="2902395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pole tekstowe 19">
                <a:extLst>
                  <a:ext uri="{FF2B5EF4-FFF2-40B4-BE49-F238E27FC236}">
                    <a16:creationId xmlns:a16="http://schemas.microsoft.com/office/drawing/2014/main" id="{18FE0071-5AFC-FFFE-4E3C-BD9A6F818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849" y="2902395"/>
                <a:ext cx="259914" cy="233590"/>
              </a:xfrm>
              <a:prstGeom prst="rect">
                <a:avLst/>
              </a:prstGeom>
              <a:blipFill>
                <a:blip r:embed="rId11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58BEC5CF-63B0-03BC-5A58-FA1313B7BE50}"/>
                  </a:ext>
                </a:extLst>
              </p:cNvPr>
              <p:cNvSpPr txBox="1"/>
              <p:nvPr/>
            </p:nvSpPr>
            <p:spPr>
              <a:xfrm>
                <a:off x="6033892" y="3106904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02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pole tekstowe 20">
                <a:extLst>
                  <a:ext uri="{FF2B5EF4-FFF2-40B4-BE49-F238E27FC236}">
                    <a16:creationId xmlns:a16="http://schemas.microsoft.com/office/drawing/2014/main" id="{58BEC5CF-63B0-03BC-5A58-FA1313B7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92" y="3106904"/>
                <a:ext cx="259914" cy="233590"/>
              </a:xfrm>
              <a:prstGeom prst="rect">
                <a:avLst/>
              </a:prstGeom>
              <a:blipFill>
                <a:blip r:embed="rId12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C0F39749-66FC-CF12-794B-25AACFF940BD}"/>
                  </a:ext>
                </a:extLst>
              </p:cNvPr>
              <p:cNvSpPr txBox="1"/>
              <p:nvPr/>
            </p:nvSpPr>
            <p:spPr>
              <a:xfrm>
                <a:off x="6205603" y="3353087"/>
                <a:ext cx="259914" cy="233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12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C0F39749-66FC-CF12-794B-25AACFF94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603" y="3353087"/>
                <a:ext cx="259914" cy="233590"/>
              </a:xfrm>
              <a:prstGeom prst="rect">
                <a:avLst/>
              </a:prstGeom>
              <a:blipFill>
                <a:blip r:embed="rId13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B2843FAE-956A-DA36-1ED5-D35B2B415AC4}"/>
                  </a:ext>
                </a:extLst>
              </p:cNvPr>
              <p:cNvSpPr txBox="1"/>
              <p:nvPr/>
            </p:nvSpPr>
            <p:spPr>
              <a:xfrm>
                <a:off x="7355474" y="2396558"/>
                <a:ext cx="259914" cy="2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B2843FAE-956A-DA36-1ED5-D35B2B415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474" y="2396558"/>
                <a:ext cx="259914" cy="234295"/>
              </a:xfrm>
              <a:prstGeom prst="rect">
                <a:avLst/>
              </a:prstGeom>
              <a:blipFill>
                <a:blip r:embed="rId14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pole tekstowe 23">
                <a:extLst>
                  <a:ext uri="{FF2B5EF4-FFF2-40B4-BE49-F238E27FC236}">
                    <a16:creationId xmlns:a16="http://schemas.microsoft.com/office/drawing/2014/main" id="{2849B762-E6F5-47FE-730F-FA8F44D2CF50}"/>
                  </a:ext>
                </a:extLst>
              </p:cNvPr>
              <p:cNvSpPr txBox="1"/>
              <p:nvPr/>
            </p:nvSpPr>
            <p:spPr>
              <a:xfrm>
                <a:off x="7277186" y="2665116"/>
                <a:ext cx="259914" cy="2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10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pole tekstowe 23">
                <a:extLst>
                  <a:ext uri="{FF2B5EF4-FFF2-40B4-BE49-F238E27FC236}">
                    <a16:creationId xmlns:a16="http://schemas.microsoft.com/office/drawing/2014/main" id="{2849B762-E6F5-47FE-730F-FA8F44D2C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86" y="2665116"/>
                <a:ext cx="259914" cy="234295"/>
              </a:xfrm>
              <a:prstGeom prst="rect">
                <a:avLst/>
              </a:prstGeom>
              <a:blipFill>
                <a:blip r:embed="rId1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pole tekstowe 24">
                <a:extLst>
                  <a:ext uri="{FF2B5EF4-FFF2-40B4-BE49-F238E27FC236}">
                    <a16:creationId xmlns:a16="http://schemas.microsoft.com/office/drawing/2014/main" id="{6B3B96F3-B233-09C8-1E68-D8E92180EB5B}"/>
                  </a:ext>
                </a:extLst>
              </p:cNvPr>
              <p:cNvSpPr txBox="1"/>
              <p:nvPr/>
            </p:nvSpPr>
            <p:spPr>
              <a:xfrm>
                <a:off x="7243697" y="2854706"/>
                <a:ext cx="259914" cy="23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01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pole tekstowe 24">
                <a:extLst>
                  <a:ext uri="{FF2B5EF4-FFF2-40B4-BE49-F238E27FC236}">
                    <a16:creationId xmlns:a16="http://schemas.microsoft.com/office/drawing/2014/main" id="{6B3B96F3-B233-09C8-1E68-D8E92180E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697" y="2854706"/>
                <a:ext cx="259914" cy="234295"/>
              </a:xfrm>
              <a:prstGeom prst="rect">
                <a:avLst/>
              </a:prstGeom>
              <a:blipFill>
                <a:blip r:embed="rId16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pole tekstowe 27">
                <a:extLst>
                  <a:ext uri="{FF2B5EF4-FFF2-40B4-BE49-F238E27FC236}">
                    <a16:creationId xmlns:a16="http://schemas.microsoft.com/office/drawing/2014/main" id="{5B6CB8A1-DB95-4A24-F0A6-286630F432BC}"/>
                  </a:ext>
                </a:extLst>
              </p:cNvPr>
              <p:cNvSpPr txBox="1"/>
              <p:nvPr/>
            </p:nvSpPr>
            <p:spPr>
              <a:xfrm>
                <a:off x="7355474" y="3121231"/>
                <a:ext cx="259914" cy="2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SupPr>
                        <m:e>
                          <m:r>
                            <a:rPr lang="pl-PL" sz="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b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11</m:t>
                          </m:r>
                        </m:sub>
                        <m:sup>
                          <m:r>
                            <a:rPr lang="pl-PL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l-P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pole tekstowe 27">
                <a:extLst>
                  <a:ext uri="{FF2B5EF4-FFF2-40B4-BE49-F238E27FC236}">
                    <a16:creationId xmlns:a16="http://schemas.microsoft.com/office/drawing/2014/main" id="{5B6CB8A1-DB95-4A24-F0A6-286630F43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474" y="3121231"/>
                <a:ext cx="259914" cy="233141"/>
              </a:xfrm>
              <a:prstGeom prst="rect">
                <a:avLst/>
              </a:prstGeom>
              <a:blipFill>
                <a:blip r:embed="rId17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pole tekstowe 28">
                <a:extLst>
                  <a:ext uri="{FF2B5EF4-FFF2-40B4-BE49-F238E27FC236}">
                    <a16:creationId xmlns:a16="http://schemas.microsoft.com/office/drawing/2014/main" id="{ABC016EA-4EB2-541A-80E3-FD4CB84E7CC6}"/>
                  </a:ext>
                </a:extLst>
              </p:cNvPr>
              <p:cNvSpPr txBox="1"/>
              <p:nvPr/>
            </p:nvSpPr>
            <p:spPr>
              <a:xfrm>
                <a:off x="6033892" y="1950542"/>
                <a:ext cx="2323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29" name="pole tekstowe 28">
                <a:extLst>
                  <a:ext uri="{FF2B5EF4-FFF2-40B4-BE49-F238E27FC236}">
                    <a16:creationId xmlns:a16="http://schemas.microsoft.com/office/drawing/2014/main" id="{ABC016EA-4EB2-541A-80E3-FD4CB84E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92" y="1950542"/>
                <a:ext cx="232371" cy="215444"/>
              </a:xfrm>
              <a:prstGeom prst="rect">
                <a:avLst/>
              </a:prstGeom>
              <a:blipFill>
                <a:blip r:embed="rId18"/>
                <a:stretch>
                  <a:fillRect l="-10526" r="-26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pole tekstowe 29">
                <a:extLst>
                  <a:ext uri="{FF2B5EF4-FFF2-40B4-BE49-F238E27FC236}">
                    <a16:creationId xmlns:a16="http://schemas.microsoft.com/office/drawing/2014/main" id="{5FC6B216-A53D-5F53-C454-229E4BD7328B}"/>
                  </a:ext>
                </a:extLst>
              </p:cNvPr>
              <p:cNvSpPr txBox="1"/>
              <p:nvPr/>
            </p:nvSpPr>
            <p:spPr>
              <a:xfrm>
                <a:off x="7170225" y="1992704"/>
                <a:ext cx="23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0" name="pole tekstowe 29">
                <a:extLst>
                  <a:ext uri="{FF2B5EF4-FFF2-40B4-BE49-F238E27FC236}">
                    <a16:creationId xmlns:a16="http://schemas.microsoft.com/office/drawing/2014/main" id="{5FC6B216-A53D-5F53-C454-229E4BD73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25" y="1992704"/>
                <a:ext cx="236219" cy="215444"/>
              </a:xfrm>
              <a:prstGeom prst="rect">
                <a:avLst/>
              </a:prstGeom>
              <a:blipFill>
                <a:blip r:embed="rId19"/>
                <a:stretch>
                  <a:fillRect l="-7692" r="-25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pole tekstowe 30">
                <a:extLst>
                  <a:ext uri="{FF2B5EF4-FFF2-40B4-BE49-F238E27FC236}">
                    <a16:creationId xmlns:a16="http://schemas.microsoft.com/office/drawing/2014/main" id="{949912A1-7743-AE65-58A8-69014E14624D}"/>
                  </a:ext>
                </a:extLst>
              </p:cNvPr>
              <p:cNvSpPr txBox="1"/>
              <p:nvPr/>
            </p:nvSpPr>
            <p:spPr>
              <a:xfrm>
                <a:off x="8347896" y="2026350"/>
                <a:ext cx="23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1" name="pole tekstowe 30">
                <a:extLst>
                  <a:ext uri="{FF2B5EF4-FFF2-40B4-BE49-F238E27FC236}">
                    <a16:creationId xmlns:a16="http://schemas.microsoft.com/office/drawing/2014/main" id="{949912A1-7743-AE65-58A8-69014E146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96" y="2026350"/>
                <a:ext cx="236219" cy="215444"/>
              </a:xfrm>
              <a:prstGeom prst="rect">
                <a:avLst/>
              </a:prstGeom>
              <a:blipFill>
                <a:blip r:embed="rId20"/>
                <a:stretch>
                  <a:fillRect l="-7692" r="-25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2C6837A4-6399-FEE3-9606-6C5C9EFE0E14}"/>
                  </a:ext>
                </a:extLst>
              </p:cNvPr>
              <p:cNvSpPr txBox="1"/>
              <p:nvPr/>
            </p:nvSpPr>
            <p:spPr>
              <a:xfrm>
                <a:off x="4850479" y="1961786"/>
                <a:ext cx="23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32" name="pole tekstowe 31">
                <a:extLst>
                  <a:ext uri="{FF2B5EF4-FFF2-40B4-BE49-F238E27FC236}">
                    <a16:creationId xmlns:a16="http://schemas.microsoft.com/office/drawing/2014/main" id="{2C6837A4-6399-FEE3-9606-6C5C9EFE0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479" y="1961786"/>
                <a:ext cx="236219" cy="215444"/>
              </a:xfrm>
              <a:prstGeom prst="rect">
                <a:avLst/>
              </a:prstGeom>
              <a:blipFill>
                <a:blip r:embed="rId21"/>
                <a:stretch>
                  <a:fillRect l="-10526" r="-52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18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FE77505F-4026-E6EA-81E7-05915C55C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08B4A7CA-703E-279E-9C5E-555AF36833D9}"/>
              </a:ext>
            </a:extLst>
          </p:cNvPr>
          <p:cNvSpPr txBox="1"/>
          <p:nvPr/>
        </p:nvSpPr>
        <p:spPr>
          <a:xfrm>
            <a:off x="498200" y="38435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Python implementation</a:t>
            </a:r>
            <a:endParaRPr sz="2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93;p18">
                <a:extLst>
                  <a:ext uri="{FF2B5EF4-FFF2-40B4-BE49-F238E27FC236}">
                    <a16:creationId xmlns:a16="http://schemas.microsoft.com/office/drawing/2014/main" id="{2AF39FEA-5A97-0FC2-1E25-6A29AFF98E10}"/>
                  </a:ext>
                </a:extLst>
              </p:cNvPr>
              <p:cNvSpPr txBox="1"/>
              <p:nvPr/>
            </p:nvSpPr>
            <p:spPr>
              <a:xfrm>
                <a:off x="-339808" y="3203649"/>
                <a:ext cx="3690402" cy="961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𝑎</m:t>
                          </m:r>
                        </m:e>
                        <m:sup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</m:sup>
                      </m:sSup>
                      <m:r>
                        <a:rPr lang="pl-PL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Montserrat"/>
                        </a:rPr>
                        <m:t>=</m:t>
                      </m:r>
                      <m:r>
                        <a:rPr lang="pl-PL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𝜎</m:t>
                      </m:r>
                      <m:r>
                        <a:rPr lang="pl-PL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(</m:t>
                      </m:r>
                      <m:sSup>
                        <m:sSupPr>
                          <m:ctrlP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p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𝑎</m:t>
                          </m:r>
                        </m:e>
                        <m:sup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−1</m:t>
                          </m:r>
                        </m:sup>
                      </m:sSup>
                      <m:r>
                        <a:rPr lang="pl-PL" sz="2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+</m:t>
                      </m:r>
                      <m:sSup>
                        <m:sSupPr>
                          <m:ctrlP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𝑏</m:t>
                          </m:r>
                        </m:e>
                        <m:sup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</m:sup>
                      </m:sSup>
                      <m:r>
                        <a:rPr lang="pl-PL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2" name="Google Shape;93;p18">
                <a:extLst>
                  <a:ext uri="{FF2B5EF4-FFF2-40B4-BE49-F238E27FC236}">
                    <a16:creationId xmlns:a16="http://schemas.microsoft.com/office/drawing/2014/main" id="{2AF39FEA-5A97-0FC2-1E25-6A29AFF98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9808" y="3203649"/>
                <a:ext cx="3690402" cy="961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Obraz 11">
            <a:extLst>
              <a:ext uri="{FF2B5EF4-FFF2-40B4-BE49-F238E27FC236}">
                <a16:creationId xmlns:a16="http://schemas.microsoft.com/office/drawing/2014/main" id="{B447055A-76DF-A30C-4450-27621AF81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637" y="1374732"/>
            <a:ext cx="6227470" cy="28131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93;p18">
                <a:extLst>
                  <a:ext uri="{FF2B5EF4-FFF2-40B4-BE49-F238E27FC236}">
                    <a16:creationId xmlns:a16="http://schemas.microsoft.com/office/drawing/2014/main" id="{C3403127-178C-18EF-5D81-9FEE036627C4}"/>
                  </a:ext>
                </a:extLst>
              </p:cNvPr>
              <p:cNvSpPr txBox="1"/>
              <p:nvPr/>
            </p:nvSpPr>
            <p:spPr>
              <a:xfrm>
                <a:off x="1094422" y="1374733"/>
                <a:ext cx="555882" cy="6544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85000" lnSpcReduction="20000"/>
              </a:bodyPr>
              <a:lstStyle/>
              <a:p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𝜔</m:t>
                          </m:r>
                        </m:e>
                        <m:sup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13" name="Google Shape;93;p18">
                <a:extLst>
                  <a:ext uri="{FF2B5EF4-FFF2-40B4-BE49-F238E27FC236}">
                    <a16:creationId xmlns:a16="http://schemas.microsoft.com/office/drawing/2014/main" id="{C3403127-178C-18EF-5D81-9FEE0366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22" y="1374733"/>
                <a:ext cx="555882" cy="654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Google Shape;93;p18">
                <a:extLst>
                  <a:ext uri="{FF2B5EF4-FFF2-40B4-BE49-F238E27FC236}">
                    <a16:creationId xmlns:a16="http://schemas.microsoft.com/office/drawing/2014/main" id="{E86DA226-CE72-D771-7D5B-001E7128DA92}"/>
                  </a:ext>
                </a:extLst>
              </p:cNvPr>
              <p:cNvSpPr txBox="1"/>
              <p:nvPr/>
            </p:nvSpPr>
            <p:spPr>
              <a:xfrm>
                <a:off x="1087297" y="1662330"/>
                <a:ext cx="555882" cy="6544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85000" lnSpcReduction="20000"/>
              </a:bodyPr>
              <a:lstStyle/>
              <a:p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</m:ctrlPr>
                        </m:sSupPr>
                        <m:e>
                          <m:r>
                            <a:rPr lang="pl-PL" sz="2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𝑏</m:t>
                          </m:r>
                        </m:e>
                        <m:sup>
                          <m:r>
                            <a:rPr lang="pl-PL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14" name="Google Shape;93;p18">
                <a:extLst>
                  <a:ext uri="{FF2B5EF4-FFF2-40B4-BE49-F238E27FC236}">
                    <a16:creationId xmlns:a16="http://schemas.microsoft.com/office/drawing/2014/main" id="{E86DA226-CE72-D771-7D5B-001E7128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297" y="1662330"/>
                <a:ext cx="555882" cy="654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3F993522-464C-6FA0-4DFF-B00E7C992099}"/>
                  </a:ext>
                </a:extLst>
              </p:cNvPr>
              <p:cNvSpPr txBox="1"/>
              <p:nvPr/>
            </p:nvSpPr>
            <p:spPr>
              <a:xfrm>
                <a:off x="847333" y="2360121"/>
                <a:ext cx="9751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𝜎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3F993522-464C-6FA0-4DFF-B00E7C992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3" y="2360121"/>
                <a:ext cx="9751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Pismo odręczne 21">
                <a:extLst>
                  <a:ext uri="{FF2B5EF4-FFF2-40B4-BE49-F238E27FC236}">
                    <a16:creationId xmlns:a16="http://schemas.microsoft.com/office/drawing/2014/main" id="{64AFA54F-3941-CC4B-F977-0FB0E094D961}"/>
                  </a:ext>
                </a:extLst>
              </p14:cNvPr>
              <p14:cNvContentPartPr/>
              <p14:nvPr/>
            </p14:nvContentPartPr>
            <p14:xfrm>
              <a:off x="1556172" y="1803398"/>
              <a:ext cx="1647360" cy="34920"/>
            </p14:xfrm>
          </p:contentPart>
        </mc:Choice>
        <mc:Fallback>
          <p:pic>
            <p:nvPicPr>
              <p:cNvPr id="22" name="Pismo odręczne 21">
                <a:extLst>
                  <a:ext uri="{FF2B5EF4-FFF2-40B4-BE49-F238E27FC236}">
                    <a16:creationId xmlns:a16="http://schemas.microsoft.com/office/drawing/2014/main" id="{64AFA54F-3941-CC4B-F977-0FB0E094D9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0052" y="1797278"/>
                <a:ext cx="16596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Pismo odręczne 26">
                <a:extLst>
                  <a:ext uri="{FF2B5EF4-FFF2-40B4-BE49-F238E27FC236}">
                    <a16:creationId xmlns:a16="http://schemas.microsoft.com/office/drawing/2014/main" id="{FC25BF36-E119-2B61-FEEB-A06BED417469}"/>
                  </a:ext>
                </a:extLst>
              </p14:cNvPr>
              <p14:cNvContentPartPr/>
              <p14:nvPr/>
            </p14:nvContentPartPr>
            <p14:xfrm>
              <a:off x="1549692" y="2000678"/>
              <a:ext cx="1657080" cy="138240"/>
            </p14:xfrm>
          </p:contentPart>
        </mc:Choice>
        <mc:Fallback>
          <p:pic>
            <p:nvPicPr>
              <p:cNvPr id="27" name="Pismo odręczne 26">
                <a:extLst>
                  <a:ext uri="{FF2B5EF4-FFF2-40B4-BE49-F238E27FC236}">
                    <a16:creationId xmlns:a16="http://schemas.microsoft.com/office/drawing/2014/main" id="{FC25BF36-E119-2B61-FEEB-A06BED4174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43572" y="1994558"/>
                <a:ext cx="1669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Pismo odręczne 28">
                <a:extLst>
                  <a:ext uri="{FF2B5EF4-FFF2-40B4-BE49-F238E27FC236}">
                    <a16:creationId xmlns:a16="http://schemas.microsoft.com/office/drawing/2014/main" id="{51E51958-24DA-0845-F042-4D1E64F67EFF}"/>
                  </a:ext>
                </a:extLst>
              </p14:cNvPr>
              <p14:cNvContentPartPr/>
              <p14:nvPr/>
            </p14:nvContentPartPr>
            <p14:xfrm>
              <a:off x="1505772" y="2514398"/>
              <a:ext cx="1647720" cy="156960"/>
            </p14:xfrm>
          </p:contentPart>
        </mc:Choice>
        <mc:Fallback>
          <p:pic>
            <p:nvPicPr>
              <p:cNvPr id="29" name="Pismo odręczne 28">
                <a:extLst>
                  <a:ext uri="{FF2B5EF4-FFF2-40B4-BE49-F238E27FC236}">
                    <a16:creationId xmlns:a16="http://schemas.microsoft.com/office/drawing/2014/main" id="{51E51958-24DA-0845-F042-4D1E64F67E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9652" y="2508278"/>
                <a:ext cx="16599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Pismo odręczne 32">
                <a:extLst>
                  <a:ext uri="{FF2B5EF4-FFF2-40B4-BE49-F238E27FC236}">
                    <a16:creationId xmlns:a16="http://schemas.microsoft.com/office/drawing/2014/main" id="{CACA9331-3571-B347-D408-01E3CA766489}"/>
                  </a:ext>
                </a:extLst>
              </p14:cNvPr>
              <p14:cNvContentPartPr/>
              <p14:nvPr/>
            </p14:nvContentPartPr>
            <p14:xfrm>
              <a:off x="1687572" y="3340958"/>
              <a:ext cx="1328400" cy="75600"/>
            </p14:xfrm>
          </p:contentPart>
        </mc:Choice>
        <mc:Fallback>
          <p:pic>
            <p:nvPicPr>
              <p:cNvPr id="33" name="Pismo odręczne 32">
                <a:extLst>
                  <a:ext uri="{FF2B5EF4-FFF2-40B4-BE49-F238E27FC236}">
                    <a16:creationId xmlns:a16="http://schemas.microsoft.com/office/drawing/2014/main" id="{CACA9331-3571-B347-D408-01E3CA7664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1452" y="3334838"/>
                <a:ext cx="1340640" cy="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11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How does a network learn?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Google Shape;110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61804" y="2001524"/>
                <a:ext cx="39999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b="1" dirty="0"/>
                  <a:t>This </a:t>
                </a:r>
                <a:r>
                  <a:rPr lang="pl-PL" sz="1800" b="1" dirty="0" err="1"/>
                  <a:t>is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done</a:t>
                </a:r>
                <a:r>
                  <a:rPr lang="pl-PL" sz="1800" b="1" dirty="0"/>
                  <a:t> with the </a:t>
                </a:r>
                <a:r>
                  <a:rPr lang="pl-PL" sz="1800" b="1" dirty="0" err="1"/>
                  <a:t>help</a:t>
                </a:r>
                <a:r>
                  <a:rPr lang="pl-PL" sz="1800" b="1" dirty="0"/>
                  <a:t> of a </a:t>
                </a:r>
                <a:r>
                  <a:rPr lang="pl-PL" sz="1800" b="1" dirty="0" err="1"/>
                  <a:t>cost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function</a:t>
                </a:r>
                <a:endParaRPr lang="pl-PL" sz="1800" b="1" dirty="0"/>
              </a:p>
              <a:p>
                <a:pPr marL="285750" indent="-285750"/>
                <a:r>
                  <a:rPr lang="pl-PL" sz="1800" b="1" dirty="0" err="1"/>
                  <a:t>Note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that</a:t>
                </a:r>
                <a:r>
                  <a:rPr lang="pl-PL" sz="1800" b="1" dirty="0"/>
                  <a:t> </a:t>
                </a:r>
                <a14:m>
                  <m:oMath xmlns:m="http://schemas.openxmlformats.org/officeDocument/2006/math">
                    <m:r>
                      <a:rPr lang="pl-PL" sz="1800" b="1" i="1" smtClean="0">
                        <a:latin typeface="Cambria Math" panose="02040503050406030204" pitchFamily="18" charset="0"/>
                      </a:rPr>
                      <m:t>𝑴𝑺𝑬</m:t>
                    </m:r>
                    <m:r>
                      <a:rPr lang="pl-PL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l-PL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l-PL" sz="1800" b="1" dirty="0"/>
                  <a:t> </a:t>
                </a:r>
                <a14:m>
                  <m:oMath xmlns:m="http://schemas.openxmlformats.org/officeDocument/2006/math">
                    <m:r>
                      <a:rPr lang="pl-PL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pl-PL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pl-PL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pl-PL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l-PL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p>
                  </m:oMath>
                </a14:m>
                <a:endParaRPr lang="pl-PL" sz="1800" b="1" dirty="0"/>
              </a:p>
              <a:p>
                <a:pPr marL="285750" indent="-285750"/>
                <a:r>
                  <a:rPr lang="pl-PL" sz="1800" b="1" dirty="0" err="1"/>
                  <a:t>Meaning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if</a:t>
                </a:r>
                <a:r>
                  <a:rPr lang="pl-PL" sz="1800" b="1" dirty="0"/>
                  <a:t> the </a:t>
                </a:r>
                <a:r>
                  <a:rPr lang="pl-PL" sz="1800" b="1" dirty="0" err="1"/>
                  <a:t>network’s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outputs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is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approximately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equal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desired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output</a:t>
                </a:r>
                <a:endParaRPr lang="pl-PL" sz="1800" b="1" dirty="0"/>
              </a:p>
              <a:p>
                <a:pPr marL="285750" indent="-285750"/>
                <a:endParaRPr sz="1800" b="1" dirty="0"/>
              </a:p>
            </p:txBody>
          </p:sp>
        </mc:Choice>
        <mc:Fallback>
          <p:sp>
            <p:nvSpPr>
              <p:cNvPr id="110" name="Google Shape;110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804" y="2001524"/>
                <a:ext cx="3999900" cy="3397200"/>
              </a:xfrm>
              <a:prstGeom prst="rect">
                <a:avLst/>
              </a:prstGeom>
              <a:blipFill>
                <a:blip r:embed="rId3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The goal is to adjust weights and biases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tekstu 2">
                <a:extLst>
                  <a:ext uri="{FF2B5EF4-FFF2-40B4-BE49-F238E27FC236}">
                    <a16:creationId xmlns:a16="http://schemas.microsoft.com/office/drawing/2014/main" id="{E6A0CCCB-9563-9315-C52C-18FA18DEDFDC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741585" y="2032838"/>
                <a:ext cx="3999900" cy="2601792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dirty="0"/>
                  <a:t>We will consider </a:t>
                </a:r>
                <a:r>
                  <a:rPr lang="pl-PL" dirty="0" err="1"/>
                  <a:t>Mean</a:t>
                </a:r>
                <a:r>
                  <a:rPr lang="pl-PL" dirty="0"/>
                  <a:t> </a:t>
                </a:r>
                <a:r>
                  <a:rPr lang="pl-PL" dirty="0" err="1"/>
                  <a:t>Square</a:t>
                </a:r>
                <a:r>
                  <a:rPr lang="pl-PL" dirty="0"/>
                  <a:t> Error (MSE):</a:t>
                </a:r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l-PL" dirty="0"/>
              </a:p>
              <a:p>
                <a:pPr marL="139700" indent="0">
                  <a:buNone/>
                </a:pPr>
                <a:r>
                  <a:rPr lang="pl-PL" dirty="0" err="1"/>
                  <a:t>Where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the numer of </a:t>
                </a:r>
                <a:r>
                  <a:rPr lang="pl-PL" dirty="0" err="1"/>
                  <a:t>training</a:t>
                </a:r>
                <a:r>
                  <a:rPr lang="pl-PL" dirty="0"/>
                  <a:t> </a:t>
                </a:r>
                <a:r>
                  <a:rPr lang="pl-PL" dirty="0" err="1"/>
                  <a:t>examples</a:t>
                </a:r>
                <a:r>
                  <a:rPr lang="pl-PL" dirty="0"/>
                  <a:t>,</a:t>
                </a:r>
              </a:p>
              <a:p>
                <a:pPr marL="139700" indent="0">
                  <a:buNone/>
                </a:pPr>
                <a:r>
                  <a:rPr lang="pl-PL" dirty="0"/>
                  <a:t>L </a:t>
                </a:r>
                <a:r>
                  <a:rPr lang="pl-PL" dirty="0" err="1"/>
                  <a:t>is</a:t>
                </a:r>
                <a:r>
                  <a:rPr lang="pl-PL" dirty="0"/>
                  <a:t> the numer of </a:t>
                </a:r>
                <a:r>
                  <a:rPr lang="pl-PL" dirty="0" err="1"/>
                  <a:t>layers</a:t>
                </a:r>
                <a:r>
                  <a:rPr lang="pl-PL" dirty="0"/>
                  <a:t>,</a:t>
                </a:r>
                <a:endParaRPr lang="pl-PL" i="1" dirty="0">
                  <a:latin typeface="Cambria Math" panose="02040503050406030204" pitchFamily="18" charset="0"/>
                </a:endParaRPr>
              </a:p>
              <a:p>
                <a:pPr marL="1397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pl-PL" dirty="0"/>
                  <a:t> </a:t>
                </a:r>
                <a:r>
                  <a:rPr lang="pl-PL" dirty="0" err="1"/>
                  <a:t>is</a:t>
                </a:r>
                <a:r>
                  <a:rPr lang="pl-PL" dirty="0"/>
                  <a:t> the i-th element of the </a:t>
                </a:r>
                <a:r>
                  <a:rPr lang="pl-PL" dirty="0" err="1"/>
                  <a:t>network’s</a:t>
                </a:r>
                <a:r>
                  <a:rPr lang="pl-PL" dirty="0"/>
                  <a:t> </a:t>
                </a:r>
                <a:r>
                  <a:rPr lang="pl-PL" dirty="0" err="1"/>
                  <a:t>output</a:t>
                </a:r>
                <a:r>
                  <a:rPr lang="pl-PL" dirty="0"/>
                  <a:t>.</a:t>
                </a:r>
              </a:p>
            </p:txBody>
          </p:sp>
        </mc:Choice>
        <mc:Fallback>
          <p:sp>
            <p:nvSpPr>
              <p:cNvPr id="3" name="Symbol zastępczy tekstu 2">
                <a:extLst>
                  <a:ext uri="{FF2B5EF4-FFF2-40B4-BE49-F238E27FC236}">
                    <a16:creationId xmlns:a16="http://schemas.microsoft.com/office/drawing/2014/main" id="{E6A0CCCB-9563-9315-C52C-18FA18DED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741585" y="2032838"/>
                <a:ext cx="3999900" cy="260179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4A358547-D572-D2DF-4447-941A06F0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Google Shape;110;p21">
                <a:extLst>
                  <a:ext uri="{FF2B5EF4-FFF2-40B4-BE49-F238E27FC236}">
                    <a16:creationId xmlns:a16="http://schemas.microsoft.com/office/drawing/2014/main" id="{3ADB1C57-1982-2E6C-0809-ED81E42F2A8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48020" y="1494220"/>
                <a:ext cx="3999900" cy="3397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b="1" dirty="0"/>
                  <a:t>This </a:t>
                </a:r>
                <a:r>
                  <a:rPr lang="pl-PL" sz="1800" b="1" dirty="0" err="1"/>
                  <a:t>is</a:t>
                </a:r>
                <a:r>
                  <a:rPr lang="pl-PL" sz="1800" b="1" dirty="0"/>
                  <a:t> the </a:t>
                </a:r>
                <a:r>
                  <a:rPr lang="pl-PL" sz="1800" b="1" dirty="0" err="1"/>
                  <a:t>optimization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task</a:t>
                </a:r>
                <a:r>
                  <a:rPr lang="pl-PL" sz="1800" b="1" dirty="0"/>
                  <a:t> </a:t>
                </a:r>
                <a:r>
                  <a:rPr lang="pl-PL" sz="1800" b="1" dirty="0" err="1"/>
                  <a:t>where</a:t>
                </a:r>
                <a:r>
                  <a:rPr lang="pl-PL" sz="1800" b="1" dirty="0"/>
                  <a:t> we </a:t>
                </a:r>
                <a:r>
                  <a:rPr lang="pl-PL" sz="1800" b="1" dirty="0" err="1"/>
                  <a:t>need</a:t>
                </a:r>
                <a:r>
                  <a:rPr lang="pl-PL" sz="1800" b="1" dirty="0"/>
                  <a:t> to </a:t>
                </a:r>
                <a:r>
                  <a:rPr lang="pl-PL" sz="1800" b="1" dirty="0" err="1"/>
                  <a:t>know</a:t>
                </a:r>
                <a:r>
                  <a:rPr lang="pl-PL" sz="1800" b="1" dirty="0"/>
                  <a:t> the </a:t>
                </a:r>
                <a:r>
                  <a:rPr lang="pl-PL" sz="1800" b="1" dirty="0" err="1"/>
                  <a:t>following</a:t>
                </a:r>
                <a:endParaRPr lang="pl-PL" sz="1800" b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800" b="1" dirty="0"/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pl-PL" sz="1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pl" sz="16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pl" sz="1600" dirty="0"/>
                  <a:t> </a:t>
                </a:r>
              </a:p>
            </p:txBody>
          </p:sp>
        </mc:Choice>
        <mc:Fallback>
          <p:sp>
            <p:nvSpPr>
              <p:cNvPr id="110" name="Google Shape;110;p21">
                <a:extLst>
                  <a:ext uri="{FF2B5EF4-FFF2-40B4-BE49-F238E27FC236}">
                    <a16:creationId xmlns:a16="http://schemas.microsoft.com/office/drawing/2014/main" id="{3ADB1C57-1982-2E6C-0809-ED81E42F2A8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8020" y="1494220"/>
                <a:ext cx="3999900" cy="3397200"/>
              </a:xfrm>
              <a:prstGeom prst="rect">
                <a:avLst/>
              </a:prstGeom>
              <a:blipFill>
                <a:blip r:embed="rId3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112;p21">
            <a:extLst>
              <a:ext uri="{FF2B5EF4-FFF2-40B4-BE49-F238E27FC236}">
                <a16:creationId xmlns:a16="http://schemas.microsoft.com/office/drawing/2014/main" id="{CA2E57B1-B821-E7B0-F64F-AEE08AD09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The goal is to adjust weights and biases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394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Who am I?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3065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Wojtek - Analyst, MRM, Retail Front Office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(first job!)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Background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Automatic Control and Robotics (BEng)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Data Science (MSc)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Mathematics (Bsc)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500"/>
              <a:t>All from the Silesian University of Technology (one in progress)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8075" y="2196425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this presentation about?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goal is to introduce key neural network concepts…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… and illustrate them with a numpy-based bachelor’s thesis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Presentation plan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is</a:t>
            </a:r>
            <a:r>
              <a:rPr lang="pl-PL" sz="1600" dirty="0"/>
              <a:t> a </a:t>
            </a:r>
            <a:r>
              <a:rPr lang="pl-PL" sz="1600" dirty="0" err="1"/>
              <a:t>neural</a:t>
            </a:r>
            <a:r>
              <a:rPr lang="pl-PL" sz="1600" dirty="0"/>
              <a:t> network?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pl-PL" sz="1600" dirty="0"/>
              <a:t>How </a:t>
            </a:r>
            <a:r>
              <a:rPr lang="pl-PL" sz="1600" dirty="0" err="1"/>
              <a:t>does</a:t>
            </a:r>
            <a:r>
              <a:rPr lang="pl-PL" sz="1600" dirty="0"/>
              <a:t> a </a:t>
            </a:r>
            <a:r>
              <a:rPr lang="pl-PL" sz="1600" dirty="0" err="1"/>
              <a:t>neural</a:t>
            </a:r>
            <a:r>
              <a:rPr lang="pl-PL" sz="1600" dirty="0"/>
              <a:t> network </a:t>
            </a:r>
            <a:r>
              <a:rPr lang="pl-PL" sz="1600" dirty="0" err="1"/>
              <a:t>learn</a:t>
            </a:r>
            <a:r>
              <a:rPr lang="pl-PL" sz="1600" dirty="0"/>
              <a:t>?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pl" sz="1600" dirty="0"/>
              <a:t>Wpisz tu tekst Wpisz tu tekst Wpisz tu tekst Wpisz tu tekst Wpisz tu tekst Wpisz tu tekst 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pl" sz="1600" dirty="0"/>
              <a:t>Wpisz tu tekst Wpisz tu tekst </a:t>
            </a:r>
            <a:endParaRPr sz="1600" dirty="0"/>
          </a:p>
        </p:txBody>
      </p:sp>
      <p:pic>
        <p:nvPicPr>
          <p:cNvPr id="81" name="Google Shape;81;p16" descr="Wykonane z góry ujęcie przedstawiające dłoń obejmującą kubek z jasną herbatą, w której pływają kawałki cytryny"/>
          <p:cNvPicPr preferRelativeResize="0"/>
          <p:nvPr/>
        </p:nvPicPr>
        <p:blipFill rotWithShape="1">
          <a:blip r:embed="rId3">
            <a:alphaModFix/>
          </a:blip>
          <a:srcRect l="17813" r="16061" b="4067"/>
          <a:stretch/>
        </p:blipFill>
        <p:spPr>
          <a:xfrm>
            <a:off x="4705150" y="342525"/>
            <a:ext cx="2035799" cy="195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descr="Nowoczesny okrągły głośnik komputerowy"/>
          <p:cNvPicPr preferRelativeResize="0"/>
          <p:nvPr/>
        </p:nvPicPr>
        <p:blipFill rotWithShape="1">
          <a:blip r:embed="rId4">
            <a:alphaModFix/>
          </a:blip>
          <a:srcRect l="6179" t="10754" r="35687" b="15127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descr="Puste słoiki zawieszone do góry nogami na płocie"/>
          <p:cNvPicPr preferRelativeResize="0"/>
          <p:nvPr/>
        </p:nvPicPr>
        <p:blipFill rotWithShape="1">
          <a:blip r:embed="rId5">
            <a:alphaModFix/>
          </a:blip>
          <a:srcRect l="9164" t="13038" r="3636" b="9949"/>
          <a:stretch/>
        </p:blipFill>
        <p:spPr>
          <a:xfrm>
            <a:off x="4705200" y="2336175"/>
            <a:ext cx="4127099" cy="24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a neural network?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982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3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neurons</a:t>
            </a:r>
            <a:endParaRPr sz="33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517" y="781012"/>
            <a:ext cx="3209925" cy="14859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93;p18">
                <a:extLst>
                  <a:ext uri="{FF2B5EF4-FFF2-40B4-BE49-F238E27FC236}">
                    <a16:creationId xmlns:a16="http://schemas.microsoft.com/office/drawing/2014/main" id="{6996900F-8277-1FBE-0A9A-834B86CB4B84}"/>
                  </a:ext>
                </a:extLst>
              </p:cNvPr>
              <p:cNvSpPr txBox="1"/>
              <p:nvPr/>
            </p:nvSpPr>
            <p:spPr>
              <a:xfrm>
                <a:off x="498199" y="1631517"/>
                <a:ext cx="4261691" cy="3632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2800" b="1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Sigmoid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" sz="2800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pl" sz="1600" dirty="0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/>
                        <a:sym typeface="Montserrat"/>
                      </a:rPr>
                      <m:t>σ</m:t>
                    </m:r>
                    <m:r>
                      <a:rPr lang="pl-PL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ontserrat"/>
                        <a:cs typeface="Montserrat"/>
                        <a:sym typeface="Montserrat"/>
                      </a:rPr>
                      <m:t>: </m:t>
                    </m:r>
                    <m:sSup>
                      <m:sSupPr>
                        <m:ctrlPr>
                          <a:rPr lang="pl-PL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pPr>
                      <m:e>
                        <m:r>
                          <a:rPr lang="pl-PL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bg1"/>
                            </a:solidFill>
                            <a:latin typeface="Montserrat"/>
                            <a:ea typeface="Montserrat"/>
                            <a:cs typeface="Montserrat"/>
                            <a:sym typeface="Montserrat"/>
                          </a:rPr>
                          <m:t> </m:t>
                        </m:r>
                      </m:e>
                      <m:sup>
                        <m:r>
                          <a:rPr lang="pl-PL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  <m:t>𝑛</m:t>
                        </m:r>
                      </m:sup>
                    </m:sSup>
                    <m:r>
                      <a:rPr lang="pl-PL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ontserrat"/>
                      </a:rPr>
                      <m:t>→</m:t>
                    </m:r>
                    <m:r>
                      <a:rPr lang="pl-PL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ontserrat"/>
                      </a:rPr>
                      <m:t>ℝ</m:t>
                    </m:r>
                  </m:oMath>
                </a14:m>
                <a:endParaRPr lang="pl-PL" sz="16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pl-PL" sz="16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pl-PL" sz="1600" dirty="0" err="1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Such</a:t>
                </a:r>
                <a:r>
                  <a:rPr lang="pl-PL" sz="1600" dirty="0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sz="1600" dirty="0" err="1">
                    <a:solidFill>
                      <a:schemeClr val="bg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that</a:t>
                </a:r>
                <a:endParaRPr lang="pl-PL" sz="16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/>
                          <a:sym typeface="Montserrat"/>
                        </a:rPr>
                        <m:t>σ</m:t>
                      </m:r>
                      <m:r>
                        <a:rPr lang="pl-PL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Montserrat"/>
                          <a:cs typeface="Montserrat"/>
                          <a:sym typeface="Montserrat"/>
                        </a:rPr>
                        <m:t>(</m:t>
                      </m:r>
                      <m:sSub>
                        <m:sSubPr>
                          <m:ctrlP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𝑥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Montserrat"/>
                        </a:rPr>
                        <m:t>,</m:t>
                      </m:r>
                      <m:sSub>
                        <m:sSubPr>
                          <m:ctrlP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𝑥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2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Montserrat"/>
                        </a:rPr>
                        <m:t>,…,</m:t>
                      </m:r>
                      <m:sSub>
                        <m:sSubPr>
                          <m:ctrlP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sSubPr>
                        <m:e>
                          <m: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𝑥</m:t>
                          </m:r>
                        </m:e>
                        <m:sub>
                          <m:r>
                            <a:rPr lang="pl-PL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𝑛</m:t>
                          </m:r>
                        </m:sub>
                      </m:sSub>
                      <m:r>
                        <a:rPr lang="pl-PL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sym typeface="Montserrat"/>
                        </a:rPr>
                        <m:t>)</m:t>
                      </m:r>
                      <m:r>
                        <a:rPr lang="pl-PL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Montserrat"/>
                          <a:cs typeface="Montserrat"/>
                          <a:sym typeface="Montserrat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fPr>
                        <m:num>
                          <m: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num>
                        <m:den>
                          <m: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pl-PL" sz="16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exp</m:t>
                          </m:r>
                          <m: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⁡</m:t>
                          </m:r>
                          <m:r>
                            <a:rPr lang="pl-PL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(−</m:t>
                          </m:r>
                          <m:nary>
                            <m:naryPr>
                              <m:chr m:val="∑"/>
                              <m:ctrlPr>
                                <a:rPr lang="pl-PL" sz="160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l-PL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Pr>
                                <m:e>
                                  <m:r>
                                    <a:rPr lang="pl-PL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Montserrat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l-PL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sSubPr>
                                <m:e>
                                  <m:r>
                                    <a:rPr lang="pl-PL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l-PL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−</m:t>
                              </m:r>
                              <m:r>
                                <a:rPr lang="pl-PL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𝑏</m:t>
                              </m:r>
                            </m:e>
                          </m:nary>
                          <m:r>
                            <a:rPr lang="pl-PL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sz="16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/>
                <a:endParaRPr lang="pl-PL" sz="16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4" name="Google Shape;93;p18">
                <a:extLst>
                  <a:ext uri="{FF2B5EF4-FFF2-40B4-BE49-F238E27FC236}">
                    <a16:creationId xmlns:a16="http://schemas.microsoft.com/office/drawing/2014/main" id="{6996900F-8277-1FBE-0A9A-834B86CB4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99" y="1631517"/>
                <a:ext cx="4261691" cy="3632548"/>
              </a:xfrm>
              <a:prstGeom prst="rect">
                <a:avLst/>
              </a:prstGeom>
              <a:blipFill>
                <a:blip r:embed="rId4"/>
                <a:stretch>
                  <a:fillRect l="-3004" t="-3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93;p18">
            <a:extLst>
              <a:ext uri="{FF2B5EF4-FFF2-40B4-BE49-F238E27FC236}">
                <a16:creationId xmlns:a16="http://schemas.microsoft.com/office/drawing/2014/main" id="{B949DBE8-C286-44C3-1B32-2334F55E6413}"/>
              </a:ext>
            </a:extLst>
          </p:cNvPr>
          <p:cNvSpPr txBox="1"/>
          <p:nvPr/>
        </p:nvSpPr>
        <p:spPr>
          <a:xfrm>
            <a:off x="5263309" y="2495100"/>
            <a:ext cx="3471072" cy="31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Fig. 1 – graphical representation of the Sigmoid</a:t>
            </a:r>
            <a:endParaRPr sz="12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93;p18">
                <a:extLst>
                  <a:ext uri="{FF2B5EF4-FFF2-40B4-BE49-F238E27FC236}">
                    <a16:creationId xmlns:a16="http://schemas.microsoft.com/office/drawing/2014/main" id="{C80B5E00-8382-596C-EDE4-0080DB185902}"/>
                  </a:ext>
                </a:extLst>
              </p:cNvPr>
              <p:cNvSpPr txBox="1"/>
              <p:nvPr/>
            </p:nvSpPr>
            <p:spPr>
              <a:xfrm>
                <a:off x="4919163" y="2976198"/>
                <a:ext cx="3995512" cy="1746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"/>
                          </a:rPr>
                          <m:t>𝜔</m:t>
                        </m:r>
                      </m:e>
                      <m:sub>
                        <m:r>
                          <a:rPr lang="pl-PL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  <m:t>1</m:t>
                        </m:r>
                      </m:sub>
                    </m:sSub>
                    <m:r>
                      <a:rPr lang="pl-PL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Montserrat"/>
                      </a:rPr>
                      <m:t>, </m:t>
                    </m:r>
                    <m:sSub>
                      <m:sSubPr>
                        <m:ctrlPr>
                          <a:rPr lang="pl-PL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"/>
                          </a:rPr>
                          <m:t>𝜔</m:t>
                        </m:r>
                      </m:e>
                      <m:sub>
                        <m:r>
                          <a:rPr lang="pl-PL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  <m:t>2</m:t>
                        </m:r>
                      </m:sub>
                    </m:sSub>
                    <m:r>
                      <a:rPr lang="pl-PL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Montserrat"/>
                      </a:rPr>
                      <m:t>, …</m:t>
                    </m:r>
                  </m:oMath>
                </a14:m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are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real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numbers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expressing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the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importnace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of the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respective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inputs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(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so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called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weights</a:t>
                </a:r>
                <a:r>
                  <a:rPr lang="pl-PL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).</a:t>
                </a:r>
              </a:p>
              <a:p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inputs below b, the sigmoid output approaches zero</a:t>
                </a:r>
                <a:endParaRPr lang="pl-PL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6" name="Google Shape;93;p18">
                <a:extLst>
                  <a:ext uri="{FF2B5EF4-FFF2-40B4-BE49-F238E27FC236}">
                    <a16:creationId xmlns:a16="http://schemas.microsoft.com/office/drawing/2014/main" id="{C80B5E00-8382-596C-EDE4-0080DB185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63" y="2976198"/>
                <a:ext cx="3995512" cy="1746113"/>
              </a:xfrm>
              <a:prstGeom prst="rect">
                <a:avLst/>
              </a:prstGeom>
              <a:blipFill>
                <a:blip r:embed="rId5"/>
                <a:stretch>
                  <a:fillRect l="-305" r="-4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E643F311-31DA-B626-46D1-CDE72580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205A3133-3AC6-E565-E110-AE882714A749}"/>
              </a:ext>
            </a:extLst>
          </p:cNvPr>
          <p:cNvSpPr txBox="1"/>
          <p:nvPr/>
        </p:nvSpPr>
        <p:spPr>
          <a:xfrm>
            <a:off x="4982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3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few notes on sigmoids</a:t>
            </a:r>
            <a:endParaRPr sz="33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93;p18">
                <a:extLst>
                  <a:ext uri="{FF2B5EF4-FFF2-40B4-BE49-F238E27FC236}">
                    <a16:creationId xmlns:a16="http://schemas.microsoft.com/office/drawing/2014/main" id="{47E2E9E3-6651-2AEC-99CC-4B36D6DB0287}"/>
                  </a:ext>
                </a:extLst>
              </p:cNvPr>
              <p:cNvSpPr txBox="1"/>
              <p:nvPr/>
            </p:nvSpPr>
            <p:spPr>
              <a:xfrm>
                <a:off x="452520" y="1307851"/>
                <a:ext cx="3995512" cy="1503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" sz="16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We will use a more compact formula:</a:t>
                </a:r>
              </a:p>
              <a:p>
                <a:pPr lvl="0"/>
                <a:endParaRPr lang="pl-PL" sz="16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/>
                          <a:sym typeface="Montserrat"/>
                        </a:rPr>
                        <m:t>σ</m:t>
                      </m:r>
                      <m:d>
                        <m:dPr>
                          <m:ctrlPr>
                            <a:rPr lang="pl-PL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/>
                              <a:sym typeface="Montserrat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𝑧</m:t>
                          </m:r>
                        </m:e>
                      </m:d>
                      <m:r>
                        <a:rPr lang="pl-PL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Montserrat"/>
                          <a:cs typeface="Montserrat"/>
                          <a:sym typeface="Montserrat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fPr>
                        <m:num>
                          <m: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1</m:t>
                          </m:r>
                        </m:num>
                        <m:den>
                          <m:r>
                            <a:rPr lang="pl-PL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(1+</m:t>
                          </m:r>
                          <m:func>
                            <m:funcPr>
                              <m:ctrlPr>
                                <a:rPr lang="pl-PL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l-PL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</m:ctrlPr>
                                </m:dPr>
                                <m:e>
                                  <m:r>
                                    <a:rPr lang="pl-PL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−</m:t>
                                  </m:r>
                                  <m:r>
                                    <a:rPr lang="pl-PL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sym typeface="Montserrat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pl-PL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ontserrat"/>
                            </a:rPr>
                            <m:t>)</m:t>
                          </m:r>
                        </m:den>
                      </m:f>
                      <m:r>
                        <a:rPr lang="pl-PL" sz="1600" b="0" i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ontserrat"/>
                        </a:rPr>
                        <m:t>,</m:t>
                      </m:r>
                    </m:oMath>
                  </m:oMathPara>
                </a14:m>
                <a:endParaRPr lang="pl-PL" sz="16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/>
                <a:endParaRPr lang="pl-PL" sz="16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/>
                <a:r>
                  <a:rPr lang="pl-PL" sz="16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Where</a:t>
                </a:r>
                <a:r>
                  <a:rPr lang="pl-PL" sz="16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Montserrat"/>
                        <a:cs typeface="Montserrat"/>
                        <a:sym typeface="Montserrat"/>
                      </a:rPr>
                      <m:t>𝑧</m:t>
                    </m:r>
                    <m:r>
                      <a:rPr lang="pl-PL" sz="16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Montserrat"/>
                        <a:cs typeface="Montserrat"/>
                        <a:sym typeface="Montserrat"/>
                      </a:rPr>
                      <m:t>=</m:t>
                    </m:r>
                    <m:r>
                      <a:rPr lang="pl-PL" sz="16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/>
                        <a:sym typeface="Montserrat"/>
                      </a:rPr>
                      <m:t>𝜔</m:t>
                    </m:r>
                    <m:r>
                      <a:rPr lang="pl-PL" sz="16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/>
                        <a:sym typeface="Montserrat"/>
                      </a:rPr>
                      <m:t>∙</m:t>
                    </m:r>
                    <m:r>
                      <a:rPr lang="pl-PL" sz="16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/>
                        <a:sym typeface="Montserrat"/>
                      </a:rPr>
                      <m:t>𝑥</m:t>
                    </m:r>
                    <m:r>
                      <a:rPr lang="pl-PL" sz="16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/>
                        <a:sym typeface="Montserrat"/>
                      </a:rPr>
                      <m:t>+</m:t>
                    </m:r>
                    <m:r>
                      <a:rPr lang="pl-PL" sz="16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/>
                        <a:sym typeface="Montserrat"/>
                      </a:rPr>
                      <m:t>𝑏</m:t>
                    </m:r>
                  </m:oMath>
                </a14:m>
                <a:r>
                  <a:rPr lang="pl-PL" sz="16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</a:p>
              <a:p>
                <a:pPr lvl="0"/>
                <a:endParaRPr lang="pl-PL" sz="16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4" name="Google Shape;93;p18">
                <a:extLst>
                  <a:ext uri="{FF2B5EF4-FFF2-40B4-BE49-F238E27FC236}">
                    <a16:creationId xmlns:a16="http://schemas.microsoft.com/office/drawing/2014/main" id="{47E2E9E3-6651-2AEC-99CC-4B36D6DB0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0" y="1307851"/>
                <a:ext cx="3995512" cy="1503154"/>
              </a:xfrm>
              <a:prstGeom prst="rect">
                <a:avLst/>
              </a:prstGeom>
              <a:blipFill>
                <a:blip r:embed="rId3"/>
                <a:stretch>
                  <a:fillRect l="-762" r="-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93;p18">
            <a:extLst>
              <a:ext uri="{FF2B5EF4-FFF2-40B4-BE49-F238E27FC236}">
                <a16:creationId xmlns:a16="http://schemas.microsoft.com/office/drawing/2014/main" id="{FFED17EA-740C-1F8B-2A91-6E37ADCE661F}"/>
              </a:ext>
            </a:extLst>
          </p:cNvPr>
          <p:cNvSpPr txBox="1"/>
          <p:nvPr/>
        </p:nvSpPr>
        <p:spPr>
          <a:xfrm>
            <a:off x="5642221" y="2545204"/>
            <a:ext cx="3471072" cy="31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Fig. 2 – Graph of sigmoid and its derivative</a:t>
            </a:r>
            <a:endParaRPr sz="12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93;p18">
            <a:extLst>
              <a:ext uri="{FF2B5EF4-FFF2-40B4-BE49-F238E27FC236}">
                <a16:creationId xmlns:a16="http://schemas.microsoft.com/office/drawing/2014/main" id="{B1779461-AD26-9CEA-7241-030B0E40946B}"/>
              </a:ext>
            </a:extLst>
          </p:cNvPr>
          <p:cNvSpPr txBox="1"/>
          <p:nvPr/>
        </p:nvSpPr>
        <p:spPr>
          <a:xfrm>
            <a:off x="5117781" y="3029434"/>
            <a:ext cx="3995512" cy="17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„the most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sensitive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”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near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pl-PL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„the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least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sensitive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” as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approaches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+∞ and -∞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C90CB9F-E5AC-7B04-521E-575F732BF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859" y="1068597"/>
            <a:ext cx="3394120" cy="1503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93;p18">
                <a:extLst>
                  <a:ext uri="{FF2B5EF4-FFF2-40B4-BE49-F238E27FC236}">
                    <a16:creationId xmlns:a16="http://schemas.microsoft.com/office/drawing/2014/main" id="{7B6C865B-F442-959A-D6AE-A7D9F2B9F44F}"/>
                  </a:ext>
                </a:extLst>
              </p:cNvPr>
              <p:cNvSpPr txBox="1"/>
              <p:nvPr/>
            </p:nvSpPr>
            <p:spPr>
              <a:xfrm>
                <a:off x="452520" y="3073274"/>
                <a:ext cx="3995512" cy="1503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Note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that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14:m>
                  <m:oMath xmlns:m="http://schemas.openxmlformats.org/officeDocument/2006/math">
                    <m:r>
                      <a:rPr lang="pl-PL" sz="1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/>
                        <a:sym typeface="Montserrat"/>
                      </a:rPr>
                      <m:t>𝜔</m:t>
                    </m:r>
                    <m:r>
                      <a:rPr lang="pl-PL" sz="1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/>
                        <a:sym typeface="Montserrat"/>
                      </a:rPr>
                      <m:t>∙</m:t>
                    </m:r>
                    <m:r>
                      <a:rPr lang="pl-PL" sz="1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/>
                        <a:sym typeface="Montserrat"/>
                      </a:rPr>
                      <m:t>𝑥</m:t>
                    </m:r>
                  </m:oMath>
                </a14:m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is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the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dot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product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of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vectors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of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weights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and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inputs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/>
                          <a:sym typeface="Montserrat"/>
                        </a:rPr>
                        <m:t>𝜔</m:t>
                      </m:r>
                      <m:r>
                        <a:rPr lang="pl-PL" sz="1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/>
                          <a:sym typeface="Montserrat"/>
                        </a:rPr>
                        <m:t>∙</m:t>
                      </m:r>
                      <m:r>
                        <a:rPr lang="pl-PL" sz="12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/>
                          <a:sym typeface="Montserrat"/>
                        </a:rPr>
                        <m:t>𝑥</m:t>
                      </m:r>
                      <m:r>
                        <a:rPr lang="pl-PL" sz="12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/>
                          <a:sym typeface="Montserrat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1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𝑗</m:t>
                          </m:r>
                        </m:sub>
                        <m:sup>
                          <m:r>
                            <a:rPr lang="pl-PL" sz="12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sym typeface="Montserrat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l-PL" sz="12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Montserrat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l-PL" sz="12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12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2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sym typeface="Montserrat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6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pl-PL" sz="16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/>
                        <a:sym typeface="Montserrat"/>
                      </a:rPr>
                      <m:t>σ</m:t>
                    </m:r>
                  </m:oMath>
                </a14:m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is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the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sigmoid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function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/>
                        <a:sym typeface="Montserrat"/>
                      </a:rPr>
                      <m:t>σ</m:t>
                    </m:r>
                    <m:d>
                      <m:dPr>
                        <m:ctrlPr>
                          <a:rPr lang="pl-PL" sz="1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ontserrat"/>
                            <a:sym typeface="Montserrat"/>
                          </a:rPr>
                        </m:ctrlPr>
                      </m:dPr>
                      <m:e>
                        <m:r>
                          <a:rPr lang="pl-PL" sz="1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Montserrat"/>
                          </a:rPr>
                          <m:t>𝑧</m:t>
                        </m:r>
                      </m:e>
                    </m:d>
                  </m:oMath>
                </a14:m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(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its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output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)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is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called</a:t>
                </a:r>
                <a:r>
                  <a:rPr lang="pl-PL" sz="1200" dirty="0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the </a:t>
                </a:r>
                <a:r>
                  <a:rPr lang="pl-PL" sz="1200" dirty="0" err="1">
                    <a:solidFill>
                      <a:srgbClr val="FFFF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activation</a:t>
                </a:r>
                <a:endParaRPr lang="pl-PL" sz="12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mc:Choice>
        <mc:Fallback>
          <p:sp>
            <p:nvSpPr>
              <p:cNvPr id="11" name="Google Shape;93;p18">
                <a:extLst>
                  <a:ext uri="{FF2B5EF4-FFF2-40B4-BE49-F238E27FC236}">
                    <a16:creationId xmlns:a16="http://schemas.microsoft.com/office/drawing/2014/main" id="{7B6C865B-F442-959A-D6AE-A7D9F2B9F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0" y="3073274"/>
                <a:ext cx="3995512" cy="1503154"/>
              </a:xfrm>
              <a:prstGeom prst="rect">
                <a:avLst/>
              </a:prstGeom>
              <a:blipFill>
                <a:blip r:embed="rId5"/>
                <a:stretch>
                  <a:fillRect t="-11741" b="-13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03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23DFDC96-0A69-89F1-C765-6C1616A93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21E0C8F3-FB5C-16A3-E5EE-01A4C7F0C6EE}"/>
              </a:ext>
            </a:extLst>
          </p:cNvPr>
          <p:cNvSpPr txBox="1"/>
          <p:nvPr/>
        </p:nvSpPr>
        <p:spPr>
          <a:xfrm>
            <a:off x="4982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Architecture of a neural network</a:t>
            </a:r>
            <a:endParaRPr sz="2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93;p18">
            <a:extLst>
              <a:ext uri="{FF2B5EF4-FFF2-40B4-BE49-F238E27FC236}">
                <a16:creationId xmlns:a16="http://schemas.microsoft.com/office/drawing/2014/main" id="{902C7C1F-FE01-1670-7855-A9D0483579FA}"/>
              </a:ext>
            </a:extLst>
          </p:cNvPr>
          <p:cNvSpPr txBox="1"/>
          <p:nvPr/>
        </p:nvSpPr>
        <p:spPr>
          <a:xfrm>
            <a:off x="706172" y="1318649"/>
            <a:ext cx="3995512" cy="15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is a set of interconnected neurons</a:t>
            </a:r>
          </a:p>
          <a:p>
            <a:pPr lvl="0"/>
            <a:endParaRPr lang="pl-PL" sz="16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endParaRPr lang="pl-PL" sz="1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/>
            <a:endParaRPr lang="pl-PL" sz="16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3;p18">
            <a:extLst>
              <a:ext uri="{FF2B5EF4-FFF2-40B4-BE49-F238E27FC236}">
                <a16:creationId xmlns:a16="http://schemas.microsoft.com/office/drawing/2014/main" id="{3A61C2B9-AD88-504F-1426-C24A6DB0E406}"/>
              </a:ext>
            </a:extLst>
          </p:cNvPr>
          <p:cNvSpPr txBox="1"/>
          <p:nvPr/>
        </p:nvSpPr>
        <p:spPr>
          <a:xfrm>
            <a:off x="5527581" y="3271826"/>
            <a:ext cx="3471072" cy="31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Fig. 3. – Graphical representation of a neural network</a:t>
            </a:r>
            <a:endParaRPr sz="12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93;p18">
            <a:extLst>
              <a:ext uri="{FF2B5EF4-FFF2-40B4-BE49-F238E27FC236}">
                <a16:creationId xmlns:a16="http://schemas.microsoft.com/office/drawing/2014/main" id="{A540CCFE-B071-B565-8A28-5F5228F9C2D2}"/>
              </a:ext>
            </a:extLst>
          </p:cNvPr>
          <p:cNvSpPr txBox="1"/>
          <p:nvPr/>
        </p:nvSpPr>
        <p:spPr>
          <a:xfrm>
            <a:off x="614675" y="2652387"/>
            <a:ext cx="3995512" cy="213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sigmoids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called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lang="pl-PL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last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sigmoid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called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</a:t>
            </a:r>
            <a:endParaRPr lang="pl-PL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layers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are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neither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inputs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nor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outputs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are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called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lang="pl-PL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layers</a:t>
            </a:r>
            <a:endParaRPr lang="pl-PL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439C694-6616-4D30-0ADA-1C6AC031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65" y="1646060"/>
            <a:ext cx="3931874" cy="14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7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1B4FC5FB-7957-F141-CC86-9D3897EDA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D01EE180-F8E8-008B-FDA3-15D2CF861188}"/>
              </a:ext>
            </a:extLst>
          </p:cNvPr>
          <p:cNvSpPr txBox="1"/>
          <p:nvPr/>
        </p:nvSpPr>
        <p:spPr>
          <a:xfrm>
            <a:off x="4982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few notes on the architecture</a:t>
            </a:r>
            <a:endParaRPr sz="28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93;p18">
            <a:extLst>
              <a:ext uri="{FF2B5EF4-FFF2-40B4-BE49-F238E27FC236}">
                <a16:creationId xmlns:a16="http://schemas.microsoft.com/office/drawing/2014/main" id="{3360A174-13DD-DA90-E9DD-21C35BE60CF1}"/>
              </a:ext>
            </a:extLst>
          </p:cNvPr>
          <p:cNvSpPr txBox="1"/>
          <p:nvPr/>
        </p:nvSpPr>
        <p:spPr>
          <a:xfrm>
            <a:off x="5345952" y="3138932"/>
            <a:ext cx="3187403" cy="468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Fig. 3. – Diagram of a MLP. </a:t>
            </a:r>
            <a:r>
              <a:rPr lang="en-US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Each sigmoid outputs once</a:t>
            </a:r>
            <a:r>
              <a:rPr lang="pl-PL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800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graph shows reuse, not multiple outputs</a:t>
            </a:r>
            <a:endParaRPr lang="en-US" sz="105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93;p18">
            <a:extLst>
              <a:ext uri="{FF2B5EF4-FFF2-40B4-BE49-F238E27FC236}">
                <a16:creationId xmlns:a16="http://schemas.microsoft.com/office/drawing/2014/main" id="{A549D5B0-D7D8-B711-414F-34D141A3E7C5}"/>
              </a:ext>
            </a:extLst>
          </p:cNvPr>
          <p:cNvSpPr txBox="1"/>
          <p:nvPr/>
        </p:nvSpPr>
        <p:spPr>
          <a:xfrm>
            <a:off x="576488" y="1568885"/>
            <a:ext cx="3995512" cy="213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architecture is called a Multi-Layer Perceptron (MLP)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perceptron (an early artificial neuron) isn’t used anymore, but the name remains for historical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architectures, but this presentation focuses on MLP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B45A744-C61E-468F-D5FB-335EC58E1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65" y="1646060"/>
            <a:ext cx="3931874" cy="14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87549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793</Words>
  <Application>Microsoft Office PowerPoint</Application>
  <PresentationFormat>Pokaz na ekranie (16:9)</PresentationFormat>
  <Paragraphs>172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Montserrat</vt:lpstr>
      <vt:lpstr>Old Standard TT</vt:lpstr>
      <vt:lpstr>Cambria Math</vt:lpstr>
      <vt:lpstr>Arial</vt:lpstr>
      <vt:lpstr>Paperback</vt:lpstr>
      <vt:lpstr>Mathematical principles of Neural Networks   </vt:lpstr>
      <vt:lpstr>Who am I?</vt:lpstr>
      <vt:lpstr>What is this presentation about?</vt:lpstr>
      <vt:lpstr>Presentation plan</vt:lpstr>
      <vt:lpstr>What is a neural network?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How does a network learn?</vt:lpstr>
      <vt:lpstr>The goal is to adjust weights and biases</vt:lpstr>
      <vt:lpstr>The goal is to adjust weights and biases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Wojciech Trojanowski (wojctro290)</cp:lastModifiedBy>
  <cp:revision>5</cp:revision>
  <dcterms:modified xsi:type="dcterms:W3CDTF">2025-07-03T23:21:02Z</dcterms:modified>
</cp:coreProperties>
</file>