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76">
          <p15:clr>
            <a:srgbClr val="747775"/>
          </p15:clr>
        </p15:guide>
        <p15:guide id="2" orient="horz" pos="1620">
          <p15:clr>
            <a:srgbClr val="A4A3A4"/>
          </p15:clr>
        </p15:guide>
      </p15:sldGuideLst>
    </p:ext>
    <p:ext uri="GoogleSlidesCustomDataVersion2">
      <go:slidesCustomData xmlns:go="http://customooxmlschemas.google.com/" r:id="rId33" roundtripDataSignature="AMtx7mjwZ0Q9z5bx6URjw0l8CCbgtN3t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7a83db8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7a83db8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7a83db8a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7a83db8a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7a83db8a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7a83db8a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7a83db8a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7a83db8a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7a83db8a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7a83db8a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7a83db8a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7a83db8a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7a83db8a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7a83db8a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7a83db8a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7a83db8a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7a83db8a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7a83db8a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7a83db8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7a83db8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2f134f84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72f134f84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7a83db8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7a83db8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7a83db8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7a83db8a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7a83db8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7a83db8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7a83db8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7a83db8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7a83db8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7a83db8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2"/>
          <p:cNvGrpSpPr/>
          <p:nvPr/>
        </p:nvGrpSpPr>
        <p:grpSpPr>
          <a:xfrm>
            <a:off x="255200" y="592"/>
            <a:ext cx="2250363" cy="1044300"/>
            <a:chOff x="255200" y="592"/>
            <a:chExt cx="2250363" cy="1044300"/>
          </a:xfrm>
        </p:grpSpPr>
        <p:sp>
          <p:nvSpPr>
            <p:cNvPr id="15" name="Google Shape;15;p1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905395" y="592"/>
            <a:ext cx="2250363" cy="1044300"/>
            <a:chOff x="905395" y="592"/>
            <a:chExt cx="2250363" cy="1044300"/>
          </a:xfrm>
        </p:grpSpPr>
        <p:sp>
          <p:nvSpPr>
            <p:cNvPr id="19" name="Google Shape;19;p1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2"/>
          <p:cNvGrpSpPr/>
          <p:nvPr/>
        </p:nvGrpSpPr>
        <p:grpSpPr>
          <a:xfrm>
            <a:off x="7057468" y="5088"/>
            <a:ext cx="1851281" cy="752108"/>
            <a:chOff x="6917201" y="0"/>
            <a:chExt cx="2227776" cy="863400"/>
          </a:xfrm>
        </p:grpSpPr>
        <p:sp>
          <p:nvSpPr>
            <p:cNvPr id="23" name="Google Shape;23;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2"/>
          <p:cNvGrpSpPr/>
          <p:nvPr/>
        </p:nvGrpSpPr>
        <p:grpSpPr>
          <a:xfrm>
            <a:off x="6553032" y="4217852"/>
            <a:ext cx="2389067" cy="925737"/>
            <a:chOff x="6917201" y="0"/>
            <a:chExt cx="2227776" cy="863400"/>
          </a:xfrm>
        </p:grpSpPr>
        <p:sp>
          <p:nvSpPr>
            <p:cNvPr id="27" name="Google Shape;27;p1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2"/>
          <p:cNvGrpSpPr/>
          <p:nvPr/>
        </p:nvGrpSpPr>
        <p:grpSpPr>
          <a:xfrm>
            <a:off x="199149" y="4055652"/>
            <a:ext cx="2795413" cy="1083308"/>
            <a:chOff x="6917201" y="0"/>
            <a:chExt cx="2227776" cy="863400"/>
          </a:xfrm>
        </p:grpSpPr>
        <p:sp>
          <p:nvSpPr>
            <p:cNvPr id="31" name="Google Shape;31;p1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1"/>
          <p:cNvGrpSpPr/>
          <p:nvPr/>
        </p:nvGrpSpPr>
        <p:grpSpPr>
          <a:xfrm>
            <a:off x="5959222" y="4119576"/>
            <a:ext cx="2520951" cy="1024165"/>
            <a:chOff x="6917201" y="0"/>
            <a:chExt cx="2227776" cy="863400"/>
          </a:xfrm>
        </p:grpSpPr>
        <p:sp>
          <p:nvSpPr>
            <p:cNvPr id="112" name="Google Shape;112;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1"/>
          <p:cNvGrpSpPr/>
          <p:nvPr/>
        </p:nvGrpSpPr>
        <p:grpSpPr>
          <a:xfrm>
            <a:off x="199149" y="2"/>
            <a:ext cx="2795413" cy="1083308"/>
            <a:chOff x="6917201" y="0"/>
            <a:chExt cx="2227776" cy="863400"/>
          </a:xfrm>
        </p:grpSpPr>
        <p:sp>
          <p:nvSpPr>
            <p:cNvPr id="116" name="Google Shape;116;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4"/>
          <p:cNvGrpSpPr/>
          <p:nvPr/>
        </p:nvGrpSpPr>
        <p:grpSpPr>
          <a:xfrm>
            <a:off x="5594191" y="3961115"/>
            <a:ext cx="2910144" cy="1182340"/>
            <a:chOff x="6917201" y="0"/>
            <a:chExt cx="2227776" cy="863400"/>
          </a:xfrm>
        </p:grpSpPr>
        <p:sp>
          <p:nvSpPr>
            <p:cNvPr id="47" name="Google Shape;47;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4"/>
          <p:cNvGrpSpPr/>
          <p:nvPr/>
        </p:nvGrpSpPr>
        <p:grpSpPr>
          <a:xfrm>
            <a:off x="199149" y="2"/>
            <a:ext cx="2795413" cy="1083308"/>
            <a:chOff x="6917201" y="0"/>
            <a:chExt cx="2227776" cy="863400"/>
          </a:xfrm>
        </p:grpSpPr>
        <p:sp>
          <p:nvSpPr>
            <p:cNvPr id="51" name="Google Shape;51;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8"/>
          <p:cNvGrpSpPr/>
          <p:nvPr/>
        </p:nvGrpSpPr>
        <p:grpSpPr>
          <a:xfrm>
            <a:off x="255991" y="-118"/>
            <a:ext cx="2251347" cy="1043408"/>
            <a:chOff x="3961956" y="4383950"/>
            <a:chExt cx="1160548" cy="548700"/>
          </a:xfrm>
        </p:grpSpPr>
        <p:sp>
          <p:nvSpPr>
            <p:cNvPr id="81" name="Google Shape;81;p1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8"/>
          <p:cNvGrpSpPr/>
          <p:nvPr/>
        </p:nvGrpSpPr>
        <p:grpSpPr>
          <a:xfrm>
            <a:off x="34934" y="4522125"/>
            <a:ext cx="1593305" cy="617072"/>
            <a:chOff x="6917201" y="0"/>
            <a:chExt cx="2227776" cy="863400"/>
          </a:xfrm>
        </p:grpSpPr>
        <p:sp>
          <p:nvSpPr>
            <p:cNvPr id="86" name="Google Shape;86;p1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8"/>
          <p:cNvGrpSpPr/>
          <p:nvPr/>
        </p:nvGrpSpPr>
        <p:grpSpPr>
          <a:xfrm>
            <a:off x="5886353" y="1243"/>
            <a:ext cx="3257454" cy="1261514"/>
            <a:chOff x="6917201" y="0"/>
            <a:chExt cx="2227776" cy="863400"/>
          </a:xfrm>
        </p:grpSpPr>
        <p:sp>
          <p:nvSpPr>
            <p:cNvPr id="90" name="Google Shape;90;p1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179050" y="1528527"/>
            <a:ext cx="6786000" cy="1937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22"/>
              <a:buNone/>
            </a:pPr>
            <a:r>
              <a:rPr lang="en" sz="3500">
                <a:solidFill>
                  <a:srgbClr val="000000"/>
                </a:solidFill>
                <a:latin typeface="Arial"/>
                <a:ea typeface="Arial"/>
                <a:cs typeface="Arial"/>
                <a:sym typeface="Arial"/>
              </a:rPr>
              <a:t>Key Driver Analysis on IMDb Movie Reviews Dataset</a:t>
            </a:r>
            <a:endParaRPr sz="3500">
              <a:latin typeface="Roboto"/>
              <a:ea typeface="Roboto"/>
              <a:cs typeface="Roboto"/>
              <a:sym typeface="Roboto"/>
            </a:endParaRPr>
          </a:p>
        </p:txBody>
      </p:sp>
      <p:sp>
        <p:nvSpPr>
          <p:cNvPr id="129" name="Google Shape;129;p1"/>
          <p:cNvSpPr txBox="1"/>
          <p:nvPr/>
        </p:nvSpPr>
        <p:spPr>
          <a:xfrm>
            <a:off x="2323201" y="1646693"/>
            <a:ext cx="44975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 name="Google Shape;130;p1"/>
          <p:cNvSpPr txBox="1"/>
          <p:nvPr/>
        </p:nvSpPr>
        <p:spPr>
          <a:xfrm>
            <a:off x="6003650" y="3742850"/>
            <a:ext cx="2650200" cy="11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Calibri"/>
                <a:ea typeface="Calibri"/>
                <a:cs typeface="Calibri"/>
                <a:sym typeface="Calibri"/>
              </a:rPr>
              <a:t>By:</a:t>
            </a:r>
            <a:endParaRPr b="1" sz="2000">
              <a:solidFill>
                <a:schemeClr val="dk2"/>
              </a:solidFill>
              <a:latin typeface="Calibri"/>
              <a:ea typeface="Calibri"/>
              <a:cs typeface="Calibri"/>
              <a:sym typeface="Calibri"/>
            </a:endParaRPr>
          </a:p>
          <a:p>
            <a:pPr indent="457200" lvl="0" marL="0" rtl="0" algn="l">
              <a:spcBef>
                <a:spcPts val="0"/>
              </a:spcBef>
              <a:spcAft>
                <a:spcPts val="0"/>
              </a:spcAft>
              <a:buNone/>
            </a:pPr>
            <a:r>
              <a:rPr b="1" lang="en" sz="2000">
                <a:solidFill>
                  <a:schemeClr val="dk2"/>
                </a:solidFill>
                <a:latin typeface="Calibri"/>
                <a:ea typeface="Calibri"/>
                <a:cs typeface="Calibri"/>
                <a:sym typeface="Calibri"/>
              </a:rPr>
              <a:t>VIVEK VIJAY</a:t>
            </a:r>
            <a:endParaRPr b="1" sz="2000">
              <a:solidFill>
                <a:schemeClr val="dk2"/>
              </a:solidFill>
              <a:latin typeface="Calibri"/>
              <a:ea typeface="Calibri"/>
              <a:cs typeface="Calibri"/>
              <a:sym typeface="Calibri"/>
            </a:endParaRPr>
          </a:p>
          <a:p>
            <a:pPr indent="457200" lvl="0" marL="0" rtl="0" algn="l">
              <a:spcBef>
                <a:spcPts val="0"/>
              </a:spcBef>
              <a:spcAft>
                <a:spcPts val="0"/>
              </a:spcAft>
              <a:buNone/>
            </a:pPr>
            <a:r>
              <a:t/>
            </a:r>
            <a:endParaRPr b="1" sz="2000">
              <a:solidFill>
                <a:schemeClr val="dk2"/>
              </a:solidFill>
              <a:latin typeface="Calibri"/>
              <a:ea typeface="Calibri"/>
              <a:cs typeface="Calibri"/>
              <a:sym typeface="Calibri"/>
            </a:endParaRPr>
          </a:p>
          <a:p>
            <a:pPr indent="457200" lvl="0" marL="0" rtl="0" algn="l">
              <a:spcBef>
                <a:spcPts val="0"/>
              </a:spcBef>
              <a:spcAft>
                <a:spcPts val="0"/>
              </a:spcAft>
              <a:buNone/>
            </a:pPr>
            <a:r>
              <a:t/>
            </a:r>
            <a:endParaRPr b="1" sz="20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7a83db8a9_0_65"/>
          <p:cNvSpPr txBox="1"/>
          <p:nvPr>
            <p:ph type="title"/>
          </p:nvPr>
        </p:nvSpPr>
        <p:spPr>
          <a:xfrm>
            <a:off x="819150" y="1056600"/>
            <a:ext cx="7505700" cy="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Representation</a:t>
            </a:r>
            <a:endParaRPr/>
          </a:p>
        </p:txBody>
      </p:sp>
      <p:sp>
        <p:nvSpPr>
          <p:cNvPr id="201" name="Google Shape;201;g2e7a83db8a9_0_65"/>
          <p:cNvSpPr txBox="1"/>
          <p:nvPr>
            <p:ph idx="1" type="body"/>
          </p:nvPr>
        </p:nvSpPr>
        <p:spPr>
          <a:xfrm>
            <a:off x="819150" y="1868575"/>
            <a:ext cx="7505700" cy="2570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Create scatter plots with sentiment polarity on the X-axis and importance score on the Y-axis.</a:t>
            </a:r>
            <a:endParaRPr sz="2000"/>
          </a:p>
          <a:p>
            <a:pPr indent="-355600" lvl="0" marL="457200" rtl="0" algn="l">
              <a:spcBef>
                <a:spcPts val="0"/>
              </a:spcBef>
              <a:spcAft>
                <a:spcPts val="0"/>
              </a:spcAft>
              <a:buSzPts val="2000"/>
              <a:buChar char="●"/>
            </a:pPr>
            <a:r>
              <a:rPr lang="en" sz="2000"/>
              <a:t>Use different colors and markers to represent sentiment categories.</a:t>
            </a:r>
            <a:endParaRPr sz="2000"/>
          </a:p>
          <a:p>
            <a:pPr indent="-355600" lvl="0" marL="457200" rtl="0" algn="l">
              <a:spcBef>
                <a:spcPts val="0"/>
              </a:spcBef>
              <a:spcAft>
                <a:spcPts val="0"/>
              </a:spcAft>
              <a:buSzPts val="2000"/>
              <a:buChar char="●"/>
            </a:pPr>
            <a:r>
              <a:rPr lang="en" sz="2000"/>
              <a:t>Annotate scatter plot points with keywords for clarity.</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e7a83db8a9_0_7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7" name="Google Shape;207;g2e7a83db8a9_0_75"/>
          <p:cNvSpPr txBox="1"/>
          <p:nvPr>
            <p:ph idx="1" type="body"/>
          </p:nvPr>
        </p:nvSpPr>
        <p:spPr>
          <a:xfrm>
            <a:off x="819150" y="15066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Cleaned and tokenized data</a:t>
            </a:r>
            <a:endParaRPr sz="2500"/>
          </a:p>
          <a:p>
            <a:pPr indent="0" lvl="0" marL="0" rtl="0" algn="l">
              <a:spcBef>
                <a:spcPts val="0"/>
              </a:spcBef>
              <a:spcAft>
                <a:spcPts val="0"/>
              </a:spcAft>
              <a:buNone/>
            </a:pPr>
            <a:r>
              <a:t/>
            </a:r>
            <a:endParaRPr sz="2500"/>
          </a:p>
        </p:txBody>
      </p:sp>
      <p:pic>
        <p:nvPicPr>
          <p:cNvPr id="208" name="Google Shape;208;g2e7a83db8a9_0_75"/>
          <p:cNvPicPr preferRelativeResize="0"/>
          <p:nvPr/>
        </p:nvPicPr>
        <p:blipFill>
          <a:blip r:embed="rId3">
            <a:alphaModFix/>
          </a:blip>
          <a:stretch>
            <a:fillRect/>
          </a:stretch>
        </p:blipFill>
        <p:spPr>
          <a:xfrm>
            <a:off x="914400" y="2275075"/>
            <a:ext cx="7600851" cy="14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e7a83db8a9_0_1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solidFill>
                  <a:srgbClr val="FF0000"/>
                </a:solidFill>
              </a:rPr>
              <a:t>(contd..)</a:t>
            </a:r>
            <a:endParaRPr>
              <a:solidFill>
                <a:srgbClr val="FF0000"/>
              </a:solidFill>
            </a:endParaRPr>
          </a:p>
        </p:txBody>
      </p:sp>
      <p:sp>
        <p:nvSpPr>
          <p:cNvPr id="214" name="Google Shape;214;g2e7a83db8a9_0_120"/>
          <p:cNvSpPr txBox="1"/>
          <p:nvPr>
            <p:ph idx="1" type="body"/>
          </p:nvPr>
        </p:nvSpPr>
        <p:spPr>
          <a:xfrm>
            <a:off x="819150" y="1515800"/>
            <a:ext cx="7505700" cy="28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Extracted  Keywords</a:t>
            </a:r>
            <a:endParaRPr sz="2500"/>
          </a:p>
        </p:txBody>
      </p:sp>
      <p:pic>
        <p:nvPicPr>
          <p:cNvPr id="215" name="Google Shape;215;g2e7a83db8a9_0_120"/>
          <p:cNvPicPr preferRelativeResize="0"/>
          <p:nvPr/>
        </p:nvPicPr>
        <p:blipFill>
          <a:blip r:embed="rId3">
            <a:alphaModFix/>
          </a:blip>
          <a:stretch>
            <a:fillRect/>
          </a:stretch>
        </p:blipFill>
        <p:spPr>
          <a:xfrm>
            <a:off x="914400" y="2283950"/>
            <a:ext cx="5155975" cy="188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e7a83db8a9_0_1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solidFill>
                  <a:srgbClr val="FF0000"/>
                </a:solidFill>
              </a:rPr>
              <a:t>(contd..)</a:t>
            </a:r>
            <a:endParaRPr>
              <a:solidFill>
                <a:srgbClr val="FF0000"/>
              </a:solidFill>
            </a:endParaRPr>
          </a:p>
        </p:txBody>
      </p:sp>
      <p:sp>
        <p:nvSpPr>
          <p:cNvPr id="221" name="Google Shape;221;g2e7a83db8a9_0_131"/>
          <p:cNvSpPr txBox="1"/>
          <p:nvPr>
            <p:ph idx="1" type="body"/>
          </p:nvPr>
        </p:nvSpPr>
        <p:spPr>
          <a:xfrm>
            <a:off x="819150" y="1515800"/>
            <a:ext cx="7505700" cy="28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Sentiment Analysis</a:t>
            </a:r>
            <a:endParaRPr sz="2500"/>
          </a:p>
          <a:p>
            <a:pPr indent="0" lvl="0" marL="0" rtl="0" algn="l">
              <a:spcBef>
                <a:spcPts val="0"/>
              </a:spcBef>
              <a:spcAft>
                <a:spcPts val="0"/>
              </a:spcAft>
              <a:buNone/>
            </a:pPr>
            <a:r>
              <a:t/>
            </a:r>
            <a:endParaRPr sz="2500"/>
          </a:p>
        </p:txBody>
      </p:sp>
      <p:pic>
        <p:nvPicPr>
          <p:cNvPr id="222" name="Google Shape;222;g2e7a83db8a9_0_131"/>
          <p:cNvPicPr preferRelativeResize="0"/>
          <p:nvPr/>
        </p:nvPicPr>
        <p:blipFill>
          <a:blip r:embed="rId3">
            <a:alphaModFix/>
          </a:blip>
          <a:stretch>
            <a:fillRect/>
          </a:stretch>
        </p:blipFill>
        <p:spPr>
          <a:xfrm>
            <a:off x="914400" y="2077075"/>
            <a:ext cx="5220525" cy="226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e7a83db8a9_0_14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solidFill>
                  <a:srgbClr val="FF0000"/>
                </a:solidFill>
              </a:rPr>
              <a:t>(contd..)</a:t>
            </a:r>
            <a:endParaRPr>
              <a:solidFill>
                <a:srgbClr val="FF0000"/>
              </a:solidFill>
            </a:endParaRPr>
          </a:p>
        </p:txBody>
      </p:sp>
      <p:sp>
        <p:nvSpPr>
          <p:cNvPr id="228" name="Google Shape;228;g2e7a83db8a9_0_149"/>
          <p:cNvSpPr txBox="1"/>
          <p:nvPr>
            <p:ph idx="1" type="body"/>
          </p:nvPr>
        </p:nvSpPr>
        <p:spPr>
          <a:xfrm>
            <a:off x="819150" y="1515800"/>
            <a:ext cx="7505700" cy="28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Calculated Importance</a:t>
            </a:r>
            <a:endParaRPr sz="2500"/>
          </a:p>
          <a:p>
            <a:pPr indent="0" lvl="0" marL="0" rtl="0" algn="l">
              <a:spcBef>
                <a:spcPts val="0"/>
              </a:spcBef>
              <a:spcAft>
                <a:spcPts val="0"/>
              </a:spcAft>
              <a:buNone/>
            </a:pPr>
            <a:r>
              <a:t/>
            </a:r>
            <a:endParaRPr sz="2500"/>
          </a:p>
        </p:txBody>
      </p:sp>
      <p:pic>
        <p:nvPicPr>
          <p:cNvPr id="229" name="Google Shape;229;g2e7a83db8a9_0_149"/>
          <p:cNvPicPr preferRelativeResize="0"/>
          <p:nvPr/>
        </p:nvPicPr>
        <p:blipFill>
          <a:blip r:embed="rId3">
            <a:alphaModFix/>
          </a:blip>
          <a:stretch>
            <a:fillRect/>
          </a:stretch>
        </p:blipFill>
        <p:spPr>
          <a:xfrm>
            <a:off x="995375" y="2038150"/>
            <a:ext cx="5139549" cy="228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7a83db8a9_0_1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solidFill>
                  <a:srgbClr val="FF0000"/>
                </a:solidFill>
              </a:rPr>
              <a:t>(contd..)</a:t>
            </a:r>
            <a:endParaRPr>
              <a:solidFill>
                <a:srgbClr val="FF0000"/>
              </a:solidFill>
            </a:endParaRPr>
          </a:p>
        </p:txBody>
      </p:sp>
      <p:sp>
        <p:nvSpPr>
          <p:cNvPr id="235" name="Google Shape;235;g2e7a83db8a9_0_143"/>
          <p:cNvSpPr txBox="1"/>
          <p:nvPr>
            <p:ph idx="1" type="body"/>
          </p:nvPr>
        </p:nvSpPr>
        <p:spPr>
          <a:xfrm>
            <a:off x="819150" y="1515800"/>
            <a:ext cx="7505700" cy="28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Actionable Insights</a:t>
            </a:r>
            <a:endParaRPr sz="2500"/>
          </a:p>
          <a:p>
            <a:pPr indent="0" lvl="0" marL="0" rtl="0" algn="l">
              <a:spcBef>
                <a:spcPts val="0"/>
              </a:spcBef>
              <a:spcAft>
                <a:spcPts val="0"/>
              </a:spcAft>
              <a:buNone/>
            </a:pPr>
            <a:r>
              <a:t/>
            </a:r>
            <a:endParaRPr sz="2500"/>
          </a:p>
        </p:txBody>
      </p:sp>
      <p:pic>
        <p:nvPicPr>
          <p:cNvPr id="236" name="Google Shape;236;g2e7a83db8a9_0_143"/>
          <p:cNvPicPr preferRelativeResize="0"/>
          <p:nvPr/>
        </p:nvPicPr>
        <p:blipFill>
          <a:blip r:embed="rId3">
            <a:alphaModFix/>
          </a:blip>
          <a:stretch>
            <a:fillRect/>
          </a:stretch>
        </p:blipFill>
        <p:spPr>
          <a:xfrm>
            <a:off x="914400" y="2065400"/>
            <a:ext cx="5251251" cy="247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e7a83db8a9_0_1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solidFill>
                  <a:srgbClr val="FF0000"/>
                </a:solidFill>
              </a:rPr>
              <a:t>(contd..)</a:t>
            </a:r>
            <a:endParaRPr>
              <a:solidFill>
                <a:srgbClr val="FF0000"/>
              </a:solidFill>
            </a:endParaRPr>
          </a:p>
        </p:txBody>
      </p:sp>
      <p:sp>
        <p:nvSpPr>
          <p:cNvPr id="242" name="Google Shape;242;g2e7a83db8a9_0_137"/>
          <p:cNvSpPr txBox="1"/>
          <p:nvPr>
            <p:ph idx="1" type="body"/>
          </p:nvPr>
        </p:nvSpPr>
        <p:spPr>
          <a:xfrm>
            <a:off x="819150" y="1515800"/>
            <a:ext cx="7505700" cy="28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Visual Representation</a:t>
            </a:r>
            <a:endParaRPr sz="2500"/>
          </a:p>
          <a:p>
            <a:pPr indent="0" lvl="0" marL="0" rtl="0" algn="l">
              <a:spcBef>
                <a:spcPts val="0"/>
              </a:spcBef>
              <a:spcAft>
                <a:spcPts val="0"/>
              </a:spcAft>
              <a:buNone/>
            </a:pPr>
            <a:r>
              <a:t/>
            </a:r>
            <a:endParaRPr sz="2500"/>
          </a:p>
        </p:txBody>
      </p:sp>
      <p:pic>
        <p:nvPicPr>
          <p:cNvPr id="243" name="Google Shape;243;g2e7a83db8a9_0_137"/>
          <p:cNvPicPr preferRelativeResize="0"/>
          <p:nvPr/>
        </p:nvPicPr>
        <p:blipFill>
          <a:blip r:embed="rId3">
            <a:alphaModFix/>
          </a:blip>
          <a:stretch>
            <a:fillRect/>
          </a:stretch>
        </p:blipFill>
        <p:spPr>
          <a:xfrm>
            <a:off x="914400" y="2099600"/>
            <a:ext cx="5531775" cy="234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e7a83db8a9_0_17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solidFill>
                  <a:srgbClr val="FF0000"/>
                </a:solidFill>
              </a:rPr>
              <a:t>(contd..)</a:t>
            </a:r>
            <a:endParaRPr>
              <a:solidFill>
                <a:srgbClr val="FF0000"/>
              </a:solidFill>
            </a:endParaRPr>
          </a:p>
        </p:txBody>
      </p:sp>
      <p:sp>
        <p:nvSpPr>
          <p:cNvPr id="249" name="Google Shape;249;g2e7a83db8a9_0_171"/>
          <p:cNvSpPr txBox="1"/>
          <p:nvPr>
            <p:ph idx="1" type="body"/>
          </p:nvPr>
        </p:nvSpPr>
        <p:spPr>
          <a:xfrm>
            <a:off x="819150" y="1515800"/>
            <a:ext cx="7505700" cy="28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Keyword importance vs sentiment polarity</a:t>
            </a:r>
            <a:endParaRPr sz="2500"/>
          </a:p>
        </p:txBody>
      </p:sp>
      <p:pic>
        <p:nvPicPr>
          <p:cNvPr id="250" name="Google Shape;250;g2e7a83db8a9_0_171"/>
          <p:cNvPicPr preferRelativeResize="0"/>
          <p:nvPr/>
        </p:nvPicPr>
        <p:blipFill>
          <a:blip r:embed="rId3">
            <a:alphaModFix/>
          </a:blip>
          <a:stretch>
            <a:fillRect/>
          </a:stretch>
        </p:blipFill>
        <p:spPr>
          <a:xfrm>
            <a:off x="819150" y="2022775"/>
            <a:ext cx="5392574" cy="251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e7a83db8a9_0_17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6" name="Google Shape;256;g2e7a83db8a9_0_178"/>
          <p:cNvSpPr txBox="1"/>
          <p:nvPr>
            <p:ph idx="1" type="body"/>
          </p:nvPr>
        </p:nvSpPr>
        <p:spPr>
          <a:xfrm>
            <a:off x="605750" y="1658525"/>
            <a:ext cx="7719000" cy="271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Through the extraction of frequently mentioned keywords, we have identified the primary factors that customers discuss in their feedback.</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By determining the sentiment polarity associated with each keyword, we have gained insights into how customers feel about these key factors.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Quantifying the importance of each keyword based on its frequency and sentiment score has allowed us to prioritize the factors that significantly influence customer satisfaction.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analysis has generated specific, actionable insights that businesses can use to improve customer experience and satisfaction scores effectively.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scatter plot visualization clearly illustrates the relationship between sentiment polarity and keyword importance, making it easier for stakeholders to understand and act upon the findings.</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2" name="Google Shape;262;p10"/>
          <p:cNvSpPr txBox="1"/>
          <p:nvPr/>
        </p:nvSpPr>
        <p:spPr>
          <a:xfrm>
            <a:off x="8550750" y="4527050"/>
            <a:ext cx="374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latin typeface="Roboto"/>
                <a:ea typeface="Roboto"/>
                <a:cs typeface="Roboto"/>
                <a:sym typeface="Roboto"/>
              </a:rPr>
              <a:t>SUMMARY</a:t>
            </a:r>
            <a:endParaRPr>
              <a:latin typeface="Roboto"/>
              <a:ea typeface="Roboto"/>
              <a:cs typeface="Roboto"/>
              <a:sym typeface="Roboto"/>
            </a:endParaRPr>
          </a:p>
        </p:txBody>
      </p:sp>
      <p:sp>
        <p:nvSpPr>
          <p:cNvPr id="136" name="Google Shape;136;p9"/>
          <p:cNvSpPr txBox="1"/>
          <p:nvPr>
            <p:ph idx="1" type="body"/>
          </p:nvPr>
        </p:nvSpPr>
        <p:spPr>
          <a:xfrm>
            <a:off x="819150" y="1636775"/>
            <a:ext cx="7650000" cy="2795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1F1F1F"/>
                </a:solidFill>
                <a:latin typeface="Roboto"/>
                <a:ea typeface="Roboto"/>
                <a:cs typeface="Roboto"/>
                <a:sym typeface="Roboto"/>
              </a:rPr>
              <a:t>This Problem aims to analyze and visualize the importance and sentiment of keywords extracted from customer reviews. The goal is  to identify the most influential factors impacting satisfaction scores or sentiment ratings, facilitating targeted improvements in customer experience management.</a:t>
            </a:r>
            <a:endParaRPr sz="2000">
              <a:solidFill>
                <a:srgbClr val="1F1F1F"/>
              </a:solidFill>
              <a:latin typeface="Roboto"/>
              <a:ea typeface="Roboto"/>
              <a:cs typeface="Roboto"/>
              <a:sym typeface="Roboto"/>
            </a:endParaRPr>
          </a:p>
          <a:p>
            <a:pPr indent="0" lvl="0" marL="457200" rtl="0" algn="l">
              <a:lnSpc>
                <a:spcPct val="175000"/>
              </a:lnSpc>
              <a:spcBef>
                <a:spcPts val="1200"/>
              </a:spcBef>
              <a:spcAft>
                <a:spcPts val="0"/>
              </a:spcAft>
              <a:buNone/>
            </a:pPr>
            <a:r>
              <a:t/>
            </a:r>
            <a:endParaRPr sz="2000">
              <a:solidFill>
                <a:srgbClr val="1F1F1F"/>
              </a:solidFill>
              <a:latin typeface="Roboto"/>
              <a:ea typeface="Roboto"/>
              <a:cs typeface="Roboto"/>
              <a:sym typeface="Roboto"/>
            </a:endParaRPr>
          </a:p>
        </p:txBody>
      </p:sp>
      <p:sp>
        <p:nvSpPr>
          <p:cNvPr id="137" name="Google Shape;137;p9"/>
          <p:cNvSpPr txBox="1"/>
          <p:nvPr/>
        </p:nvSpPr>
        <p:spPr>
          <a:xfrm>
            <a:off x="8550750" y="4527050"/>
            <a:ext cx="374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e7a83db8a9_0_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3" name="Google Shape;143;g2e7a83db8a9_0_27"/>
          <p:cNvSpPr txBox="1"/>
          <p:nvPr>
            <p:ph idx="1" type="body"/>
          </p:nvPr>
        </p:nvSpPr>
        <p:spPr>
          <a:xfrm>
            <a:off x="819150" y="1509425"/>
            <a:ext cx="7505700" cy="292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Use advanced Natural Language Processing (NLP) techniques to identify the most frequently mentioned keywords in customer review.</a:t>
            </a:r>
            <a:endParaRPr sz="1600"/>
          </a:p>
          <a:p>
            <a:pPr indent="-330200" lvl="0" marL="457200" rtl="0" algn="l">
              <a:spcBef>
                <a:spcPts val="0"/>
              </a:spcBef>
              <a:spcAft>
                <a:spcPts val="0"/>
              </a:spcAft>
              <a:buSzPts val="1600"/>
              <a:buChar char="●"/>
            </a:pPr>
            <a:r>
              <a:rPr lang="en" sz="1600"/>
              <a:t>Conduct sentiment analysis to determine the polarity (positive, negative) associated with each key factor, aiming to understand customers' feelings about these factors.</a:t>
            </a:r>
            <a:endParaRPr sz="1600"/>
          </a:p>
          <a:p>
            <a:pPr indent="-330200" lvl="0" marL="457200" rtl="0" algn="l">
              <a:spcBef>
                <a:spcPts val="0"/>
              </a:spcBef>
              <a:spcAft>
                <a:spcPts val="0"/>
              </a:spcAft>
              <a:buSzPts val="1600"/>
              <a:buChar char="●"/>
            </a:pPr>
            <a:r>
              <a:rPr lang="en" sz="1600"/>
              <a:t>Quantify the significance of each factor by evaluating its frequency and importance scores within the dataset, to prioritize the most critical factors.</a:t>
            </a:r>
            <a:endParaRPr sz="1600"/>
          </a:p>
          <a:p>
            <a:pPr indent="-330200" lvl="0" marL="457200" rtl="0" algn="l">
              <a:spcBef>
                <a:spcPts val="0"/>
              </a:spcBef>
              <a:spcAft>
                <a:spcPts val="0"/>
              </a:spcAft>
              <a:buSzPts val="1600"/>
              <a:buChar char="●"/>
            </a:pPr>
            <a:r>
              <a:rPr lang="en" sz="1600"/>
              <a:t>Provide actionable insights for businesses to prioritize customer experience improvements, effectively enhancing satisfaction scores or sentiment ratings.</a:t>
            </a:r>
            <a:endParaRPr sz="1600"/>
          </a:p>
          <a:p>
            <a:pPr indent="-330200" lvl="0" marL="457200" rtl="0" algn="l">
              <a:spcBef>
                <a:spcPts val="0"/>
              </a:spcBef>
              <a:spcAft>
                <a:spcPts val="0"/>
              </a:spcAft>
              <a:buSzPts val="1600"/>
              <a:buChar char="●"/>
            </a:pPr>
            <a:r>
              <a:rPr lang="en" sz="1600"/>
              <a:t>Present the results visually using scatter plots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2f134f84d_0_5"/>
          <p:cNvSpPr txBox="1"/>
          <p:nvPr>
            <p:ph type="title"/>
          </p:nvPr>
        </p:nvSpPr>
        <p:spPr>
          <a:xfrm>
            <a:off x="819150" y="845600"/>
            <a:ext cx="7505700" cy="69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latin typeface="Roboto"/>
                <a:ea typeface="Roboto"/>
                <a:cs typeface="Roboto"/>
                <a:sym typeface="Roboto"/>
              </a:rPr>
              <a:t>METHODOLOGY</a:t>
            </a:r>
            <a:endParaRPr>
              <a:latin typeface="Roboto"/>
              <a:ea typeface="Roboto"/>
              <a:cs typeface="Roboto"/>
              <a:sym typeface="Roboto"/>
            </a:endParaRPr>
          </a:p>
        </p:txBody>
      </p:sp>
      <p:sp>
        <p:nvSpPr>
          <p:cNvPr id="149" name="Google Shape;149;g272f134f84d_0_5"/>
          <p:cNvSpPr/>
          <p:nvPr/>
        </p:nvSpPr>
        <p:spPr>
          <a:xfrm>
            <a:off x="894825" y="2376825"/>
            <a:ext cx="939300" cy="70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0" name="Google Shape;150;g272f134f84d_0_5"/>
          <p:cNvSpPr/>
          <p:nvPr/>
        </p:nvSpPr>
        <p:spPr>
          <a:xfrm>
            <a:off x="2374450" y="2453175"/>
            <a:ext cx="1080300" cy="5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g272f134f84d_0_5"/>
          <p:cNvSpPr/>
          <p:nvPr/>
        </p:nvSpPr>
        <p:spPr>
          <a:xfrm>
            <a:off x="3947975" y="2453175"/>
            <a:ext cx="939300" cy="5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dk2"/>
                </a:solidFill>
                <a:latin typeface="Calibri"/>
                <a:ea typeface="Calibri"/>
                <a:cs typeface="Calibri"/>
                <a:sym typeface="Calibri"/>
              </a:rPr>
              <a:t>Sentiment Analysis</a:t>
            </a:r>
            <a:endParaRPr b="0" i="0" sz="1300" u="none" cap="none" strike="noStrike">
              <a:solidFill>
                <a:schemeClr val="dk2"/>
              </a:solidFill>
              <a:latin typeface="Calibri"/>
              <a:ea typeface="Calibri"/>
              <a:cs typeface="Calibri"/>
              <a:sym typeface="Calibri"/>
            </a:endParaRPr>
          </a:p>
        </p:txBody>
      </p:sp>
      <p:sp>
        <p:nvSpPr>
          <p:cNvPr id="152" name="Google Shape;152;g272f134f84d_0_5"/>
          <p:cNvSpPr/>
          <p:nvPr/>
        </p:nvSpPr>
        <p:spPr>
          <a:xfrm>
            <a:off x="5536225" y="2453325"/>
            <a:ext cx="1203900" cy="5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3" name="Google Shape;153;g272f134f84d_0_5"/>
          <p:cNvSpPr/>
          <p:nvPr/>
        </p:nvSpPr>
        <p:spPr>
          <a:xfrm>
            <a:off x="7565175" y="2453325"/>
            <a:ext cx="939300" cy="5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4" name="Google Shape;154;g272f134f84d_0_5"/>
          <p:cNvSpPr txBox="1"/>
          <p:nvPr/>
        </p:nvSpPr>
        <p:spPr>
          <a:xfrm>
            <a:off x="633500" y="2353275"/>
            <a:ext cx="14652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dk2"/>
                </a:solidFill>
                <a:latin typeface="Calibri"/>
                <a:ea typeface="Calibri"/>
                <a:cs typeface="Calibri"/>
                <a:sym typeface="Calibri"/>
              </a:rPr>
              <a:t>Data Preprocessing</a:t>
            </a:r>
            <a:endParaRPr b="0" i="0" sz="1300" u="none" cap="none" strike="noStrike">
              <a:solidFill>
                <a:schemeClr val="dk2"/>
              </a:solidFill>
              <a:latin typeface="Calibri"/>
              <a:ea typeface="Calibri"/>
              <a:cs typeface="Calibri"/>
              <a:sym typeface="Calibri"/>
            </a:endParaRPr>
          </a:p>
        </p:txBody>
      </p:sp>
      <p:sp>
        <p:nvSpPr>
          <p:cNvPr id="155" name="Google Shape;155;g272f134f84d_0_5"/>
          <p:cNvSpPr txBox="1"/>
          <p:nvPr/>
        </p:nvSpPr>
        <p:spPr>
          <a:xfrm>
            <a:off x="5596350" y="2336975"/>
            <a:ext cx="1080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dk2"/>
                </a:solidFill>
                <a:latin typeface="Calibri"/>
                <a:ea typeface="Calibri"/>
                <a:cs typeface="Calibri"/>
                <a:sym typeface="Calibri"/>
              </a:rPr>
              <a:t>Calculate Combined Importance</a:t>
            </a:r>
            <a:endParaRPr b="0" i="0" sz="1300" u="none" cap="none" strike="noStrike">
              <a:solidFill>
                <a:schemeClr val="dk2"/>
              </a:solidFill>
              <a:latin typeface="Calibri"/>
              <a:ea typeface="Calibri"/>
              <a:cs typeface="Calibri"/>
              <a:sym typeface="Calibri"/>
            </a:endParaRPr>
          </a:p>
        </p:txBody>
      </p:sp>
      <p:sp>
        <p:nvSpPr>
          <p:cNvPr id="156" name="Google Shape;156;g272f134f84d_0_5"/>
          <p:cNvSpPr txBox="1"/>
          <p:nvPr/>
        </p:nvSpPr>
        <p:spPr>
          <a:xfrm>
            <a:off x="7565175" y="2484225"/>
            <a:ext cx="9393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lang="en" sz="1100">
                <a:solidFill>
                  <a:schemeClr val="dk2"/>
                </a:solidFill>
                <a:latin typeface="Calibri"/>
                <a:ea typeface="Calibri"/>
                <a:cs typeface="Calibri"/>
                <a:sym typeface="Calibri"/>
              </a:rPr>
              <a:t>Actionable Insights</a:t>
            </a:r>
            <a:endParaRPr b="0" i="0" sz="1100" u="none" cap="none" strike="noStrike">
              <a:solidFill>
                <a:schemeClr val="dk2"/>
              </a:solidFill>
              <a:latin typeface="Calibri"/>
              <a:ea typeface="Calibri"/>
              <a:cs typeface="Calibri"/>
              <a:sym typeface="Calibri"/>
            </a:endParaRPr>
          </a:p>
        </p:txBody>
      </p:sp>
      <p:cxnSp>
        <p:nvCxnSpPr>
          <p:cNvPr id="157" name="Google Shape;157;g272f134f84d_0_5"/>
          <p:cNvCxnSpPr>
            <a:stCxn id="149" idx="3"/>
            <a:endCxn id="150" idx="1"/>
          </p:cNvCxnSpPr>
          <p:nvPr/>
        </p:nvCxnSpPr>
        <p:spPr>
          <a:xfrm>
            <a:off x="1834125" y="2729175"/>
            <a:ext cx="540300" cy="0"/>
          </a:xfrm>
          <a:prstGeom prst="straightConnector1">
            <a:avLst/>
          </a:prstGeom>
          <a:noFill/>
          <a:ln cap="flat" cmpd="sng" w="9525">
            <a:solidFill>
              <a:schemeClr val="dk2"/>
            </a:solidFill>
            <a:prstDash val="solid"/>
            <a:round/>
            <a:headEnd len="sm" w="sm" type="none"/>
            <a:tailEnd len="med" w="med" type="triangle"/>
          </a:ln>
        </p:spPr>
      </p:cxnSp>
      <p:cxnSp>
        <p:nvCxnSpPr>
          <p:cNvPr id="158" name="Google Shape;158;g272f134f84d_0_5"/>
          <p:cNvCxnSpPr>
            <a:stCxn id="152" idx="3"/>
            <a:endCxn id="156" idx="1"/>
          </p:cNvCxnSpPr>
          <p:nvPr/>
        </p:nvCxnSpPr>
        <p:spPr>
          <a:xfrm>
            <a:off x="6740125" y="2745825"/>
            <a:ext cx="825000" cy="0"/>
          </a:xfrm>
          <a:prstGeom prst="straightConnector1">
            <a:avLst/>
          </a:prstGeom>
          <a:noFill/>
          <a:ln cap="flat" cmpd="sng" w="9525">
            <a:solidFill>
              <a:schemeClr val="dk2"/>
            </a:solidFill>
            <a:prstDash val="solid"/>
            <a:round/>
            <a:headEnd len="sm" w="sm" type="none"/>
            <a:tailEnd len="med" w="med" type="triangle"/>
          </a:ln>
        </p:spPr>
      </p:cxnSp>
      <p:sp>
        <p:nvSpPr>
          <p:cNvPr id="159" name="Google Shape;159;g272f134f84d_0_5"/>
          <p:cNvSpPr txBox="1"/>
          <p:nvPr/>
        </p:nvSpPr>
        <p:spPr>
          <a:xfrm>
            <a:off x="2868625" y="4281375"/>
            <a:ext cx="2908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Calibri"/>
                <a:ea typeface="Calibri"/>
                <a:cs typeface="Calibri"/>
                <a:sym typeface="Calibri"/>
              </a:rPr>
              <a:t>Figure </a:t>
            </a:r>
            <a:r>
              <a:rPr lang="en" sz="1300">
                <a:solidFill>
                  <a:schemeClr val="dk2"/>
                </a:solidFill>
                <a:latin typeface="Calibri"/>
                <a:ea typeface="Calibri"/>
                <a:cs typeface="Calibri"/>
                <a:sym typeface="Calibri"/>
              </a:rPr>
              <a:t>1</a:t>
            </a:r>
            <a:r>
              <a:rPr b="0" i="0" lang="en" sz="1300" u="none" cap="none" strike="noStrike">
                <a:solidFill>
                  <a:schemeClr val="dk2"/>
                </a:solidFill>
                <a:latin typeface="Calibri"/>
                <a:ea typeface="Calibri"/>
                <a:cs typeface="Calibri"/>
                <a:sym typeface="Calibri"/>
              </a:rPr>
              <a:t>. Implementation Block Diagram</a:t>
            </a:r>
            <a:endParaRPr b="0" i="0" sz="1300" u="none" cap="none" strike="noStrike">
              <a:solidFill>
                <a:schemeClr val="dk2"/>
              </a:solidFill>
              <a:latin typeface="Calibri"/>
              <a:ea typeface="Calibri"/>
              <a:cs typeface="Calibri"/>
              <a:sym typeface="Calibri"/>
            </a:endParaRPr>
          </a:p>
        </p:txBody>
      </p:sp>
      <p:sp>
        <p:nvSpPr>
          <p:cNvPr id="160" name="Google Shape;160;g272f134f84d_0_5"/>
          <p:cNvSpPr txBox="1"/>
          <p:nvPr/>
        </p:nvSpPr>
        <p:spPr>
          <a:xfrm>
            <a:off x="8550750" y="4527050"/>
            <a:ext cx="374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p:txBody>
      </p:sp>
      <p:sp>
        <p:nvSpPr>
          <p:cNvPr id="161" name="Google Shape;161;g272f134f84d_0_5"/>
          <p:cNvSpPr txBox="1"/>
          <p:nvPr/>
        </p:nvSpPr>
        <p:spPr>
          <a:xfrm>
            <a:off x="2291800" y="2173625"/>
            <a:ext cx="1203900" cy="884400"/>
          </a:xfrm>
          <a:prstGeom prst="rect">
            <a:avLst/>
          </a:prstGeom>
          <a:noFill/>
          <a:ln>
            <a:noFill/>
          </a:ln>
        </p:spPr>
        <p:txBody>
          <a:bodyPr anchorCtr="0" anchor="b" bIns="91425" lIns="0"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dk2"/>
                </a:solidFill>
                <a:latin typeface="Calibri"/>
                <a:ea typeface="Calibri"/>
                <a:cs typeface="Calibri"/>
                <a:sym typeface="Calibri"/>
              </a:rPr>
              <a:t>Keyword Extraction</a:t>
            </a:r>
            <a:endParaRPr b="0" i="0" sz="1300" u="none" cap="none" strike="noStrike">
              <a:solidFill>
                <a:schemeClr val="dk2"/>
              </a:solidFill>
              <a:latin typeface="Calibri"/>
              <a:ea typeface="Calibri"/>
              <a:cs typeface="Calibri"/>
              <a:sym typeface="Calibri"/>
            </a:endParaRPr>
          </a:p>
        </p:txBody>
      </p:sp>
      <p:cxnSp>
        <p:nvCxnSpPr>
          <p:cNvPr id="162" name="Google Shape;162;g272f134f84d_0_5"/>
          <p:cNvCxnSpPr>
            <a:stCxn id="150" idx="3"/>
            <a:endCxn id="151" idx="1"/>
          </p:cNvCxnSpPr>
          <p:nvPr/>
        </p:nvCxnSpPr>
        <p:spPr>
          <a:xfrm>
            <a:off x="3454750" y="2729175"/>
            <a:ext cx="493200" cy="0"/>
          </a:xfrm>
          <a:prstGeom prst="straightConnector1">
            <a:avLst/>
          </a:prstGeom>
          <a:noFill/>
          <a:ln cap="flat" cmpd="sng" w="9525">
            <a:solidFill>
              <a:schemeClr val="dk2"/>
            </a:solidFill>
            <a:prstDash val="solid"/>
            <a:round/>
            <a:headEnd len="sm" w="sm" type="none"/>
            <a:tailEnd len="med" w="med" type="triangle"/>
          </a:ln>
        </p:spPr>
      </p:cxnSp>
      <p:cxnSp>
        <p:nvCxnSpPr>
          <p:cNvPr id="163" name="Google Shape;163;g272f134f84d_0_5"/>
          <p:cNvCxnSpPr>
            <a:stCxn id="151" idx="3"/>
            <a:endCxn id="155" idx="1"/>
          </p:cNvCxnSpPr>
          <p:nvPr/>
        </p:nvCxnSpPr>
        <p:spPr>
          <a:xfrm>
            <a:off x="4887275" y="2729175"/>
            <a:ext cx="709200" cy="300"/>
          </a:xfrm>
          <a:prstGeom prst="straightConnector1">
            <a:avLst/>
          </a:prstGeom>
          <a:noFill/>
          <a:ln cap="flat" cmpd="sng" w="9525">
            <a:solidFill>
              <a:schemeClr val="dk2"/>
            </a:solidFill>
            <a:prstDash val="solid"/>
            <a:round/>
            <a:headEnd len="sm" w="sm" type="none"/>
            <a:tailEnd len="med" w="med" type="triangle"/>
          </a:ln>
        </p:spPr>
      </p:cxnSp>
      <p:sp>
        <p:nvSpPr>
          <p:cNvPr id="164" name="Google Shape;164;g272f134f84d_0_5"/>
          <p:cNvSpPr/>
          <p:nvPr/>
        </p:nvSpPr>
        <p:spPr>
          <a:xfrm>
            <a:off x="7303875" y="3673125"/>
            <a:ext cx="1465200" cy="70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Visual Representation</a:t>
            </a:r>
            <a:endParaRPr>
              <a:latin typeface="Calibri"/>
              <a:ea typeface="Calibri"/>
              <a:cs typeface="Calibri"/>
              <a:sym typeface="Calibri"/>
            </a:endParaRPr>
          </a:p>
        </p:txBody>
      </p:sp>
      <p:cxnSp>
        <p:nvCxnSpPr>
          <p:cNvPr id="165" name="Google Shape;165;g272f134f84d_0_5"/>
          <p:cNvCxnSpPr>
            <a:stCxn id="156" idx="2"/>
            <a:endCxn id="164" idx="0"/>
          </p:cNvCxnSpPr>
          <p:nvPr/>
        </p:nvCxnSpPr>
        <p:spPr>
          <a:xfrm>
            <a:off x="8034825" y="3007425"/>
            <a:ext cx="1800" cy="66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e7a83db8a9_0_22"/>
          <p:cNvSpPr txBox="1"/>
          <p:nvPr>
            <p:ph type="title"/>
          </p:nvPr>
        </p:nvSpPr>
        <p:spPr>
          <a:xfrm>
            <a:off x="819150" y="1181525"/>
            <a:ext cx="75057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71" name="Google Shape;171;g2e7a83db8a9_0_22"/>
          <p:cNvSpPr txBox="1"/>
          <p:nvPr>
            <p:ph idx="1" type="body"/>
          </p:nvPr>
        </p:nvSpPr>
        <p:spPr>
          <a:xfrm>
            <a:off x="819150" y="1990725"/>
            <a:ext cx="7505700" cy="203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Import necessary libraries .</a:t>
            </a:r>
            <a:endParaRPr sz="1800"/>
          </a:p>
          <a:p>
            <a:pPr indent="-342900" lvl="0" marL="457200" rtl="0" algn="l">
              <a:spcBef>
                <a:spcPts val="0"/>
              </a:spcBef>
              <a:spcAft>
                <a:spcPts val="0"/>
              </a:spcAft>
              <a:buSzPts val="1800"/>
              <a:buChar char="●"/>
            </a:pPr>
            <a:r>
              <a:rPr lang="en" sz="1800"/>
              <a:t>Define a data preprocessing class to clean, tokenize, and lemmatize text.</a:t>
            </a:r>
            <a:endParaRPr sz="1800"/>
          </a:p>
          <a:p>
            <a:pPr indent="-342900" lvl="0" marL="457200" rtl="0" algn="l">
              <a:spcBef>
                <a:spcPts val="0"/>
              </a:spcBef>
              <a:spcAft>
                <a:spcPts val="0"/>
              </a:spcAft>
              <a:buSzPts val="1800"/>
              <a:buChar char="●"/>
            </a:pPr>
            <a:r>
              <a:rPr lang="en" sz="1800"/>
              <a:t>Load customer review data from a CSV file.</a:t>
            </a:r>
            <a:endParaRPr sz="1800"/>
          </a:p>
          <a:p>
            <a:pPr indent="-342900" lvl="0" marL="457200" rtl="0" algn="l">
              <a:spcBef>
                <a:spcPts val="0"/>
              </a:spcBef>
              <a:spcAft>
                <a:spcPts val="0"/>
              </a:spcAft>
              <a:buSzPts val="1800"/>
              <a:buChar char="●"/>
            </a:pPr>
            <a:r>
              <a:rPr lang="en" sz="1800"/>
              <a:t>Apply the preprocessing function to clean the review text.</a:t>
            </a:r>
            <a:endParaRPr sz="1800"/>
          </a:p>
          <a:p>
            <a:pPr indent="0" lvl="0" marL="45720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7a83db8a9_0_45"/>
          <p:cNvSpPr txBox="1"/>
          <p:nvPr>
            <p:ph type="title"/>
          </p:nvPr>
        </p:nvSpPr>
        <p:spPr>
          <a:xfrm>
            <a:off x="819150" y="1243975"/>
            <a:ext cx="7505700" cy="9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Keyword Extraction</a:t>
            </a:r>
            <a:endParaRPr/>
          </a:p>
        </p:txBody>
      </p:sp>
      <p:sp>
        <p:nvSpPr>
          <p:cNvPr id="177" name="Google Shape;177;g2e7a83db8a9_0_45"/>
          <p:cNvSpPr txBox="1"/>
          <p:nvPr>
            <p:ph idx="1" type="body"/>
          </p:nvPr>
        </p:nvSpPr>
        <p:spPr>
          <a:xfrm>
            <a:off x="819150" y="1571875"/>
            <a:ext cx="7505700" cy="23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Initialize CountVectorizer</a:t>
            </a:r>
            <a:endParaRPr sz="2000"/>
          </a:p>
          <a:p>
            <a:pPr indent="-355600" lvl="0" marL="457200" rtl="0" algn="l">
              <a:spcBef>
                <a:spcPts val="0"/>
              </a:spcBef>
              <a:spcAft>
                <a:spcPts val="0"/>
              </a:spcAft>
              <a:buSzPts val="2000"/>
              <a:buChar char="●"/>
            </a:pPr>
            <a:r>
              <a:rPr lang="en" sz="2000"/>
              <a:t>Load and Fit Data</a:t>
            </a:r>
            <a:endParaRPr sz="2000"/>
          </a:p>
          <a:p>
            <a:pPr indent="-355600" lvl="0" marL="457200" rtl="0" algn="l">
              <a:spcBef>
                <a:spcPts val="0"/>
              </a:spcBef>
              <a:spcAft>
                <a:spcPts val="0"/>
              </a:spcAft>
              <a:buSzPts val="2000"/>
              <a:buChar char="●"/>
            </a:pPr>
            <a:r>
              <a:rPr lang="en" sz="2000"/>
              <a:t>Calculate Frequencies</a:t>
            </a:r>
            <a:endParaRPr sz="2000"/>
          </a:p>
          <a:p>
            <a:pPr indent="-355600" lvl="0" marL="457200" rtl="0" algn="l">
              <a:spcBef>
                <a:spcPts val="0"/>
              </a:spcBef>
              <a:spcAft>
                <a:spcPts val="0"/>
              </a:spcAft>
              <a:buSzPts val="2000"/>
              <a:buChar char="●"/>
            </a:pPr>
            <a:r>
              <a:rPr lang="en" sz="2000"/>
              <a:t>Sort and Save Keywords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e7a83db8a9_0_50"/>
          <p:cNvSpPr txBox="1"/>
          <p:nvPr>
            <p:ph type="title"/>
          </p:nvPr>
        </p:nvSpPr>
        <p:spPr>
          <a:xfrm>
            <a:off x="819150" y="994150"/>
            <a:ext cx="7505700" cy="8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Analysis</a:t>
            </a:r>
            <a:endParaRPr/>
          </a:p>
        </p:txBody>
      </p:sp>
      <p:sp>
        <p:nvSpPr>
          <p:cNvPr id="183" name="Google Shape;183;g2e7a83db8a9_0_50"/>
          <p:cNvSpPr txBox="1"/>
          <p:nvPr>
            <p:ph idx="1" type="body"/>
          </p:nvPr>
        </p:nvSpPr>
        <p:spPr>
          <a:xfrm>
            <a:off x="819150" y="1634350"/>
            <a:ext cx="7505700" cy="2804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Utilize a pre-trained sentiment analysis model to analyze the sentiment of the extracted keywords.</a:t>
            </a:r>
            <a:endParaRPr sz="2000"/>
          </a:p>
          <a:p>
            <a:pPr indent="-355600" lvl="0" marL="457200" rtl="0" algn="l">
              <a:spcBef>
                <a:spcPts val="0"/>
              </a:spcBef>
              <a:spcAft>
                <a:spcPts val="0"/>
              </a:spcAft>
              <a:buSzPts val="2000"/>
              <a:buChar char="●"/>
            </a:pPr>
            <a:r>
              <a:rPr lang="en" sz="2000"/>
              <a:t>Assign sentiment scores to each keyword based on the analysis.</a:t>
            </a:r>
            <a:endParaRPr sz="2000"/>
          </a:p>
          <a:p>
            <a:pPr indent="-355600" lvl="0" marL="457200" rtl="0" algn="l">
              <a:spcBef>
                <a:spcPts val="0"/>
              </a:spcBef>
              <a:spcAft>
                <a:spcPts val="0"/>
              </a:spcAft>
              <a:buSzPts val="2000"/>
              <a:buChar char="●"/>
            </a:pPr>
            <a:r>
              <a:rPr lang="en" sz="2000"/>
              <a:t>Aggregate sentiment scores to understand overall customer sentiment.</a:t>
            </a:r>
            <a:endParaRPr sz="2000"/>
          </a:p>
          <a:p>
            <a:pPr indent="-355600" lvl="0" marL="457200" rtl="0" algn="l">
              <a:spcBef>
                <a:spcPts val="0"/>
              </a:spcBef>
              <a:spcAft>
                <a:spcPts val="0"/>
              </a:spcAft>
              <a:buSzPts val="2000"/>
              <a:buChar char="●"/>
            </a:pPr>
            <a:r>
              <a:rPr lang="en" sz="2000"/>
              <a:t>Combine sentiment scores with keyword importance to enhance insights.</a:t>
            </a:r>
            <a:endParaRPr sz="2000"/>
          </a:p>
          <a:p>
            <a:pPr indent="0" lvl="0" marL="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e7a83db8a9_0_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 Importance</a:t>
            </a:r>
            <a:endParaRPr/>
          </a:p>
        </p:txBody>
      </p:sp>
      <p:sp>
        <p:nvSpPr>
          <p:cNvPr id="189" name="Google Shape;189;g2e7a83db8a9_0_55"/>
          <p:cNvSpPr txBox="1"/>
          <p:nvPr>
            <p:ph idx="1" type="body"/>
          </p:nvPr>
        </p:nvSpPr>
        <p:spPr>
          <a:xfrm>
            <a:off x="819150" y="1571875"/>
            <a:ext cx="7505700" cy="2638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Compute TF-IDF scores for each keyword.</a:t>
            </a:r>
            <a:endParaRPr sz="2000"/>
          </a:p>
          <a:p>
            <a:pPr indent="-355600" lvl="0" marL="457200" rtl="0" algn="l">
              <a:spcBef>
                <a:spcPts val="0"/>
              </a:spcBef>
              <a:spcAft>
                <a:spcPts val="0"/>
              </a:spcAft>
              <a:buSzPts val="2000"/>
              <a:buChar char="●"/>
            </a:pPr>
            <a:r>
              <a:rPr lang="en" sz="2000"/>
              <a:t>Combine frequency and TF-IDF scores to create an overall importance score.</a:t>
            </a:r>
            <a:endParaRPr sz="2000"/>
          </a:p>
          <a:p>
            <a:pPr indent="-355600" lvl="0" marL="457200" rtl="0" algn="l">
              <a:spcBef>
                <a:spcPts val="0"/>
              </a:spcBef>
              <a:spcAft>
                <a:spcPts val="0"/>
              </a:spcAft>
              <a:buSzPts val="2000"/>
              <a:buChar char="●"/>
            </a:pPr>
            <a:r>
              <a:rPr lang="en" sz="2000"/>
              <a:t>Rank keywords based on the combined importance score to identify critical factors.</a:t>
            </a:r>
            <a:endParaRPr sz="2000"/>
          </a:p>
          <a:p>
            <a:pPr indent="0" lvl="0" marL="0" rtl="0" algn="l">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e7a83db8a9_0_6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Actionable Insights</a:t>
            </a:r>
            <a:endParaRPr/>
          </a:p>
        </p:txBody>
      </p:sp>
      <p:sp>
        <p:nvSpPr>
          <p:cNvPr id="195" name="Google Shape;195;g2e7a83db8a9_0_60"/>
          <p:cNvSpPr txBox="1"/>
          <p:nvPr>
            <p:ph idx="1" type="body"/>
          </p:nvPr>
        </p:nvSpPr>
        <p:spPr>
          <a:xfrm>
            <a:off x="819150" y="1587500"/>
            <a:ext cx="7505700" cy="2851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Interpret the combined importance and sentiment scores of each keyword.</a:t>
            </a:r>
            <a:endParaRPr sz="2000"/>
          </a:p>
          <a:p>
            <a:pPr indent="-355600" lvl="0" marL="457200" rtl="0" algn="l">
              <a:spcBef>
                <a:spcPts val="0"/>
              </a:spcBef>
              <a:spcAft>
                <a:spcPts val="0"/>
              </a:spcAft>
              <a:buSzPts val="2000"/>
              <a:buChar char="●"/>
            </a:pPr>
            <a:r>
              <a:rPr lang="en" sz="2000"/>
              <a:t>Generate specific recommendations based on the sentiment and importance of each keyword.</a:t>
            </a:r>
            <a:endParaRPr sz="2000"/>
          </a:p>
          <a:p>
            <a:pPr indent="-355600" lvl="0" marL="457200" rtl="0" algn="l">
              <a:spcBef>
                <a:spcPts val="0"/>
              </a:spcBef>
              <a:spcAft>
                <a:spcPts val="0"/>
              </a:spcAft>
              <a:buSzPts val="2000"/>
              <a:buChar char="●"/>
            </a:pPr>
            <a:r>
              <a:rPr lang="en" sz="2000"/>
              <a:t>Categorize insights into positive and negative.</a:t>
            </a:r>
            <a:endParaRPr sz="2000"/>
          </a:p>
          <a:p>
            <a:pPr indent="-355600" lvl="0" marL="457200" rtl="0" algn="l">
              <a:spcBef>
                <a:spcPts val="0"/>
              </a:spcBef>
              <a:spcAft>
                <a:spcPts val="0"/>
              </a:spcAft>
              <a:buSzPts val="2000"/>
              <a:buChar char="●"/>
            </a:pPr>
            <a:r>
              <a:rPr lang="en" sz="2000"/>
              <a:t>Prioritize actions to address key factors impacting customer satisfaction.</a:t>
            </a:r>
            <a:endParaRPr sz="2000"/>
          </a:p>
          <a:p>
            <a:pPr indent="0" lvl="0" marL="457200" rtl="0" algn="l">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VIJAYKRISHNAN</dc:creator>
</cp:coreProperties>
</file>