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0" r:id="rId3"/>
    <p:sldId id="327" r:id="rId4"/>
    <p:sldId id="329" r:id="rId5"/>
    <p:sldId id="323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39" r:id="rId14"/>
    <p:sldId id="33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74AD7-FF22-44AE-B6C6-2151708EEED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B7761-6311-4ECE-B6F7-4BD7C392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0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14A61-0C4A-40DA-768F-2CA43118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E87A2-9D7F-4727-A63B-C16F78F5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390F-4AED-DCC9-AD80-954DC5B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7D71-2279-4B07-9A72-837DC42E7721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5145C-4FC2-3C7C-CA5D-9480AF6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3B33E-0565-E2E4-B1BE-EF632B5E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3F9E2-0054-B035-5F05-57360635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49452F-2602-708C-F6F0-3E793F86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A6CF3-ADF0-D791-3A4E-DCBD5014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8D2A-F442-43FC-8A2D-BA0E0D203E85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0A7DA-8E64-9719-F2C4-3F13CFCC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BF6F5-D2F5-E709-81AC-B932D635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49CEC8-10BE-8F14-3BBA-F54B22D30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B4946-A248-C005-45F6-C2C312F7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1111D-C42C-99E9-B8C9-D33EDC3B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878C-46E4-4BDF-9838-6F9AD5A6CC40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B1CF9-DB81-6ECF-2169-004626AE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6BA94-5982-26D3-F57B-C6C06142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CF1B3-503A-9A21-FA79-81FC0D34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F7706-DC73-5A00-CFDD-748DFC14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6F3CA-0C56-0C81-05C7-2F0F16A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5D1-B5B3-4C43-AE85-303E9B959DE3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20FE-2762-99D0-0A7F-819FC1A7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1F8BB-CD7B-54BC-614B-7059320A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90D-0862-F533-6738-6C9F8495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DF5A2-45E0-13B0-5F2A-1D88879A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5C295-5598-82FF-001A-2CEE2A2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EE70-087B-4773-B27E-B7D4CD37631C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27EF1-B408-2182-4C30-3644966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FB66D-E2DB-D88E-9DEC-4E622ADF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AFDDD-BC82-4CC9-629C-131BE92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EF3CA-262D-0611-8BA3-4333D2ED7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03BDD-DBE5-2367-6659-5A9EC62C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8013B-B5FF-3BEB-D036-58B7ADC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753-8731-4B82-A485-45BDFE3FA973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E42C96-D8D3-2B31-419D-397605B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F20F9-C15D-52CD-FBDD-8942AC6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344C-A851-970F-3400-4AD2921B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715A6-7611-B919-E073-480C631C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99806-4EC2-3052-B34D-4BF6B0D8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5602E-BAB4-BA3E-9566-06045CF0E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F56E7B-9FE3-16F9-54B3-551C2D3F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5A9B2A-0206-6BE7-9289-58CF720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95F0-BBEE-42E3-B8A5-1DFC0966F3E4}" type="datetime1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49FAFE-315B-9661-D972-67EAAB6F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34BF32-7BE7-DA6F-C467-57A473B8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36C9-ACE5-FC1C-CA69-F412DB26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E0D51B-59D4-0154-7628-329F9F2F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E3D1-BD8B-45B8-9B35-96F0752AB7DD}" type="datetime1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11D93F-B1EF-2C93-867E-A32549F8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9EC1B8-F1E8-10BC-7E2C-5FAEE54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3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EC504A-5211-F6EC-9962-285BAED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2F-5437-4D10-8107-C6BEAA619714}" type="datetime1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CE14E2-DE7F-7045-6F58-C2C050E0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4DB37-E0E4-125E-E597-2173D5DB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2993-7E41-62FC-43CD-20324E24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5F0AA-4B71-75CB-C1AD-241EF8B6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530E24-3E74-BC59-F083-B5AF27C2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4FB2F-E6CE-900A-1642-47131B2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E428-06F1-4BF7-AA3F-B3B59E5E165D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2828FB-CF62-6087-49BA-2C1192CD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9BA49-83C6-6DB8-B56A-3E5CBF80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DE1DC-FC89-BFE8-417B-92A772F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D3D5E9-2219-B021-0153-EA5070A4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6BE669-258F-5606-B3D6-DE7919FB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CF856-1869-614C-8299-040E3932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DD56-65DC-478B-9E44-08B1624FFFB0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16EBF-30D6-BB79-573A-60181D14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CE809F-3B55-304C-91A4-360A769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C7D95-C42C-0FAE-171D-C4EC83DF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D4DFE-55BF-B26C-FA64-C18DAA23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E2B05-B580-B0C4-0D09-94E87429D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A011-396A-4699-8090-AF17DDAE2BEF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DB179-61FB-DA4D-4BC6-1A955DB0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7265D-9AD6-03B3-8D89-89831778C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C0BD3-5ED9-23B8-F6B4-55977F8A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804835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solidFill>
                  <a:schemeClr val="tx2"/>
                </a:solidFill>
              </a:rPr>
              <a:t>Создание веб-приложения для обработки и анализа данных с использованием классического машинного обучения и аналитики больших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9CDF85-FE27-13AF-D5C6-962418F9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838481"/>
            <a:ext cx="9163757" cy="450447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Работу выполнил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Ким Вячеслав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4C378-F13A-B252-8F37-0544C5A2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45285"/>
            <a:ext cx="11525864" cy="258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BC79375-22E0-3269-A1B5-4CC3F070B7FF}"/>
              </a:ext>
            </a:extLst>
          </p:cNvPr>
          <p:cNvSpPr txBox="1">
            <a:spLocks/>
          </p:cNvSpPr>
          <p:nvPr/>
        </p:nvSpPr>
        <p:spPr>
          <a:xfrm>
            <a:off x="1513968" y="5319467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2"/>
                </a:solidFill>
              </a:rPr>
              <a:t>Куратор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Тимохин Иван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6B43D8-09CD-EAE9-BACE-E84FCF278BD8}"/>
              </a:ext>
            </a:extLst>
          </p:cNvPr>
          <p:cNvSpPr txBox="1">
            <a:spLocks/>
          </p:cNvSpPr>
          <p:nvPr/>
        </p:nvSpPr>
        <p:spPr>
          <a:xfrm>
            <a:off x="3118835" y="5837511"/>
            <a:ext cx="6174456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2"/>
                </a:solidFill>
              </a:rPr>
              <a:t>Специальность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Аналитика данных и машинное 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81F13-FFC7-1FC5-A840-80FB0FF1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9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5. Анализ Результатов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832F6D-8658-3BAE-6BAB-13379BC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10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EABC41-70AD-18E6-58F8-139793FC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" y="1183025"/>
            <a:ext cx="5677989" cy="23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59AFEEB-0E6D-F0EE-38B7-1111B732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" y="3837118"/>
            <a:ext cx="5879777" cy="25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C945F1E-D0C6-F83C-95A5-5B41A2D3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2420"/>
            <a:ext cx="5677989" cy="25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90B3F17A-7807-87C7-BC94-CE7E17C4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99" y="3952544"/>
            <a:ext cx="5789510" cy="240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6. Прогноз стоимости автомобиля с помощью веб приложения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A16241C0-A1C7-4C8C-95BE-F56624F29B90}"/>
              </a:ext>
            </a:extLst>
          </p:cNvPr>
          <p:cNvSpPr/>
          <p:nvPr/>
        </p:nvSpPr>
        <p:spPr>
          <a:xfrm>
            <a:off x="395124" y="1109118"/>
            <a:ext cx="5313801" cy="2058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9">
            <a:extLst>
              <a:ext uri="{FF2B5EF4-FFF2-40B4-BE49-F238E27FC236}">
                <a16:creationId xmlns:a16="http://schemas.microsoft.com/office/drawing/2014/main" id="{72769F60-6239-EE11-7DA3-D2A9D16D23FD}"/>
              </a:ext>
            </a:extLst>
          </p:cNvPr>
          <p:cNvSpPr/>
          <p:nvPr/>
        </p:nvSpPr>
        <p:spPr>
          <a:xfrm>
            <a:off x="368583" y="3429001"/>
            <a:ext cx="11428294" cy="3249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0955FC-6AB8-13CD-E518-3C7C3E68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Заключение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A16241C0-A1C7-4C8C-95BE-F56624F29B90}"/>
              </a:ext>
            </a:extLst>
          </p:cNvPr>
          <p:cNvSpPr/>
          <p:nvPr/>
        </p:nvSpPr>
        <p:spPr>
          <a:xfrm>
            <a:off x="395124" y="1109118"/>
            <a:ext cx="5313801" cy="2058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9">
            <a:extLst>
              <a:ext uri="{FF2B5EF4-FFF2-40B4-BE49-F238E27FC236}">
                <a16:creationId xmlns:a16="http://schemas.microsoft.com/office/drawing/2014/main" id="{72769F60-6239-EE11-7DA3-D2A9D16D23FD}"/>
              </a:ext>
            </a:extLst>
          </p:cNvPr>
          <p:cNvSpPr/>
          <p:nvPr/>
        </p:nvSpPr>
        <p:spPr>
          <a:xfrm>
            <a:off x="368583" y="3429001"/>
            <a:ext cx="11428294" cy="3249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DAB24E-18D0-D05E-0A3A-F49F57E7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0251" y="2035223"/>
            <a:ext cx="3091497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sz="2200" dirty="0">
                <a:latin typeface="Arial Narrow" panose="020B0606020202030204" pitchFamily="34" charset="0"/>
              </a:rPr>
              <a:t>СПАСИБО ЗА ВНИМАНИЕ!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929CA5-ADB2-6297-2CBD-9AB5E33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1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en-US" sz="2200" dirty="0">
                <a:latin typeface="Arial Narrow" panose="020B0606020202030204" pitchFamily="34" charset="0"/>
              </a:rPr>
              <a:t>BACK UP SLIDES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21CCDD-0D9C-85DE-2722-FA650F17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6D31693-3C93-D122-3666-676C226078FC}"/>
              </a:ext>
            </a:extLst>
          </p:cNvPr>
          <p:cNvGrpSpPr/>
          <p:nvPr/>
        </p:nvGrpSpPr>
        <p:grpSpPr>
          <a:xfrm>
            <a:off x="4331598" y="1157143"/>
            <a:ext cx="3240000" cy="2251763"/>
            <a:chOff x="4341430" y="1407793"/>
            <a:chExt cx="3240000" cy="2251763"/>
          </a:xfrm>
        </p:grpSpPr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93A11296-67D1-14F0-AA6B-D73CF7534B61}"/>
                </a:ext>
              </a:extLst>
            </p:cNvPr>
            <p:cNvSpPr/>
            <p:nvPr/>
          </p:nvSpPr>
          <p:spPr>
            <a:xfrm>
              <a:off x="4341430" y="1407793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Oval 62">
              <a:extLst>
                <a:ext uri="{FF2B5EF4-FFF2-40B4-BE49-F238E27FC236}">
                  <a16:creationId xmlns:a16="http://schemas.microsoft.com/office/drawing/2014/main" id="{8673B91D-FABA-596C-3334-E7F52036735B}"/>
                </a:ext>
              </a:extLst>
            </p:cNvPr>
            <p:cNvSpPr/>
            <p:nvPr/>
          </p:nvSpPr>
          <p:spPr>
            <a:xfrm>
              <a:off x="5848178" y="3394196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6299A303-063C-E7BC-9213-525528767923}"/>
              </a:ext>
            </a:extLst>
          </p:cNvPr>
          <p:cNvGrpSpPr/>
          <p:nvPr/>
        </p:nvGrpSpPr>
        <p:grpSpPr>
          <a:xfrm>
            <a:off x="2430625" y="4027318"/>
            <a:ext cx="3240000" cy="2213694"/>
            <a:chOff x="2440457" y="4277968"/>
            <a:chExt cx="3240000" cy="2213694"/>
          </a:xfrm>
        </p:grpSpPr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9035054E-2CFA-86F5-B890-A5FF260EE68E}"/>
                </a:ext>
              </a:extLst>
            </p:cNvPr>
            <p:cNvSpPr/>
            <p:nvPr/>
          </p:nvSpPr>
          <p:spPr>
            <a:xfrm>
              <a:off x="2440457" y="4378462"/>
              <a:ext cx="3240000" cy="211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Oval 61">
              <a:extLst>
                <a:ext uri="{FF2B5EF4-FFF2-40B4-BE49-F238E27FC236}">
                  <a16:creationId xmlns:a16="http://schemas.microsoft.com/office/drawing/2014/main" id="{644816BC-0492-B3A7-5AB2-D81D62627848}"/>
                </a:ext>
              </a:extLst>
            </p:cNvPr>
            <p:cNvSpPr/>
            <p:nvPr/>
          </p:nvSpPr>
          <p:spPr>
            <a:xfrm>
              <a:off x="3946411" y="4277968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684085F-6803-8BE7-E935-3FDB6C46D015}"/>
              </a:ext>
            </a:extLst>
          </p:cNvPr>
          <p:cNvGrpSpPr/>
          <p:nvPr/>
        </p:nvGrpSpPr>
        <p:grpSpPr>
          <a:xfrm>
            <a:off x="571914" y="1146431"/>
            <a:ext cx="3240000" cy="2283473"/>
            <a:chOff x="544110" y="1409243"/>
            <a:chExt cx="3240000" cy="2283473"/>
          </a:xfrm>
        </p:grpSpPr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8899171-CD05-9984-DD12-586FE83ADF87}"/>
                </a:ext>
              </a:extLst>
            </p:cNvPr>
            <p:cNvSpPr/>
            <p:nvPr/>
          </p:nvSpPr>
          <p:spPr>
            <a:xfrm>
              <a:off x="544110" y="1409243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47">
              <a:extLst>
                <a:ext uri="{FF2B5EF4-FFF2-40B4-BE49-F238E27FC236}">
                  <a16:creationId xmlns:a16="http://schemas.microsoft.com/office/drawing/2014/main" id="{67C94102-62D7-4CF4-01E6-598AE7F6C10A}"/>
                </a:ext>
              </a:extLst>
            </p:cNvPr>
            <p:cNvSpPr/>
            <p:nvPr/>
          </p:nvSpPr>
          <p:spPr>
            <a:xfrm>
              <a:off x="2023613" y="3427356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8DD2BCD-B598-90D7-DE46-3BBCEE3EFF34}"/>
              </a:ext>
            </a:extLst>
          </p:cNvPr>
          <p:cNvGrpSpPr/>
          <p:nvPr/>
        </p:nvGrpSpPr>
        <p:grpSpPr>
          <a:xfrm>
            <a:off x="6279748" y="4027318"/>
            <a:ext cx="3240000" cy="2199952"/>
            <a:chOff x="6409016" y="4404638"/>
            <a:chExt cx="3240000" cy="2199952"/>
          </a:xfrm>
        </p:grpSpPr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A945476C-E8A1-5E47-4EC5-F8BC06EE90F5}"/>
                </a:ext>
              </a:extLst>
            </p:cNvPr>
            <p:cNvSpPr/>
            <p:nvPr/>
          </p:nvSpPr>
          <p:spPr>
            <a:xfrm>
              <a:off x="6409016" y="4491390"/>
              <a:ext cx="3240000" cy="211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Oval 63">
              <a:extLst>
                <a:ext uri="{FF2B5EF4-FFF2-40B4-BE49-F238E27FC236}">
                  <a16:creationId xmlns:a16="http://schemas.microsoft.com/office/drawing/2014/main" id="{CC14891E-8010-86BC-0550-B8FB54E5E576}"/>
                </a:ext>
              </a:extLst>
            </p:cNvPr>
            <p:cNvSpPr/>
            <p:nvPr/>
          </p:nvSpPr>
          <p:spPr>
            <a:xfrm>
              <a:off x="7942203" y="4404638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299" y="374485"/>
            <a:ext cx="10515600" cy="434838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sz="2200" dirty="0">
                <a:latin typeface="Arial Narrow" panose="020B0606020202030204" pitchFamily="34" charset="0"/>
              </a:rPr>
              <a:t>Введение</a:t>
            </a:r>
          </a:p>
        </p:txBody>
      </p:sp>
      <p:sp>
        <p:nvSpPr>
          <p:cNvPr id="12" name="Freeform: Shape 52">
            <a:extLst>
              <a:ext uri="{FF2B5EF4-FFF2-40B4-BE49-F238E27FC236}">
                <a16:creationId xmlns:a16="http://schemas.microsoft.com/office/drawing/2014/main" id="{9C9C01F6-DBD9-4F7C-12CF-B4F1266C12CE}"/>
              </a:ext>
            </a:extLst>
          </p:cNvPr>
          <p:cNvSpPr/>
          <p:nvPr/>
        </p:nvSpPr>
        <p:spPr>
          <a:xfrm flipH="1">
            <a:off x="4079659" y="3436264"/>
            <a:ext cx="1789608" cy="562682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: Shape 55">
            <a:extLst>
              <a:ext uri="{FF2B5EF4-FFF2-40B4-BE49-F238E27FC236}">
                <a16:creationId xmlns:a16="http://schemas.microsoft.com/office/drawing/2014/main" id="{6B2AF874-9081-1313-5F74-245D04E81A6F}"/>
              </a:ext>
            </a:extLst>
          </p:cNvPr>
          <p:cNvSpPr/>
          <p:nvPr/>
        </p:nvSpPr>
        <p:spPr>
          <a:xfrm flipH="1">
            <a:off x="7966225" y="3426663"/>
            <a:ext cx="1822094" cy="596193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Freeform: Shape 45">
            <a:extLst>
              <a:ext uri="{FF2B5EF4-FFF2-40B4-BE49-F238E27FC236}">
                <a16:creationId xmlns:a16="http://schemas.microsoft.com/office/drawing/2014/main" id="{CCF4C241-F119-6F06-1D8A-3871AE66C987}"/>
              </a:ext>
            </a:extLst>
          </p:cNvPr>
          <p:cNvSpPr/>
          <p:nvPr/>
        </p:nvSpPr>
        <p:spPr>
          <a:xfrm>
            <a:off x="2186842" y="3436863"/>
            <a:ext cx="1810764" cy="563098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260A1-3F3D-8A6E-DDDF-C37F46FC29F4}"/>
              </a:ext>
            </a:extLst>
          </p:cNvPr>
          <p:cNvSpPr txBox="1"/>
          <p:nvPr/>
        </p:nvSpPr>
        <p:spPr>
          <a:xfrm>
            <a:off x="818864" y="1361207"/>
            <a:ext cx="3098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1. Обзор </a:t>
            </a:r>
            <a:r>
              <a:rPr lang="ru-RU" sz="1500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датасета</a:t>
            </a:r>
            <a:endParaRPr lang="ru-RU" sz="1500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B961A4-16E3-5A3C-2439-6DF97397E6F3}"/>
              </a:ext>
            </a:extLst>
          </p:cNvPr>
          <p:cNvSpPr txBox="1"/>
          <p:nvPr/>
        </p:nvSpPr>
        <p:spPr>
          <a:xfrm>
            <a:off x="8650628" y="2176703"/>
            <a:ext cx="26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NPV </a:t>
            </a:r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составит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15</a:t>
            </a:r>
            <a:r>
              <a:rPr lang="en-US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,5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ru-RU" sz="900" dirty="0">
                <a:latin typeface="Century Gothic" panose="020B0502020202020204" pitchFamily="34" charset="0"/>
              </a:rPr>
              <a:t>млрд. </a:t>
            </a:r>
            <a:r>
              <a:rPr lang="ru-RU" sz="900" dirty="0" err="1">
                <a:latin typeface="Century Gothic" panose="020B0502020202020204" pitchFamily="34" charset="0"/>
              </a:rPr>
              <a:t>руб</a:t>
            </a:r>
            <a:endParaRPr lang="ru-RU" sz="900" dirty="0">
              <a:latin typeface="Century Gothic" panose="020B0502020202020204" pitchFamily="34" charset="0"/>
            </a:endParaRPr>
          </a:p>
          <a:p>
            <a:pPr algn="ctr"/>
            <a:endParaRPr lang="ru-RU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Проект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прибылен</a:t>
            </a:r>
          </a:p>
          <a:p>
            <a:pPr algn="ctr"/>
            <a:endParaRPr lang="ru-RU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Выполнен анализ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чувствительности</a:t>
            </a:r>
          </a:p>
          <a:p>
            <a:pPr algn="ctr"/>
            <a:endParaRPr lang="en-US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Оценены возможные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риски</a:t>
            </a:r>
            <a:endParaRPr lang="en-US" sz="9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BA3C306-863E-ED06-2019-8781C7082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2" y="1254769"/>
            <a:ext cx="652205" cy="573368"/>
          </a:xfrm>
          <a:prstGeom prst="rect">
            <a:avLst/>
          </a:prstGeom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72CC140B-8BD8-7743-3082-28C5EC293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895" y="1690922"/>
            <a:ext cx="349096" cy="354165"/>
          </a:xfrm>
          <a:prstGeom prst="rect">
            <a:avLst/>
          </a:prstGeom>
        </p:spPr>
      </p:pic>
      <p:sp>
        <p:nvSpPr>
          <p:cNvPr id="34" name="Freeform: Shape 54">
            <a:extLst>
              <a:ext uri="{FF2B5EF4-FFF2-40B4-BE49-F238E27FC236}">
                <a16:creationId xmlns:a16="http://schemas.microsoft.com/office/drawing/2014/main" id="{9ECFE129-AC6D-2ADD-9C1A-AC48A8B255F1}"/>
              </a:ext>
            </a:extLst>
          </p:cNvPr>
          <p:cNvSpPr/>
          <p:nvPr/>
        </p:nvSpPr>
        <p:spPr>
          <a:xfrm>
            <a:off x="5991716" y="3424605"/>
            <a:ext cx="1890672" cy="553834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Isosceles Triangle 57">
            <a:extLst>
              <a:ext uri="{FF2B5EF4-FFF2-40B4-BE49-F238E27FC236}">
                <a16:creationId xmlns:a16="http://schemas.microsoft.com/office/drawing/2014/main" id="{B4000DB2-52D7-CD62-F036-8C51F95FD831}"/>
              </a:ext>
            </a:extLst>
          </p:cNvPr>
          <p:cNvSpPr/>
          <p:nvPr/>
        </p:nvSpPr>
        <p:spPr>
          <a:xfrm rot="8449129">
            <a:off x="7854427" y="3922062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Isosceles Triangle 59">
            <a:extLst>
              <a:ext uri="{FF2B5EF4-FFF2-40B4-BE49-F238E27FC236}">
                <a16:creationId xmlns:a16="http://schemas.microsoft.com/office/drawing/2014/main" id="{F4777678-BB01-BAC3-2964-634A0C16B07F}"/>
              </a:ext>
            </a:extLst>
          </p:cNvPr>
          <p:cNvSpPr/>
          <p:nvPr/>
        </p:nvSpPr>
        <p:spPr>
          <a:xfrm rot="3138833">
            <a:off x="9697056" y="3412778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2FB9AEF-6A28-9561-D872-03D284183368}"/>
              </a:ext>
            </a:extLst>
          </p:cNvPr>
          <p:cNvGrpSpPr/>
          <p:nvPr/>
        </p:nvGrpSpPr>
        <p:grpSpPr>
          <a:xfrm>
            <a:off x="8168561" y="1166972"/>
            <a:ext cx="3240000" cy="2273207"/>
            <a:chOff x="8178393" y="1417622"/>
            <a:chExt cx="3240000" cy="2273207"/>
          </a:xfrm>
        </p:grpSpPr>
        <p:sp>
          <p:nvSpPr>
            <p:cNvPr id="17" name="Rectangle 39">
              <a:extLst>
                <a:ext uri="{FF2B5EF4-FFF2-40B4-BE49-F238E27FC236}">
                  <a16:creationId xmlns:a16="http://schemas.microsoft.com/office/drawing/2014/main" id="{E7F52BDC-BBFD-F84B-56A9-FCC0D28EE26B}"/>
                </a:ext>
              </a:extLst>
            </p:cNvPr>
            <p:cNvSpPr/>
            <p:nvPr/>
          </p:nvSpPr>
          <p:spPr>
            <a:xfrm>
              <a:off x="8178393" y="1417622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Oval 64">
              <a:extLst>
                <a:ext uri="{FF2B5EF4-FFF2-40B4-BE49-F238E27FC236}">
                  <a16:creationId xmlns:a16="http://schemas.microsoft.com/office/drawing/2014/main" id="{968536AA-70DD-850E-6046-DE5B06BED892}"/>
                </a:ext>
              </a:extLst>
            </p:cNvPr>
            <p:cNvSpPr/>
            <p:nvPr/>
          </p:nvSpPr>
          <p:spPr>
            <a:xfrm>
              <a:off x="9708949" y="3425469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</p:grpSp>
      <p:sp>
        <p:nvSpPr>
          <p:cNvPr id="42" name="Isosceles Triangle 46">
            <a:extLst>
              <a:ext uri="{FF2B5EF4-FFF2-40B4-BE49-F238E27FC236}">
                <a16:creationId xmlns:a16="http://schemas.microsoft.com/office/drawing/2014/main" id="{62F246A6-D762-47EF-BEED-A0D041DC89F9}"/>
              </a:ext>
            </a:extLst>
          </p:cNvPr>
          <p:cNvSpPr/>
          <p:nvPr/>
        </p:nvSpPr>
        <p:spPr>
          <a:xfrm rot="8300552">
            <a:off x="3956293" y="3931305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Isosceles Triangle 58">
            <a:extLst>
              <a:ext uri="{FF2B5EF4-FFF2-40B4-BE49-F238E27FC236}">
                <a16:creationId xmlns:a16="http://schemas.microsoft.com/office/drawing/2014/main" id="{687CF991-FC49-A7B4-5EBF-A735A85021A3}"/>
              </a:ext>
            </a:extLst>
          </p:cNvPr>
          <p:cNvSpPr/>
          <p:nvPr/>
        </p:nvSpPr>
        <p:spPr>
          <a:xfrm rot="3078025">
            <a:off x="5843748" y="3374414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4CCF2-6487-37AC-08B0-BBA7B18C2F54}"/>
              </a:ext>
            </a:extLst>
          </p:cNvPr>
          <p:cNvSpPr txBox="1"/>
          <p:nvPr/>
        </p:nvSpPr>
        <p:spPr>
          <a:xfrm>
            <a:off x="414690" y="1834090"/>
            <a:ext cx="344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Импорт необходимых библиотек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Загрузка данных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Определение целевых и зависимых переменных</a:t>
            </a:r>
            <a:endParaRPr lang="en-US" sz="13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2A7143-E859-4369-8F89-CEE4FF65A5AB}"/>
              </a:ext>
            </a:extLst>
          </p:cNvPr>
          <p:cNvSpPr txBox="1"/>
          <p:nvPr/>
        </p:nvSpPr>
        <p:spPr>
          <a:xfrm>
            <a:off x="3012479" y="4342301"/>
            <a:ext cx="2638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2. Подготовка данных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48A853-A960-2255-853D-688930C5BD9D}"/>
              </a:ext>
            </a:extLst>
          </p:cNvPr>
          <p:cNvSpPr txBox="1"/>
          <p:nvPr/>
        </p:nvSpPr>
        <p:spPr>
          <a:xfrm>
            <a:off x="2358931" y="4994186"/>
            <a:ext cx="3441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обзора на наличие выбросов, пустых значений, дубликатов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анализа корреляций параметров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Деление данных на тренировочную и тестовую выборки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</a:t>
            </a:r>
          </a:p>
          <a:p>
            <a:pPr algn="ctr"/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FED6CD-38E3-C616-7D27-C8008AD65016}"/>
              </a:ext>
            </a:extLst>
          </p:cNvPr>
          <p:cNvSpPr txBox="1"/>
          <p:nvPr/>
        </p:nvSpPr>
        <p:spPr>
          <a:xfrm>
            <a:off x="5195807" y="1376495"/>
            <a:ext cx="2412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</a:t>
            </a:r>
            <a:r>
              <a:rPr lang="en-US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3</a:t>
            </a:r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. Построение моделей МО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C3433-0B7F-D7CB-FE22-75E8F511DFE2}"/>
              </a:ext>
            </a:extLst>
          </p:cNvPr>
          <p:cNvSpPr txBox="1"/>
          <p:nvPr/>
        </p:nvSpPr>
        <p:spPr>
          <a:xfrm>
            <a:off x="7111450" y="4445190"/>
            <a:ext cx="2183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4. Анализ полученных результатов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02C95-626F-D414-9ADE-AE9454B970E1}"/>
              </a:ext>
            </a:extLst>
          </p:cNvPr>
          <p:cNvSpPr txBox="1"/>
          <p:nvPr/>
        </p:nvSpPr>
        <p:spPr>
          <a:xfrm>
            <a:off x="4222737" y="1845843"/>
            <a:ext cx="344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Реализация методов Линейной Регрессии, Лассо,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Рандомного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Леса, Градиентного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Бустинга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217773-40E2-D64C-6BD0-DB46C48D3BE6}"/>
              </a:ext>
            </a:extLst>
          </p:cNvPr>
          <p:cNvSpPr txBox="1"/>
          <p:nvPr/>
        </p:nvSpPr>
        <p:spPr>
          <a:xfrm>
            <a:off x="6179021" y="5021576"/>
            <a:ext cx="3441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Сравнение и визуализация метрик прогнозной способности</a:t>
            </a:r>
          </a:p>
          <a:p>
            <a:pPr algn="ctr"/>
            <a:r>
              <a:rPr lang="en-US" sz="1300" dirty="0">
                <a:solidFill>
                  <a:schemeClr val="tx2"/>
                </a:solidFill>
              </a:rPr>
              <a:t>MAE, R2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E4ADB-F7B1-5069-EA7E-04D392CF0E83}"/>
              </a:ext>
            </a:extLst>
          </p:cNvPr>
          <p:cNvSpPr txBox="1"/>
          <p:nvPr/>
        </p:nvSpPr>
        <p:spPr>
          <a:xfrm>
            <a:off x="9038543" y="1272681"/>
            <a:ext cx="2370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5. Реализация веб-приложения</a:t>
            </a:r>
          </a:p>
        </p:txBody>
      </p:sp>
      <p:pic>
        <p:nvPicPr>
          <p:cNvPr id="66" name="Рисунок 65" descr="Изображение выглядит как текст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1A4214D2-EE22-7CE7-844B-29FC4922F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38" y="4363439"/>
            <a:ext cx="501043" cy="43891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FAF0C50-DB72-7B51-B9CF-8225D0FFC8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97" y="1296967"/>
            <a:ext cx="623427" cy="4877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A9DE17E-846D-D79D-250C-800A85F2B9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96" y="1276978"/>
            <a:ext cx="441961" cy="463297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90C754FF-46CA-DD30-C529-657FC545B8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56" y="4351246"/>
            <a:ext cx="411481" cy="46329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4BE8347-0A1F-23FF-8D0C-6D4B5EA5DFDC}"/>
              </a:ext>
            </a:extLst>
          </p:cNvPr>
          <p:cNvSpPr txBox="1"/>
          <p:nvPr/>
        </p:nvSpPr>
        <p:spPr>
          <a:xfrm>
            <a:off x="8098215" y="1895213"/>
            <a:ext cx="3441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Загрузка проекта на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GitHub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</a:rPr>
              <a:t>Создание веб-страницы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</a:rPr>
              <a:t>Представление результатов работы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AEBB7-8A38-81BE-08E4-D30695C5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CCD5C-418E-80D2-67BB-EAF553F8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День 1. Вводная часть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B919D807-B7A8-6F5D-98B7-62004099095B}"/>
              </a:ext>
            </a:extLst>
          </p:cNvPr>
          <p:cNvSpPr/>
          <p:nvPr/>
        </p:nvSpPr>
        <p:spPr>
          <a:xfrm>
            <a:off x="482308" y="961803"/>
            <a:ext cx="7318667" cy="2357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Научиться/закрепить навыки по написанию скриптов </a:t>
            </a:r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76875B6-E0BE-FCEA-0C71-663959ED838D}"/>
              </a:ext>
            </a:extLst>
          </p:cNvPr>
          <p:cNvSpPr/>
          <p:nvPr/>
        </p:nvSpPr>
        <p:spPr>
          <a:xfrm>
            <a:off x="482308" y="3455285"/>
            <a:ext cx="11051940" cy="2884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ACF0E-E14F-C046-A14F-4F401DF87857}"/>
              </a:ext>
            </a:extLst>
          </p:cNvPr>
          <p:cNvSpPr txBox="1"/>
          <p:nvPr/>
        </p:nvSpPr>
        <p:spPr>
          <a:xfrm>
            <a:off x="3575738" y="1089953"/>
            <a:ext cx="14629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 чем </a:t>
            </a:r>
            <a:r>
              <a:rPr lang="ru-RU" sz="1500" b="1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</a:t>
            </a:r>
            <a:r>
              <a:rPr lang="en-US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?</a:t>
            </a:r>
            <a:endParaRPr lang="ru-RU" sz="1500" b="1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3FFBF-2045-7138-AC04-0B312330F5C0}"/>
              </a:ext>
            </a:extLst>
          </p:cNvPr>
          <p:cNvSpPr txBox="1"/>
          <p:nvPr/>
        </p:nvSpPr>
        <p:spPr>
          <a:xfrm>
            <a:off x="4878340" y="3544398"/>
            <a:ext cx="18716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Статистика </a:t>
            </a:r>
            <a:r>
              <a:rPr lang="ru-RU" sz="1500" b="1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Датасета</a:t>
            </a:r>
            <a:endParaRPr lang="ru-RU" sz="1500" b="1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722E7196-9CFF-450C-BF37-E001BBF7DBD9}"/>
              </a:ext>
            </a:extLst>
          </p:cNvPr>
          <p:cNvSpPr/>
          <p:nvPr/>
        </p:nvSpPr>
        <p:spPr>
          <a:xfrm>
            <a:off x="7976419" y="969405"/>
            <a:ext cx="3557829" cy="2357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69881-FCF1-355A-5431-B646BC140E93}"/>
              </a:ext>
            </a:extLst>
          </p:cNvPr>
          <p:cNvSpPr txBox="1"/>
          <p:nvPr/>
        </p:nvSpPr>
        <p:spPr>
          <a:xfrm>
            <a:off x="9367990" y="1067251"/>
            <a:ext cx="1811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Обзор переменных</a:t>
            </a:r>
          </a:p>
        </p:txBody>
      </p:sp>
      <p:pic>
        <p:nvPicPr>
          <p:cNvPr id="14" name="Рисунок 13" descr="Изображение выглядит как текст, визитка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4A10D49-CEB2-F2E9-F4C9-C39427E22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39" y="1004846"/>
            <a:ext cx="493377" cy="493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3F050D-9DFB-88D8-6588-92D5E3B02545}"/>
              </a:ext>
            </a:extLst>
          </p:cNvPr>
          <p:cNvSpPr txBox="1"/>
          <p:nvPr/>
        </p:nvSpPr>
        <p:spPr>
          <a:xfrm>
            <a:off x="657752" y="1446279"/>
            <a:ext cx="7143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Этот набор данных содержит информацию о подержанных автомобилях.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Эти данные могут быть использованы для различных целей, например, для прогнозирования цен, что является примером использования линейной регрессии в машинном обучении.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Задача – Регрессии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Целевой переменной будет являться –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Selling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Ссылка на источник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https://www.kaggle.com/datasets/nehalbirla/vehicle-dataset-from-cardekho</a:t>
            </a:r>
          </a:p>
          <a:p>
            <a:pPr lvl="0"/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2B356-6577-4218-7648-EE6059AD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21" y="3447682"/>
            <a:ext cx="516599" cy="5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AF0F9D5-A13D-6BCC-F115-6F98FB075B50}"/>
              </a:ext>
            </a:extLst>
          </p:cNvPr>
          <p:cNvSpPr txBox="1">
            <a:spLocks/>
          </p:cNvSpPr>
          <p:nvPr/>
        </p:nvSpPr>
        <p:spPr>
          <a:xfrm>
            <a:off x="383119" y="188643"/>
            <a:ext cx="11413757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1. Обзор </a:t>
            </a:r>
            <a:r>
              <a:rPr lang="ru-RU" altLang="ru-RU" sz="2200" dirty="0" err="1">
                <a:latin typeface="Arial Narrow" panose="020B0606020202030204" pitchFamily="34" charset="0"/>
              </a:rPr>
              <a:t>датасета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73E5E-C167-EB6A-0BB7-EA1904956274}"/>
              </a:ext>
            </a:extLst>
          </p:cNvPr>
          <p:cNvSpPr txBox="1"/>
          <p:nvPr/>
        </p:nvSpPr>
        <p:spPr>
          <a:xfrm>
            <a:off x="8058150" y="1522545"/>
            <a:ext cx="365154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300" dirty="0">
                <a:solidFill>
                  <a:schemeClr val="tx2"/>
                </a:solidFill>
              </a:rPr>
              <a:t>В данном наборе данных имеются следующие столбцы</a:t>
            </a:r>
            <a:r>
              <a:rPr lang="en-US" sz="1300" dirty="0">
                <a:solidFill>
                  <a:schemeClr val="tx2"/>
                </a:solidFill>
              </a:rPr>
              <a:t>:</a:t>
            </a:r>
            <a:endParaRPr lang="ru-RU" sz="1300" dirty="0">
              <a:solidFill>
                <a:schemeClr val="tx2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729D799-CEE3-6A6A-2BF9-E6F3ED74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0" y="4267353"/>
            <a:ext cx="5990792" cy="162884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5906B75-2BEC-FFD9-F22D-595BD0BE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144" y="4025781"/>
            <a:ext cx="4447938" cy="2220206"/>
          </a:xfrm>
          <a:prstGeom prst="rect">
            <a:avLst/>
          </a:prstGeom>
        </p:spPr>
      </p:pic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D7366514-AFB8-8EE9-9665-19EA639C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87886"/>
              </p:ext>
            </p:extLst>
          </p:nvPr>
        </p:nvGraphicFramePr>
        <p:xfrm>
          <a:off x="8269144" y="2046233"/>
          <a:ext cx="29107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376">
                  <a:extLst>
                    <a:ext uri="{9D8B030D-6E8A-4147-A177-3AD203B41FA5}">
                      <a16:colId xmlns:a16="http://schemas.microsoft.com/office/drawing/2014/main" val="1444440121"/>
                    </a:ext>
                  </a:extLst>
                </a:gridCol>
                <a:gridCol w="1455376">
                  <a:extLst>
                    <a:ext uri="{9D8B030D-6E8A-4147-A177-3AD203B41FA5}">
                      <a16:colId xmlns:a16="http://schemas.microsoft.com/office/drawing/2014/main" val="2732018526"/>
                    </a:ext>
                  </a:extLst>
                </a:gridCol>
              </a:tblGrid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Fuel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71521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Seller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61325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Selling Price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Transmission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3061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Km_driven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Owner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5256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:a16="http://schemas.microsoft.com/office/drawing/2014/main" id="{4D5013AF-3495-70DF-9489-D05506A9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CE3CF7C3-C735-B64C-5EF3-3FB2EBB8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5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9">
            <a:extLst>
              <a:ext uri="{FF2B5EF4-FFF2-40B4-BE49-F238E27FC236}">
                <a16:creationId xmlns:a16="http://schemas.microsoft.com/office/drawing/2014/main" id="{73726DB0-89BD-3505-48D4-8AF4D0DF989A}"/>
              </a:ext>
            </a:extLst>
          </p:cNvPr>
          <p:cNvSpPr/>
          <p:nvPr/>
        </p:nvSpPr>
        <p:spPr>
          <a:xfrm>
            <a:off x="482313" y="1216814"/>
            <a:ext cx="5400332" cy="50722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254" y="241620"/>
            <a:ext cx="10515600" cy="553998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2. Подготовка данных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F85D23CA-0E6C-33B9-4658-58B624404CAC}"/>
              </a:ext>
            </a:extLst>
          </p:cNvPr>
          <p:cNvSpPr/>
          <p:nvPr/>
        </p:nvSpPr>
        <p:spPr>
          <a:xfrm>
            <a:off x="6114395" y="1216814"/>
            <a:ext cx="5703652" cy="1892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4D5B-9D16-C3F3-5671-630E503740C8}"/>
              </a:ext>
            </a:extLst>
          </p:cNvPr>
          <p:cNvSpPr txBox="1"/>
          <p:nvPr/>
        </p:nvSpPr>
        <p:spPr>
          <a:xfrm>
            <a:off x="2070320" y="1314484"/>
            <a:ext cx="2224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Визуализация выбросов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751A6-9122-AF40-5EC6-55817F188927}"/>
              </a:ext>
            </a:extLst>
          </p:cNvPr>
          <p:cNvSpPr txBox="1"/>
          <p:nvPr/>
        </p:nvSpPr>
        <p:spPr>
          <a:xfrm>
            <a:off x="6531120" y="1265954"/>
            <a:ext cx="5071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Основные шаги для подготовки исходных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03B51-5656-4FBF-B85F-C76BF608F0EF}"/>
              </a:ext>
            </a:extLst>
          </p:cNvPr>
          <p:cNvSpPr txBox="1"/>
          <p:nvPr/>
        </p:nvSpPr>
        <p:spPr>
          <a:xfrm>
            <a:off x="6111168" y="1749040"/>
            <a:ext cx="567344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обзора на наличие выбросов, пустых значений, дубликатов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анализа корреляций параметров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Деление данных на тренировочную и тестовую выборки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7040C3C0-CBEB-4F5E-9278-FB6F73C89FC2}"/>
              </a:ext>
            </a:extLst>
          </p:cNvPr>
          <p:cNvSpPr/>
          <p:nvPr/>
        </p:nvSpPr>
        <p:spPr>
          <a:xfrm>
            <a:off x="6121129" y="3241756"/>
            <a:ext cx="5706879" cy="3047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07BCD-3789-48B3-8F55-F35DE9D48BCB}"/>
              </a:ext>
            </a:extLst>
          </p:cNvPr>
          <p:cNvSpPr txBox="1"/>
          <p:nvPr/>
        </p:nvSpPr>
        <p:spPr>
          <a:xfrm>
            <a:off x="8006663" y="3267417"/>
            <a:ext cx="2120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Результаты подготовки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B4A6-9DAF-435C-809D-147F5A624A2E}"/>
              </a:ext>
            </a:extLst>
          </p:cNvPr>
          <p:cNvSpPr txBox="1"/>
          <p:nvPr/>
        </p:nvSpPr>
        <p:spPr>
          <a:xfrm>
            <a:off x="6250024" y="3631591"/>
            <a:ext cx="5577984" cy="276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Отсутствие пустых значений, 2 дубликата и 1 удаленный выброс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Проведена кодировка категориальных переменных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Два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мультиколлениарных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параметра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Fuel_type_Diesel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,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Fuel_type_Petrol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Наибольшую корреляцию имеют показатели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Presnet_price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,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Разбиение на тренировочную и тестовую выборку в соотношении 70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:30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 с помощью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StandartScaler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C450FC-AC7F-4DCC-7226-2EB4589D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1" y="1758600"/>
            <a:ext cx="2167120" cy="204112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FB47189-7013-478F-0167-3B7E35DF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70" y="1757477"/>
            <a:ext cx="2904039" cy="236350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00FBD7-1F09-DC62-EDB2-318D8A47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7" y="3799725"/>
            <a:ext cx="2223054" cy="244204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429EAB-AC80-E03E-D1A3-4573AC861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265" y="4063884"/>
            <a:ext cx="2648485" cy="222512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F7649D83-5447-0FD7-870C-3AC4840E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00EBDC9C-0F00-DB01-B6BE-F23DB731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3. Построение моделей МО. Линейная Регрессия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09118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37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Линейной Регрессии</a:t>
              </a: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1A6A225B-F8E5-CFA9-6CA0-C0B0D11B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6" y="3872113"/>
            <a:ext cx="3464263" cy="23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4FBFBD81-D224-A57E-439F-6AAE89AA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8" y="3827192"/>
            <a:ext cx="3174963" cy="22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1250C9F-69BC-5A6C-9441-AA045CA98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724" y="3609126"/>
            <a:ext cx="1619250" cy="13335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9698E11-302C-FADF-E46E-5279FD6EC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8199" y="5054322"/>
            <a:ext cx="1628775" cy="1333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6132" y="1533939"/>
            <a:ext cx="5673440" cy="6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Обучение модели с помощью модели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LinearRegression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()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Использование метрик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MAE, MSE, RMSE, R2-Score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Прогнозная способность после проведения 6-ти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слойной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кросс-валидации составила 85.57% по среднеквадратичному отклонению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Наблюдается нелинейная зависимость параметров от целевой переменной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5A75E2DB-FAB3-1277-B7A6-FAED06B6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4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079" y="197207"/>
            <a:ext cx="5864566" cy="765235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Регрессия Лассо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417856" y="1109119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407198" y="3419232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Регрессии Лассо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6132" y="1533939"/>
            <a:ext cx="5673440" cy="36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Обучение модели с помощью модели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7A5B29-1D21-FE04-1667-9F01EB3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6</a:t>
            </a:fld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36649E-DAB1-CA5F-8FA9-8DB36CBE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22" y="3775908"/>
            <a:ext cx="3174962" cy="25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992CC12-5D67-4DAD-2592-5FC0DDC5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46" y="3528816"/>
            <a:ext cx="3410386" cy="27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16E83A-F2A2-997C-9783-46A3131B4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058" y="3528816"/>
            <a:ext cx="1971675" cy="1428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B26518-8CEC-EDFC-77B0-FA478ABB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221" y="5021643"/>
            <a:ext cx="1876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Регрессия </a:t>
            </a:r>
            <a:r>
              <a:rPr lang="ru-RU" altLang="ru-RU" sz="2200" dirty="0" err="1">
                <a:latin typeface="Arial Narrow" panose="020B0606020202030204" pitchFamily="34" charset="0"/>
              </a:rPr>
              <a:t>Ридж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09118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Регрессии</a:t>
              </a:r>
              <a:r>
                <a:rPr lang="en-US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 </a:t>
              </a:r>
              <a:r>
                <a:rPr lang="ru-RU" sz="1500" b="1" dirty="0" err="1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Ридж</a:t>
              </a:r>
              <a:endPara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6132" y="1533939"/>
            <a:ext cx="5673440" cy="6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Обучение модели с помощью модели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LinearRegression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()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Использование метрик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MAE, MSE, RMSE, R2-Score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Прогнозная способность после проведения 6-ти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слойной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кросс-валидации составила 85.57% по среднеквадратичному отклонению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Наблюдается нелинейная зависимость параметров от целевой переменной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C8052F-03B6-4530-C5EE-53E057F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7</a:t>
            </a:fld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02B77B7-34F2-F6F1-282A-89B4BBB5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7" y="3987136"/>
            <a:ext cx="2917217" cy="23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4EE82A1-FE33-43AA-4795-B1316A9F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62" y="3786245"/>
            <a:ext cx="3136296" cy="25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8BAB7-D639-3F3D-35CB-F0A2A49ED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48" y="3553563"/>
            <a:ext cx="1895475" cy="1457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6CF2B8-B2E8-3DC1-2077-406401F41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9821" y="5013070"/>
            <a:ext cx="1847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Случайный Лес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09118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Случайного Леса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6132" y="1533939"/>
            <a:ext cx="5673440" cy="6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Обучение модели с помощью модели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LinearRegression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()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Использование метрик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MAE, MSE, RMSE, R2-Score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Прогнозная способность после проведения 6-ти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слойной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кросс-валидации составила 85.57% по среднеквадратичному отклонению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Наблюдается нелинейная зависимость параметров от целевой переменной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C6A8FD-8919-56FC-D873-2C69CB2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8</a:t>
            </a:fld>
            <a:endParaRPr lang="ru-RU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A9353D6-2F55-BAF1-5320-2A4691EA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4" y="3766649"/>
            <a:ext cx="3204399" cy="25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7E18B97-FF71-D73A-680C-A37A5510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18" y="3747391"/>
            <a:ext cx="3204399" cy="25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1ACBA2-257E-F075-D4BA-215BD4FD8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75" y="3601826"/>
            <a:ext cx="1685925" cy="1428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7D1D64-6393-245E-9260-6544D1A38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287" y="4978402"/>
            <a:ext cx="1762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Градиентный </a:t>
            </a:r>
            <a:r>
              <a:rPr lang="ru-RU" altLang="ru-RU" sz="2200" dirty="0" err="1">
                <a:latin typeface="Arial Narrow" panose="020B0606020202030204" pitchFamily="34" charset="0"/>
              </a:rPr>
              <a:t>Бустинг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09118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Регрессии</a:t>
              </a:r>
              <a:r>
                <a:rPr lang="en-US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 </a:t>
              </a:r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Лассо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6132" y="1533939"/>
            <a:ext cx="5673440" cy="6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Обучение модели с помощью модели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LinearRegression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()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Использование метрик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MAE, MSE, RMSE, R2-Score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Прогнозная способность после проведения 6-ти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слойной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кросс-валидации составила 85.57% по среднеквадратичному отклонению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Наблюдается нелинейная зависимость параметров от целевой переменной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9B580-82E4-F2EB-B7EE-7C202CFC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9</a:t>
            </a:fld>
            <a:endParaRPr lang="ru-R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5384B7-2481-5F59-28DD-AEE603FD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7" y="3766134"/>
            <a:ext cx="3174963" cy="25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58E9B7D-113C-CE7E-5EC4-6F06B7D4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54" y="3650140"/>
            <a:ext cx="3201342" cy="25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439390-1EF6-C3DA-9AB8-6ACF675E1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273" y="3600987"/>
            <a:ext cx="1952625" cy="1323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059ED0-9FEF-0810-B3A7-1F0000952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596" y="5049089"/>
            <a:ext cx="1924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3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754</Words>
  <Application>Microsoft Office PowerPoint</Application>
  <PresentationFormat>Широкоэкранный</PresentationFormat>
  <Paragraphs>174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GPN_DIN Condensed</vt:lpstr>
      <vt:lpstr>Times New Roman</vt:lpstr>
      <vt:lpstr>Тема Office</vt:lpstr>
      <vt:lpstr>Создание веб-приложения для обработки и анализа данных с использованием классического машинного обучения и аналитики больших данных</vt:lpstr>
      <vt:lpstr>Введение</vt:lpstr>
      <vt:lpstr>День 1. Вводная часть</vt:lpstr>
      <vt:lpstr>Шаг 2. Подготовка данных</vt:lpstr>
      <vt:lpstr>Шаг 3. Построение моделей МО. Линейная Регрессия</vt:lpstr>
      <vt:lpstr>Шаг 4. Построение моделей МО. Регрессия Лассо</vt:lpstr>
      <vt:lpstr>Шаг 4. Построение моделей МО. Регрессия Ридж</vt:lpstr>
      <vt:lpstr>Шаг 4. Построение моделей МО. Случайный Лес</vt:lpstr>
      <vt:lpstr>Шаг 4. Построение моделей МО. Градиентный Бустинг</vt:lpstr>
      <vt:lpstr>Шаг 5. Анализ Результатов</vt:lpstr>
      <vt:lpstr>Шаг 6. Прогноз стоимости автомобиля с помощью веб приложения</vt:lpstr>
      <vt:lpstr>Заключение</vt:lpstr>
      <vt:lpstr>СПАСИБО ЗА ВНИМАНИЕ!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веб-приложения для обработки и анализа данных с использованием классического машинного обучения и аналитики больших данных</dc:title>
  <dc:creator>Kim, Viacheslav</dc:creator>
  <cp:lastModifiedBy>Kim, Viacheslav</cp:lastModifiedBy>
  <cp:revision>6</cp:revision>
  <dcterms:created xsi:type="dcterms:W3CDTF">2023-11-26T12:20:54Z</dcterms:created>
  <dcterms:modified xsi:type="dcterms:W3CDTF">2023-11-26T18:42:39Z</dcterms:modified>
</cp:coreProperties>
</file>