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95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71" r:id="rId6"/>
    <p:sldId id="261" r:id="rId7"/>
    <p:sldId id="273" r:id="rId8"/>
    <p:sldId id="274" r:id="rId9"/>
    <p:sldId id="275" r:id="rId10"/>
    <p:sldId id="276" r:id="rId11"/>
    <p:sldId id="279" r:id="rId12"/>
    <p:sldId id="280" r:id="rId13"/>
    <p:sldId id="281" r:id="rId14"/>
    <p:sldId id="282" r:id="rId15"/>
    <p:sldId id="288" r:id="rId16"/>
    <p:sldId id="278" r:id="rId17"/>
    <p:sldId id="277" r:id="rId18"/>
    <p:sldId id="263" r:id="rId19"/>
    <p:sldId id="264" r:id="rId20"/>
    <p:sldId id="266" r:id="rId21"/>
    <p:sldId id="267" r:id="rId22"/>
    <p:sldId id="268" r:id="rId23"/>
    <p:sldId id="269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embeddedFontLst>
    <p:embeddedFont>
      <p:font typeface="Gill Sans" panose="020B0604020202020204" charset="0"/>
      <p:regular r:id="rId31"/>
      <p:bold r:id="rId32"/>
    </p:embeddedFont>
    <p:embeddedFont>
      <p:font typeface="Palatino Linotype" panose="02040502050505030304" pitchFamily="18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JqfKn4e32LuBs2F5zQ36v+8TY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25E69F-F28D-4E31-9758-652A829763B0}">
  <a:tblStyle styleId="{1E25E69F-F28D-4E31-9758-652A82976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1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4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1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7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530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90/s23229037" TargetMode="External"/><Relationship Id="rId3" Type="http://schemas.openxmlformats.org/officeDocument/2006/relationships/hyperlink" Target="https://doi.org/10.1109/access.2024.3356122" TargetMode="External"/><Relationship Id="rId7" Type="http://schemas.openxmlformats.org/officeDocument/2006/relationships/hyperlink" Target="https://doi.org/10.1007/978-3-031-70879-4_1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s.utoronto.ca/~kriz/learning-features-2009-TR.pdf" TargetMode="External"/><Relationship Id="rId5" Type="http://schemas.openxmlformats.org/officeDocument/2006/relationships/hyperlink" Target="https://doi.org/10.48550/arXiv.2411.13553" TargetMode="External"/><Relationship Id="rId4" Type="http://schemas.openxmlformats.org/officeDocument/2006/relationships/hyperlink" Target="https://doi.org/10.1109/iccvw60793.2023.00045" TargetMode="External"/><Relationship Id="rId9" Type="http://schemas.openxmlformats.org/officeDocument/2006/relationships/hyperlink" Target="https://doi.org/10.48550/arXiv.2306.0857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2352158" y="1330036"/>
            <a:ext cx="6620968" cy="160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CIFAKE - REAL AND AI-GENERATED SYNTHETIC IMAGES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849745" y="4230255"/>
            <a:ext cx="7961745" cy="173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COMPUTER VISION 462 MSDSP, SPRING 2025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GROUP10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ABHINAY KUMAR SINGH | ANUBHAV BHATNAGAR | VIVEK MISHRA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1431636" y="815343"/>
            <a:ext cx="6299200" cy="105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ARCHITECHTRE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FINETUNED PRETRAINED MODEL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oogle Shape;283;p21"/>
          <p:cNvGrpSpPr/>
          <p:nvPr/>
        </p:nvGrpSpPr>
        <p:grpSpPr>
          <a:xfrm>
            <a:off x="650475" y="2234800"/>
            <a:ext cx="4297417" cy="2478600"/>
            <a:chOff x="456733" y="2055496"/>
            <a:chExt cx="4297417" cy="2478600"/>
          </a:xfrm>
        </p:grpSpPr>
        <p:sp>
          <p:nvSpPr>
            <p:cNvPr id="284" name="Google Shape;284;p21"/>
            <p:cNvSpPr/>
            <p:nvPr/>
          </p:nvSpPr>
          <p:spPr>
            <a:xfrm rot="-5400000">
              <a:off x="-228167" y="2740396"/>
              <a:ext cx="2478600" cy="11088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Finetuned pretrained model</a:t>
              </a:r>
              <a:endParaRPr sz="180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(32 x 32 x RGB), Last 20 layers are trainable</a:t>
              </a:r>
              <a:endParaRPr sz="100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 rot="-5400000">
              <a:off x="749456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GlobalAveragePooling2D</a:t>
              </a:r>
              <a:endParaRPr sz="9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 rot="-5400000">
              <a:off x="1387180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Dropout (0.5)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rot="-5400000">
              <a:off x="2024903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Dense (256, ReLU)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 rot="-5400000">
              <a:off x="2662627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Dropout (0.5)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 rot="-5400000">
              <a:off x="3544550" y="3080296"/>
              <a:ext cx="19902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Dense (2, Softmax)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290" name="Google Shape;290;p21"/>
            <p:cNvCxnSpPr>
              <a:stCxn id="284" idx="2"/>
              <a:endCxn id="285" idx="0"/>
            </p:cNvCxnSpPr>
            <p:nvPr/>
          </p:nvCxnSpPr>
          <p:spPr>
            <a:xfrm>
              <a:off x="1565533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1" name="Google Shape;291;p21"/>
            <p:cNvCxnSpPr>
              <a:stCxn id="286" idx="2"/>
              <a:endCxn id="287" idx="0"/>
            </p:cNvCxnSpPr>
            <p:nvPr/>
          </p:nvCxnSpPr>
          <p:spPr>
            <a:xfrm>
              <a:off x="2840980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2" name="Google Shape;292;p21"/>
            <p:cNvCxnSpPr>
              <a:stCxn id="285" idx="2"/>
              <a:endCxn id="286" idx="0"/>
            </p:cNvCxnSpPr>
            <p:nvPr/>
          </p:nvCxnSpPr>
          <p:spPr>
            <a:xfrm>
              <a:off x="2203256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3" name="Google Shape;293;p21"/>
            <p:cNvCxnSpPr>
              <a:stCxn id="287" idx="2"/>
              <a:endCxn id="288" idx="0"/>
            </p:cNvCxnSpPr>
            <p:nvPr/>
          </p:nvCxnSpPr>
          <p:spPr>
            <a:xfrm>
              <a:off x="3478703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4" name="Google Shape;294;p21"/>
            <p:cNvCxnSpPr>
              <a:stCxn id="288" idx="2"/>
              <a:endCxn id="289" idx="0"/>
            </p:cNvCxnSpPr>
            <p:nvPr/>
          </p:nvCxnSpPr>
          <p:spPr>
            <a:xfrm>
              <a:off x="4116427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95" name="Google Shape;295;p21"/>
          <p:cNvSpPr/>
          <p:nvPr/>
        </p:nvSpPr>
        <p:spPr>
          <a:xfrm rot="5400000">
            <a:off x="800300" y="4455325"/>
            <a:ext cx="316500" cy="10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299674" y="5137749"/>
            <a:ext cx="2097323" cy="7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This can either be ResNet50 or </a:t>
            </a:r>
            <a:r>
              <a:rPr lang="en-GB" sz="1000" i="1" dirty="0" err="1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MobileNet</a:t>
            </a:r>
            <a:r>
              <a:rPr lang="en-GB" sz="1000" i="1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or EfficientNetV2-S with ImageNet weights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4917673" y="2234800"/>
            <a:ext cx="3575852" cy="24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Char char="●"/>
            </a:pPr>
            <a:r>
              <a:rPr lang="en-GB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Moderate customization allowed (20 layers of the feature extractor are customized)</a:t>
            </a:r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Char char="●"/>
            </a:pPr>
            <a:r>
              <a:rPr lang="en-GB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Use of a neural network based classifier</a:t>
            </a:r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endParaRPr sz="12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06A5-E065-B7ED-7A1A-A45746DC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3EE8-ECD7-75F6-F049-DBD7D9CA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Storage in Google Drive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were run on Local machine with GPU and Google cloud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models tested, CNN,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Restnet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of the pretrained model 3 cases were tested.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Case1: Use custom dense layer for classifier layer the base pretrained 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Case2: Use Random forest as classifier for the base pretrained 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Case3: Expose last 20 inner layers of model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383D-F527-194C-20CC-2D192617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A00F-9830-027E-C854-63B71A75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Training dataset: Accuracy, Precision, Recall, Validation loss over epochs during training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Testing dataset: Accuracy, Precision, Recall, Validation loss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AUC curve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Accuracy vs. Resource trade off</a:t>
            </a:r>
          </a:p>
        </p:txBody>
      </p:sp>
    </p:spTree>
    <p:extLst>
      <p:ext uri="{BB962C8B-B14F-4D97-AF65-F5344CB8AC3E}">
        <p14:creationId xmlns:p14="http://schemas.microsoft.com/office/powerpoint/2010/main" val="186136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1F1A-2CD4-613A-25AE-6DA84DB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848B-3A96-FF64-F40C-40C95D47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CNN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showed accuracy close to 95% and AUC around 94%.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Accepted for final evaluation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PRETRAINED MODELS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RestNet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 Classifier: Accuracy was 50% for both train and test data for all the three pretrained models.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Rejected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classifier: Training accuracy was upwards of 95% but testing accuracy was 50%.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Rejected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Inner layers exposed to training: Accuracy was upwards of 90% in all cases.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Accepted for final evaluation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1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C03-9181-0B7E-946A-2DA13C4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847DD-64C1-527A-0F13-6BFD73F5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82" y="2015733"/>
            <a:ext cx="3011053" cy="3450613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most accurate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High on resources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close second with low resource requirements hence clear winner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5D49C-76B0-E3B8-37D8-DA0A59D3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3" y="2108096"/>
            <a:ext cx="4523642" cy="3124636"/>
          </a:xfrm>
          <a:prstGeom prst="rect">
            <a:avLst/>
          </a:prstGeom>
        </p:spPr>
      </p:pic>
      <p:sp>
        <p:nvSpPr>
          <p:cNvPr id="9" name="Google Shape;132;p5">
            <a:extLst>
              <a:ext uri="{FF2B5EF4-FFF2-40B4-BE49-F238E27FC236}">
                <a16:creationId xmlns:a16="http://schemas.microsoft.com/office/drawing/2014/main" id="{6E791A15-DDFB-5406-6357-15A9D794B7BE}"/>
              </a:ext>
            </a:extLst>
          </p:cNvPr>
          <p:cNvSpPr txBox="1">
            <a:spLocks/>
          </p:cNvSpPr>
          <p:nvPr/>
        </p:nvSpPr>
        <p:spPr>
          <a:xfrm>
            <a:off x="629887" y="6284454"/>
            <a:ext cx="6996826" cy="403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SzPts val="1400"/>
              <a:buFont typeface="Arial" panose="020B0604020202020204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to Results in Appendix Section for details</a:t>
            </a:r>
          </a:p>
        </p:txBody>
      </p:sp>
    </p:spTree>
    <p:extLst>
      <p:ext uri="{BB962C8B-B14F-4D97-AF65-F5344CB8AC3E}">
        <p14:creationId xmlns:p14="http://schemas.microsoft.com/office/powerpoint/2010/main" val="135642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F377-66B8-EE55-C360-CE6AC7B7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8CEA-7158-1997-2406-CDF118DD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with High accuracy and low resource indicate high potential for testing this project on wider dataset and deploy it in a form of a mobile App where end user may take a screenshot and immediately test if the image is fake or a real one.</a:t>
            </a:r>
          </a:p>
        </p:txBody>
      </p:sp>
    </p:spTree>
    <p:extLst>
      <p:ext uri="{BB962C8B-B14F-4D97-AF65-F5344CB8AC3E}">
        <p14:creationId xmlns:p14="http://schemas.microsoft.com/office/powerpoint/2010/main" val="152237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49B5-2150-1AF9-44F8-E975EC1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59017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CF8287-B186-377A-4B19-B772D6F960CB}"/>
              </a:ext>
            </a:extLst>
          </p:cNvPr>
          <p:cNvSpPr txBox="1">
            <a:spLocks/>
          </p:cNvSpPr>
          <p:nvPr/>
        </p:nvSpPr>
        <p:spPr>
          <a:xfrm>
            <a:off x="1443491" y="2000628"/>
            <a:ext cx="6571343" cy="3282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250000"/>
              </a:lnSpc>
              <a:buAutoNum type="roman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</a:p>
          <a:p>
            <a:pPr marL="514350" indent="-514350">
              <a:lnSpc>
                <a:spcPct val="250000"/>
              </a:lnSpc>
              <a:buAutoNum type="roman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EDA RESULTS</a:t>
            </a:r>
          </a:p>
          <a:p>
            <a:pPr marL="514350" indent="-514350">
              <a:lnSpc>
                <a:spcPct val="250000"/>
              </a:lnSpc>
              <a:buAutoNum type="romanUcPeriod" startAt="3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TRAINING </a:t>
            </a:r>
          </a:p>
          <a:p>
            <a:pPr marL="514350" indent="-514350">
              <a:lnSpc>
                <a:spcPct val="250000"/>
              </a:lnSpc>
              <a:buAutoNum type="romanUcPeriod" startAt="3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14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1530205" y="1007720"/>
            <a:ext cx="3346595" cy="6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 dirty="0"/>
              <a:t>BIBLIOGRAPHY</a:t>
            </a:r>
            <a:endParaRPr dirty="0"/>
          </a:p>
        </p:txBody>
      </p:sp>
      <p:sp>
        <p:nvSpPr>
          <p:cNvPr id="303" name="Google Shape;303;p22"/>
          <p:cNvSpPr txBox="1"/>
          <p:nvPr/>
        </p:nvSpPr>
        <p:spPr>
          <a:xfrm>
            <a:off x="357187" y="2108968"/>
            <a:ext cx="8429625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Bird, Jordan J., and Ahmad Lotfi. 2024. “CIFAKE: Image Classification and Explainable Identification of AI-Generated Synthetic Images.” </a:t>
            </a:r>
            <a:r>
              <a:rPr lang="en-GB" sz="10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12: 15642–50. </a:t>
            </a:r>
            <a:r>
              <a:rPr lang="en-GB" sz="1000" b="0" i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https://doi.org/10.1109/access.2024.3356122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endParaRPr sz="10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Epstein, David C., Ishan Jain, Oliver Wang, and Richard Zhang. 2023. “Online Detection of AI-Generated Images.” </a:t>
            </a:r>
            <a:r>
              <a:rPr lang="en-GB" sz="10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IEEE/CVF International Conference on Computer Vision Workshops (ICCVW)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October, 382–92. </a:t>
            </a:r>
            <a:r>
              <a:rPr lang="en-GB" sz="1000" b="0" i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https://doi.org/10.1109/iccvw60793.2023.00045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endParaRPr sz="10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Guo,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Moyang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Yuepeng Hu, Zhengyuan Jiang,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Zeyu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Li, Amir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Sadovnik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Arka Daw, and Neil Gong. 2025. </a:t>
            </a:r>
            <a:r>
              <a:rPr lang="en-GB" sz="10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AI-Generated Image Detection: Passive or Watermark?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January. </a:t>
            </a:r>
            <a:r>
              <a:rPr lang="en-GB" sz="1000" b="0" i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https://doi.org/10.48550/arXiv.2411.13553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endParaRPr sz="10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Krizhevsky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Alex, and Geoffrey Hinton. 2009. </a:t>
            </a:r>
            <a:r>
              <a:rPr lang="en-GB" sz="10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Multiple Layers of Features from Tiny Images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April, 1–60. </a:t>
            </a:r>
            <a:r>
              <a:rPr lang="en-GB" sz="1000" b="0" i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https://www.cs.utoronto.ca/~kriz/learning-features-2009-TR.pdf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endParaRPr sz="10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Li, Yuying, Zeyan Liu, Junyi Zhao,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Liangqin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Ren,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Fengjun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Jiebo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Luo, and Bo Luo. 2024. “The Adversarial AI-Art: Understanding, Generation, Detection, and Benchmarking.” </a:t>
            </a:r>
            <a:r>
              <a:rPr lang="en-GB" sz="10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Notes in Computer Science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311–31. </a:t>
            </a:r>
            <a:r>
              <a:rPr lang="en-GB" sz="1000" b="0" i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https://doi.org/10.1007/978-3-031-70879-4_16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endParaRPr sz="10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Martin-Rodriguez, Fernando, Rocio Garcia-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Mojon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Monica Fernandez-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Barciela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2023. “Detection of AI-Created Images Using Pixel-Wise Feature Extraction and Convolutional Neural Networks.” </a:t>
            </a:r>
            <a:r>
              <a:rPr lang="en-GB" sz="10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23 (22): 9037. </a:t>
            </a:r>
            <a:r>
              <a:rPr lang="en-GB" sz="1000" b="0" i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https://doi.org/10.3390/s23229037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endParaRPr sz="10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Zhu,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Mingjian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Hanting Chen,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Qiangyu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Xudong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Huang, Guanyu Lin, Wei Li, Zhijun Tu,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Hailin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Hu, Jie Hu, and </a:t>
            </a:r>
            <a:r>
              <a:rPr lang="en-GB" sz="1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Yunhe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Wang. 2023. </a:t>
            </a:r>
            <a:r>
              <a:rPr lang="en-GB" sz="1000" b="0" i="1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GenImage</a:t>
            </a:r>
            <a:r>
              <a:rPr lang="en-GB" sz="10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Million-Scale Benchmark for Detecting AI-Generated Image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June. </a:t>
            </a:r>
            <a:r>
              <a:rPr lang="en-GB" sz="1000" b="0" i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https://doi.org/10.48550/arXiv.2306.08571</a:t>
            </a:r>
            <a:r>
              <a:rPr lang="en-GB" sz="1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6575" marR="0" lvl="0" indent="-536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endParaRPr sz="1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440872" y="985751"/>
            <a:ext cx="7391427" cy="9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EDA RESULTS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t="5562"/>
          <a:stretch/>
        </p:blipFill>
        <p:spPr>
          <a:xfrm>
            <a:off x="461550" y="2242024"/>
            <a:ext cx="4975950" cy="36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5208450" y="2409400"/>
            <a:ext cx="34203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100,000 train images (50% real, 50% fake)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20,000 test images (50% real, 50% fake)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Real images originally from the CIFAR-10 dataset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Fake images were generated by running CIFAR-10 images through StableDiffusion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5208450" y="5311150"/>
            <a:ext cx="34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Sources: Bird &amp; Lotfi (2024), </a:t>
            </a:r>
            <a:r>
              <a:rPr lang="en-GB" sz="9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Krizhevsky</a:t>
            </a:r>
            <a:r>
              <a:rPr lang="en-GB" sz="9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&amp; Hinton (2009)</a:t>
            </a:r>
            <a:endParaRPr sz="900" b="0" i="1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431636" y="862921"/>
            <a:ext cx="7400664" cy="103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EDA RESULTS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SAMPLE OF RAW IMAGES (32 X 32, RGB)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2161850"/>
            <a:ext cx="8520599" cy="367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378838" y="1043712"/>
            <a:ext cx="7626617" cy="6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PROPOSAL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idx="1"/>
          </p:nvPr>
        </p:nvSpPr>
        <p:spPr>
          <a:xfrm>
            <a:off x="1276007" y="2078181"/>
            <a:ext cx="6591985" cy="349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the rise of AI-generated content, distinguishing between real and synthetic images is a growing challenge. This project aims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classify images from the CIFAKE dataset to improve detection accuracy, helping mitigate misinformation and deepfake threats.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this dataset to develop a classification model for distinguishing real and synthetic images.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1394690" y="730773"/>
            <a:ext cx="7437609" cy="112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EDA RESULTS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HISTOGRAM ORIENTED GRADIENTS (HOG) OUTPUTS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2027375"/>
            <a:ext cx="8520599" cy="367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403926" y="711200"/>
            <a:ext cx="7428373" cy="11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EDA RESULTS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CANNY SHAPE OUTPUTS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1962426"/>
            <a:ext cx="8520599" cy="367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1403926" y="683491"/>
            <a:ext cx="7428373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EDA RESULTS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FILTER BASED DIFFERENCES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Gill Sans"/>
              <a:buNone/>
            </a:pPr>
            <a:r>
              <a:rPr lang="en-GB" sz="2200" i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 FILTER</a:t>
            </a:r>
            <a:endParaRPr sz="2200" i="1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2070676"/>
            <a:ext cx="8520599" cy="367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468582" y="748146"/>
            <a:ext cx="7363718" cy="117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EDA RESULTS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EXTRACTING FILTER BASED DIFFERENCES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Gill Sans"/>
              <a:buNone/>
            </a:pPr>
            <a:r>
              <a:rPr lang="en-GB" sz="1800" i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BEN GRAHAM METHOD (GAUSSIAN BLUR + LAPLACIAN FILTER)</a:t>
            </a:r>
            <a:endParaRPr sz="1800" i="1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2189726"/>
            <a:ext cx="8587675" cy="3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AFB9-410F-6015-563D-0CA5AF5D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MODEL TRAINING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 LAYER: Added on top of pretrained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B7BE8-D07D-6A1A-F8AA-FEA21D92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91" y="2073737"/>
            <a:ext cx="707806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B91C-EAED-AD18-F5DA-11EBF10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13" y="804521"/>
            <a:ext cx="6479421" cy="8712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IV. RESULTS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CC171-A950-6A3C-933F-BE69A0F0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44" y="1849245"/>
            <a:ext cx="6354620" cy="2140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8CDD0-ABF0-16CB-FB21-E838ED0A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51" y="3990109"/>
            <a:ext cx="3174503" cy="2429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E7760-3FE8-892E-ADE3-2799BA35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54" y="3990109"/>
            <a:ext cx="3174503" cy="24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0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9104-B5B9-4D06-C419-47A6F5AD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IV. RESULTS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EfficientnetV2 (20layers trainable)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76957-84B2-A611-38C3-B3812998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58" y="2055999"/>
            <a:ext cx="3170442" cy="2346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17D06-19F0-1FFA-C57E-F78D58CD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5999"/>
            <a:ext cx="2890982" cy="2346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7B2A4C-B5C5-5D9A-E9B7-CA7C5A54D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681" y="4402035"/>
            <a:ext cx="384863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082D-01D8-4DBE-0D4A-764AD949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7F9-14B0-97A3-C149-081216E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IV. RESULTS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ResNet50 (20layers trainable)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EDAAD-F4E3-5B2B-8C56-7676B4AE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13" y="1976581"/>
            <a:ext cx="3036586" cy="2425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A8904-0586-8813-8429-B6179E09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76581"/>
            <a:ext cx="3508005" cy="2425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DB55F6-30BE-B297-CCA8-9A2119563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46" y="4402034"/>
            <a:ext cx="4097650" cy="16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0E1DD-F839-9E8E-428E-BDAF9A04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FEA0-0739-F080-6FB1-D1B8A788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IV. RESULTS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(20layers trainable)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6A255-9521-618A-E487-F050D54F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09" y="1853755"/>
            <a:ext cx="3202761" cy="2680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D0941-C98F-83A9-C49F-49862FE3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77" y="1853755"/>
            <a:ext cx="3055132" cy="2680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4349C-F5F4-6794-9B8B-3B580E53F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569" y="4519741"/>
            <a:ext cx="379147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526778" y="1101915"/>
            <a:ext cx="6479421" cy="59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 sz="3200" b="0" i="0" cap="none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DATASET: CIFAKE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idx="1"/>
          </p:nvPr>
        </p:nvSpPr>
        <p:spPr>
          <a:xfrm>
            <a:off x="1526778" y="1853755"/>
            <a:ext cx="6591985" cy="360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50,000 real and 50,000 AI-generated .jpg format labelled images designed for deepfake detection training.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10,000 real and 10,000 AI-generated in .jpg format labelled designed for model testing.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image used is low resolution is (i.e. more difficult to differentiate hence model is expected to be conservative)</a:t>
            </a:r>
          </a:p>
          <a:p>
            <a:pPr marL="228600" indent="-228600">
              <a:buSzPts val="2000"/>
            </a:pP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Dataset Link: https://www.kaggle.com/datasets/birdy654/cifake-real-and-ai-generated-synthetic-images/data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628218" y="1031289"/>
            <a:ext cx="3544146" cy="50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EDA APPROACH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idx="1"/>
          </p:nvPr>
        </p:nvSpPr>
        <p:spPr>
          <a:xfrm>
            <a:off x="1160976" y="1847273"/>
            <a:ext cx="7635136" cy="24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Distribution of real vs. fake images: Check class imbalance: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Look for patterns in AI-generated images using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Sample image check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Clustering with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Embeddings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HOG feature extraction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Canny Edge Detection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Sobel Filter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Ben Graham Filters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Conclusion: Low natural separation between classes, hence a strong need for a Feature Extractor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Google Shape;163;p10">
            <a:extLst>
              <a:ext uri="{FF2B5EF4-FFF2-40B4-BE49-F238E27FC236}">
                <a16:creationId xmlns:a16="http://schemas.microsoft.com/office/drawing/2014/main" id="{D4A425FA-6AFA-EB6F-0A20-74E84148E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615234"/>
              </p:ext>
            </p:extLst>
          </p:nvPr>
        </p:nvGraphicFramePr>
        <p:xfrm>
          <a:off x="1160976" y="4451927"/>
          <a:ext cx="7635136" cy="1462920"/>
        </p:xfrm>
        <a:graphic>
          <a:graphicData uri="http://schemas.openxmlformats.org/drawingml/2006/table">
            <a:tbl>
              <a:tblPr>
                <a:noFill/>
                <a:tableStyleId>{1E25E69F-F28D-4E31-9758-652A829763B0}</a:tableStyleId>
              </a:tblPr>
              <a:tblGrid>
                <a:gridCol w="319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2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2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</a:rPr>
                        <a:t>Adjusted Rand Index (ARI)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000" b="1" u="none" strike="noStrike" cap="none" dirty="0">
                          <a:solidFill>
                            <a:schemeClr val="lt1"/>
                          </a:solidFill>
                        </a:rPr>
                        <a:t>Normalized Mutual Information (NMI)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000" b="1" u="none" strike="noStrike" cap="none"/>
                        <a:t>EfficientNetV2-S embeddings</a:t>
                      </a:r>
                      <a:endParaRPr sz="10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200" u="none" strike="noStrike" cap="none" dirty="0"/>
                        <a:t>0.0033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200" u="none" strike="noStrike" cap="none"/>
                        <a:t>0.0024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000" b="1" u="none" strike="noStrike" cap="none"/>
                        <a:t>Histogram Oriented Gradients (HOG) embeddings</a:t>
                      </a:r>
                      <a:endParaRPr sz="10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200" u="none" strike="noStrike" cap="none"/>
                        <a:t>0.0446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200" u="none" strike="noStrike" cap="none"/>
                        <a:t>0.0348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000" b="1" u="none" strike="noStrike" cap="none" dirty="0"/>
                        <a:t>Canny embeddings</a:t>
                      </a:r>
                      <a:endParaRPr sz="10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200" u="none" strike="noStrike" cap="none"/>
                        <a:t>0.0273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GB" sz="1200" u="none" strike="noStrike" cap="none" dirty="0"/>
                        <a:t>0.0198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Google Shape;132;p5">
            <a:extLst>
              <a:ext uri="{FF2B5EF4-FFF2-40B4-BE49-F238E27FC236}">
                <a16:creationId xmlns:a16="http://schemas.microsoft.com/office/drawing/2014/main" id="{606E3A36-44C0-0B97-F087-09F89C8C5962}"/>
              </a:ext>
            </a:extLst>
          </p:cNvPr>
          <p:cNvSpPr txBox="1">
            <a:spLocks/>
          </p:cNvSpPr>
          <p:nvPr/>
        </p:nvSpPr>
        <p:spPr>
          <a:xfrm>
            <a:off x="1082467" y="6233911"/>
            <a:ext cx="7635136" cy="403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SzPts val="1400"/>
              <a:buFont typeface="Arial" panose="020B0604020202020204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Outputs in Appendix Section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1437084" y="855806"/>
            <a:ext cx="6269829" cy="57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br>
              <a:rPr lang="en-GB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8" name="Google Shape;198;p16"/>
          <p:cNvGraphicFramePr/>
          <p:nvPr>
            <p:extLst>
              <p:ext uri="{D42A27DB-BD31-4B8C-83A1-F6EECF244321}">
                <p14:modId xmlns:p14="http://schemas.microsoft.com/office/powerpoint/2010/main" val="3061137422"/>
              </p:ext>
            </p:extLst>
          </p:nvPr>
        </p:nvGraphicFramePr>
        <p:xfrm>
          <a:off x="728694" y="1542761"/>
          <a:ext cx="7686611" cy="4843500"/>
        </p:xfrm>
        <a:graphic>
          <a:graphicData uri="http://schemas.openxmlformats.org/drawingml/2006/table">
            <a:tbl>
              <a:tblPr>
                <a:noFill/>
                <a:tableStyleId>{1E25E69F-F28D-4E31-9758-652A829763B0}</a:tableStyleId>
              </a:tblPr>
              <a:tblGrid>
                <a:gridCol w="1537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Paper and Authors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3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datasets used?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3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High-Level Architectural Details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3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Metrics</a:t>
                      </a:r>
                      <a:endParaRPr sz="1000" u="none" strike="noStrike" cap="none" dirty="0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3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Takeaways Relevant for Our Design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37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Detection of AI-Created Images Using Pixel-Wise Feature Extraction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(Martin-Rodriguez et al., 2023)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 pixel-wise dataset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extraction using pixel-wise statistical differences, CNN-based classifier</a:t>
                      </a:r>
                      <a:endParaRPr sz="1000" u="none" strike="noStrike" cap="none" dirty="0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90.2% accuracy on synthetic vs. real classification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Pixel-wise feature extraction can enhance CNN classification; useful for detecting fine-grained artifacts in CIFAKE.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Online Detection of AI-Generated Images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(Epstein et al., 2023)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Various public datasets (GAN-based images)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Ensemble of CNNs trained on various GAN-generated datasets, binary classifier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F1-score of 87% across tested models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Using an ensemble of CNNs trained on various AI generators can improve robustness against different AI models.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GenImage: A Million-Scale Benchmark for Detecting AI-Generated Images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(Zhu et al., 2023)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GenImage (1M+ real &amp; AI-generated images)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Pretrained CNNs (EfficientNet, ResNet) fine-tuned on GenImage dataset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performing model (EfficientNet) achieved 96.5% accuracy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Fine-tuning EfficientNet or ResNet on CIFAKE-like datasets could yield high accuracy for our classification task.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Adversarial AI-Art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(Li et al., 2024)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ARIA (140,000+ AI-generated &amp; real images)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Hybrid deep learning model combining CNN and adversarial training methods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Hybrid model achieved 92.3% detection rate under adversarial conditions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Adding adversarial training techniques may help make our model more resilient to adversarially modified images.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AI-Generated Image Detection: Passive or Watermark?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(Guo et al., 2025)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Mixed datasets (Passive &amp; Watermark-based AI detection)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Comparative study of passive detection methods (CNN-based) vs. watermark-based detection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Passive detection models: 85% accuracy; Watermark-based: 99% detection success rate</a:t>
                      </a:r>
                      <a:endParaRPr sz="1000" u="none" strike="noStrike" cap="none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Exploring a hybrid approach that integrates both passive (CNN-based) and watermark-based detection could be beneficial.</a:t>
                      </a:r>
                      <a:endParaRPr sz="1000" u="none" strike="noStrike" cap="none" dirty="0"/>
                    </a:p>
                  </a:txBody>
                  <a:tcPr marL="60725" marR="60725" marT="60725" marB="607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132;p5">
            <a:extLst>
              <a:ext uri="{FF2B5EF4-FFF2-40B4-BE49-F238E27FC236}">
                <a16:creationId xmlns:a16="http://schemas.microsoft.com/office/drawing/2014/main" id="{B91361E8-F39A-C27B-FA69-AC7D104FDBEB}"/>
              </a:ext>
            </a:extLst>
          </p:cNvPr>
          <p:cNvSpPr txBox="1">
            <a:spLocks/>
          </p:cNvSpPr>
          <p:nvPr/>
        </p:nvSpPr>
        <p:spPr>
          <a:xfrm>
            <a:off x="629887" y="6284454"/>
            <a:ext cx="6996826" cy="403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SzPts val="1400"/>
              <a:buFont typeface="Arial" panose="020B0604020202020204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to Bibliography in Appendix Section for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MODELS APPLIED FOR CLASSIFICATION PROBLEM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Base CNN Model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(Base Model &amp; Modified)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(Base Model and Modified)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(Base Model and Modified)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Transfer Learning to leverage pre-trained models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Evaluating models based on accuracy, precision, recall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Computational efficiency vs. accuracy trade-offs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1455846" y="803564"/>
            <a:ext cx="7376453" cy="99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ARCHITECHTRE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BASELINE 1:  CNN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Google Shape;210;p18"/>
          <p:cNvSpPr/>
          <p:nvPr/>
        </p:nvSpPr>
        <p:spPr>
          <a:xfrm rot="-5400000">
            <a:off x="-568039" y="3937542"/>
            <a:ext cx="2478600" cy="42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Input layer (Conv2D)</a:t>
            </a:r>
            <a:endParaRPr sz="10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(32 filters, 3x3), (32 x 32 x 3)</a:t>
            </a:r>
            <a:endParaRPr sz="10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11" name="Google Shape;211;p18"/>
          <p:cNvSpPr/>
          <p:nvPr/>
        </p:nvSpPr>
        <p:spPr>
          <a:xfrm rot="-5400000">
            <a:off x="2047" y="3937542"/>
            <a:ext cx="2478600" cy="42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MaxPooling2D</a:t>
            </a:r>
            <a:endParaRPr sz="10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(2x2)</a:t>
            </a:r>
            <a:endParaRPr sz="10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12" name="Google Shape;212;p18"/>
          <p:cNvSpPr/>
          <p:nvPr/>
        </p:nvSpPr>
        <p:spPr>
          <a:xfrm rot="-5400000">
            <a:off x="572132" y="3937542"/>
            <a:ext cx="2478600" cy="42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Dropout (0.2)</a:t>
            </a:r>
            <a:endParaRPr sz="10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13" name="Google Shape;213;p18"/>
          <p:cNvCxnSpPr>
            <a:stCxn id="210" idx="2"/>
            <a:endCxn id="211" idx="0"/>
          </p:cNvCxnSpPr>
          <p:nvPr/>
        </p:nvCxnSpPr>
        <p:spPr>
          <a:xfrm>
            <a:off x="885761" y="4152042"/>
            <a:ext cx="14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" name="Google Shape;214;p18"/>
          <p:cNvCxnSpPr>
            <a:stCxn id="211" idx="2"/>
            <a:endCxn id="212" idx="0"/>
          </p:cNvCxnSpPr>
          <p:nvPr/>
        </p:nvCxnSpPr>
        <p:spPr>
          <a:xfrm>
            <a:off x="1455847" y="4152042"/>
            <a:ext cx="14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15" name="Google Shape;215;p18"/>
          <p:cNvGrpSpPr/>
          <p:nvPr/>
        </p:nvGrpSpPr>
        <p:grpSpPr>
          <a:xfrm>
            <a:off x="2025932" y="2772082"/>
            <a:ext cx="1710294" cy="2759921"/>
            <a:chOff x="2025931" y="1692925"/>
            <a:chExt cx="1710294" cy="2478600"/>
          </a:xfrm>
        </p:grpSpPr>
        <p:sp>
          <p:nvSpPr>
            <p:cNvPr id="216" name="Google Shape;216;p18"/>
            <p:cNvSpPr/>
            <p:nvPr/>
          </p:nvSpPr>
          <p:spPr>
            <a:xfrm rot="-5400000">
              <a:off x="1142232" y="2717703"/>
              <a:ext cx="2478600" cy="42904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Convolutional layer (Conv2D)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(64 filters, 3x3)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rot="-5400000">
              <a:off x="1712317" y="2717703"/>
              <a:ext cx="2478600" cy="42904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MaxPooling2D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(2x2)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 rot="-5400000">
              <a:off x="2282403" y="2717703"/>
              <a:ext cx="2478600" cy="42904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Dropout (0.2)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219" name="Google Shape;219;p18"/>
            <p:cNvCxnSpPr>
              <a:stCxn id="216" idx="2"/>
              <a:endCxn id="217" idx="0"/>
            </p:cNvCxnSpPr>
            <p:nvPr/>
          </p:nvCxnSpPr>
          <p:spPr>
            <a:xfrm>
              <a:off x="2596054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20" name="Google Shape;220;p18"/>
            <p:cNvCxnSpPr>
              <a:stCxn id="217" idx="2"/>
              <a:endCxn id="218" idx="0"/>
            </p:cNvCxnSpPr>
            <p:nvPr/>
          </p:nvCxnSpPr>
          <p:spPr>
            <a:xfrm>
              <a:off x="3166139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21" name="Google Shape;221;p18"/>
            <p:cNvCxnSpPr>
              <a:stCxn id="212" idx="2"/>
              <a:endCxn id="216" idx="0"/>
            </p:cNvCxnSpPr>
            <p:nvPr/>
          </p:nvCxnSpPr>
          <p:spPr>
            <a:xfrm>
              <a:off x="2025931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22" name="Google Shape;222;p18"/>
          <p:cNvGrpSpPr/>
          <p:nvPr/>
        </p:nvGrpSpPr>
        <p:grpSpPr>
          <a:xfrm>
            <a:off x="3736150" y="2652986"/>
            <a:ext cx="1710171" cy="2998115"/>
            <a:chOff x="2026010" y="1692925"/>
            <a:chExt cx="1710171" cy="2478600"/>
          </a:xfrm>
        </p:grpSpPr>
        <p:sp>
          <p:nvSpPr>
            <p:cNvPr id="223" name="Google Shape;223;p18"/>
            <p:cNvSpPr/>
            <p:nvPr/>
          </p:nvSpPr>
          <p:spPr>
            <a:xfrm rot="-5400000">
              <a:off x="1142210" y="2717725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Convolutional layer (Conv2D)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(128 filters, 3x3)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rot="-5400000">
              <a:off x="1712295" y="2717725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MaxPooling2D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(2x2)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rot="-5400000">
              <a:off x="2282381" y="2717725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Dropout (0.2)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226" name="Google Shape;226;p18"/>
            <p:cNvCxnSpPr>
              <a:stCxn id="223" idx="2"/>
              <a:endCxn id="224" idx="0"/>
            </p:cNvCxnSpPr>
            <p:nvPr/>
          </p:nvCxnSpPr>
          <p:spPr>
            <a:xfrm>
              <a:off x="2596010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27" name="Google Shape;227;p18"/>
            <p:cNvCxnSpPr>
              <a:stCxn id="224" idx="2"/>
              <a:endCxn id="225" idx="0"/>
            </p:cNvCxnSpPr>
            <p:nvPr/>
          </p:nvCxnSpPr>
          <p:spPr>
            <a:xfrm>
              <a:off x="3166095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28" name="Google Shape;228;p18"/>
            <p:cNvCxnSpPr>
              <a:endCxn id="223" idx="0"/>
            </p:cNvCxnSpPr>
            <p:nvPr/>
          </p:nvCxnSpPr>
          <p:spPr>
            <a:xfrm>
              <a:off x="2026010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29" name="Google Shape;229;p18"/>
          <p:cNvGrpSpPr/>
          <p:nvPr/>
        </p:nvGrpSpPr>
        <p:grpSpPr>
          <a:xfrm>
            <a:off x="5447197" y="2550123"/>
            <a:ext cx="1710171" cy="3203838"/>
            <a:chOff x="2026010" y="1692925"/>
            <a:chExt cx="1710171" cy="2478600"/>
          </a:xfrm>
        </p:grpSpPr>
        <p:sp>
          <p:nvSpPr>
            <p:cNvPr id="230" name="Google Shape;230;p18"/>
            <p:cNvSpPr/>
            <p:nvPr/>
          </p:nvSpPr>
          <p:spPr>
            <a:xfrm rot="-5400000">
              <a:off x="1142210" y="2717725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Convolutional layer (Conv2D)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(256 filters, 3x3)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 rot="-5400000">
              <a:off x="1712295" y="2717725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MaxPooling2D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(2x2)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 rot="-5400000">
              <a:off x="2282381" y="2717725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Dropout (0.2)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233" name="Google Shape;233;p18"/>
            <p:cNvCxnSpPr>
              <a:stCxn id="230" idx="2"/>
              <a:endCxn id="231" idx="0"/>
            </p:cNvCxnSpPr>
            <p:nvPr/>
          </p:nvCxnSpPr>
          <p:spPr>
            <a:xfrm>
              <a:off x="2596010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34" name="Google Shape;234;p18"/>
            <p:cNvCxnSpPr>
              <a:stCxn id="231" idx="2"/>
              <a:endCxn id="232" idx="0"/>
            </p:cNvCxnSpPr>
            <p:nvPr/>
          </p:nvCxnSpPr>
          <p:spPr>
            <a:xfrm>
              <a:off x="3166095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35" name="Google Shape;235;p18"/>
            <p:cNvCxnSpPr>
              <a:endCxn id="230" idx="0"/>
            </p:cNvCxnSpPr>
            <p:nvPr/>
          </p:nvCxnSpPr>
          <p:spPr>
            <a:xfrm>
              <a:off x="2026010" y="2932225"/>
              <a:ext cx="14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36" name="Google Shape;236;p18"/>
          <p:cNvSpPr/>
          <p:nvPr/>
        </p:nvSpPr>
        <p:spPr>
          <a:xfrm rot="-5400000">
            <a:off x="6581286" y="3999050"/>
            <a:ext cx="2478600" cy="30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Dense (64)</a:t>
            </a:r>
            <a:endParaRPr sz="10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37" name="Google Shape;237;p18"/>
          <p:cNvSpPr/>
          <p:nvPr/>
        </p:nvSpPr>
        <p:spPr>
          <a:xfrm rot="-5400000">
            <a:off x="6987879" y="3999050"/>
            <a:ext cx="2478600" cy="30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Dense (64)</a:t>
            </a:r>
            <a:endParaRPr sz="10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38" name="Google Shape;238;p18"/>
          <p:cNvSpPr/>
          <p:nvPr/>
        </p:nvSpPr>
        <p:spPr>
          <a:xfrm rot="-5400000">
            <a:off x="7394472" y="3999050"/>
            <a:ext cx="2478600" cy="30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Dense (1 - Sigmoid)</a:t>
            </a:r>
            <a:endParaRPr sz="10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39" name="Google Shape;239;p18"/>
          <p:cNvSpPr/>
          <p:nvPr/>
        </p:nvSpPr>
        <p:spPr>
          <a:xfrm rot="-5400000">
            <a:off x="6173203" y="3999050"/>
            <a:ext cx="2478600" cy="30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Flatten</a:t>
            </a:r>
            <a:endParaRPr sz="10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40" name="Google Shape;240;p18"/>
          <p:cNvCxnSpPr>
            <a:stCxn id="232" idx="2"/>
            <a:endCxn id="239" idx="0"/>
          </p:cNvCxnSpPr>
          <p:nvPr/>
        </p:nvCxnSpPr>
        <p:spPr>
          <a:xfrm>
            <a:off x="7157368" y="4152042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1" name="Google Shape;241;p18"/>
          <p:cNvCxnSpPr>
            <a:stCxn id="236" idx="2"/>
            <a:endCxn id="237" idx="0"/>
          </p:cNvCxnSpPr>
          <p:nvPr/>
        </p:nvCxnSpPr>
        <p:spPr>
          <a:xfrm>
            <a:off x="7973586" y="4152050"/>
            <a:ext cx="10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2" name="Google Shape;242;p18"/>
          <p:cNvCxnSpPr>
            <a:stCxn id="239" idx="2"/>
            <a:endCxn id="236" idx="0"/>
          </p:cNvCxnSpPr>
          <p:nvPr/>
        </p:nvCxnSpPr>
        <p:spPr>
          <a:xfrm>
            <a:off x="7565503" y="41520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3" name="Google Shape;243;p18"/>
          <p:cNvCxnSpPr>
            <a:stCxn id="237" idx="2"/>
            <a:endCxn id="238" idx="0"/>
          </p:cNvCxnSpPr>
          <p:nvPr/>
        </p:nvCxnSpPr>
        <p:spPr>
          <a:xfrm>
            <a:off x="8380179" y="4152050"/>
            <a:ext cx="10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18"/>
          <p:cNvSpPr txBox="1"/>
          <p:nvPr/>
        </p:nvSpPr>
        <p:spPr>
          <a:xfrm>
            <a:off x="159300" y="1798775"/>
            <a:ext cx="83448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Char char="●"/>
            </a:pPr>
            <a:r>
              <a:rPr lang="en-GB" sz="120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ReLU activation function used across layers for fast computation, prevention of exploding/vanishing gradients and introduction of nonlinearity</a:t>
            </a:r>
            <a:endParaRPr sz="120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Char char="●"/>
            </a:pPr>
            <a:r>
              <a:rPr lang="en-GB" sz="120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Progressive capture of details - broad to minute details in each block</a:t>
            </a:r>
            <a:endParaRPr sz="120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1413163" y="748316"/>
            <a:ext cx="7080361" cy="125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ARCHITECHTRE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BASELINE 2: OTS PRETRAINED MODEL WITH NEURAL NETWORK CLASSIFIER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Google Shape;250;p19"/>
          <p:cNvSpPr/>
          <p:nvPr/>
        </p:nvSpPr>
        <p:spPr>
          <a:xfrm rot="5400000">
            <a:off x="800300" y="4455325"/>
            <a:ext cx="316500" cy="10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99675" y="5137750"/>
            <a:ext cx="19128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This can either be ResNet50 or MobileNet or EfficientNetV2-S with ImageNet weights</a:t>
            </a:r>
            <a:endParaRPr sz="1000" i="1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4953343" y="2189700"/>
            <a:ext cx="3907200" cy="24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Char char="●"/>
            </a:pPr>
            <a:r>
              <a:rPr lang="en-GB" sz="20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Can a pretrained model perform classification by itself?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endParaRPr sz="12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endParaRPr sz="12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grpSp>
        <p:nvGrpSpPr>
          <p:cNvPr id="253" name="Google Shape;253;p19"/>
          <p:cNvGrpSpPr/>
          <p:nvPr/>
        </p:nvGrpSpPr>
        <p:grpSpPr>
          <a:xfrm>
            <a:off x="411534" y="2234796"/>
            <a:ext cx="4297417" cy="2478600"/>
            <a:chOff x="456733" y="2055496"/>
            <a:chExt cx="4297417" cy="2478600"/>
          </a:xfrm>
        </p:grpSpPr>
        <p:sp>
          <p:nvSpPr>
            <p:cNvPr id="254" name="Google Shape;254;p19"/>
            <p:cNvSpPr/>
            <p:nvPr/>
          </p:nvSpPr>
          <p:spPr>
            <a:xfrm rot="-5400000">
              <a:off x="-228167" y="2740396"/>
              <a:ext cx="2478600" cy="1108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Finetuned pretrained model</a:t>
              </a:r>
              <a:endParaRPr sz="180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(32 x 32 x RGB), Untrainable</a:t>
              </a:r>
              <a:endParaRPr sz="100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-5400000">
              <a:off x="749456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GlobalAveragePooling2D</a:t>
              </a:r>
              <a:endParaRPr sz="9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-5400000">
              <a:off x="1387180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Dropout (0.5)</a:t>
              </a:r>
              <a:endParaRPr sz="10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-5400000">
              <a:off x="2024903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Dense (256, ReLU)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-5400000">
              <a:off x="2662627" y="3080296"/>
              <a:ext cx="24786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Dropout (0.5)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-5400000">
              <a:off x="3544550" y="3080296"/>
              <a:ext cx="1990200" cy="42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Dense (2, Softmax)</a:t>
              </a:r>
              <a:endParaRPr sz="10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260" name="Google Shape;260;p19"/>
            <p:cNvCxnSpPr>
              <a:stCxn id="254" idx="2"/>
              <a:endCxn id="255" idx="0"/>
            </p:cNvCxnSpPr>
            <p:nvPr/>
          </p:nvCxnSpPr>
          <p:spPr>
            <a:xfrm>
              <a:off x="1565533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1" name="Google Shape;261;p19"/>
            <p:cNvCxnSpPr>
              <a:stCxn id="256" idx="2"/>
              <a:endCxn id="257" idx="0"/>
            </p:cNvCxnSpPr>
            <p:nvPr/>
          </p:nvCxnSpPr>
          <p:spPr>
            <a:xfrm>
              <a:off x="2840980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2" name="Google Shape;262;p19"/>
            <p:cNvCxnSpPr>
              <a:stCxn id="255" idx="2"/>
              <a:endCxn id="256" idx="0"/>
            </p:cNvCxnSpPr>
            <p:nvPr/>
          </p:nvCxnSpPr>
          <p:spPr>
            <a:xfrm>
              <a:off x="2203256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3" name="Google Shape;263;p19"/>
            <p:cNvCxnSpPr>
              <a:stCxn id="257" idx="2"/>
              <a:endCxn id="258" idx="0"/>
            </p:cNvCxnSpPr>
            <p:nvPr/>
          </p:nvCxnSpPr>
          <p:spPr>
            <a:xfrm>
              <a:off x="3478703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4" name="Google Shape;264;p19"/>
            <p:cNvCxnSpPr>
              <a:stCxn id="258" idx="2"/>
              <a:endCxn id="259" idx="0"/>
            </p:cNvCxnSpPr>
            <p:nvPr/>
          </p:nvCxnSpPr>
          <p:spPr>
            <a:xfrm>
              <a:off x="4116427" y="3294796"/>
              <a:ext cx="20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1478612" y="748490"/>
            <a:ext cx="6215425" cy="113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ARCHITECHTRE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OTS PRETRAINED MODEL WITH RANDOM FOREST CLASSIFIER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Google Shape;270;p20"/>
          <p:cNvSpPr/>
          <p:nvPr/>
        </p:nvSpPr>
        <p:spPr>
          <a:xfrm rot="-5400000">
            <a:off x="-273367" y="2919696"/>
            <a:ext cx="2478600" cy="110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Finetuned pretrained model</a:t>
            </a:r>
            <a:endParaRPr sz="1800">
              <a:solidFill>
                <a:schemeClr val="lt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(32 x 32 x RGB), Untrainable</a:t>
            </a:r>
            <a:endParaRPr sz="1000">
              <a:solidFill>
                <a:schemeClr val="lt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1" name="Google Shape;271;p20"/>
          <p:cNvSpPr/>
          <p:nvPr/>
        </p:nvSpPr>
        <p:spPr>
          <a:xfrm rot="-5400000">
            <a:off x="801061" y="3162791"/>
            <a:ext cx="2478600" cy="6226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Convert embeddings to 2D numpy matrices</a:t>
            </a:r>
            <a:endParaRPr sz="9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2" name="Google Shape;272;p20"/>
          <p:cNvSpPr/>
          <p:nvPr/>
        </p:nvSpPr>
        <p:spPr>
          <a:xfrm rot="-5400000">
            <a:off x="1791730" y="3162791"/>
            <a:ext cx="2229900" cy="6226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Random Forest Classifier</a:t>
            </a:r>
            <a:endParaRPr sz="16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(200 learners)</a:t>
            </a:r>
            <a:endParaRPr sz="9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73" name="Google Shape;273;p20"/>
          <p:cNvCxnSpPr>
            <a:stCxn id="270" idx="2"/>
            <a:endCxn id="271" idx="0"/>
          </p:cNvCxnSpPr>
          <p:nvPr/>
        </p:nvCxnSpPr>
        <p:spPr>
          <a:xfrm>
            <a:off x="1520333" y="3474096"/>
            <a:ext cx="20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20"/>
          <p:cNvCxnSpPr>
            <a:stCxn id="271" idx="2"/>
            <a:endCxn id="272" idx="0"/>
          </p:cNvCxnSpPr>
          <p:nvPr/>
        </p:nvCxnSpPr>
        <p:spPr>
          <a:xfrm>
            <a:off x="2351666" y="3474096"/>
            <a:ext cx="24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5" name="Google Shape;275;p20"/>
          <p:cNvSpPr/>
          <p:nvPr/>
        </p:nvSpPr>
        <p:spPr>
          <a:xfrm rot="5400000">
            <a:off x="800300" y="4455325"/>
            <a:ext cx="316500" cy="10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299675" y="5137750"/>
            <a:ext cx="19128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This can either be ResNet50 or EfficientNetV2-S with ImageNet weights</a:t>
            </a:r>
            <a:endParaRPr sz="1000" i="1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4586325" y="2234799"/>
            <a:ext cx="3907200" cy="274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Char char="●"/>
            </a:pPr>
            <a:r>
              <a:rPr lang="en-GB" sz="20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Check whether there is a need for a customized feature extractor</a:t>
            </a:r>
            <a:endParaRPr sz="20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Char char="●"/>
            </a:pPr>
            <a:r>
              <a:rPr lang="en-GB" sz="20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Random Forest is often more robust as a classifier than neural network Dense layers (less prone to overfitting)</a:t>
            </a:r>
            <a:endParaRPr sz="20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319</TotalTime>
  <Words>1790</Words>
  <Application>Microsoft Office PowerPoint</Application>
  <PresentationFormat>On-screen Show (4:3)</PresentationFormat>
  <Paragraphs>206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Palatino Linotype</vt:lpstr>
      <vt:lpstr>Calibri</vt:lpstr>
      <vt:lpstr>Gill Sans</vt:lpstr>
      <vt:lpstr>Gallery</vt:lpstr>
      <vt:lpstr>CIFAKE - REAL AND AI-GENERATED SYNTHETIC IMAGES</vt:lpstr>
      <vt:lpstr>PROBLEM STATEMENT &amp; PROPOSAL</vt:lpstr>
      <vt:lpstr>DATASET: CIFAKE</vt:lpstr>
      <vt:lpstr>EDA APPROACH</vt:lpstr>
      <vt:lpstr>LITERATURE REVIEW  </vt:lpstr>
      <vt:lpstr>MODELS APPLIED FOR CLASSIFICATION PROBLEM</vt:lpstr>
      <vt:lpstr>MODEL ARCHITECHTRE BASELINE 1:  CNN</vt:lpstr>
      <vt:lpstr>MODEL ARCHITECHTRE  BASELINE 2: OTS PRETRAINED MODEL WITH NEURAL NETWORK CLASSIFIER</vt:lpstr>
      <vt:lpstr>MODEL ARCHITECHTRE  OTS PRETRAINED MODEL WITH RANDOM FOREST CLASSIFIER</vt:lpstr>
      <vt:lpstr>MODEL ARCHITECHTRE FINETUNED PRETRAINED MODEL</vt:lpstr>
      <vt:lpstr>MODEL IMPLEMENTATION</vt:lpstr>
      <vt:lpstr>EVALUATION CRITERION</vt:lpstr>
      <vt:lpstr>RESULTS &amp; FINDINGS</vt:lpstr>
      <vt:lpstr>RESULTS EVALUATION</vt:lpstr>
      <vt:lpstr>NEXT STEPS</vt:lpstr>
      <vt:lpstr>APPENDIX</vt:lpstr>
      <vt:lpstr>BIBLIOGRAPHY</vt:lpstr>
      <vt:lpstr>II. EDA RESULTS</vt:lpstr>
      <vt:lpstr>II. EDA RESULTS SAMPLE OF RAW IMAGES (32 X 32, RGB)</vt:lpstr>
      <vt:lpstr>II. EDA RESULTS HISTOGRAM ORIENTED GRADIENTS (HOG) OUTPUTS</vt:lpstr>
      <vt:lpstr>II. EDA RESULTS CANNY SHAPE OUTPUTS</vt:lpstr>
      <vt:lpstr>II. EDA RESULTS FILTER BASED DIFFERENCES SOBEL FILTER</vt:lpstr>
      <vt:lpstr>II. EDA RESULTS EXTRACTING FILTER BASED DIFFERENCES THE BEN GRAHAM METHOD (GAUSSIAN BLUR + LAPLACIAN FILTER)</vt:lpstr>
      <vt:lpstr>III. MODEL TRAINING CUSTOM LAYER: Added on top of pretrained model</vt:lpstr>
      <vt:lpstr>IV. RESULTS CNN MODEL</vt:lpstr>
      <vt:lpstr>IV. RESULTS EfficientnetV2 (20layers trainable) MODEL</vt:lpstr>
      <vt:lpstr>IV. RESULTS ResNet50 (20layers trainable) MODEL</vt:lpstr>
      <vt:lpstr>IV. RESULTS MobileNet (20layers trainable)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GV</dc:creator>
  <cp:lastModifiedBy>vivek mishra</cp:lastModifiedBy>
  <cp:revision>14</cp:revision>
  <dcterms:created xsi:type="dcterms:W3CDTF">2013-01-27T09:14:16Z</dcterms:created>
  <dcterms:modified xsi:type="dcterms:W3CDTF">2025-03-17T02:27:44Z</dcterms:modified>
</cp:coreProperties>
</file>