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Josefin Sans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06216-A3C4-4892-9C40-1602A6168DF3}">
  <a:tblStyle styleId="{27706216-A3C4-4892-9C40-1602A6168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3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33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710" r:id="rId3"/>
    <p:sldLayoutId id="2147483711" r:id="rId4"/>
    <p:sldLayoutId id="2147483712" r:id="rId5"/>
    <p:sldLayoutId id="2147483713" r:id="rId6"/>
    <p:sldLayoutId id="214748371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ral-metall.com/metallicheskie-poroshki/harakteristiki-metallicheskih-poroshkov-9455.html" TargetMode="External"/><Relationship Id="rId2" Type="http://schemas.openxmlformats.org/officeDocument/2006/relationships/hyperlink" Target="https://&#1087;&#1088;&#1086;&#1090;&#1077;&#1079;&#1099;-&#1084;&#1086;.&#1088;&#1092;/protezy-golen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3dtool.ru/stati/fdm-tekhnologiya-kak-eto-rabotaet/" TargetMode="External"/><Relationship Id="rId5" Type="http://schemas.openxmlformats.org/officeDocument/2006/relationships/hyperlink" Target="https://3dtoday.ru/wiki/FDM_print#.D0.A2.D0.B5.D1.85.D0.BD.D0.BE.D0.BB.D0.BE.D0.B3.D0.B8.D1.8F.20FDM1" TargetMode="External"/><Relationship Id="rId4" Type="http://schemas.openxmlformats.org/officeDocument/2006/relationships/hyperlink" Target="https://digispace.ru/tehnologii/3d-pechat-fd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-324000" y="1300087"/>
            <a:ext cx="97128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4800" dirty="0" smtClean="0">
                <a:solidFill>
                  <a:schemeClr val="bg2"/>
                </a:solidFill>
              </a:rPr>
              <a:t>Настольная </a:t>
            </a:r>
            <a:r>
              <a:rPr lang="en-US" sz="4800" dirty="0" smtClean="0">
                <a:solidFill>
                  <a:schemeClr val="bg2"/>
                </a:solidFill>
              </a:rPr>
              <a:t>FDM </a:t>
            </a:r>
            <a:r>
              <a:rPr lang="ru-RU" sz="4800" dirty="0" smtClean="0">
                <a:solidFill>
                  <a:schemeClr val="bg2"/>
                </a:solidFill>
              </a:rPr>
              <a:t>печать металлических изделий</a:t>
            </a:r>
            <a:endParaRPr sz="4800" dirty="0"/>
          </a:p>
        </p:txBody>
      </p:sp>
      <p:sp>
        <p:nvSpPr>
          <p:cNvPr id="1035" name="Google Shape;1035;p74"/>
          <p:cNvSpPr txBox="1">
            <a:spLocks noGrp="1"/>
          </p:cNvSpPr>
          <p:nvPr>
            <p:ph type="subTitle" idx="1"/>
          </p:nvPr>
        </p:nvSpPr>
        <p:spPr>
          <a:xfrm>
            <a:off x="2080800" y="3381974"/>
            <a:ext cx="7142400" cy="890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16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Автор: </a:t>
            </a:r>
            <a:r>
              <a:rPr lang="ru-RU" sz="1600" b="1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Уйманова</a:t>
            </a:r>
            <a:r>
              <a:rPr lang="ru-RU" sz="16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Валерия, 10 класс</a:t>
            </a:r>
            <a:br>
              <a:rPr lang="ru-RU" sz="16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</a:t>
            </a:r>
            <a:r>
              <a:rPr lang="ru-RU" sz="1600" b="1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Криницын</a:t>
            </a:r>
            <a:r>
              <a:rPr lang="ru-RU" sz="16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Максим Германович, к.т.н.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13123" y="4484262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800" dirty="0">
                <a:solidFill>
                  <a:schemeClr val="bg2"/>
                </a:solidFill>
              </a:rPr>
              <a:t>Томск 2023 г.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3925" r="11921" b="-662"/>
          <a:stretch/>
        </p:blipFill>
        <p:spPr>
          <a:xfrm>
            <a:off x="2883658" y="276333"/>
            <a:ext cx="1498969" cy="8139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7704"/>
            <a:ext cx="2883658" cy="792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00" y="223200"/>
            <a:ext cx="487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chemeClr val="bg2"/>
                </a:solidFill>
                <a:latin typeface="Josefin Sans"/>
                <a:ea typeface="Josefin Sans"/>
                <a:cs typeface="Josefin Sans"/>
                <a:sym typeface="Josefin Sans"/>
              </a:rPr>
              <a:t>Цель и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600" y="1252800"/>
            <a:ext cx="864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u="sng" dirty="0">
                <a:solidFill>
                  <a:schemeClr val="bg2"/>
                </a:solidFill>
              </a:rPr>
              <a:t>Цель работы:</a:t>
            </a:r>
            <a:r>
              <a:rPr lang="ru-RU" sz="1800" b="1" dirty="0">
                <a:solidFill>
                  <a:schemeClr val="bg2"/>
                </a:solidFill>
              </a:rPr>
              <a:t/>
            </a:r>
            <a:br>
              <a:rPr lang="ru-RU" sz="1800" b="1" dirty="0">
                <a:solidFill>
                  <a:schemeClr val="bg2"/>
                </a:solidFill>
              </a:rPr>
            </a:br>
            <a:r>
              <a:rPr lang="ru-RU" sz="2000" dirty="0" smtClean="0">
                <a:solidFill>
                  <a:schemeClr val="bg2"/>
                </a:solidFill>
              </a:rPr>
              <a:t>Создание </a:t>
            </a:r>
            <a:r>
              <a:rPr lang="ru-RU" sz="2000" dirty="0">
                <a:solidFill>
                  <a:schemeClr val="bg2"/>
                </a:solidFill>
              </a:rPr>
              <a:t>геометрически сложного объекта за единый технологический цикл.</a:t>
            </a:r>
            <a:r>
              <a:rPr lang="ru-RU" sz="1800" b="1" dirty="0">
                <a:solidFill>
                  <a:schemeClr val="bg2"/>
                </a:solidFill>
              </a:rPr>
              <a:t/>
            </a:r>
            <a:br>
              <a:rPr lang="ru-RU" sz="1800" b="1" dirty="0">
                <a:solidFill>
                  <a:schemeClr val="bg2"/>
                </a:solidFill>
              </a:rPr>
            </a:br>
            <a:r>
              <a:rPr lang="ru-RU" sz="2000" i="1" u="sng" dirty="0">
                <a:solidFill>
                  <a:schemeClr val="bg2"/>
                </a:solidFill>
              </a:rPr>
              <a:t>Задачи работы:</a:t>
            </a:r>
            <a:r>
              <a:rPr lang="ru-RU" sz="1800" b="1" dirty="0">
                <a:solidFill>
                  <a:schemeClr val="bg2"/>
                </a:solidFill>
              </a:rPr>
              <a:t/>
            </a:r>
            <a:br>
              <a:rPr lang="ru-RU" sz="1800" b="1" dirty="0">
                <a:solidFill>
                  <a:schemeClr val="bg2"/>
                </a:solidFill>
              </a:rPr>
            </a:br>
            <a:r>
              <a:rPr lang="ru-RU" sz="2000" dirty="0">
                <a:solidFill>
                  <a:schemeClr val="bg2"/>
                </a:solidFill>
              </a:rPr>
              <a:t>1) Поиск 3D-модели объекта, который планируется создать из металла и пластика</a:t>
            </a:r>
          </a:p>
          <a:p>
            <a:r>
              <a:rPr lang="ru-RU" sz="2000" dirty="0">
                <a:solidFill>
                  <a:schemeClr val="bg2"/>
                </a:solidFill>
              </a:rPr>
              <a:t>2) Печать объекта с применением FDM-печати</a:t>
            </a:r>
            <a:br>
              <a:rPr lang="ru-RU" sz="2000" dirty="0">
                <a:solidFill>
                  <a:schemeClr val="bg2"/>
                </a:solidFill>
              </a:rPr>
            </a:br>
            <a:r>
              <a:rPr lang="ru-RU" sz="2000" dirty="0">
                <a:solidFill>
                  <a:schemeClr val="bg2"/>
                </a:solidFill>
              </a:rPr>
              <a:t>3) </a:t>
            </a:r>
            <a:r>
              <a:rPr lang="ru-RU" sz="2000" dirty="0" err="1">
                <a:solidFill>
                  <a:schemeClr val="bg2"/>
                </a:solidFill>
              </a:rPr>
              <a:t>Характеризация</a:t>
            </a:r>
            <a:r>
              <a:rPr lang="ru-RU" sz="2000" dirty="0">
                <a:solidFill>
                  <a:schemeClr val="bg2"/>
                </a:solidFill>
              </a:rPr>
              <a:t> изделия и сравнение с изготовлением классическими способами</a:t>
            </a:r>
          </a:p>
        </p:txBody>
      </p:sp>
    </p:spTree>
    <p:extLst>
      <p:ext uri="{BB962C8B-B14F-4D97-AF65-F5344CB8AC3E}">
        <p14:creationId xmlns:p14="http://schemas.microsoft.com/office/powerpoint/2010/main" val="104171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200" y="108000"/>
            <a:ext cx="647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2"/>
                </a:solidFill>
                <a:latin typeface="Josefin Sans"/>
                <a:ea typeface="Josefin Sans"/>
                <a:cs typeface="Josefin Sans"/>
              </a:rPr>
              <a:t>Экспериментальная </a:t>
            </a:r>
            <a:r>
              <a:rPr lang="ru-RU" sz="2800" b="1" dirty="0" smtClean="0">
                <a:solidFill>
                  <a:schemeClr val="bg2"/>
                </a:solidFill>
                <a:latin typeface="Josefin Sans"/>
                <a:ea typeface="Josefin Sans"/>
                <a:cs typeface="Josefin Sans"/>
              </a:rPr>
              <a:t>часть. Создание модели протеза нижней конечности</a:t>
            </a:r>
            <a:endParaRPr lang="ru-RU" sz="2800" b="1" dirty="0">
              <a:solidFill>
                <a:schemeClr val="bg2"/>
              </a:solidFill>
              <a:latin typeface="Josefin Sans"/>
              <a:ea typeface="Josefin Sans"/>
              <a:cs typeface="Josefin San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-1" t="10498" r="-346"/>
          <a:stretch/>
        </p:blipFill>
        <p:spPr>
          <a:xfrm>
            <a:off x="0" y="1959882"/>
            <a:ext cx="2980800" cy="14955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625" y="1492995"/>
            <a:ext cx="2548349" cy="25422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000" y="3455394"/>
            <a:ext cx="2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Рис.1 ПО для 3</a:t>
            </a:r>
            <a:r>
              <a:rPr lang="en-US" dirty="0" smtClean="0"/>
              <a:t>D</a:t>
            </a:r>
            <a:r>
              <a:rPr lang="ru-RU" dirty="0" smtClean="0"/>
              <a:t>-нарезки для 3</a:t>
            </a:r>
            <a:r>
              <a:rPr lang="en-US" dirty="0" smtClean="0"/>
              <a:t>D </a:t>
            </a:r>
            <a:r>
              <a:rPr lang="ru-RU" dirty="0" smtClean="0"/>
              <a:t>принтера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459600" y="4035247"/>
            <a:ext cx="26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Рис.2 </a:t>
            </a:r>
            <a:r>
              <a:rPr lang="en-US" dirty="0" err="1"/>
              <a:t>Anycubic</a:t>
            </a:r>
            <a:r>
              <a:rPr lang="ru-RU" dirty="0"/>
              <a:t> 4</a:t>
            </a:r>
            <a:r>
              <a:rPr lang="en-US" dirty="0"/>
              <a:t>Max Metal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515887" y="3225696"/>
            <a:ext cx="297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</a:rPr>
              <a:t>Модель принтера, с помощью которого осуществлялась печать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5943374" y="3000094"/>
            <a:ext cx="572513" cy="31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636" y="1308410"/>
            <a:ext cx="1769927" cy="2649210"/>
          </a:xfrm>
          <a:prstGeom prst="rect">
            <a:avLst/>
          </a:prstGeom>
        </p:spPr>
      </p:pic>
      <p:pic>
        <p:nvPicPr>
          <p:cNvPr id="3" name="Рисунок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0" y="1147210"/>
            <a:ext cx="3009600" cy="254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761510" y="3696010"/>
            <a:ext cx="200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Рис.3 </a:t>
            </a:r>
            <a:r>
              <a:rPr lang="ru-RU" dirty="0"/>
              <a:t>Схема протеза голени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7110" y="4096421"/>
            <a:ext cx="27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Рис.4 Модель протеза нижней конечности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577709" y="1710851"/>
            <a:ext cx="34399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2"/>
                </a:solidFill>
              </a:rPr>
              <a:t>Изготовленная модель протеза </a:t>
            </a:r>
            <a:r>
              <a:rPr lang="ru-RU" sz="2000" dirty="0">
                <a:solidFill>
                  <a:schemeClr val="bg2"/>
                </a:solidFill>
              </a:rPr>
              <a:t>отличается </a:t>
            </a:r>
            <a:r>
              <a:rPr lang="ru-RU" sz="2000" dirty="0" smtClean="0">
                <a:solidFill>
                  <a:schemeClr val="bg2"/>
                </a:solidFill>
              </a:rPr>
              <a:t>прочностью </a:t>
            </a:r>
            <a:r>
              <a:rPr lang="ru-RU" sz="2000" dirty="0">
                <a:solidFill>
                  <a:schemeClr val="bg2"/>
                </a:solidFill>
              </a:rPr>
              <a:t>и </a:t>
            </a:r>
            <a:r>
              <a:rPr lang="ru-RU" sz="2000" dirty="0" smtClean="0">
                <a:solidFill>
                  <a:schemeClr val="bg2"/>
                </a:solidFill>
              </a:rPr>
              <a:t>не </a:t>
            </a:r>
            <a:r>
              <a:rPr lang="ru-RU" sz="2000" dirty="0">
                <a:solidFill>
                  <a:schemeClr val="bg2"/>
                </a:solidFill>
              </a:rPr>
              <a:t>отличается от классических моделей, изготавливаемых в протезных мастерских.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29307" y="233524"/>
            <a:ext cx="6681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2"/>
                </a:solidFill>
                <a:latin typeface="Josefin Sans"/>
                <a:ea typeface="Josefin Sans"/>
                <a:cs typeface="Josefin Sans"/>
              </a:rPr>
              <a:t>Экспериментальная часть. Создание модели протеза нижней конечности</a:t>
            </a:r>
          </a:p>
        </p:txBody>
      </p:sp>
    </p:spTree>
    <p:extLst>
      <p:ext uri="{BB962C8B-B14F-4D97-AF65-F5344CB8AC3E}">
        <p14:creationId xmlns:p14="http://schemas.microsoft.com/office/powerpoint/2010/main" val="39289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200" y="86400"/>
            <a:ext cx="566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chemeClr val="bg2"/>
                </a:solidFill>
                <a:latin typeface="Josefin Sans"/>
                <a:ea typeface="Josefin Sans"/>
                <a:cs typeface="Josefin Sans"/>
              </a:rPr>
              <a:t>Выводы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1200" y="1190997"/>
            <a:ext cx="8370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/>
                </a:solidFill>
              </a:rPr>
              <a:t>Была изготовлена модель протеза нижней конечности с помощью </a:t>
            </a:r>
            <a:r>
              <a:rPr lang="en-US" sz="2000" dirty="0">
                <a:solidFill>
                  <a:schemeClr val="bg2"/>
                </a:solidFill>
              </a:rPr>
              <a:t>FDM </a:t>
            </a:r>
            <a:r>
              <a:rPr lang="ru-RU" sz="2000" dirty="0">
                <a:solidFill>
                  <a:schemeClr val="bg2"/>
                </a:solidFill>
              </a:rPr>
              <a:t>печати. В качестве материала были использованы </a:t>
            </a:r>
            <a:r>
              <a:rPr lang="en-US" sz="2000" dirty="0">
                <a:solidFill>
                  <a:schemeClr val="bg2"/>
                </a:solidFill>
              </a:rPr>
              <a:t>ABS</a:t>
            </a:r>
            <a:r>
              <a:rPr lang="ru-RU" sz="2000" dirty="0">
                <a:solidFill>
                  <a:schemeClr val="bg2"/>
                </a:solidFill>
              </a:rPr>
              <a:t>-пластик и </a:t>
            </a:r>
            <a:r>
              <a:rPr lang="ru-RU" sz="2000" dirty="0" err="1">
                <a:solidFill>
                  <a:schemeClr val="bg2"/>
                </a:solidFill>
              </a:rPr>
              <a:t>металлонаполненный</a:t>
            </a:r>
            <a:r>
              <a:rPr lang="ru-RU" sz="2000" dirty="0">
                <a:solidFill>
                  <a:schemeClr val="bg2"/>
                </a:solidFill>
              </a:rPr>
              <a:t> </a:t>
            </a:r>
            <a:r>
              <a:rPr lang="ru-RU" sz="2000" dirty="0" err="1">
                <a:solidFill>
                  <a:schemeClr val="bg2"/>
                </a:solidFill>
              </a:rPr>
              <a:t>фидсток</a:t>
            </a:r>
            <a:r>
              <a:rPr lang="ru-RU" sz="2000" dirty="0">
                <a:solidFill>
                  <a:schemeClr val="bg2"/>
                </a:solidFill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/>
                </a:solidFill>
              </a:rPr>
              <a:t>Изделие отличается своей прочностью и не уступает по функциональным возможностям классических протезов.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/>
                </a:solidFill>
              </a:rPr>
              <a:t>Данная технология печати хирургических имплантатов и индивидуальных протезов может широко использоваться в сфере медицины.</a:t>
            </a:r>
          </a:p>
        </p:txBody>
      </p:sp>
    </p:spTree>
    <p:extLst>
      <p:ext uri="{BB962C8B-B14F-4D97-AF65-F5344CB8AC3E}">
        <p14:creationId xmlns:p14="http://schemas.microsoft.com/office/powerpoint/2010/main" val="34372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6000"/>
            <a:ext cx="102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Josefin Sans"/>
                <a:ea typeface="Josefin Sans"/>
                <a:cs typeface="Josefin Sans"/>
              </a:rPr>
              <a:t>Список используемой литературы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3600" y="1084497"/>
            <a:ext cx="7257600" cy="3679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[1]- Протезы-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мо.рф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[Электронный ресурс] – режим доступа: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https://xn----itbgvgebit6g.xn--p1ai/protezy-goleni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(дата обращения - 17.02.2023)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– УРАЛ-МЕТАЛЛ [Электронный ресурс] – режим доступа: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https://ural-metall.com/metallicheskie-poroshki/harakteristiki-metallicheskih-poroshkov-9455.html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(дата обращения: 23.01.2023)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[3]- NISSA |DIGISPACE [Электронный ресурс] - режим доступа: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https://digispace.ru/tehnologii/3d-pechat-fdm/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(дата обращения: 15.12.2022)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 – 3D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[Электронный ресурс] - режим доступа: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https://3dtoday.ru/wiki/FDM_print#.D0.A2.D0.B5.D1.85.D0.BD.D0.BE.D0.BB.D0.BE.D0.B3.D0.B8.D1.8F.20FDM1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(дата обращения: 15.12.2022)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[5]- 3DTOOL [Электронный ресурс] – режим доступа: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https://3dtool.ru/stati/fdm-tekhnologiya-kak-eto-rabotaet/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(дата обращения: 14.12.2022)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-324000" y="1300087"/>
            <a:ext cx="97128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4800" dirty="0" smtClean="0">
                <a:solidFill>
                  <a:schemeClr val="bg2"/>
                </a:solidFill>
              </a:rPr>
              <a:t>Настольная </a:t>
            </a:r>
            <a:r>
              <a:rPr lang="en-US" sz="4800" dirty="0" smtClean="0">
                <a:solidFill>
                  <a:schemeClr val="bg2"/>
                </a:solidFill>
              </a:rPr>
              <a:t>FDM </a:t>
            </a:r>
            <a:r>
              <a:rPr lang="ru-RU" sz="4800" dirty="0" smtClean="0">
                <a:solidFill>
                  <a:schemeClr val="bg2"/>
                </a:solidFill>
              </a:rPr>
              <a:t>печать металлических изделий</a:t>
            </a:r>
            <a:endParaRPr sz="4800" dirty="0"/>
          </a:p>
        </p:txBody>
      </p:sp>
      <p:sp>
        <p:nvSpPr>
          <p:cNvPr id="1035" name="Google Shape;1035;p74"/>
          <p:cNvSpPr txBox="1">
            <a:spLocks noGrp="1"/>
          </p:cNvSpPr>
          <p:nvPr>
            <p:ph type="subTitle" idx="1"/>
          </p:nvPr>
        </p:nvSpPr>
        <p:spPr>
          <a:xfrm>
            <a:off x="2080800" y="3381974"/>
            <a:ext cx="7142400" cy="890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16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Автор: </a:t>
            </a:r>
            <a:r>
              <a:rPr lang="ru-RU" sz="1600" b="1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Уйманова</a:t>
            </a:r>
            <a:r>
              <a:rPr lang="ru-RU" sz="16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Валерия, 10 класс</a:t>
            </a:r>
            <a:br>
              <a:rPr lang="ru-RU" sz="16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</a:t>
            </a:r>
            <a:r>
              <a:rPr lang="ru-RU" sz="1600" b="1" dirty="0" err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Криницын</a:t>
            </a:r>
            <a:r>
              <a:rPr lang="ru-RU" sz="1600" b="1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 Максим Германович, к.т.н.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12323" y="4484262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800" dirty="0">
                <a:solidFill>
                  <a:schemeClr val="bg2"/>
                </a:solidFill>
              </a:rPr>
              <a:t>Томск 2023 г.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3925" r="11921" b="-662"/>
          <a:stretch/>
        </p:blipFill>
        <p:spPr>
          <a:xfrm>
            <a:off x="2883658" y="276333"/>
            <a:ext cx="1498969" cy="8139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7704"/>
            <a:ext cx="2883658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275</Words>
  <Application>Microsoft Office PowerPoint</Application>
  <PresentationFormat>Экран (16:9)</PresentationFormat>
  <Paragraphs>31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Open Sans</vt:lpstr>
      <vt:lpstr>Josefin Sans</vt:lpstr>
      <vt:lpstr>Calibri</vt:lpstr>
      <vt:lpstr>Aquatic and Physical Therapy Center XL by Slidesgo</vt:lpstr>
      <vt:lpstr>Настольная FDM печать металлических изделий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Настольная FDM печать металлических изделий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Настольная FDM печать металлических изделий</dc:title>
  <dc:creator>Валерия</dc:creator>
  <cp:lastModifiedBy>Валерия</cp:lastModifiedBy>
  <cp:revision>13</cp:revision>
  <dcterms:modified xsi:type="dcterms:W3CDTF">2023-03-26T14:54:47Z</dcterms:modified>
</cp:coreProperties>
</file>