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49" autoAdjust="0"/>
  </p:normalViewPr>
  <p:slideViewPr>
    <p:cSldViewPr snapToGrid="0">
      <p:cViewPr varScale="1">
        <p:scale>
          <a:sx n="70" d="100"/>
          <a:sy n="70" d="100"/>
        </p:scale>
        <p:origin x="11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4373-2B4B-4122-83E9-6EF46CCBB4F9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DBE2C-A646-4449-ADE6-CBF2CD0E4A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62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6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4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820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Если в задании можно выделить следующее уравнение </a:t>
                </a:r>
                <a:r>
                  <a:rPr lang="ru-RU" sz="1800" i="0" spc="-2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то на координатно-параметрической плоскости это уравнение изображается, как окружность. ТЫРК. (И ВОДИ ПАЛЬЦЕМ) Или же круг, круг без границ, внешность окружности с границей, внешность окружности без границ) с центром в точке 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(x</a:t>
                </a:r>
                <a:r>
                  <a:rPr lang="ru-RU" sz="1800" i="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; a</a:t>
                </a:r>
                <a:r>
                  <a:rPr lang="ru-RU" sz="1800" i="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и радиусом R = </a:t>
                </a:r>
                <a:r>
                  <a:rPr lang="ru-RU" sz="1800" i="0">
                    <a:effectLst/>
                    <a:latin typeface="Cambria Math" panose="02040503050406030204" pitchFamily="18" charset="0"/>
                  </a:rPr>
                  <a:t>√</a:t>
                </a:r>
                <a:r>
                  <a:rPr lang="ru-RU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  <a:t>с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Такие задания легко решаются при помощи графического метода.</a:t>
                </a:r>
                <a:endParaRPr lang="ru-RU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8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5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ПАЛЬЦЕМ ПОКАЖИ НА ПОСЛЕДНЮЮ ПРЕОБРАЗОВАННУЮ СИСТЕМУ</a:t>
                </a:r>
                <a:r>
                  <a:rPr lang="en-US" dirty="0"/>
                  <a:t> </a:t>
                </a:r>
                <a:r>
                  <a:rPr lang="ru-RU" dirty="0"/>
                  <a:t>Верхнее </a:t>
                </a:r>
                <a:r>
                  <a:rPr lang="ru-RU" dirty="0" err="1"/>
                  <a:t>неревенство</a:t>
                </a:r>
                <a:r>
                  <a:rPr lang="ru-RU" dirty="0"/>
                  <a:t> – это </a:t>
                </a:r>
                <a:r>
                  <a:rPr lang="ru-RU" sz="12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круг без границ с центром (5; 0) и радиусом 5, а второе – это </a:t>
                </a:r>
                <a:r>
                  <a:rPr lang="ru-RU" sz="12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множество точек, расположенных на границе угла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  <a:t>𝑎 = 3 ∙ | 𝑥 + 1| − 3 </a:t>
                </a:r>
                <a:r>
                  <a:rPr lang="ru-RU" sz="12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и выше. Условие</a:t>
                </a:r>
                <a:r>
                  <a:rPr lang="ru-RU" sz="12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выполняется при таких-то значения параметра а.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ПЕРВАЯ ТОЧКА</a:t>
                </a:r>
                <a:r>
                  <a:rPr lang="en-US" sz="12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Найдём </a:t>
                </a:r>
                <a:r>
                  <a:rPr lang="en-US" sz="1200" i="0">
                    <a:latin typeface="Cambria Math" panose="02040503050406030204" pitchFamily="18" charset="0"/>
                  </a:rPr>
                  <a:t>a</a:t>
                </a:r>
                <a:r>
                  <a:rPr lang="ru-RU" sz="1200" i="0">
                    <a:latin typeface="Cambria Math" panose="02040503050406030204" pitchFamily="18" charset="0"/>
                  </a:rPr>
                  <a:t>_1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условия, что </a:t>
                </a:r>
                <a:r>
                  <a:rPr lang="en-US" sz="1200" i="0">
                    <a:latin typeface="Cambria Math" panose="02040503050406030204" pitchFamily="18" charset="0"/>
                  </a:rPr>
                  <a:t>a</a:t>
                </a:r>
                <a:r>
                  <a:rPr lang="ru-RU" sz="1200" i="0">
                    <a:latin typeface="Cambria Math" panose="02040503050406030204" pitchFamily="18" charset="0"/>
                  </a:rPr>
                  <a:t>_1= </a:t>
                </a:r>
                <a:r>
                  <a:rPr lang="en-US" sz="1200" i="0">
                    <a:latin typeface="Cambria Math" panose="02040503050406030204" pitchFamily="18" charset="0"/>
                  </a:rPr>
                  <a:t>f</a:t>
                </a:r>
                <a:r>
                  <a:rPr lang="ru-RU" sz="1200" i="0">
                    <a:latin typeface="Cambria Math" panose="02040503050406030204" pitchFamily="18" charset="0"/>
                  </a:rPr>
                  <a:t>(−1)=3∙|−1+1|−3 =−3</a:t>
                </a:r>
                <a:endPara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ВТОРАЯ ТОЧКА</a:t>
                </a:r>
                <a:r>
                  <a:rPr lang="en-US" sz="12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r>
                  <a:rPr lang="ru-RU" sz="12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Найдем </a:t>
                </a:r>
                <a:r>
                  <a:rPr lang="en-US" sz="1200" i="0">
                    <a:latin typeface="Cambria Math" panose="02040503050406030204" pitchFamily="18" charset="0"/>
                  </a:rPr>
                  <a:t>a</a:t>
                </a:r>
                <a:r>
                  <a:rPr lang="ru-RU" sz="1200" i="0">
                    <a:latin typeface="Cambria Math" panose="02040503050406030204" pitchFamily="18" charset="0"/>
                  </a:rPr>
                  <a:t>_2  и </a:t>
                </a:r>
                <a:r>
                  <a:rPr lang="en-US" sz="1200" i="0">
                    <a:latin typeface="Cambria Math" panose="02040503050406030204" pitchFamily="18" charset="0"/>
                  </a:rPr>
                  <a:t>a</a:t>
                </a:r>
                <a:r>
                  <a:rPr lang="ru-RU" sz="1200" i="0">
                    <a:latin typeface="Cambria Math" panose="02040503050406030204" pitchFamily="18" charset="0"/>
                  </a:rPr>
                  <a:t>_3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как ординаты точек пересечения правой ветви угла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окружности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ТРЕТЬЮ ТОЧКУ ПРОСТО ЧИТАЙ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41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07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9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sz="1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Прямые 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x = a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x = 2a+1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разбивают плоскость на 4 области, в каждой из которых левая часть неравенства </a:t>
                </a:r>
                <a:r>
                  <a:rPr lang="en-US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ПАЛЬЦЕМ</a:t>
                </a:r>
                <a:r>
                  <a:rPr lang="ru-RU" sz="1400" i="0" baseline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ПОКАЖИ НА ПРЕОБРАЗОВАННОЕ НЕРАВЕНСТВО) 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сохраняет знак, в пределах этой области, собственно найдем эти знаки.</a:t>
                </a:r>
                <a:endParaRPr lang="ru-RU" sz="1400" i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Условие выполняется при </a:t>
                </a:r>
                <a:r>
                  <a:rPr lang="en-US" sz="14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  <a:t> ∈ 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i="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i="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ru-RU" sz="1400" i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4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ПЕРВАЯ ТОЧКА</a:t>
                </a:r>
                <a:r>
                  <a:rPr lang="en-US" sz="14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Находим </a:t>
                </a:r>
                <a:r>
                  <a:rPr lang="en-US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i="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из условия, что 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прямая 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=a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пересекает 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прямую 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=1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точке с абсциссой 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_2</a:t>
                </a:r>
                <a:r>
                  <a:rPr lang="ru-RU" sz="1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(ПОКАЖИ ПАЛЬЦЕМ НА ПЕРВУЮ СИСТЕМУ)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4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ВТОРАЯ ТОЧКА</a:t>
                </a:r>
                <a:r>
                  <a:rPr lang="en-US" sz="14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r>
                  <a:rPr lang="ru-RU" sz="1400" i="0" baseline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Находим </a:t>
                </a:r>
                <a:r>
                  <a:rPr lang="en-US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400" i="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из условия, что 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прямая 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=2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+1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пересекает 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прямую 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=2</a:t>
                </a:r>
                <a:r>
                  <a:rPr lang="ru-RU" sz="14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 точке с абсциссой 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</a:t>
                </a:r>
                <a:r>
                  <a:rPr lang="ru-RU" sz="14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</a:t>
                </a:r>
                <a:r>
                  <a:rPr lang="ru-RU" sz="1400" b="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ru-RU" sz="1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(ПОКАЖИ ПАЛЬЦЕМ НА ВТОРУЮ СИСТЕМУ)</a:t>
                </a:r>
              </a:p>
              <a:p>
                <a:endParaRPr lang="ru-RU" sz="14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5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1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в задании есть сразу 2 переменные, то следует строить графики в плоскости </a:t>
                </a:r>
                <a:r>
                  <a:rPr lang="en-US" sz="1800" i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xOy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и, подставляя функцию с параметром, изменяя его, находим такой параметр, при котором выполняются условия задачи.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i="0">
                    <a:latin typeface="Cambria Math" panose="02040503050406030204" pitchFamily="18" charset="0"/>
                  </a:rPr>
                  <a:t>〖(</a:t>
                </a:r>
                <a:r>
                  <a:rPr lang="en-US" sz="1800" i="0">
                    <a:latin typeface="Cambria Math" panose="02040503050406030204" pitchFamily="18" charset="0"/>
                  </a:rPr>
                  <a:t>x</a:t>
                </a:r>
                <a:r>
                  <a:rPr lang="ru-RU" sz="1800" i="0">
                    <a:latin typeface="Cambria Math" panose="02040503050406030204" pitchFamily="18" charset="0"/>
                  </a:rPr>
                  <a:t>−2)〗^2+〖(</a:t>
                </a:r>
                <a:r>
                  <a:rPr lang="en-US" sz="1800" i="0">
                    <a:latin typeface="Cambria Math" panose="02040503050406030204" pitchFamily="18" charset="0"/>
                  </a:rPr>
                  <a:t>y</a:t>
                </a:r>
                <a:r>
                  <a:rPr lang="ru-RU" sz="1800" i="0">
                    <a:latin typeface="Cambria Math" panose="02040503050406030204" pitchFamily="18" charset="0"/>
                  </a:rPr>
                  <a:t>−3)〗^2=13 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− окружность с центром в точке (2; 3) и радиусом " </a:t>
                </a:r>
                <a:r>
                  <a:rPr lang="ru-RU" sz="1800" i="0">
                    <a:latin typeface="Cambria Math" panose="02040503050406030204" pitchFamily="18" charset="0"/>
                  </a:rPr>
                  <a:t>√13 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1800" i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endParaRPr lang="ru-RU" sz="1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"Найдем абсциссы точек пересечения прямой " </a:t>
                </a:r>
                <a:r>
                  <a:rPr lang="ru-RU" sz="1800" i="0">
                    <a:latin typeface="Cambria Math" panose="02040503050406030204" pitchFamily="18" charset="0"/>
                  </a:rPr>
                  <a:t>y=x"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и окружности: подставим " </a:t>
                </a:r>
                <a:r>
                  <a:rPr lang="ru-RU" sz="1800" i="0">
                    <a:latin typeface="Cambria Math" panose="02040503050406030204" pitchFamily="18" charset="0"/>
                  </a:rPr>
                  <a:t>y</a:t>
                </a:r>
                <a:r>
                  <a:rPr lang="en-US" sz="1800" i="0">
                    <a:latin typeface="Cambria Math" panose="02040503050406030204" pitchFamily="18" charset="0"/>
                  </a:rPr>
                  <a:t> </a:t>
                </a:r>
                <a:r>
                  <a:rPr lang="ru-RU" sz="1800" i="0">
                    <a:latin typeface="Cambria Math" panose="02040503050406030204" pitchFamily="18" charset="0"/>
                  </a:rPr>
                  <a:t>=</a:t>
                </a:r>
                <a:r>
                  <a:rPr lang="en-US" sz="1800" i="0">
                    <a:latin typeface="Cambria Math" panose="02040503050406030204" pitchFamily="18" charset="0"/>
                  </a:rPr>
                  <a:t> </a:t>
                </a:r>
                <a:r>
                  <a:rPr lang="ru-RU" sz="1800" i="0">
                    <a:latin typeface="Cambria Math" panose="02040503050406030204" pitchFamily="18" charset="0"/>
                  </a:rPr>
                  <a:t>x"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во второе уравнение исходной системы. Получим: " </a:t>
                </a:r>
                <a:r>
                  <a:rPr lang="ru-RU" sz="1800" i="0">
                    <a:latin typeface="Cambria Math" panose="02040503050406030204" pitchFamily="18" charset="0"/>
                  </a:rPr>
                  <a:t>2x^2=10x"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то есть " </a:t>
                </a:r>
                <a:r>
                  <a:rPr lang="ru-RU" sz="1800" i="0">
                    <a:latin typeface="Cambria Math" panose="02040503050406030204" pitchFamily="18" charset="0"/>
                  </a:rPr>
                  <a:t>x = 0"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или " </a:t>
                </a:r>
                <a:r>
                  <a:rPr lang="ru-RU" sz="1800" i="0">
                    <a:latin typeface="Cambria Math" panose="02040503050406030204" pitchFamily="18" charset="0"/>
                  </a:rPr>
                  <a:t>x = 5"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1800" i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endParaRPr lang="en-US" sz="1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"Аналогично найдем абсциссы точек пересечения окружности и прямой " </a:t>
                </a:r>
                <a:r>
                  <a:rPr lang="ru-RU" sz="1800" i="0">
                    <a:latin typeface="Cambria Math" panose="02040503050406030204" pitchFamily="18" charset="0"/>
                  </a:rPr>
                  <a:t>y=− x"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Имеем: " </a:t>
                </a:r>
                <a:r>
                  <a:rPr lang="ru-RU" sz="1800" i="0">
                    <a:latin typeface="Cambria Math" panose="02040503050406030204" pitchFamily="18" charset="0"/>
                  </a:rPr>
                  <a:t>2x^2=− 2x"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откуда " </a:t>
                </a:r>
                <a:r>
                  <a:rPr lang="ru-RU" sz="1800" i="0">
                    <a:latin typeface="Cambria Math" panose="02040503050406030204" pitchFamily="18" charset="0"/>
                  </a:rPr>
                  <a:t>x=0"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или " </a:t>
                </a:r>
                <a:r>
                  <a:rPr lang="ru-RU" sz="1800" i="0">
                    <a:latin typeface="Cambria Math" panose="02040503050406030204" pitchFamily="18" charset="0"/>
                  </a:rPr>
                  <a:t>x=−1"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Тем самым получены абсциссы трех точек " </a:t>
                </a:r>
                <a:r>
                  <a:rPr lang="ru-RU" sz="1800" i="0">
                    <a:latin typeface="Cambria Math" panose="02040503050406030204" pitchFamily="18" charset="0"/>
                  </a:rPr>
                  <a:t>x=−1"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,"</a:t>
                </a:r>
                <a:r>
                  <a:rPr lang="ru-RU" sz="1800" i="0">
                    <a:latin typeface="Cambria Math" panose="02040503050406030204" pitchFamily="18" charset="0"/>
                  </a:rPr>
                  <a:t> </a:t>
                </a:r>
                <a:r>
                  <a:rPr lang="en-US" sz="1800" b="0" i="0">
                    <a:latin typeface="Cambria Math" panose="02040503050406030204" pitchFamily="18" charset="0"/>
                  </a:rPr>
                  <a:t> </a:t>
                </a:r>
                <a:r>
                  <a:rPr lang="ru-RU" sz="1800" i="0">
                    <a:latin typeface="Cambria Math" panose="02040503050406030204" pitchFamily="18" charset="0"/>
                  </a:rPr>
                  <a:t>x=0</a:t>
                </a:r>
                <a:r>
                  <a:rPr lang="en-US" sz="1800" b="0" i="0">
                    <a:latin typeface="Cambria Math" panose="02040503050406030204" pitchFamily="18" charset="0"/>
                  </a:rPr>
                  <a:t>,</a:t>
                </a:r>
                <a:r>
                  <a:rPr lang="ru-RU" sz="1800" i="0">
                    <a:latin typeface="Cambria Math" panose="02040503050406030204" pitchFamily="18" charset="0"/>
                  </a:rPr>
                  <a:t>  x=5"</a:t>
                </a:r>
                <a:r>
                  <a:rPr lang="ru-RU" sz="180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которые могут быть решениями системы при условии существования логарифмов.</a:t>
                </a:r>
                <a:r>
                  <a:rPr lang="ru-RU" sz="1800" i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:r>
                  <a:rPr lang="en-US" sz="18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ПАЛЬЦЕМ ПОКАЖИ НА ИСХОДНЫЕ ЛОГАРИФМЫ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800" i="0">
                    <a:latin typeface="Cambria Math" panose="02040503050406030204" pitchFamily="18" charset="0"/>
                  </a:rPr>
                  <a:t>"Требуется, чтобы строго внутрь полосы "−√𝑎&lt;</a:t>
                </a:r>
                <a:r>
                  <a:rPr lang="en-US" sz="2800" i="0">
                    <a:latin typeface="Cambria Math" panose="02040503050406030204" pitchFamily="18" charset="0"/>
                  </a:rPr>
                  <a:t>𝑥</a:t>
                </a:r>
                <a:r>
                  <a:rPr lang="ru-RU" sz="2800" i="0">
                    <a:latin typeface="Cambria Math" panose="02040503050406030204" pitchFamily="18" charset="0"/>
                  </a:rPr>
                  <a:t>&lt;√</a:t>
                </a:r>
                <a:r>
                  <a:rPr lang="en-US" sz="2800" i="0">
                    <a:latin typeface="Cambria Math" panose="02040503050406030204" pitchFamily="18" charset="0"/>
                  </a:rPr>
                  <a:t>𝑎</a:t>
                </a:r>
                <a:r>
                  <a:rPr lang="ru-RU" sz="2800" i="0">
                    <a:latin typeface="Cambria Math" panose="02040503050406030204" pitchFamily="18" charset="0"/>
                  </a:rPr>
                  <a:t> " попали ровно две из трех этих точек. </a:t>
                </a:r>
                <a:r>
                  <a:rPr lang="ru-RU" sz="2800" i="0"/>
                  <a:t>"</a:t>
                </a:r>
                <a:endParaRPr lang="ru-RU" sz="28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Условие выполняется при </a:t>
                </a:r>
                <a:r>
                  <a:rPr lang="en-US" sz="1800" i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</a:t>
                </a:r>
                <a:r>
                  <a:rPr lang="ru-RU" sz="1800" i="0">
                    <a:effectLst/>
                    <a:latin typeface="Cambria Math" panose="02040503050406030204" pitchFamily="18" charset="0"/>
                    <a:ea typeface="Calibri" panose="020F0502020204030204" pitchFamily="34" charset="0"/>
                  </a:rPr>
                  <a:t> ∈ 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800" i="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800" i="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ru-RU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Найдем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условия, что прямая</a:t>
                </a:r>
                <a:r>
                  <a:rPr lang="ru-RU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</a:t>
                </a:r>
                <a:r>
                  <a:rPr lang="ru-RU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=−</a:t>
                </a:r>
                <a:r>
                  <a:rPr lang="ru-RU" sz="1800" i="0">
                    <a:effectLst/>
                    <a:latin typeface="Cambria Math" panose="02040503050406030204" pitchFamily="18" charset="0"/>
                  </a:rPr>
                  <a:t>√(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𝑎</a:t>
                </a:r>
                <a:r>
                  <a:rPr lang="ru-RU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_1 )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проходит через точку пересечения прямой 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𝑦</a:t>
                </a:r>
                <a:r>
                  <a:rPr lang="ru-RU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=−</a:t>
                </a:r>
                <a:r>
                  <a:rPr lang="en-US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𝑥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окружности</a:t>
                </a:r>
                <a:endParaRPr lang="ru-RU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Найдем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условия, что прямая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:r>
                  <a:rPr lang="ru-RU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i="0">
                    <a:effectLst/>
                    <a:latin typeface="Cambria Math" panose="02040503050406030204" pitchFamily="18" charset="0"/>
                  </a:rPr>
                  <a:t>√(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𝑎</a:t>
                </a:r>
                <a:r>
                  <a:rPr lang="ru-RU" sz="2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ru-RU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u-RU" sz="2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проходит через точку пересечения прямой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𝑦</a:t>
                </a:r>
                <a:r>
                  <a:rPr lang="ru-RU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окружности</a:t>
                </a:r>
                <a:endParaRPr lang="ru-RU" sz="180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DBE2C-A646-4449-ADE6-CBF2CD0E4A5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1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3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4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0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43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5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411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7F1B9F5-79E4-4AB7-95AB-2B1165F80FAD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FEF0DEB-5878-4A43-80FB-279D6EE0F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268B-3245-4BCB-808C-E753CA3A2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ГРАФИЧЕСКИЙ МЕТОД РЕШЕНИЯ УРАВНЕНИЙ И НЕРАВЕНСТВ С ПАРАМЕТРОМ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DFB144-0A89-4F85-84E0-52253F306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ученики 11 класса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А. </a:t>
            </a:r>
            <a:r>
              <a:rPr lang="ru-RU" sz="1600" i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Энс</a:t>
            </a:r>
            <a:r>
              <a:rPr lang="ru-RU" sz="16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Д. Комиссаров, С. Пичугин, Я. Нестеров</a:t>
            </a:r>
          </a:p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Helvetica Neue"/>
                <a:cs typeface="Times New Roman" pitchFamily="18" charset="0"/>
                <a:sym typeface="Helvetica Neue"/>
              </a:rPr>
              <a:t>Киреенко Светлана Григорьевна</a:t>
            </a:r>
            <a:endParaRPr lang="ru-RU" sz="16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2FA63-84AD-4A24-A023-AF94E59E6617}"/>
              </a:ext>
            </a:extLst>
          </p:cNvPr>
          <p:cNvSpPr txBox="1"/>
          <p:nvPr/>
        </p:nvSpPr>
        <p:spPr>
          <a:xfrm>
            <a:off x="5609000" y="6196008"/>
            <a:ext cx="96892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bg1"/>
                </a:solidFill>
                <a:latin typeface="Times New Roman" pitchFamily="18" charset="0"/>
                <a:ea typeface="Helvetica Neue"/>
                <a:cs typeface="Times New Roman" pitchFamily="18" charset="0"/>
                <a:sym typeface="Helvetica Neue"/>
              </a:rPr>
              <a:t>Томск 2023</a:t>
            </a:r>
          </a:p>
        </p:txBody>
      </p:sp>
      <p:sp>
        <p:nvSpPr>
          <p:cNvPr id="5" name="Прямоугольник 14">
            <a:extLst>
              <a:ext uri="{FF2B5EF4-FFF2-40B4-BE49-F238E27FC236}">
                <a16:creationId xmlns:a16="http://schemas.microsoft.com/office/drawing/2014/main" id="{21CA4A05-D6EE-4408-8BD0-32ADF901A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10" y="343956"/>
            <a:ext cx="35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9pPr>
          </a:lstStyle>
          <a:p>
            <a:pPr algn="ctr"/>
            <a:r>
              <a:rPr lang="ru-RU" altLang="ru-RU" sz="16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МБОУ ЛИЦЕЙ ПРИ ТПУ Г. ТОМСКА</a:t>
            </a:r>
          </a:p>
        </p:txBody>
      </p:sp>
    </p:spTree>
    <p:extLst>
      <p:ext uri="{BB962C8B-B14F-4D97-AF65-F5344CB8AC3E}">
        <p14:creationId xmlns:p14="http://schemas.microsoft.com/office/powerpoint/2010/main" val="155053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441E2C-7F80-4BFC-8259-6B12FEDEB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4" y="256206"/>
                <a:ext cx="11715751" cy="8028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1800" u="sng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Пример 5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При каких значениях параметра а система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=4,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имеет ровно 2 различных решения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E441E2C-7F80-4BFC-8259-6B12FEDEB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4" y="256206"/>
                <a:ext cx="11715751" cy="802888"/>
              </a:xfrm>
              <a:blipFill>
                <a:blip r:embed="rId3"/>
                <a:stretch>
                  <a:fillRect l="-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BF2689-6498-4B98-9918-9FED4BCE8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5841" y="1582548"/>
            <a:ext cx="6178034" cy="4083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ADE52771-176E-48BB-A32E-B6470F84AB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23" y="1292994"/>
                <a:ext cx="5537717" cy="4987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sz="180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∈(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]∪{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}∪[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−4,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ru-RU" sz="18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⟺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=−4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+2;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лежит на прямой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+4,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ru-RU" sz="18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⟺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=−4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+2;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лежит на прямой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endParaRPr lang="en-US" sz="1800" i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Ответ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18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∈(−4;−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3]∪{−2;0}∪[1;2)</m:t>
                    </m:r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ADE52771-176E-48BB-A32E-B6470F84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3" y="1292994"/>
                <a:ext cx="5537717" cy="4987226"/>
              </a:xfrm>
              <a:prstGeom prst="rect">
                <a:avLst/>
              </a:prstGeom>
              <a:blipFill>
                <a:blip r:embed="rId5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36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1DA81-D48E-4A07-9924-254E07B5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7063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ЛИТЕРАТУРЫ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D66F9-BC77-444A-950D-458C83A4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063"/>
            <a:ext cx="10515600" cy="4351338"/>
          </a:xfrm>
        </p:spPr>
        <p:txBody>
          <a:bodyPr/>
          <a:lstStyle/>
          <a:p>
            <a:pPr marL="342900" lvl="0" indent="-342900">
              <a:spcAft>
                <a:spcPts val="1200"/>
              </a:spcAft>
              <a:buClrTx/>
              <a:buFont typeface="+mj-lt"/>
              <a:buAutoNum type="arabicPeriod"/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Корянов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А.Г., Прокофьев А.А. Математика ЕГЭ 2014 решение неравенств с одной переменной (типовые задания С3): Учебное пособие. - Москва &amp; Брянск, 2013. – 93 с.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Моденов В.П. Задачи с параметрами. Координатно-параметрический метод: учебное пособие. — М.: Издательство «Экзамен», 2007. – 290 с.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Корянов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А.Г., Прокофьев А.А. Математика ЕГЭ 2011 (типовые задания С5) уравнения и неравенства с параметрами: количество решений: учебное пособие. - Москва &amp; Брянск, 2011. – 79 с.</a:t>
            </a:r>
          </a:p>
        </p:txBody>
      </p:sp>
    </p:spTree>
    <p:extLst>
      <p:ext uri="{BB962C8B-B14F-4D97-AF65-F5344CB8AC3E}">
        <p14:creationId xmlns:p14="http://schemas.microsoft.com/office/powerpoint/2010/main" val="261545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830D6-90BB-454F-99AB-2381C804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64617"/>
            <a:ext cx="9875520" cy="1128765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725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1">
            <a:extLst>
              <a:ext uri="{FF2B5EF4-FFF2-40B4-BE49-F238E27FC236}">
                <a16:creationId xmlns:a16="http://schemas.microsoft.com/office/drawing/2014/main" id="{51367920-BDF6-4C0C-8C00-971B4D6A0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2152" y="1878318"/>
            <a:ext cx="4313663" cy="310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itchFamily="2" charset="0"/>
                <a:cs typeface="Helvetica Neue" pitchFamily="2" charset="0"/>
                <a:sym typeface="Helvetica Neue" pitchFamily="2" charset="0"/>
              </a:defRPr>
            </a:lvl9pPr>
          </a:lstStyle>
          <a:p>
            <a:r>
              <a:rPr lang="ru-RU" alt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</a:p>
          <a:p>
            <a:endParaRPr lang="ru-RU" altLang="ru-RU" sz="2800" b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3820" marR="73025">
              <a:spcBef>
                <a:spcPts val="1005"/>
              </a:spcBef>
              <a:spcAft>
                <a:spcPts val="0"/>
              </a:spcAft>
            </a:pPr>
            <a:r>
              <a:rPr lang="ru-RU" sz="2400" b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Обобщить и развить новые умения и навыки решения задач с параметром графическим методом</a:t>
            </a:r>
            <a:r>
              <a:rPr lang="ru-RU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Научиться работать в команде</a:t>
            </a:r>
            <a:endParaRPr lang="ru-RU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692F5E-3C53-41B5-AC6E-68BFD90E7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19101" y="537950"/>
            <a:ext cx="6380747" cy="5782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dirty="0">
                <a:solidFill>
                  <a:srgbClr val="000000"/>
                </a:solidFill>
                <a:latin typeface="Times New Roman" pitchFamily="18" charset="0"/>
                <a:ea typeface="Helvetica Neue"/>
                <a:cs typeface="Times New Roman" pitchFamily="18" charset="0"/>
                <a:sym typeface="Helvetica Neue"/>
              </a:rPr>
              <a:t>Задачи: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3600" b="1" dirty="0">
              <a:solidFill>
                <a:srgbClr val="000000"/>
              </a:solidFill>
              <a:latin typeface="Times New Roman" pitchFamily="18" charset="0"/>
              <a:ea typeface="Helvetica Neue"/>
              <a:cs typeface="Times New Roman" pitchFamily="18" charset="0"/>
              <a:sym typeface="Helvetica Neue"/>
            </a:endParaRPr>
          </a:p>
          <a:p>
            <a:pPr marL="457200" marR="73025" lvl="0" indent="-457200">
              <a:spcBef>
                <a:spcPts val="1005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 и анализ литературы, источников интернета</a:t>
            </a:r>
          </a:p>
          <a:p>
            <a:pPr marL="457200" lvl="0" indent="-457200">
              <a:buClrTx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алгоритм решения некоторых задач с параметром с помощью графического метода</a:t>
            </a:r>
          </a:p>
          <a:p>
            <a:pPr marL="457200" lvl="0" indent="-457200">
              <a:buClrTx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Научиться самостоятельно составлять и решать задачи подобного типа.</a:t>
            </a:r>
          </a:p>
          <a:p>
            <a:pPr marL="457200" lvl="0" indent="-457200">
              <a:buClrTx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Ознакомиться с графическим калькулятором «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Desmos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marL="457200" lvl="0" indent="-457200">
              <a:buClrTx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Представить доклад и презентацию</a:t>
            </a:r>
          </a:p>
          <a:p>
            <a:pPr marL="457200" lvl="0" indent="-457200">
              <a:buClrTx/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Составить учебное пособие</a:t>
            </a:r>
          </a:p>
        </p:txBody>
      </p:sp>
    </p:spTree>
    <p:extLst>
      <p:ext uri="{BB962C8B-B14F-4D97-AF65-F5344CB8AC3E}">
        <p14:creationId xmlns:p14="http://schemas.microsoft.com/office/powerpoint/2010/main" val="202695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090D6-3787-472E-8B80-2C341C34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89907"/>
          </a:xfrm>
        </p:spPr>
        <p:txBody>
          <a:bodyPr>
            <a:normAutofit/>
          </a:bodyPr>
          <a:lstStyle/>
          <a:p>
            <a:pPr algn="ctr"/>
            <a:r>
              <a:rPr lang="ru-RU" sz="2000" b="1" i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ПРИЕМЫ РЕШЕНИЯ ЗАДАЧ С ПАРАМЕТРОМ ГРАФИЧЕСКИМ МЕТОДОМ</a:t>
            </a:r>
            <a:endParaRPr lang="ru-RU" sz="4800" dirty="0">
              <a:solidFill>
                <a:srgbClr val="0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40D9B-C486-4B8C-9919-0DE2DF36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0993"/>
            <a:ext cx="12192000" cy="789907"/>
          </a:xfrm>
        </p:spPr>
        <p:txBody>
          <a:bodyPr>
            <a:normAutofit/>
          </a:bodyPr>
          <a:lstStyle/>
          <a:p>
            <a:pPr marL="342900" indent="-342900" algn="ctr">
              <a:buClrTx/>
              <a:buAutoNum type="arabicPeriod"/>
            </a:pPr>
            <a:r>
              <a:rPr lang="ru-RU" sz="2000" b="1" i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Распространенные графические образы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BE214-FF7E-4EDD-BE0C-A8C996739D3E}"/>
                  </a:ext>
                </a:extLst>
              </p:cNvPr>
              <p:cNvSpPr txBox="1"/>
              <p:nvPr/>
            </p:nvSpPr>
            <p:spPr>
              <a:xfrm>
                <a:off x="218364" y="1535946"/>
                <a:ext cx="11723427" cy="1289071"/>
              </a:xfrm>
              <a:prstGeom prst="rect">
                <a:avLst/>
              </a:prstGeom>
              <a:noFill/>
            </p:spPr>
            <p:txBody>
              <a:bodyPr wrap="square" numCol="2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ru-RU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i="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const</m:t>
                    </m:r>
                    <m:r>
                      <a:rPr lang="en-US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семейство прямых, параллельных прямой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i="0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или совпадающих с ней.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ru-RU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i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const</m:t>
                    </m:r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пучок прямых, проходящих через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ru-RU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FBE214-FF7E-4EDD-BE0C-A8C99673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4" y="1535946"/>
                <a:ext cx="11723427" cy="1289071"/>
              </a:xfrm>
              <a:prstGeom prst="rect">
                <a:avLst/>
              </a:prstGeom>
              <a:blipFill>
                <a:blip r:embed="rId3"/>
                <a:stretch>
                  <a:fillRect l="-416" b="-7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58592F-F51D-4503-81B8-313E9A10D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3108678"/>
            <a:ext cx="5719682" cy="36497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59272C-E472-479B-91F4-F25EDA695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46" y="2840802"/>
            <a:ext cx="6096001" cy="39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BBF2558-DE1A-4FBB-806C-8442AB4ECA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841" y="3040864"/>
                <a:ext cx="3677622" cy="384717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ABBF2558-DE1A-4FBB-806C-8442AB4EC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841" y="3040864"/>
                <a:ext cx="3677622" cy="384717"/>
              </a:xfrm>
              <a:blipFill>
                <a:blip r:embed="rId3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04F310-D8A8-42BF-8ABA-CDED81B04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2" y="907775"/>
            <a:ext cx="4055452" cy="2125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9FD88339-9608-4756-B431-7F1947854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2068" y="234869"/>
                <a:ext cx="3446570" cy="5235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Заголовок 1">
                <a:extLst>
                  <a:ext uri="{FF2B5EF4-FFF2-40B4-BE49-F238E27FC236}">
                    <a16:creationId xmlns:a16="http://schemas.microsoft.com/office/drawing/2014/main" id="{9FD88339-9608-4756-B431-7F1947854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68" y="234869"/>
                <a:ext cx="3446570" cy="52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D75A7B-AFFF-4879-A091-3E2B3C28BF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81"/>
          <a:stretch/>
        </p:blipFill>
        <p:spPr>
          <a:xfrm>
            <a:off x="4282068" y="880869"/>
            <a:ext cx="3446570" cy="21525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D1417A-1C5C-42A3-A87A-F4DDFA7D6E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3"/>
          <a:stretch/>
        </p:blipFill>
        <p:spPr>
          <a:xfrm>
            <a:off x="7929678" y="949302"/>
            <a:ext cx="3796589" cy="1929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Заголовок 1">
                <a:extLst>
                  <a:ext uri="{FF2B5EF4-FFF2-40B4-BE49-F238E27FC236}">
                    <a16:creationId xmlns:a16="http://schemas.microsoft.com/office/drawing/2014/main" id="{E3732DD4-6CFE-484A-AD6F-8DC69FDB9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4199" y="338307"/>
                <a:ext cx="4282068" cy="5347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Заголовок 1">
                <a:extLst>
                  <a:ext uri="{FF2B5EF4-FFF2-40B4-BE49-F238E27FC236}">
                    <a16:creationId xmlns:a16="http://schemas.microsoft.com/office/drawing/2014/main" id="{E3732DD4-6CFE-484A-AD6F-8DC69FDB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199" y="338307"/>
                <a:ext cx="4282068" cy="534703"/>
              </a:xfrm>
              <a:prstGeom prst="rect">
                <a:avLst/>
              </a:prstGeom>
              <a:blipFill>
                <a:blip r:embed="rId8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4B4A25-9159-4F88-8902-F268BC435A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3" y="3523941"/>
            <a:ext cx="3153838" cy="3334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Заголовок 1">
                <a:extLst>
                  <a:ext uri="{FF2B5EF4-FFF2-40B4-BE49-F238E27FC236}">
                    <a16:creationId xmlns:a16="http://schemas.microsoft.com/office/drawing/2014/main" id="{C9762324-25D6-4266-8B39-C645225668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00612"/>
                <a:ext cx="4372714" cy="5235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Заголовок 1">
                <a:extLst>
                  <a:ext uri="{FF2B5EF4-FFF2-40B4-BE49-F238E27FC236}">
                    <a16:creationId xmlns:a16="http://schemas.microsoft.com/office/drawing/2014/main" id="{C9762324-25D6-4266-8B39-C6452256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612"/>
                <a:ext cx="4372714" cy="523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Заголовок 1">
                <a:extLst>
                  <a:ext uri="{FF2B5EF4-FFF2-40B4-BE49-F238E27FC236}">
                    <a16:creationId xmlns:a16="http://schemas.microsoft.com/office/drawing/2014/main" id="{3E60EF52-F299-4B94-9334-48EDB1A19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7189" y="3010241"/>
                <a:ext cx="3677622" cy="425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Заголовок 1">
                <a:extLst>
                  <a:ext uri="{FF2B5EF4-FFF2-40B4-BE49-F238E27FC236}">
                    <a16:creationId xmlns:a16="http://schemas.microsoft.com/office/drawing/2014/main" id="{3E60EF52-F299-4B94-9334-48EDB1A19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89" y="3010241"/>
                <a:ext cx="3677622" cy="4250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FE5F9C6-3DE3-48D0-9E92-E14F439BE54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b="4825"/>
          <a:stretch/>
        </p:blipFill>
        <p:spPr>
          <a:xfrm>
            <a:off x="3631441" y="3429000"/>
            <a:ext cx="4579268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Заголовок 1">
                <a:extLst>
                  <a:ext uri="{FF2B5EF4-FFF2-40B4-BE49-F238E27FC236}">
                    <a16:creationId xmlns:a16="http://schemas.microsoft.com/office/drawing/2014/main" id="{EDD8125E-14B8-4592-BF2A-9ECAB852DD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9771" y="2931832"/>
                <a:ext cx="3979846" cy="425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Заголовок 1">
                <a:extLst>
                  <a:ext uri="{FF2B5EF4-FFF2-40B4-BE49-F238E27FC236}">
                    <a16:creationId xmlns:a16="http://schemas.microsoft.com/office/drawing/2014/main" id="{EDD8125E-14B8-4592-BF2A-9ECAB852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771" y="2931832"/>
                <a:ext cx="3979846" cy="425080"/>
              </a:xfrm>
              <a:prstGeom prst="rect">
                <a:avLst/>
              </a:prstGeom>
              <a:blipFill>
                <a:blip r:embed="rId1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400960F-3FA4-4DC6-B1FD-DBE060EA659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6" b="7466"/>
          <a:stretch/>
        </p:blipFill>
        <p:spPr>
          <a:xfrm>
            <a:off x="8215574" y="3095883"/>
            <a:ext cx="3510693" cy="37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5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52CAF78-C814-487D-BFB0-5E57B43976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8844" y="277702"/>
                <a:ext cx="11734310" cy="1493948"/>
              </a:xfrm>
            </p:spPr>
            <p:txBody>
              <a:bodyPr>
                <a:normAutofit/>
              </a:bodyPr>
              <a:lstStyle/>
              <a:p>
                <a:r>
                  <a:rPr lang="ru-RU" sz="1800" i="0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Пример 1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При каких значениях параметра а система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&lt;10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+3≥3∙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не имеет решений, а каждое из неравенств имеет хотя бы одно решение?</a:t>
                </a:r>
                <a:r>
                  <a:rPr lang="ru-RU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/>
                </a:r>
                <a:br>
                  <a:rPr lang="ru-RU" sz="18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</a:br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052CAF78-C814-487D-BFB0-5E57B4397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844" y="277702"/>
                <a:ext cx="11734310" cy="1493948"/>
              </a:xfrm>
              <a:blipFill>
                <a:blip r:embed="rId3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3F8FE9-1B4B-4F9A-AA97-58A9A6CA0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" y="1190011"/>
                <a:ext cx="12192000" cy="948934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&lt;10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x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+3≥3∙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x</m:t>
                                  </m:r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1800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−10</m:t>
                              </m:r>
                              <m:r>
                                <m:rPr>
                                  <m:sty m:val="p"/>
                                </m:rP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x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+25+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&lt;25,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≥3∙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x</m:t>
                                  </m:r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−3</m:t>
                              </m:r>
                            </m:e>
                          </m:eqArr>
                        </m:e>
                      </m:d>
                      <m:r>
                        <a:rPr lang="ru-RU" sz="1800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⟺</m:t>
                      </m:r>
                      <m:r>
                        <a:rPr lang="ru-RU" sz="1800" i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x</m:t>
                                  </m:r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−5)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a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≥3∙|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x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+1|−3;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83F8FE9-1B4B-4F9A-AA97-58A9A6CA0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" y="1190011"/>
                <a:ext cx="12192000" cy="94893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9534B9-2D80-4530-BFA6-146D3835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705" y="2410658"/>
            <a:ext cx="5969680" cy="360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E76A7F0B-1BB8-4102-AADD-1613C65BAE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615" y="1862254"/>
                <a:ext cx="5857384" cy="47180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∪[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)=3∙|</m:t>
                    </m:r>
                    <m:r>
                      <m:rPr>
                        <m:sty m:val="p"/>
                      </m:rP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+1|−3.</m:t>
                    </m:r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(−1)=3∙|−1+1|−3 =−3</m:t>
                    </m:r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ru-RU" sz="180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3</m:t>
                            </m:r>
                            <m:r>
                              <m:rPr>
                                <m:nor/>
                              </m:rPr>
                              <a:rPr lang="en-US" sz="180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ru-RU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ru-RU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=25</m:t>
                            </m:r>
                          </m:e>
                        </m:eqArr>
                      </m:e>
                    </m:d>
                    <m:r>
                      <a:rPr lang="ru-RU" sz="18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+25+9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800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− 10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10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∙ (</m:t>
                    </m:r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 = 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ru-RU" sz="1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0; при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</a:t>
                </a: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Найдём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условия, что 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прямая </m:t>
                    </m:r>
                    <m:r>
                      <m:rPr>
                        <m:sty m:val="p"/>
                      </m:rP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ru-RU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касается окружности ⇒</m:t>
                    </m:r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ru-RU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Ответ: а 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−3;0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ru-RU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∪[3;5)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E76A7F0B-1BB8-4102-AADD-1613C65B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5" y="1862254"/>
                <a:ext cx="5857384" cy="4718044"/>
              </a:xfrm>
              <a:prstGeom prst="rect">
                <a:avLst/>
              </a:prstGeom>
              <a:blipFill>
                <a:blip r:embed="rId6"/>
                <a:stretch>
                  <a:fillRect l="-832" t="-646" b="-2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9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E5F1A-455D-432B-8FAD-AE027892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029"/>
          </a:xfrm>
        </p:spPr>
        <p:txBody>
          <a:bodyPr>
            <a:norm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Оси координатных плоскостей</a:t>
            </a:r>
            <a:endParaRPr lang="ru-RU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4DE709-B4FA-4D44-A1F9-EF4DEAF27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4" y="894821"/>
                <a:ext cx="11953875" cy="9510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i="0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Пример 2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При каких значениях параметра а система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+1&gt;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∙(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+5),</m:t>
                            </m:r>
                          </m:e>
                          <m:e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&lt;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𝑎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−6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имеет хотя бы одно решение?</a:t>
                </a: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4DE709-B4FA-4D44-A1F9-EF4DEAF27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4" y="894821"/>
                <a:ext cx="11953875" cy="951029"/>
              </a:xfrm>
              <a:blipFill>
                <a:blip r:embed="rId3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28DF72-74B8-4C26-B0BA-F05A3351742D}"/>
                  </a:ext>
                </a:extLst>
              </p:cNvPr>
              <p:cNvSpPr txBox="1"/>
              <p:nvPr/>
            </p:nvSpPr>
            <p:spPr>
              <a:xfrm>
                <a:off x="356838" y="1622672"/>
                <a:ext cx="5737302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+1&gt;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∙(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+5),</m:t>
                              </m:r>
                            </m:e>
                            <m:e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  <m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+5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ru-RU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28DF72-74B8-4C26-B0BA-F05A33517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8" y="1622672"/>
                <a:ext cx="5737302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9A0820-B5F5-4D72-B6B4-F8A9478B43A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97"/>
          <a:stretch/>
        </p:blipFill>
        <p:spPr bwMode="auto">
          <a:xfrm>
            <a:off x="6097861" y="2181671"/>
            <a:ext cx="5737301" cy="434705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D9D239-A01D-4490-855B-DE9EC6E2F0B5}"/>
                  </a:ext>
                </a:extLst>
              </p:cNvPr>
              <p:cNvSpPr txBox="1"/>
              <p:nvPr/>
            </p:nvSpPr>
            <p:spPr>
              <a:xfrm>
                <a:off x="356838" y="2740670"/>
                <a:ext cx="5737302" cy="3347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Найдем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и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из условия, что </m:t>
                      </m:r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парабола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пересекает пряму</m:t>
                      </m:r>
                      <m:r>
                        <m:rPr>
                          <m:nor/>
                        </m:rPr>
                        <a:rPr lang="ru-RU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ю </m:t>
                      </m:r>
                      <m:r>
                        <m:rPr>
                          <m:sty m:val="p"/>
                        </m:rP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в точках с абсциссами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и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ru-RU" baseline="-25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ru-RU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i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=−0,5;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=−4.</m:t>
                      </m:r>
                      <m:r>
                        <m:rPr>
                          <m:nor/>
                        </m:rPr>
                        <a:rPr lang="en-US" b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Ответ: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ru-R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m:rPr>
                          <m:nor/>
                        </m:rPr>
                        <a:rPr lang="ru-RU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ru-RU" b="0" i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RU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4; −0,5).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D9D239-A01D-4490-855B-DE9EC6E2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38" y="2740670"/>
                <a:ext cx="5737302" cy="3347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allAtOnce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C3F64-B0FB-4FE9-A157-54D04373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1306"/>
          </a:xfrm>
        </p:spPr>
        <p:txBody>
          <a:bodyPr>
            <a:norm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областей</a:t>
            </a:r>
            <a:endParaRPr lang="ru-RU" sz="4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95E2BB-8AE9-49F5-90FA-7C8316BE0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115403"/>
                <a:ext cx="4828478" cy="21972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60000"/>
                  </a:lnSpc>
                  <a:buNone/>
                </a:pPr>
                <a:r>
                  <a:rPr lang="ru-RU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f(x)∙g(x)∙…∙d(x) &gt; 0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)∙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0</a:t>
                </a:r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995E2BB-8AE9-49F5-90FA-7C8316BE0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15403"/>
                <a:ext cx="4828478" cy="21972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B46973-269A-4C3C-AE26-0F9F6160D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478" y="1113896"/>
            <a:ext cx="7120976" cy="46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2E57ABC-0036-49D1-A421-6CE2784698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9074" y="0"/>
                <a:ext cx="11972925" cy="1325563"/>
              </a:xfrm>
            </p:spPr>
            <p:txBody>
              <a:bodyPr/>
              <a:lstStyle/>
              <a:p>
                <a:r>
                  <a:rPr lang="ru-RU" sz="1800" i="0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Пример 3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При каких значениях параметра а неравенство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−2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выполняется для всех x из отрезка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1;2</m:t>
                        </m:r>
                      </m:e>
                    </m:d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?</a:t>
                </a:r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2E57ABC-0036-49D1-A421-6CE278469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9074" y="0"/>
                <a:ext cx="11972925" cy="1325563"/>
              </a:xfrm>
              <a:blipFill>
                <a:blip r:embed="rId3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05D4F7-49C2-4B9C-8C94-325BB32A1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021" y="1325563"/>
                <a:ext cx="4891668" cy="451941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−2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&lt;0⟺(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−1)∙(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𝑎</m:t>
                    </m:r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)&lt;0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∈ 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80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ru-RU" sz="1800" i="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).</a:t>
                </a: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ClrTx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=1,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buClrTx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=2,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</m:t>
                            </m:r>
                          </m:e>
                        </m:eqArr>
                      </m:e>
                    </m:d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=0,5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Ответ</a:t>
                </a:r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a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 </m:t>
                    </m:r>
                  </m:oMath>
                </a14:m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(0,5; 1).</a:t>
                </a: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spcAft>
                    <a:spcPts val="800"/>
                  </a:spcAft>
                  <a:buNone/>
                </a:pP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05D4F7-49C2-4B9C-8C94-325BB32A1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021" y="1325563"/>
                <a:ext cx="4891668" cy="4519419"/>
              </a:xfrm>
              <a:blipFill>
                <a:blip r:embed="rId4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065D18-5766-413F-A078-AE6B05527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689" y="1835654"/>
            <a:ext cx="6588950" cy="41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1A0E7-95F5-487D-9D37-FEB66485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493"/>
          </a:xfrm>
        </p:spPr>
        <p:txBody>
          <a:bodyPr>
            <a:normAutofit/>
          </a:bodyPr>
          <a:lstStyle/>
          <a:p>
            <a:pPr algn="ctr"/>
            <a:r>
              <a:rPr lang="ru-RU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Задачи, содержащие несколько переменных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A2D20B-3065-4E72-9063-1885D3B6A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650" y="875377"/>
                <a:ext cx="11696700" cy="85864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sz="1800" u="sng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Пример 4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При каких значениях параметра а система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</m:t>
                                    </m:r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ru-RU" sz="180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ru-RU" sz="180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</m:t>
                                    </m:r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ru-RU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a:rPr lang="ru-RU" sz="1800" i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),</m:t>
                                    </m:r>
                                  </m:e>
                                </m:func>
                              </m:e>
                            </m:func>
                          </m:e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=4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+6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имеет ровно 2 различных решения?</a:t>
                </a:r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A2D20B-3065-4E72-9063-1885D3B6A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875377"/>
                <a:ext cx="11696700" cy="858645"/>
              </a:xfrm>
              <a:blipFill>
                <a:blip r:embed="rId3"/>
                <a:stretch>
                  <a:fillRect l="-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5CFF68FE-763C-44DA-ADC5-93A585761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553631"/>
                <a:ext cx="5848350" cy="1795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=4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+6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ru-RU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или 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=−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=4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+6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  <m:r>
                      <a:rPr lang="ru-RU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ru-RU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или 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5CFF68FE-763C-44DA-ADC5-93A585761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553631"/>
                <a:ext cx="5848350" cy="179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8B820-9B32-480D-9171-FC4598BE2DD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6" y="2553631"/>
            <a:ext cx="5760649" cy="40392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1E0EB857-096E-4975-B271-6AF84D9BF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3876675"/>
                <a:ext cx="5934076" cy="2947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ru-RU" sz="1800" b="0" i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∈ </m:t>
                    </m:r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8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sup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e>
                              <m:sup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=13</m:t>
                            </m:r>
                            <m:r>
                              <a:rPr lang="ru-RU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en-US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ru-RU" sz="18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</m:e>
                        </m:eqArr>
                        <m:r>
                          <a:rPr lang="ru-RU" sz="180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⟺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ru-RU" sz="1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ru-RU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80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ru-RU" sz="1800" i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=−</m:t>
                            </m:r>
                            <m:rad>
                              <m:radPr>
                                <m:degHide m:val="on"/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ru-RU" sz="1800" i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rad>
                          </m:e>
                        </m:eqArr>
                      </m:e>
                    </m:d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−3)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=13</m:t>
                              </m:r>
                              <m:r>
                                <a:rPr lang="ru-RU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ru-RU" sz="18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sz="1800" b="0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eqArr>
                          <m:r>
                            <a:rPr lang="ru-RU" sz="180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⟺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ru-RU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ru-RU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=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ru-RU" sz="1800" i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sz="1800" b="0" i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eqArr>
                        </m:e>
                      </m:d>
                      <m:r>
                        <a:rPr lang="ru-RU" sz="180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Ответ: </a:t>
                </a:r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ru-RU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 </m:t>
                    </m:r>
                  </m:oMath>
                </a14:m>
                <a:r>
                  <a:rPr lang="ru-RU" sz="180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(1; 25].</a:t>
                </a:r>
                <a:endParaRPr lang="ru-RU" sz="1800" i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1E0EB857-096E-4975-B271-6AF84D9B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876675"/>
                <a:ext cx="5934076" cy="2947868"/>
              </a:xfrm>
              <a:prstGeom prst="rect">
                <a:avLst/>
              </a:prstGeom>
              <a:blipFill>
                <a:blip r:embed="rId6"/>
                <a:stretch>
                  <a:fillRect l="-925" t="-2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87CF4E55-2B95-4401-9AFC-410043EC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10993"/>
                <a:ext cx="12192000" cy="1159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RU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u-RU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RU" sz="18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8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,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=4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&gt;0,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=13</m:t>
                              </m:r>
                            </m:e>
                          </m:eqArr>
                        </m:e>
                      </m:d>
                      <m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=±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sz="1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2)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3)</m:t>
                                  </m:r>
                                </m:e>
                                <m:sup>
                                  <m: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=13.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87CF4E55-2B95-4401-9AFC-410043EC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0993"/>
                <a:ext cx="12192000" cy="1159727"/>
              </a:xfrm>
              <a:prstGeom prst="rect">
                <a:avLst/>
              </a:prstGeom>
              <a:blipFill>
                <a:blip r:embed="rId7"/>
                <a:stretch>
                  <a:fillRect t="-1579" b="-3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4" grpId="0"/>
    </p:bldLst>
  </p:timing>
</p:sld>
</file>

<file path=ppt/theme/theme1.xml><?xml version="1.0" encoding="utf-8"?>
<a:theme xmlns:a="http://schemas.openxmlformats.org/drawingml/2006/main" name="Базис">
  <a:themeElements>
    <a:clrScheme name="Другая 2">
      <a:dk1>
        <a:srgbClr val="FF0000"/>
      </a:dk1>
      <a:lt1>
        <a:srgbClr val="FFFFFF"/>
      </a:lt1>
      <a:dk2>
        <a:srgbClr val="FF0000"/>
      </a:dk2>
      <a:lt2>
        <a:srgbClr val="FFFFFF"/>
      </a:lt2>
      <a:accent1>
        <a:srgbClr val="FF0000"/>
      </a:accent1>
      <a:accent2>
        <a:srgbClr val="FF0000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FF0000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1938</Words>
  <Application>Microsoft Office PowerPoint</Application>
  <PresentationFormat>Широкоэкранный</PresentationFormat>
  <Paragraphs>93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Helvetica Neue</vt:lpstr>
      <vt:lpstr>Times New Roman</vt:lpstr>
      <vt:lpstr>Базис</vt:lpstr>
      <vt:lpstr>ГРАФИЧЕСКИЙ МЕТОД РЕШЕНИЯ УРАВНЕНИЙ И НЕРАВЕНСТВ С ПАРАМЕТРОМ</vt:lpstr>
      <vt:lpstr>Цель:  1. Обобщить и развить новые умения и навыки решения задач с параметром графическим методом 2. Научиться работать в команде</vt:lpstr>
      <vt:lpstr>ОСНОВНЫЕ ПРИЕМЫ РЕШЕНИЯ ЗАДАЧ С ПАРАМЕТРОМ ГРАФИЧЕСКИМ МЕТОДОМ</vt:lpstr>
      <vt:lpstr>y=〖a∙x〗^2+b∙x+c, a≠0</vt:lpstr>
      <vt:lpstr>Пример 1. При каких значениях параметра а система {█(x^2+a^2&lt;10x,@a+3≥3∙|x+1| )┤ не имеет решений, а каждое из неравенств имеет хотя бы одно решение? </vt:lpstr>
      <vt:lpstr>2. Оси координатных плоскостей</vt:lpstr>
      <vt:lpstr>3. Метод областей</vt:lpstr>
      <vt:lpstr>Пример 3. При каких значениях параметра а неравенство (x-2a-1)/(x-a)&lt;0 выполняется для всех x из отрезка [1;2]?</vt:lpstr>
      <vt:lpstr>4. Задачи, содержащие несколько переменныхa</vt:lpstr>
      <vt:lpstr>Презентация PowerPoint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ГРАФИЧЕСКИЙ МЕТОД РЕШЕНИЯ УРАВНЕНИЙ И НЕРАВЕНСТВ С ПАРАМЕТРОМ</dc:title>
  <dc:creator>User</dc:creator>
  <cp:lastModifiedBy>Валерия</cp:lastModifiedBy>
  <cp:revision>49</cp:revision>
  <dcterms:created xsi:type="dcterms:W3CDTF">2023-03-22T17:30:27Z</dcterms:created>
  <dcterms:modified xsi:type="dcterms:W3CDTF">2023-12-26T10:51:42Z</dcterms:modified>
</cp:coreProperties>
</file>