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7" r:id="rId5"/>
    <p:sldId id="346" r:id="rId6"/>
    <p:sldId id="347" r:id="rId7"/>
    <p:sldId id="337" r:id="rId8"/>
    <p:sldId id="344" r:id="rId9"/>
    <p:sldId id="270" r:id="rId10"/>
    <p:sldId id="339" r:id="rId11"/>
    <p:sldId id="341" r:id="rId12"/>
    <p:sldId id="340" r:id="rId13"/>
    <p:sldId id="350" r:id="rId14"/>
    <p:sldId id="345" r:id="rId15"/>
    <p:sldId id="343" r:id="rId16"/>
    <p:sldId id="348" r:id="rId17"/>
    <p:sldId id="329" r:id="rId18"/>
    <p:sldId id="333" r:id="rId19"/>
    <p:sldId id="349" r:id="rId20"/>
    <p:sldId id="338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5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A440-CD08-4A0C-B59B-491F6FF0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79C13-DBE6-415B-9DFA-E92DB6DA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1FF75-B298-4BC9-95D4-844AEE55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DDC8B-505C-4DC9-84F0-D82894BC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322F9-E525-4FBF-AAE6-26509C8A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9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518A-0362-41E5-9C58-0579353B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275D3-CDD2-4237-81EE-E182339B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89523-AEE0-486A-949D-C07C5EEA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2C70-6BA8-40F5-A929-D11DC83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D813D-6623-4B2D-8A2B-44827FA8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1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4E8C5-A3AB-4BF2-81A0-3A5221CD6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05B91-4A7D-4AB6-851C-AA0DA2550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C03A-665F-48A4-9BDE-7BED026C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A800A-62F6-4A96-9C80-A34119D8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6562F-9E82-4E38-81B1-18028EF8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0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F46D6-3658-499B-B551-B33449E2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5D0B9-E436-4905-9DC7-5DFC5452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7676A-F2A3-488D-9582-145635CB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15C77-C5E5-48AE-B621-B37A5486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68CDD-238B-4E72-9E89-1384950C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0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30878-3438-4855-B3B9-9591C363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0E884-D78C-4C0E-BEEE-9321AE2E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0C281-30AC-4093-86DE-69516C8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3AF0B-4BA5-4E18-86AF-DB2D000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06FB0-49BD-4D71-BB3B-2B6BBCD0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3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8628-B8ED-45ED-BE1E-6D10B83A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3CEFE-6378-45B8-B33F-1B07D9E8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2E0AC-31CA-4A1E-806E-E201A07B9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E5F70-AAFB-465B-8496-B8791858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D6EAF-C040-4854-9EF6-E14986B8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A40C7-FC4F-463B-B41B-7BD79D04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676B-4175-46BE-9934-296FA1A5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4E7FA-A88B-4AC9-B4B4-C613F980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934C8-8511-4B0D-953D-C30120C88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A447C-D9D6-4CB3-B561-4457E7C08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A974BF-ECA4-4141-B9B9-D82A2F74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1A258F-B4F3-4D31-BDFF-EB5130B7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11F5E-968B-4D62-A696-EB50007F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E8DE73-5121-4DA6-AA0A-05ED1036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2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A556-C1CD-4CA1-A5E1-518CF2C0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B4E0FA-EBB6-4B0E-8A19-77CFD3E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44AC86-742F-4922-A7C1-E89792F8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E1AD1-5DDF-4F48-9C05-81DA076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4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ADF71-3ED9-4826-A1A8-5D86DD2D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588F1C-18BD-4DE0-92B3-54F03695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856061-A9AD-4E9D-90CC-DA7C3C01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5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E356A-A840-4C8B-9290-550DF30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6871-C399-44D4-BCC3-22CBA29C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BF8D7-41D9-4453-8B0B-DDEAD152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CCD4B-3917-4493-96AF-9C79D432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85DA-5882-4863-B53E-54803A5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6328C-D677-4EF5-8F6B-7E65C4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00FD-99C3-4A68-BABA-B15DF65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1B14DE-BF48-474A-8F15-CE355279B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A6818-CB1B-4F84-90D8-A51BA55B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E2EB3-240C-4C80-BDA7-32980F56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4C38B-FFBA-469D-BBD2-BD5315EB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CEAD1-F436-48FC-BC78-7B43A59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5BDA9-E912-4F2D-AFAF-0A085E0D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9A28E-3D13-4796-B543-DBF32312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39D37-29A0-4D00-BAA9-5ADD6E8D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098C6-0654-4980-9911-27A1924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76956-DC83-4717-931E-E1CC028CC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8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454905" y="3115748"/>
            <a:ext cx="5282215" cy="58477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3F403E"/>
                </a:solidFill>
                <a:latin typeface="+mj-ea"/>
                <a:ea typeface="+mj-ea"/>
              </a:rPr>
              <a:t>QG</a:t>
            </a:r>
            <a:r>
              <a:rPr lang="zh-CN" altLang="en-US" sz="3200" dirty="0">
                <a:solidFill>
                  <a:srgbClr val="3F403E"/>
                </a:solidFill>
                <a:latin typeface="+mj-ea"/>
                <a:ea typeface="+mj-ea"/>
              </a:rPr>
              <a:t>训练营：链表，就讲一点</a:t>
            </a:r>
            <a:endParaRPr lang="zh-CN" altLang="en-US" sz="4000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31632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2019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PA_文本框 31">
            <a:extLst>
              <a:ext uri="{FF2B5EF4-FFF2-40B4-BE49-F238E27FC236}">
                <a16:creationId xmlns:a16="http://schemas.microsoft.com/office/drawing/2014/main" id="{3BA95F93-84A0-4324-B80B-A964F64B0E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204247" y="5963459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n-ea"/>
              </a:rPr>
              <a:t>主讲人：陈子锋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638813-3CB6-4AD6-813F-8F985003D6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172"/>
          <a:stretch/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8FFA81-7418-4B50-8EFC-827C95A7DF63}"/>
              </a:ext>
            </a:extLst>
          </p:cNvPr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2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C39CE-0ADC-4CB0-BC5B-F14138AE193E}"/>
              </a:ext>
            </a:extLst>
          </p:cNvPr>
          <p:cNvSpPr txBox="1"/>
          <p:nvPr/>
        </p:nvSpPr>
        <p:spPr>
          <a:xfrm>
            <a:off x="701737" y="1743567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头结点是附加在首结点前设置的一个特殊结点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初始化链表，创建一个带头结点的空链表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往空链表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L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里插入结点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单链表的生成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Create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0CD2A34-B409-46F2-92D5-F50815B8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15" y="4608334"/>
            <a:ext cx="1502549" cy="1125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7943918-E2A2-41EA-A7AC-7CAF5D97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32" y="3757434"/>
            <a:ext cx="583913" cy="8509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67F810D-D3FB-4483-94A2-F8546C52A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072" y="4600111"/>
            <a:ext cx="1457831" cy="11256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0365618-1D64-46C0-BD65-1FA3D65DDD8F}"/>
              </a:ext>
            </a:extLst>
          </p:cNvPr>
          <p:cNvSpPr txBox="1"/>
          <p:nvPr/>
        </p:nvSpPr>
        <p:spPr>
          <a:xfrm>
            <a:off x="695325" y="4114463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1.head = (LNode *)malloc(sizeof (LNode))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721A633-D8C3-44D6-B973-3FFFE2D34D77}"/>
              </a:ext>
            </a:extLst>
          </p:cNvPr>
          <p:cNvSpPr txBox="1"/>
          <p:nvPr/>
        </p:nvSpPr>
        <p:spPr>
          <a:xfrm>
            <a:off x="775379" y="4757749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2.head-&gt;next = NULL</a:t>
            </a:r>
            <a:endParaRPr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680958-2165-44C7-B313-21B3C7745B01}"/>
              </a:ext>
            </a:extLst>
          </p:cNvPr>
          <p:cNvSpPr txBox="1"/>
          <p:nvPr/>
        </p:nvSpPr>
        <p:spPr>
          <a:xfrm>
            <a:off x="771157" y="5401036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后续的插入结点操作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6C81860-2259-415D-B9AB-B5E627AA564A}"/>
              </a:ext>
            </a:extLst>
          </p:cNvPr>
          <p:cNvSpPr/>
          <p:nvPr/>
        </p:nvSpPr>
        <p:spPr>
          <a:xfrm>
            <a:off x="6835337" y="4704666"/>
            <a:ext cx="1216021" cy="48602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9063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C39CE-0ADC-4CB0-BC5B-F14138AE193E}"/>
              </a:ext>
            </a:extLst>
          </p:cNvPr>
          <p:cNvSpPr txBox="1"/>
          <p:nvPr/>
        </p:nvSpPr>
        <p:spPr>
          <a:xfrm>
            <a:off x="695325" y="1743566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进行必要的检查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将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node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结点成为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结点的直接后继结点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返回操作状态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单链表的插入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Insert a node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204088-CCFD-4A34-A8E3-EF9772921606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BF1A56-AC79-44D9-9026-3271C740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63" y="4778376"/>
            <a:ext cx="408795" cy="59571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B522984-4C4C-44FC-AFEE-BB4FCA9F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89" y="5374087"/>
            <a:ext cx="936941" cy="70788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3E43282-260D-4118-A11C-591AF8F46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953" y="5407097"/>
            <a:ext cx="1070646" cy="65507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D60E059-4EDA-49A6-B6B5-FD255A5A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348" y="5404465"/>
            <a:ext cx="1087404" cy="66533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ECA762C-7A0A-41DE-930A-14ACADAAB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646" y="5397199"/>
            <a:ext cx="1070646" cy="65507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53CEDBC-C9B6-456C-B2FD-00732E789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317" y="4770756"/>
            <a:ext cx="1076328" cy="129141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21A56E1-043C-468F-ABA6-BF8C746D3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142" y="5337498"/>
            <a:ext cx="919545" cy="73229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BFE8AAD-A3BE-4D13-9C0D-115C20A4F1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1441" y="4501469"/>
            <a:ext cx="1054180" cy="109545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E867503-31B8-4602-8151-1E5FF66A64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5463" y="4770362"/>
            <a:ext cx="408795" cy="595711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C015D465-B913-405C-867B-E2BFCCFC0C75}"/>
              </a:ext>
            </a:extLst>
          </p:cNvPr>
          <p:cNvSpPr/>
          <p:nvPr/>
        </p:nvSpPr>
        <p:spPr>
          <a:xfrm>
            <a:off x="3666842" y="5477462"/>
            <a:ext cx="662054" cy="2381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head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507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1.04167E-6 -0.06112 C 1.04167E-6 -0.0882 0.11094 -0.12153 0.20117 -0.12153 L 0.40273 -0.121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30" y="-6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277 L 1.04167E-6 -0.06135 C 1.04167E-6 -0.09005 0.11159 -0.12524 0.20208 -0.12524 L 0.40456 -0.1252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21" y="-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C39CE-0ADC-4CB0-BC5B-F14138AE193E}"/>
              </a:ext>
            </a:extLst>
          </p:cNvPr>
          <p:cNvSpPr txBox="1"/>
          <p:nvPr/>
        </p:nvSpPr>
        <p:spPr>
          <a:xfrm>
            <a:off x="701737" y="1743567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进行必要的判断，防止空指针引用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使用循环遍历整个链表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函数对每一个结点进行释放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单链表的销毁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Destroy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8EBBF16-D8B5-4CF7-9C7A-54E449064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18" y="6055992"/>
            <a:ext cx="1457831" cy="52706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5555497-C460-411C-90B1-CBEFBEBF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4E69F0F-A91E-4414-B966-6834EECE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4986194-80E7-48A7-8B88-B74FBAAF1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9278A01-A18B-4EF7-9359-1BB638699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5157B49-A71D-4C99-AB5C-A090B8479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B47B0F9-2560-4A24-BD68-F0F67715B759}"/>
              </a:ext>
            </a:extLst>
          </p:cNvPr>
          <p:cNvSpPr/>
          <p:nvPr/>
        </p:nvSpPr>
        <p:spPr>
          <a:xfrm>
            <a:off x="2307549" y="4666047"/>
            <a:ext cx="1125149" cy="4298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5386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0.14714 0.00371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922 -0.22083 L -0.3599 -0.217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13 0.00371 L 0.27891 0.000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9 -0.21759 L -0.20951 -0.2194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51 -0.21944 L -0.13138 -0.21944 C -0.09636 -0.21944 -0.05313 -0.15949 -0.05313 -0.11088 L -0.05313 -0.0020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1085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91 0.0007 L 0.35872 0.0007 C 0.3944 0.0007 0.43854 0.06111 0.43854 0.11019 L 0.43854 0.21968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2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单链表的删除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Delete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1F88CB-7299-4AB0-80D6-54985C23C8E0}"/>
              </a:ext>
            </a:extLst>
          </p:cNvPr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A86FA2-C414-4562-AE58-6000C1223587}"/>
              </a:ext>
            </a:extLst>
          </p:cNvPr>
          <p:cNvSpPr txBox="1"/>
          <p:nvPr/>
        </p:nvSpPr>
        <p:spPr>
          <a:xfrm>
            <a:off x="133601" y="2112897"/>
            <a:ext cx="89151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已知有这样的链表：</a:t>
            </a:r>
            <a:r>
              <a:rPr lang="en-US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N1-&gt;N2-&gt;N3-&gt;N4</a:t>
            </a:r>
            <a:r>
              <a:rPr lang="zh-CN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，现在你有指针</a:t>
            </a:r>
            <a:r>
              <a:rPr lang="en-US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P1</a:t>
            </a:r>
            <a:r>
              <a:rPr lang="zh-CN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、</a:t>
            </a:r>
            <a:r>
              <a:rPr lang="en-US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P2</a:t>
            </a:r>
            <a:r>
              <a:rPr lang="zh-CN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，其中</a:t>
            </a:r>
            <a:r>
              <a:rPr lang="en-US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P2</a:t>
            </a:r>
            <a:r>
              <a:rPr lang="zh-CN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指向节点</a:t>
            </a:r>
            <a:r>
              <a:rPr lang="en-US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N2</a:t>
            </a:r>
            <a:r>
              <a:rPr lang="zh-CN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，需要将该节点删除，最后的链表应该为：</a:t>
            </a:r>
            <a:r>
              <a:rPr lang="en-US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N1-&gt;N3-&gt;N4</a:t>
            </a:r>
            <a:r>
              <a:rPr lang="zh-CN" altLang="zh-CN" sz="2000" kern="100" dirty="0">
                <a:latin typeface="Calibri" panose="020F0502020204030204" pitchFamily="34" charset="0"/>
                <a:cs typeface="宋体" panose="02010600030101010101" pitchFamily="2" charset="-122"/>
              </a:rPr>
              <a:t>。以下哪个选项的代码能够实现？（ ）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宋体" panose="02010600030101010101" pitchFamily="2" charset="-122"/>
                <a:cs typeface="宋体" panose="02010600030101010101" pitchFamily="2" charset="-122"/>
              </a:rPr>
              <a:t>A. free(P2); P2 = P2-&gt;next;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宋体" panose="02010600030101010101" pitchFamily="2" charset="-122"/>
                <a:cs typeface="宋体" panose="02010600030101010101" pitchFamily="2" charset="-122"/>
              </a:rPr>
              <a:t>B. *P2 = *(P2-&gt;next); free(P2-&gt;next);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宋体" panose="02010600030101010101" pitchFamily="2" charset="-122"/>
                <a:cs typeface="宋体" panose="02010600030101010101" pitchFamily="2" charset="-122"/>
              </a:rPr>
              <a:t>C. P1 = P2-&gt;next; *P2 = *(P2-&gt;next); free(P1);</a:t>
            </a:r>
            <a:endParaRPr lang="en-US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宋体" panose="02010600030101010101" pitchFamily="2" charset="-122"/>
                <a:cs typeface="宋体" panose="02010600030101010101" pitchFamily="2" charset="-122"/>
              </a:rPr>
              <a:t>D. P1 = P2-&gt;next; P2-&gt;next = P2-&gt;next-&gt;next;   free(P1);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0EC9B5-2D84-46A8-8379-CAC86903E477}"/>
              </a:ext>
            </a:extLst>
          </p:cNvPr>
          <p:cNvSpPr txBox="1"/>
          <p:nvPr/>
        </p:nvSpPr>
        <p:spPr>
          <a:xfrm>
            <a:off x="7728237" y="3429000"/>
            <a:ext cx="644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8885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链表的简单算法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4632576" y="32100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如何判断单链表成环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BF0D9D-6B2D-4B70-8FFC-E11BFF63FE78}"/>
              </a:ext>
            </a:extLst>
          </p:cNvPr>
          <p:cNvSpPr txBox="1"/>
          <p:nvPr/>
        </p:nvSpPr>
        <p:spPr>
          <a:xfrm>
            <a:off x="4632576" y="23159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单链表的反转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F720B9B-EFDE-4751-A993-EA5EEC65372A}"/>
              </a:ext>
            </a:extLst>
          </p:cNvPr>
          <p:cNvCxnSpPr>
            <a:cxnSpLocks/>
          </p:cNvCxnSpPr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A19FA9B-A54E-4E44-82DD-5476D6BC4B2F}"/>
              </a:ext>
            </a:extLst>
          </p:cNvPr>
          <p:cNvSpPr txBox="1"/>
          <p:nvPr/>
        </p:nvSpPr>
        <p:spPr>
          <a:xfrm>
            <a:off x="3262246" y="2242512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AFFB1-C095-482F-B31C-1FCCD10E94EE}"/>
              </a:ext>
            </a:extLst>
          </p:cNvPr>
          <p:cNvSpPr txBox="1"/>
          <p:nvPr/>
        </p:nvSpPr>
        <p:spPr>
          <a:xfrm>
            <a:off x="3270535" y="3136612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73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C39CE-0ADC-4CB0-BC5B-F14138AE193E}"/>
              </a:ext>
            </a:extLst>
          </p:cNvPr>
          <p:cNvSpPr txBox="1"/>
          <p:nvPr/>
        </p:nvSpPr>
        <p:spPr>
          <a:xfrm>
            <a:off x="701737" y="174356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递归实现：从后向前反转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迭代实现：用指针记录下一个结点的位置，再反转当前结点的指向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单链表的反转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Reverse a linked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C501A9-0626-4732-8418-9D781765ACC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AC6493A-42CD-4591-A49B-BC3392D8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94" y="4806672"/>
            <a:ext cx="1457831" cy="1125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4619735-A8D5-4D58-B1E8-D694ABD9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031" y="4806672"/>
            <a:ext cx="1457831" cy="1125600"/>
          </a:xfrm>
          <a:prstGeom prst="rect">
            <a:avLst/>
          </a:prstGeom>
        </p:spPr>
      </p:pic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77A55E52-5437-4D91-A913-43D1DF43D369}"/>
              </a:ext>
            </a:extLst>
          </p:cNvPr>
          <p:cNvCxnSpPr>
            <a:cxnSpLocks/>
          </p:cNvCxnSpPr>
          <p:nvPr/>
        </p:nvCxnSpPr>
        <p:spPr>
          <a:xfrm flipV="1">
            <a:off x="4603933" y="5154844"/>
            <a:ext cx="506952" cy="48132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75E91274-3A34-45B3-A63F-C1F398561D8E}"/>
              </a:ext>
            </a:extLst>
          </p:cNvPr>
          <p:cNvCxnSpPr>
            <a:cxnSpLocks/>
          </p:cNvCxnSpPr>
          <p:nvPr/>
        </p:nvCxnSpPr>
        <p:spPr>
          <a:xfrm flipV="1">
            <a:off x="6462563" y="5152304"/>
            <a:ext cx="506952" cy="481326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EB814ADE-73D9-40AF-848A-78A94D6BF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270" y="4210961"/>
            <a:ext cx="408795" cy="59571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5A4CBD77-641E-40EE-84B5-57038E23C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155" y="4844329"/>
            <a:ext cx="1413415" cy="1125600"/>
          </a:xfrm>
          <a:prstGeom prst="rect">
            <a:avLst/>
          </a:prstGeom>
        </p:spPr>
      </p:pic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7CF6DB5-CBE8-47CB-B55E-35F6CD4DA62E}"/>
              </a:ext>
            </a:extLst>
          </p:cNvPr>
          <p:cNvCxnSpPr>
            <a:cxnSpLocks/>
          </p:cNvCxnSpPr>
          <p:nvPr/>
        </p:nvCxnSpPr>
        <p:spPr>
          <a:xfrm rot="10800000">
            <a:off x="6448086" y="5152305"/>
            <a:ext cx="506952" cy="481325"/>
          </a:xfrm>
          <a:prstGeom prst="bentConnector3">
            <a:avLst>
              <a:gd name="adj1" fmla="val 5000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BEF142CE-C9CA-4654-8B11-EF627A18A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55" y="4811338"/>
            <a:ext cx="3643148" cy="1163257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E9F74814-6B53-4410-A771-6420C7D8CCFC}"/>
              </a:ext>
            </a:extLst>
          </p:cNvPr>
          <p:cNvSpPr/>
          <p:nvPr/>
        </p:nvSpPr>
        <p:spPr>
          <a:xfrm>
            <a:off x="3528676" y="4947516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035BF2F0-599F-4BB7-8817-64AD1C687FF7}"/>
              </a:ext>
            </a:extLst>
          </p:cNvPr>
          <p:cNvCxnSpPr>
            <a:cxnSpLocks/>
          </p:cNvCxnSpPr>
          <p:nvPr/>
        </p:nvCxnSpPr>
        <p:spPr>
          <a:xfrm flipV="1">
            <a:off x="3205894" y="4793143"/>
            <a:ext cx="4433969" cy="803784"/>
          </a:xfrm>
          <a:prstGeom prst="bentConnector4">
            <a:avLst>
              <a:gd name="adj1" fmla="val -11029"/>
              <a:gd name="adj2" fmla="val 185321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>
            <a:extLst>
              <a:ext uri="{FF2B5EF4-FFF2-40B4-BE49-F238E27FC236}">
                <a16:creationId xmlns:a16="http://schemas.microsoft.com/office/drawing/2014/main" id="{7DEA9CD0-95A5-49D1-BEC8-14A47CE8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680" y="4844329"/>
            <a:ext cx="1457831" cy="1125600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48D5A9BF-F721-4FD7-9AB0-ED3D4EC08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93" y="4793143"/>
            <a:ext cx="1497813" cy="11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2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12682 -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C39CE-0ADC-4CB0-BC5B-F14138AE193E}"/>
              </a:ext>
            </a:extLst>
          </p:cNvPr>
          <p:cNvSpPr txBox="1"/>
          <p:nvPr/>
        </p:nvSpPr>
        <p:spPr>
          <a:xfrm>
            <a:off x="701737" y="1743567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链表头尾成环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链表中间成环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如何判断单链表成环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4"/>
            <a:ext cx="412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Judge whether the linked list is looped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9DD40F-47D2-4918-9E0C-99A92CB33E6B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43F889-55C0-4E9E-9D43-9F1356BB09A2}"/>
              </a:ext>
            </a:extLst>
          </p:cNvPr>
          <p:cNvSpPr txBox="1"/>
          <p:nvPr/>
        </p:nvSpPr>
        <p:spPr>
          <a:xfrm>
            <a:off x="695325" y="2989814"/>
            <a:ext cx="9082343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快慢指针法：用指针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slow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fast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对链表进行遍历，慢指针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slow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每次走一步，快指针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fast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每次走两步，如果链表成环，它们最后都会相遇。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DF95D7C-A37E-43EF-892B-D9C37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64" y="5460451"/>
            <a:ext cx="1378134" cy="8476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13FB78-0198-4349-9CE8-12A77ACBC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98" y="5460451"/>
            <a:ext cx="1378134" cy="8476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F1314B5-2CD0-40FA-BBD7-1F3543E1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59" y="5450125"/>
            <a:ext cx="1378134" cy="84765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097F41-465A-4EEC-AFCA-F3B24278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670" y="5439799"/>
            <a:ext cx="1097845" cy="847653"/>
          </a:xfrm>
          <a:prstGeom prst="rect">
            <a:avLst/>
          </a:prstGeom>
        </p:spPr>
      </p:pic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B46C7FF-887E-4131-88E7-6343D4F948A3}"/>
              </a:ext>
            </a:extLst>
          </p:cNvPr>
          <p:cNvCxnSpPr>
            <a:cxnSpLocks/>
          </p:cNvCxnSpPr>
          <p:nvPr/>
        </p:nvCxnSpPr>
        <p:spPr>
          <a:xfrm rot="10800000">
            <a:off x="4663872" y="5450125"/>
            <a:ext cx="3148050" cy="273599"/>
          </a:xfrm>
          <a:prstGeom prst="bentConnector4">
            <a:avLst>
              <a:gd name="adj1" fmla="val -14801"/>
              <a:gd name="adj2" fmla="val 402880"/>
            </a:avLst>
          </a:prstGeom>
          <a:ln w="190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5A2B4CAC-6C1F-4FCF-87F0-4C95C98AA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59" y="4844088"/>
            <a:ext cx="408795" cy="59571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9DB754E1-778D-42AD-991D-4BD5C4810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746" y="4843288"/>
            <a:ext cx="422966" cy="616362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5767179-65C4-43F6-8434-DB224A4487F2}"/>
              </a:ext>
            </a:extLst>
          </p:cNvPr>
          <p:cNvSpPr/>
          <p:nvPr/>
        </p:nvSpPr>
        <p:spPr>
          <a:xfrm>
            <a:off x="2854376" y="5531852"/>
            <a:ext cx="752475" cy="3524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head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07628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0.20599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2.59259E-6 L 0.11875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1 0.00162 L 0.1414 -0.04769 C 0.14635 -0.05857 0.15364 -0.06366 0.16146 -0.06366 C 0.17018 -0.06366 0.17721 -0.05857 0.18216 -0.04769 L 0.20599 0.00162 " pathEditMode="relative" rAng="0" ptsTypes="AAAAA">
                                      <p:cBhvr>
                                        <p:cTn id="14" dur="2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1 0.00023 L 0.25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0.00278 L 0.33555 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0.00301 L 0.33607 0.0030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720214" y="307505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3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93FB445-6DE4-4101-9DA0-3070CECC484C}"/>
              </a:ext>
            </a:extLst>
          </p:cNvPr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FE2153A-4D1F-4B5F-B843-CD1E78950360}"/>
              </a:ext>
            </a:extLst>
          </p:cNvPr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A306E3-D657-4A0B-B4E8-B513F5468E0F}"/>
              </a:ext>
            </a:extLst>
          </p:cNvPr>
          <p:cNvSpPr txBox="1"/>
          <p:nvPr/>
        </p:nvSpPr>
        <p:spPr>
          <a:xfrm>
            <a:off x="4565763" y="405765"/>
            <a:ext cx="30604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14" name="PA_文本框 76">
            <a:extLst>
              <a:ext uri="{FF2B5EF4-FFF2-40B4-BE49-F238E27FC236}">
                <a16:creationId xmlns:a16="http://schemas.microsoft.com/office/drawing/2014/main" id="{AAADED5E-A9AD-4C6B-AFBC-D6E5A7FF1B6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10083" y="5884159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effectLst/>
                <a:latin typeface="+mn-ea"/>
              </a:rPr>
              <a:t>虚拟内存管理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5" name="PA_文本框 76">
            <a:extLst>
              <a:ext uri="{FF2B5EF4-FFF2-40B4-BE49-F238E27FC236}">
                <a16:creationId xmlns:a16="http://schemas.microsoft.com/office/drawing/2014/main" id="{685332E9-4467-47BE-BE70-73061FE23AD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193190" y="5884158"/>
            <a:ext cx="3713871" cy="4378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文件系统的实现</a:t>
            </a:r>
            <a:endParaRPr lang="en-US" altLang="zh-CN" sz="2000" dirty="0">
              <a:solidFill>
                <a:schemeClr val="bg1"/>
              </a:solidFill>
              <a:effectLst/>
              <a:latin typeface="+mn-ea"/>
            </a:endParaRPr>
          </a:p>
        </p:txBody>
      </p:sp>
      <p:pic>
        <p:nvPicPr>
          <p:cNvPr id="9" name="Picture 2" descr="file:///D:/LKM/Desktop/1356264901_1812.jpg">
            <a:extLst>
              <a:ext uri="{FF2B5EF4-FFF2-40B4-BE49-F238E27FC236}">
                <a16:creationId xmlns:a16="http://schemas.microsoft.com/office/drawing/2014/main" id="{916FDB59-F297-45A1-8F24-0CCC3BD0E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1" y="1623174"/>
            <a:ext cx="4356414" cy="3601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8959A29-3CB1-4CB5-AFD0-7BF3BCC58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956" y="1980670"/>
            <a:ext cx="4667250" cy="28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37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93FB445-6DE4-4101-9DA0-3070CECC484C}"/>
              </a:ext>
            </a:extLst>
          </p:cNvPr>
          <p:cNvSpPr/>
          <p:nvPr/>
        </p:nvSpPr>
        <p:spPr>
          <a:xfrm>
            <a:off x="0" y="3434291"/>
            <a:ext cx="12192000" cy="3567946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FE2153A-4D1F-4B5F-B843-CD1E78950360}"/>
              </a:ext>
            </a:extLst>
          </p:cNvPr>
          <p:cNvSpPr/>
          <p:nvPr/>
        </p:nvSpPr>
        <p:spPr>
          <a:xfrm>
            <a:off x="982794" y="-1436838"/>
            <a:ext cx="10226412" cy="2165769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A306E3-D657-4A0B-B4E8-B513F5468E0F}"/>
              </a:ext>
            </a:extLst>
          </p:cNvPr>
          <p:cNvSpPr txBox="1"/>
          <p:nvPr/>
        </p:nvSpPr>
        <p:spPr>
          <a:xfrm>
            <a:off x="4565763" y="405765"/>
            <a:ext cx="30604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周记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0D8BBA-390B-4765-BB50-199FE6C560F5}"/>
              </a:ext>
            </a:extLst>
          </p:cNvPr>
          <p:cNvSpPr/>
          <p:nvPr/>
        </p:nvSpPr>
        <p:spPr>
          <a:xfrm>
            <a:off x="6361115" y="1242802"/>
            <a:ext cx="5248276" cy="460524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534840-5D1D-48CA-B05F-B0716B413E80}"/>
              </a:ext>
            </a:extLst>
          </p:cNvPr>
          <p:cNvSpPr txBox="1"/>
          <p:nvPr/>
        </p:nvSpPr>
        <p:spPr>
          <a:xfrm>
            <a:off x="6752815" y="1575480"/>
            <a:ext cx="4195821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Markdown</a:t>
            </a:r>
            <a:r>
              <a:rPr lang="zh-CN" altLang="en-US" sz="2000" dirty="0"/>
              <a:t>语法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推荐编辑器：</a:t>
            </a:r>
            <a:r>
              <a:rPr lang="en-US" altLang="zh-CN" sz="2000" dirty="0"/>
              <a:t>Typora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0223FB-DC3C-4D80-B70E-CF3361B5E8DC}"/>
              </a:ext>
            </a:extLst>
          </p:cNvPr>
          <p:cNvSpPr txBox="1"/>
          <p:nvPr/>
        </p:nvSpPr>
        <p:spPr>
          <a:xfrm>
            <a:off x="6752815" y="2544271"/>
            <a:ext cx="3095719" cy="2353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周记分为以下四个部分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生活随记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一周总结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存在问题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下周规划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CC355C-FE4B-45C6-9C26-0693FA2F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50" y="1242801"/>
            <a:ext cx="5149497" cy="4605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244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70439F-4169-4C90-ABC2-570EFA4A55FA}"/>
              </a:ext>
            </a:extLst>
          </p:cNvPr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057035-6EA1-48D6-9A02-46530D9BFC8D}"/>
              </a:ext>
            </a:extLst>
          </p:cNvPr>
          <p:cNvSpPr txBox="1"/>
          <p:nvPr/>
        </p:nvSpPr>
        <p:spPr>
          <a:xfrm>
            <a:off x="6112766" y="1222058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ADT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以及线性表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C793DA-A19F-4DAB-AF05-E1979A01AFB8}"/>
              </a:ext>
            </a:extLst>
          </p:cNvPr>
          <p:cNvSpPr txBox="1"/>
          <p:nvPr/>
        </p:nvSpPr>
        <p:spPr>
          <a:xfrm>
            <a:off x="4978293" y="883504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82134D-9EAB-452F-A45B-510B1E78BEFA}"/>
              </a:ext>
            </a:extLst>
          </p:cNvPr>
          <p:cNvCxnSpPr>
            <a:cxnSpLocks/>
          </p:cNvCxnSpPr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31F1A9E-4DE1-4B0D-BF03-901FBE6A72D5}"/>
              </a:ext>
            </a:extLst>
          </p:cNvPr>
          <p:cNvSpPr txBox="1"/>
          <p:nvPr/>
        </p:nvSpPr>
        <p:spPr>
          <a:xfrm>
            <a:off x="6112766" y="313088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链表的基本操作和简单算法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8F103-9747-4632-ADDE-7D8D5A8B0C31}"/>
              </a:ext>
            </a:extLst>
          </p:cNvPr>
          <p:cNvSpPr txBox="1"/>
          <p:nvPr/>
        </p:nvSpPr>
        <p:spPr>
          <a:xfrm>
            <a:off x="4978293" y="2792297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470F28-81DA-4435-9A00-615AC870F3D0}"/>
              </a:ext>
            </a:extLst>
          </p:cNvPr>
          <p:cNvSpPr txBox="1"/>
          <p:nvPr/>
        </p:nvSpPr>
        <p:spPr>
          <a:xfrm>
            <a:off x="6112766" y="502315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链表的应用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4C992E-7314-4F52-9B6C-54D400A9C625}"/>
              </a:ext>
            </a:extLst>
          </p:cNvPr>
          <p:cNvSpPr txBox="1"/>
          <p:nvPr/>
        </p:nvSpPr>
        <p:spPr>
          <a:xfrm>
            <a:off x="4978293" y="4684529"/>
            <a:ext cx="688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zh-CN" altLang="en-US" sz="7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DF37EC-51AA-4182-9929-9B36C060EDBD}"/>
              </a:ext>
            </a:extLst>
          </p:cNvPr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ED6C7-1737-4D4B-A8CA-33B14B63FE96}"/>
              </a:ext>
            </a:extLst>
          </p:cNvPr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262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EFF7505-E58D-49A5-9524-FCCF2D5BA80D}"/>
              </a:ext>
            </a:extLst>
          </p:cNvPr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>
            <a:extLst>
              <a:ext uri="{FF2B5EF4-FFF2-40B4-BE49-F238E27FC236}">
                <a16:creationId xmlns:a16="http://schemas.microsoft.com/office/drawing/2014/main" id="{BA56C56D-87E0-46DC-BA29-CCB65CC6AE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6372BB-7887-4BB9-97D9-CAA2439E7609}"/>
              </a:ext>
            </a:extLst>
          </p:cNvPr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AEDE5D-E1CB-4D4E-B48B-EA750D907C37}"/>
              </a:ext>
            </a:extLst>
          </p:cNvPr>
          <p:cNvSpPr txBox="1"/>
          <p:nvPr/>
        </p:nvSpPr>
        <p:spPr>
          <a:xfrm>
            <a:off x="1992702" y="1273219"/>
            <a:ext cx="308449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训练营第一次作业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EAE5FE-4E79-4617-8918-D4DBE3301425}"/>
              </a:ext>
            </a:extLst>
          </p:cNvPr>
          <p:cNvCxnSpPr>
            <a:cxnSpLocks/>
          </p:cNvCxnSpPr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7BDE189-8286-40BF-AB00-B5305DAFAC7F}"/>
              </a:ext>
            </a:extLst>
          </p:cNvPr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B7B7"/>
                </a:solidFill>
                <a:latin typeface="+mn-ea"/>
              </a:rPr>
              <a:t>Something interesting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27798B-5289-41E7-93A9-9547FCF22246}"/>
              </a:ext>
            </a:extLst>
          </p:cNvPr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B65059-84F0-402B-851B-A5839433442A}"/>
              </a:ext>
            </a:extLst>
          </p:cNvPr>
          <p:cNvSpPr txBox="1"/>
          <p:nvPr/>
        </p:nvSpPr>
        <p:spPr>
          <a:xfrm>
            <a:off x="1946319" y="2618377"/>
            <a:ext cx="582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必做：实现单链表</a:t>
            </a:r>
            <a:r>
              <a:rPr lang="en-US" altLang="zh-CN" dirty="0"/>
              <a:t>ADT</a:t>
            </a:r>
            <a:r>
              <a:rPr lang="zh-CN" altLang="en-US" dirty="0"/>
              <a:t>、实现双向链表</a:t>
            </a:r>
            <a:r>
              <a:rPr lang="en-US" altLang="zh-CN" dirty="0"/>
              <a:t>ADT</a:t>
            </a:r>
            <a:r>
              <a:rPr lang="zh-CN" altLang="en-US" dirty="0"/>
              <a:t>、周记一篇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24D6AD-713E-4266-8EA4-7B9FC4C63491}"/>
              </a:ext>
            </a:extLst>
          </p:cNvPr>
          <p:cNvSpPr txBox="1"/>
          <p:nvPr/>
        </p:nvSpPr>
        <p:spPr>
          <a:xfrm>
            <a:off x="1936496" y="374215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620D2F-A334-4713-9E17-978392441DE1}"/>
              </a:ext>
            </a:extLst>
          </p:cNvPr>
          <p:cNvSpPr txBox="1"/>
          <p:nvPr/>
        </p:nvSpPr>
        <p:spPr>
          <a:xfrm>
            <a:off x="1946319" y="4926206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号（本周日）晚上</a:t>
            </a:r>
            <a:r>
              <a:rPr lang="en-US" altLang="zh-CN" dirty="0"/>
              <a:t>22</a:t>
            </a:r>
            <a:r>
              <a:rPr lang="zh-CN" altLang="en-US" dirty="0"/>
              <a:t>点前上交至导师处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5C0F0A-2934-4743-8A2D-8B024C93401D}"/>
              </a:ext>
            </a:extLst>
          </p:cNvPr>
          <p:cNvSpPr txBox="1"/>
          <p:nvPr/>
        </p:nvSpPr>
        <p:spPr>
          <a:xfrm>
            <a:off x="1936496" y="318150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选做：反转单链表的偶数结点、找到单链表的中点</a:t>
            </a:r>
          </a:p>
        </p:txBody>
      </p:sp>
    </p:spTree>
    <p:extLst>
      <p:ext uri="{BB962C8B-B14F-4D97-AF65-F5344CB8AC3E}">
        <p14:creationId xmlns:p14="http://schemas.microsoft.com/office/powerpoint/2010/main" val="1319902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030A0"/>
                </a:solidFill>
                <a:latin typeface="+mj-ea"/>
                <a:ea typeface="+mj-ea"/>
              </a:rPr>
              <a:t>感谢聆听</a:t>
            </a:r>
          </a:p>
        </p:txBody>
      </p:sp>
      <p:sp>
        <p:nvSpPr>
          <p:cNvPr id="10" name="PA_文本框 31">
            <a:extLst>
              <a:ext uri="{FF2B5EF4-FFF2-40B4-BE49-F238E27FC236}">
                <a16:creationId xmlns:a16="http://schemas.microsoft.com/office/drawing/2014/main" id="{35030D84-0FF2-4B4B-9D3F-E845099930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n-ea"/>
              </a:rPr>
              <a:t>No Quest , No Gain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4F0232-7950-4745-A04E-67A5C4B19C0C}"/>
              </a:ext>
            </a:extLst>
          </p:cNvPr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6C8B139-DDCA-486F-9FA2-E4C6C12047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172"/>
          <a:stretch/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23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28" grpId="0" animBg="1"/>
      <p:bldP spid="21" grpId="0" animBg="1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254540" y="3075056"/>
            <a:ext cx="3680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CFCFD"/>
                </a:solidFill>
                <a:latin typeface="+mj-ea"/>
                <a:ea typeface="+mj-ea"/>
              </a:rPr>
              <a:t>ADT</a:t>
            </a:r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以及线性表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1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8C39CE-0ADC-4CB0-BC5B-F14138AE193E}"/>
              </a:ext>
            </a:extLst>
          </p:cNvPr>
          <p:cNvSpPr txBox="1"/>
          <p:nvPr/>
        </p:nvSpPr>
        <p:spPr>
          <a:xfrm>
            <a:off x="695325" y="2730775"/>
            <a:ext cx="920243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如果一个类型的定义更注重它的定义而非表示，那么该类型就被称为抽象数据类型。是指一个数学模型及定义在该模型上的一组操作，一个抽象数据类型可以表示为三部分：数据对象、数据关系以及基本操作。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抽象数据类型（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ADT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Abstract Data Type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9DBC6-A0DF-4BA6-9665-12C6689C5665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线性表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Linear List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A7F131-22F9-4032-A290-EA0567D67670}"/>
              </a:ext>
            </a:extLst>
          </p:cNvPr>
          <p:cNvSpPr txBox="1"/>
          <p:nvPr/>
        </p:nvSpPr>
        <p:spPr>
          <a:xfrm>
            <a:off x="695325" y="2261912"/>
            <a:ext cx="90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线性表：是零个或多个数据元素的有限序列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657AF-E591-4CE9-935D-FC1FE2D2E2A7}"/>
              </a:ext>
            </a:extLst>
          </p:cNvPr>
          <p:cNvSpPr txBox="1"/>
          <p:nvPr/>
        </p:nvSpPr>
        <p:spPr>
          <a:xfrm>
            <a:off x="695325" y="3916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种类：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AD06E4-9DF4-491F-BCF6-B34DF3F089E9}"/>
              </a:ext>
            </a:extLst>
          </p:cNvPr>
          <p:cNvSpPr txBox="1"/>
          <p:nvPr/>
        </p:nvSpPr>
        <p:spPr>
          <a:xfrm>
            <a:off x="1403211" y="391615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顺序表</a:t>
            </a:r>
            <a:r>
              <a:rPr lang="zh-CN" altLang="en-US" dirty="0">
                <a:sym typeface="Wingdings" panose="05000000000000000000" pitchFamily="2" charset="2"/>
              </a:rPr>
              <a:t>：（逻辑连续、物理连续）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4FCDF4-9223-403E-9F80-D6E77742D225}"/>
              </a:ext>
            </a:extLst>
          </p:cNvPr>
          <p:cNvSpPr txBox="1"/>
          <p:nvPr/>
        </p:nvSpPr>
        <p:spPr>
          <a:xfrm>
            <a:off x="1387822" y="440262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链表</a:t>
            </a:r>
            <a:r>
              <a:rPr lang="zh-CN" altLang="en-US" dirty="0">
                <a:sym typeface="Wingdings" panose="05000000000000000000" pitchFamily="2" charset="2"/>
              </a:rPr>
              <a:t>：（逻辑连续、物理不一定连续）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B438AF-3588-413F-942E-C73D8DF95B69}"/>
              </a:ext>
            </a:extLst>
          </p:cNvPr>
          <p:cNvSpPr/>
          <p:nvPr/>
        </p:nvSpPr>
        <p:spPr>
          <a:xfrm>
            <a:off x="695325" y="3124588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特点：数据元素的关系具有一对一的前驱后继关系。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353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链表的抽象数据类型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Linked List ADT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A7F131-22F9-4032-A290-EA0567D67670}"/>
              </a:ext>
            </a:extLst>
          </p:cNvPr>
          <p:cNvSpPr txBox="1"/>
          <p:nvPr/>
        </p:nvSpPr>
        <p:spPr>
          <a:xfrm>
            <a:off x="695325" y="2134499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数据对象（</a:t>
            </a:r>
            <a:r>
              <a:rPr lang="en-US" altLang="zh-CN" dirty="0"/>
              <a:t>C</a:t>
            </a:r>
            <a:r>
              <a:rPr lang="zh-CN" altLang="en-US" dirty="0"/>
              <a:t>）：链表上的一个个结点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0657AF-E591-4CE9-935D-FC1FE2D2E2A7}"/>
              </a:ext>
            </a:extLst>
          </p:cNvPr>
          <p:cNvSpPr txBox="1"/>
          <p:nvPr/>
        </p:nvSpPr>
        <p:spPr>
          <a:xfrm>
            <a:off x="695325" y="3566002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基本操作（</a:t>
            </a:r>
            <a:r>
              <a:rPr lang="en-US" altLang="zh-CN" dirty="0"/>
              <a:t>P</a:t>
            </a:r>
            <a:r>
              <a:rPr lang="zh-CN" altLang="en-US" dirty="0"/>
              <a:t>）：生成、销毁、删除、插入等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B438AF-3588-413F-942E-C73D8DF95B69}"/>
              </a:ext>
            </a:extLst>
          </p:cNvPr>
          <p:cNvSpPr/>
          <p:nvPr/>
        </p:nvSpPr>
        <p:spPr>
          <a:xfrm>
            <a:off x="695325" y="2851110"/>
            <a:ext cx="839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数据关系（</a:t>
            </a:r>
            <a:r>
              <a:rPr lang="en-US" altLang="zh-CN" dirty="0"/>
              <a:t>R</a:t>
            </a:r>
            <a:r>
              <a:rPr lang="zh-CN" altLang="en-US" dirty="0"/>
              <a:t>）：一个结点的指针域指向下一个结点的指向关系（前驱后继关系）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A774C5-BFD4-4AAD-9488-5402406D1DDD}"/>
              </a:ext>
            </a:extLst>
          </p:cNvPr>
          <p:cNvSpPr/>
          <p:nvPr/>
        </p:nvSpPr>
        <p:spPr>
          <a:xfrm>
            <a:off x="695325" y="4586324"/>
            <a:ext cx="30194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define struct of linked list</a:t>
            </a:r>
          </a:p>
          <a:p>
            <a:r>
              <a:rPr lang="zh-CN" altLang="en-US" dirty="0"/>
              <a:t>typedef struct LNode { </a:t>
            </a:r>
          </a:p>
          <a:p>
            <a:r>
              <a:rPr lang="zh-CN" altLang="en-US" dirty="0"/>
              <a:t>	ElemType data; </a:t>
            </a:r>
          </a:p>
          <a:p>
            <a:r>
              <a:rPr lang="zh-CN" altLang="en-US" dirty="0"/>
              <a:t>  	struct LNode *next; </a:t>
            </a:r>
          </a:p>
          <a:p>
            <a:r>
              <a:rPr lang="zh-CN" altLang="en-US" dirty="0"/>
              <a:t>} LNode, *LinkedList;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5A3F69-ABA8-4BAB-A8D9-C50DA732E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4336608"/>
            <a:ext cx="2443071" cy="197675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922B860-BE2B-499D-87BD-C1EDE8790CE3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AEBC21-4189-47A2-A0C7-5DFC242F080C}"/>
              </a:ext>
            </a:extLst>
          </p:cNvPr>
          <p:cNvSpPr txBox="1"/>
          <p:nvPr/>
        </p:nvSpPr>
        <p:spPr>
          <a:xfrm>
            <a:off x="7214481" y="48625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6EEE2C-321A-4E15-B106-5B719EB59EE7}"/>
              </a:ext>
            </a:extLst>
          </p:cNvPr>
          <p:cNvSpPr txBox="1"/>
          <p:nvPr/>
        </p:nvSpPr>
        <p:spPr>
          <a:xfrm>
            <a:off x="5932914" y="58789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指针域</a:t>
            </a:r>
          </a:p>
        </p:txBody>
      </p:sp>
    </p:spTree>
    <p:extLst>
      <p:ext uri="{BB962C8B-B14F-4D97-AF65-F5344CB8AC3E}">
        <p14:creationId xmlns:p14="http://schemas.microsoft.com/office/powerpoint/2010/main" val="428633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矩形 43">
            <a:extLst>
              <a:ext uri="{FF2B5EF4-FFF2-40B4-BE49-F238E27FC236}">
                <a16:creationId xmlns:a16="http://schemas.microsoft.com/office/drawing/2014/main" id="{AC32E1B6-A523-44DA-8504-7DE15EAAF29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-710924" y="736599"/>
            <a:ext cx="13626824" cy="2685287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PA_矩形 73">
            <a:extLst>
              <a:ext uri="{FF2B5EF4-FFF2-40B4-BE49-F238E27FC236}">
                <a16:creationId xmlns:a16="http://schemas.microsoft.com/office/drawing/2014/main" id="{7C3B481E-0632-4478-A36A-126983A155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4248324"/>
            <a:ext cx="12192000" cy="169277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AB8CCC-917E-45E4-B804-B461BC44E161}"/>
              </a:ext>
            </a:extLst>
          </p:cNvPr>
          <p:cNvSpPr txBox="1"/>
          <p:nvPr/>
        </p:nvSpPr>
        <p:spPr>
          <a:xfrm>
            <a:off x="1957070" y="1668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单链表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0D525D-848A-409D-99E7-8980F8DA5E68}"/>
              </a:ext>
            </a:extLst>
          </p:cNvPr>
          <p:cNvSpPr txBox="1"/>
          <p:nvPr/>
        </p:nvSpPr>
        <p:spPr>
          <a:xfrm>
            <a:off x="5629602" y="16686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双向链表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DAB08-4DE0-4252-9A37-BA7A98BE2949}"/>
              </a:ext>
            </a:extLst>
          </p:cNvPr>
          <p:cNvSpPr txBox="1"/>
          <p:nvPr/>
        </p:nvSpPr>
        <p:spPr>
          <a:xfrm>
            <a:off x="9299003" y="1668668"/>
            <a:ext cx="155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3F403E"/>
                </a:solidFill>
                <a:latin typeface="+mj-ea"/>
                <a:ea typeface="+mj-ea"/>
              </a:rPr>
              <a:t>循环链表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B16530-57F6-4AC6-9CBC-1278AB5FE135}"/>
              </a:ext>
            </a:extLst>
          </p:cNvPr>
          <p:cNvSpPr txBox="1"/>
          <p:nvPr/>
        </p:nvSpPr>
        <p:spPr>
          <a:xfrm>
            <a:off x="4412118" y="427241"/>
            <a:ext cx="35184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常见的链表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569C72-DB37-40B5-B5CD-30445334C2EF}"/>
              </a:ext>
            </a:extLst>
          </p:cNvPr>
          <p:cNvSpPr txBox="1"/>
          <p:nvPr/>
        </p:nvSpPr>
        <p:spPr>
          <a:xfrm>
            <a:off x="1191072" y="1000976"/>
            <a:ext cx="9931400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rgbClr val="B6B7B7"/>
                </a:solidFill>
              </a:rPr>
              <a:t>Linked List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719644-0B5C-4FA7-BD5D-FC63932DE640}"/>
              </a:ext>
            </a:extLst>
          </p:cNvPr>
          <p:cNvSpPr/>
          <p:nvPr/>
        </p:nvSpPr>
        <p:spPr>
          <a:xfrm>
            <a:off x="1191072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591E4A-8BB9-418A-B816-F7B4DF8D1097}"/>
              </a:ext>
            </a:extLst>
          </p:cNvPr>
          <p:cNvSpPr/>
          <p:nvPr/>
        </p:nvSpPr>
        <p:spPr>
          <a:xfrm>
            <a:off x="4999054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BFE6DC-0E50-47C3-B1B7-42DE5FC9C76C}"/>
              </a:ext>
            </a:extLst>
          </p:cNvPr>
          <p:cNvSpPr/>
          <p:nvPr/>
        </p:nvSpPr>
        <p:spPr>
          <a:xfrm>
            <a:off x="8717347" y="2268488"/>
            <a:ext cx="2676860" cy="3722981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DCAE716-D64B-4419-823C-3FA6D6E44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75" y="2168899"/>
            <a:ext cx="2704743" cy="382257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BE7571D-0D74-4F54-9707-A4D1F0C47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47" y="2168899"/>
            <a:ext cx="2849119" cy="36373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F11A7BE-A819-410E-901D-3E76647B1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64" y="2133015"/>
            <a:ext cx="2340191" cy="399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2924847" y="3075056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+mj-ea"/>
                <a:ea typeface="+mj-ea"/>
              </a:rPr>
              <a:t>链表的基本操作和简单算法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7030A0"/>
                </a:solidFill>
                <a:latin typeface="+mj-ea"/>
                <a:ea typeface="+mj-ea"/>
              </a:rPr>
              <a:t>PART 2</a:t>
            </a:r>
            <a:endParaRPr lang="zh-CN" altLang="en-US" sz="66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+mn-ea"/>
              </a:rPr>
              <a:t>QG STUDIO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链表的基本操作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4575425" y="2073027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销毁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BF0D9D-6B2D-4B70-8FFC-E11BFF63FE78}"/>
              </a:ext>
            </a:extLst>
          </p:cNvPr>
          <p:cNvSpPr txBox="1"/>
          <p:nvPr/>
        </p:nvSpPr>
        <p:spPr>
          <a:xfrm>
            <a:off x="4575426" y="153127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生成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F8BCE9-574F-49DA-80B7-AF62FBD13D73}"/>
              </a:ext>
            </a:extLst>
          </p:cNvPr>
          <p:cNvSpPr txBox="1"/>
          <p:nvPr/>
        </p:nvSpPr>
        <p:spPr>
          <a:xfrm>
            <a:off x="4575424" y="2656296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插入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A005FE-7E6A-41FD-B332-3C1863378820}"/>
              </a:ext>
            </a:extLst>
          </p:cNvPr>
          <p:cNvSpPr txBox="1"/>
          <p:nvPr/>
        </p:nvSpPr>
        <p:spPr>
          <a:xfrm>
            <a:off x="4575423" y="3223918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删除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CB77D8-7E23-47D1-A006-18AAAB8AE886}"/>
              </a:ext>
            </a:extLst>
          </p:cNvPr>
          <p:cNvSpPr txBox="1"/>
          <p:nvPr/>
        </p:nvSpPr>
        <p:spPr>
          <a:xfrm>
            <a:off x="4575421" y="3807187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查找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F720B9B-EFDE-4751-A993-EA5EEC65372A}"/>
              </a:ext>
            </a:extLst>
          </p:cNvPr>
          <p:cNvCxnSpPr>
            <a:cxnSpLocks/>
          </p:cNvCxnSpPr>
          <p:nvPr/>
        </p:nvCxnSpPr>
        <p:spPr>
          <a:xfrm flipV="1">
            <a:off x="4000747" y="1445018"/>
            <a:ext cx="0" cy="315602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A19FA9B-A54E-4E44-82DD-5476D6BC4B2F}"/>
              </a:ext>
            </a:extLst>
          </p:cNvPr>
          <p:cNvSpPr txBox="1"/>
          <p:nvPr/>
        </p:nvSpPr>
        <p:spPr>
          <a:xfrm>
            <a:off x="3141606" y="1531222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AFFB1-C095-482F-B31C-1FCCD10E94EE}"/>
              </a:ext>
            </a:extLst>
          </p:cNvPr>
          <p:cNvSpPr txBox="1"/>
          <p:nvPr/>
        </p:nvSpPr>
        <p:spPr>
          <a:xfrm>
            <a:off x="3141606" y="2101073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398A747-7AF9-4CE2-82DE-7BC9960195EA}"/>
              </a:ext>
            </a:extLst>
          </p:cNvPr>
          <p:cNvSpPr txBox="1"/>
          <p:nvPr/>
        </p:nvSpPr>
        <p:spPr>
          <a:xfrm>
            <a:off x="3141606" y="2643444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3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51CE88-1003-4748-8453-FCE359C2737A}"/>
              </a:ext>
            </a:extLst>
          </p:cNvPr>
          <p:cNvSpPr txBox="1"/>
          <p:nvPr/>
        </p:nvSpPr>
        <p:spPr>
          <a:xfrm>
            <a:off x="3132428" y="3213295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4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94735D-DCD6-42D0-B7EB-C27232C516E8}"/>
              </a:ext>
            </a:extLst>
          </p:cNvPr>
          <p:cNvSpPr txBox="1"/>
          <p:nvPr/>
        </p:nvSpPr>
        <p:spPr>
          <a:xfrm>
            <a:off x="3141606" y="3768093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5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69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30" grpId="0"/>
      <p:bldP spid="31" grpId="0"/>
      <p:bldP spid="32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</TotalTime>
  <Words>791</Words>
  <Application>Microsoft Office PowerPoint</Application>
  <PresentationFormat>宽屏</PresentationFormat>
  <Paragraphs>126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子锋 陈</cp:lastModifiedBy>
  <cp:revision>318</cp:revision>
  <dcterms:created xsi:type="dcterms:W3CDTF">2019-02-20T13:01:42Z</dcterms:created>
  <dcterms:modified xsi:type="dcterms:W3CDTF">2019-03-22T11:36:29Z</dcterms:modified>
</cp:coreProperties>
</file>