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367" r:id="rId5"/>
    <p:sldId id="267" r:id="rId6"/>
    <p:sldId id="351" r:id="rId7"/>
    <p:sldId id="346" r:id="rId8"/>
    <p:sldId id="347" r:id="rId9"/>
    <p:sldId id="337" r:id="rId10"/>
    <p:sldId id="352" r:id="rId11"/>
    <p:sldId id="361" r:id="rId12"/>
    <p:sldId id="363" r:id="rId13"/>
    <p:sldId id="369" r:id="rId14"/>
    <p:sldId id="344" r:id="rId15"/>
    <p:sldId id="270" r:id="rId16"/>
    <p:sldId id="354" r:id="rId17"/>
    <p:sldId id="365" r:id="rId18"/>
    <p:sldId id="339" r:id="rId19"/>
    <p:sldId id="341" r:id="rId20"/>
    <p:sldId id="355" r:id="rId21"/>
    <p:sldId id="340" r:id="rId22"/>
    <p:sldId id="364" r:id="rId23"/>
    <p:sldId id="366" r:id="rId24"/>
    <p:sldId id="368" r:id="rId25"/>
    <p:sldId id="350" r:id="rId26"/>
    <p:sldId id="356" r:id="rId27"/>
    <p:sldId id="345" r:id="rId28"/>
    <p:sldId id="343" r:id="rId29"/>
    <p:sldId id="358" r:id="rId30"/>
    <p:sldId id="329" r:id="rId31"/>
    <p:sldId id="333" r:id="rId32"/>
    <p:sldId id="359" r:id="rId33"/>
    <p:sldId id="338" r:id="rId34"/>
    <p:sldId id="370" r:id="rId35"/>
    <p:sldId id="283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先生 江" initials="先生" lastIdx="1" clrIdx="0">
    <p:extLst>
      <p:ext uri="{19B8F6BF-5375-455C-9EA6-DF929625EA0E}">
        <p15:presenceInfo xmlns:p15="http://schemas.microsoft.com/office/powerpoint/2012/main" userId="041009a7042184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6D3C91"/>
    <a:srgbClr val="ED7D31"/>
    <a:srgbClr val="E4BDE4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85695" autoAdjust="0"/>
  </p:normalViewPr>
  <p:slideViewPr>
    <p:cSldViewPr snapToGrid="0">
      <p:cViewPr varScale="1">
        <p:scale>
          <a:sx n="58" d="100"/>
          <a:sy n="58" d="100"/>
        </p:scale>
        <p:origin x="952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Arial" panose="020B0604020202020204" pitchFamily="34" charset="0"/>
              </a:rPr>
              <a:t>是树结构插入、删除、修改、查找和排序运算的前提，是二叉树一切运算的基础和核心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1F297-A9A6-4A28-9421-18AB030D936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4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决策树是一种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方法，基于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进行分类，形成树状结构，其中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内部结点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表示一个特征，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叶子节点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表示一个分类结果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编译器在</a:t>
            </a:r>
            <a:r>
              <a:rPr lang="zh-CN" altLang="en-US" sz="1200" b="1" dirty="0"/>
              <a:t>前端</a:t>
            </a:r>
            <a:r>
              <a:rPr lang="zh-CN" altLang="en-US" sz="1200" dirty="0"/>
              <a:t>对不同的语言进行词法，语法分析和语义分析后，产生抽象语法树形成中间代码作为输出，供</a:t>
            </a:r>
            <a:r>
              <a:rPr lang="zh-CN" altLang="en-US" sz="1200" b="1" dirty="0"/>
              <a:t>后端</a:t>
            </a:r>
            <a:r>
              <a:rPr lang="zh-CN" altLang="en-US" sz="1200" dirty="0"/>
              <a:t>处理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1F297-A9A6-4A28-9421-18AB030D936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1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A440-CD08-4A0C-B59B-491F6FF0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79C13-DBE6-415B-9DFA-E92DB6DA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1FF75-B298-4BC9-95D4-844AEE55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DDC8B-505C-4DC9-84F0-D82894BC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322F9-E525-4FBF-AAE6-26509C8A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9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518A-0362-41E5-9C58-0579353B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275D3-CDD2-4237-81EE-E182339B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89523-AEE0-486A-949D-C07C5EEA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2C70-6BA8-40F5-A929-D11DC83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D813D-6623-4B2D-8A2B-44827FA8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1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4E8C5-A3AB-4BF2-81A0-3A5221CD6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05B91-4A7D-4AB6-851C-AA0DA2550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C03A-665F-48A4-9BDE-7BED026C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A800A-62F6-4A96-9C80-A34119D8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6562F-9E82-4E38-81B1-18028EF8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0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F46D6-3658-499B-B551-B33449E2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5D0B9-E436-4905-9DC7-5DFC5452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7676A-F2A3-488D-9582-145635CB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15C77-C5E5-48AE-B621-B37A5486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68CDD-238B-4E72-9E89-1384950C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0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30878-3438-4855-B3B9-9591C363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0E884-D78C-4C0E-BEEE-9321AE2E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0C281-30AC-4093-86DE-69516C8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3AF0B-4BA5-4E18-86AF-DB2D000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06FB0-49BD-4D71-BB3B-2B6BBCD0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8628-B8ED-45ED-BE1E-6D10B83A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3CEFE-6378-45B8-B33F-1B07D9E8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2E0AC-31CA-4A1E-806E-E201A07B9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E5F70-AAFB-465B-8496-B8791858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D6EAF-C040-4854-9EF6-E14986B8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A40C7-FC4F-463B-B41B-7BD79D04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676B-4175-46BE-9934-296FA1A5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4E7FA-A88B-4AC9-B4B4-C613F980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934C8-8511-4B0D-953D-C30120C88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A447C-D9D6-4CB3-B561-4457E7C08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A974BF-ECA4-4141-B9B9-D82A2F74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1A258F-B4F3-4D31-BDFF-EB5130B7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11F5E-968B-4D62-A696-EB50007F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E8DE73-5121-4DA6-AA0A-05ED1036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2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A556-C1CD-4CA1-A5E1-518CF2C0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B4E0FA-EBB6-4B0E-8A19-77CFD3E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44AC86-742F-4922-A7C1-E89792F8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E1AD1-5DDF-4F48-9C05-81DA076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4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ADF71-3ED9-4826-A1A8-5D86DD2D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588F1C-18BD-4DE0-92B3-54F03695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856061-A9AD-4E9D-90CC-DA7C3C01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5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E356A-A840-4C8B-9290-550DF30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6871-C399-44D4-BCC3-22CBA29C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BF8D7-41D9-4453-8B0B-DDEAD152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CCD4B-3917-4493-96AF-9C79D432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85DA-5882-4863-B53E-54803A5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6328C-D677-4EF5-8F6B-7E65C4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00FD-99C3-4A68-BABA-B15DF65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1B14DE-BF48-474A-8F15-CE355279B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A6818-CB1B-4F84-90D8-A51BA55B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E2EB3-240C-4C80-BDA7-32980F56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4C38B-FFBA-469D-BBD2-BD5315EB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CEAD1-F436-48FC-BC78-7B43A59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5BDA9-E912-4F2D-AFAF-0A085E0D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9A28E-3D13-4796-B543-DBF32312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39D37-29A0-4D00-BAA9-5ADD6E8D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098C6-0654-4980-9911-27A1924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76956-DC83-4717-931E-E1CC028CC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8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454909" y="3115748"/>
            <a:ext cx="5282215" cy="58477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F403E"/>
                </a:solidFill>
                <a:latin typeface="+mj-ea"/>
                <a:ea typeface="+mj-ea"/>
              </a:rPr>
              <a:t>QG</a:t>
            </a:r>
            <a:r>
              <a:rPr lang="zh-CN" altLang="en-US" sz="3200" dirty="0">
                <a:solidFill>
                  <a:srgbClr val="3F403E"/>
                </a:solidFill>
                <a:latin typeface="+mj-ea"/>
                <a:ea typeface="+mj-ea"/>
              </a:rPr>
              <a:t>训练营：种树，了解一下</a:t>
            </a:r>
            <a:endParaRPr lang="zh-CN" altLang="en-US" sz="4000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31632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2019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PA_文本框 31">
            <a:extLst>
              <a:ext uri="{FF2B5EF4-FFF2-40B4-BE49-F238E27FC236}">
                <a16:creationId xmlns:a16="http://schemas.microsoft.com/office/drawing/2014/main" id="{3BA95F93-84A0-4324-B80B-A964F64B0E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204247" y="5963459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主讲人：江一舟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638813-3CB6-4AD6-813F-8F985003D6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172"/>
          <a:stretch/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8FFA81-7418-4B50-8EFC-827C95A7DF63}"/>
              </a:ext>
            </a:extLst>
          </p:cNvPr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2941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0E1128-A0A4-4A7F-BDA3-479B85BF1B05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7AA024-A3E3-427F-94A9-F4FE42A57219}"/>
              </a:ext>
            </a:extLst>
          </p:cNvPr>
          <p:cNvSpPr txBox="1"/>
          <p:nvPr/>
        </p:nvSpPr>
        <p:spPr>
          <a:xfrm>
            <a:off x="695325" y="6681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二叉查找树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7AE4361-0187-4275-97C9-99A1B1103722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8A927B5-758D-4F31-B987-8DC6ED51231B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BA5465B-0586-43BA-81CD-722B51DE6FEC}"/>
              </a:ext>
            </a:extLst>
          </p:cNvPr>
          <p:cNvGrpSpPr/>
          <p:nvPr/>
        </p:nvGrpSpPr>
        <p:grpSpPr>
          <a:xfrm>
            <a:off x="7015077" y="788893"/>
            <a:ext cx="2330827" cy="2976281"/>
            <a:chOff x="6083804" y="1900517"/>
            <a:chExt cx="2330827" cy="297628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373FD9B-0998-421B-9546-53570D814180}"/>
                </a:ext>
              </a:extLst>
            </p:cNvPr>
            <p:cNvSpPr/>
            <p:nvPr/>
          </p:nvSpPr>
          <p:spPr>
            <a:xfrm>
              <a:off x="7016136" y="1900517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B80EE52-DBCD-4BF8-88E4-EBC500427B6B}"/>
                </a:ext>
              </a:extLst>
            </p:cNvPr>
            <p:cNvSpPr/>
            <p:nvPr/>
          </p:nvSpPr>
          <p:spPr>
            <a:xfrm>
              <a:off x="6549970" y="2680447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CD19FB-CC00-4A2B-8DEF-8CBAF883CB3E}"/>
                </a:ext>
              </a:extLst>
            </p:cNvPr>
            <p:cNvSpPr/>
            <p:nvPr/>
          </p:nvSpPr>
          <p:spPr>
            <a:xfrm>
              <a:off x="6083804" y="3545540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5EDF0BC-840A-49FF-8B5C-713A9F771562}"/>
                </a:ext>
              </a:extLst>
            </p:cNvPr>
            <p:cNvSpPr/>
            <p:nvPr/>
          </p:nvSpPr>
          <p:spPr>
            <a:xfrm>
              <a:off x="6549969" y="4410633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9A5CB88-7265-4D15-B6AF-671A7982FF71}"/>
                </a:ext>
              </a:extLst>
            </p:cNvPr>
            <p:cNvSpPr/>
            <p:nvPr/>
          </p:nvSpPr>
          <p:spPr>
            <a:xfrm>
              <a:off x="6954527" y="3545540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E627A51-18F2-4F4C-9DC8-6908F0782F90}"/>
                </a:ext>
              </a:extLst>
            </p:cNvPr>
            <p:cNvGrpSpPr/>
            <p:nvPr/>
          </p:nvGrpSpPr>
          <p:grpSpPr>
            <a:xfrm>
              <a:off x="7482301" y="2680447"/>
              <a:ext cx="466165" cy="466165"/>
              <a:chOff x="7200247" y="3195917"/>
              <a:chExt cx="466165" cy="466165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84D2BA8-1057-465B-B78E-262F22C5DD6A}"/>
                  </a:ext>
                </a:extLst>
              </p:cNvPr>
              <p:cNvSpPr/>
              <p:nvPr/>
            </p:nvSpPr>
            <p:spPr>
              <a:xfrm>
                <a:off x="7200247" y="3195917"/>
                <a:ext cx="466165" cy="466165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EABFA3E-702A-4C81-BF1E-7728D598E702}"/>
                  </a:ext>
                </a:extLst>
              </p:cNvPr>
              <p:cNvSpPr txBox="1"/>
              <p:nvPr/>
            </p:nvSpPr>
            <p:spPr>
              <a:xfrm>
                <a:off x="7212439" y="3244333"/>
                <a:ext cx="453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33DD5C9-D851-4D77-A4FA-ACCF93741943}"/>
                </a:ext>
              </a:extLst>
            </p:cNvPr>
            <p:cNvGrpSpPr/>
            <p:nvPr/>
          </p:nvGrpSpPr>
          <p:grpSpPr>
            <a:xfrm>
              <a:off x="7494493" y="4410632"/>
              <a:ext cx="466165" cy="466165"/>
              <a:chOff x="8283175" y="4935071"/>
              <a:chExt cx="466165" cy="466165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2F183C-0AEF-4547-B6C3-BD085212AF12}"/>
                  </a:ext>
                </a:extLst>
              </p:cNvPr>
              <p:cNvSpPr/>
              <p:nvPr/>
            </p:nvSpPr>
            <p:spPr>
              <a:xfrm>
                <a:off x="8283175" y="4935071"/>
                <a:ext cx="466165" cy="466165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955C99A-2481-4051-A881-8D80D01B1BFD}"/>
                  </a:ext>
                </a:extLst>
              </p:cNvPr>
              <p:cNvSpPr txBox="1"/>
              <p:nvPr/>
            </p:nvSpPr>
            <p:spPr>
              <a:xfrm>
                <a:off x="8289270" y="4992452"/>
                <a:ext cx="453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595DD67-2B99-4B4B-B4EC-DA19501AFE97}"/>
                </a:ext>
              </a:extLst>
            </p:cNvPr>
            <p:cNvGrpSpPr/>
            <p:nvPr/>
          </p:nvGrpSpPr>
          <p:grpSpPr>
            <a:xfrm>
              <a:off x="7948466" y="3545540"/>
              <a:ext cx="466165" cy="466165"/>
              <a:chOff x="7708154" y="3915335"/>
              <a:chExt cx="466165" cy="466165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3200487-8EA2-4EDC-B9D7-3370749B1C07}"/>
                  </a:ext>
                </a:extLst>
              </p:cNvPr>
              <p:cNvSpPr/>
              <p:nvPr/>
            </p:nvSpPr>
            <p:spPr>
              <a:xfrm>
                <a:off x="7708154" y="3915335"/>
                <a:ext cx="466165" cy="466165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220EDBE-EEB0-4563-A088-1DA27B8F47A9}"/>
                  </a:ext>
                </a:extLst>
              </p:cNvPr>
              <p:cNvSpPr txBox="1"/>
              <p:nvPr/>
            </p:nvSpPr>
            <p:spPr>
              <a:xfrm>
                <a:off x="7714249" y="3963751"/>
                <a:ext cx="453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A0A450C-16EF-4210-A71A-DC281F1199B6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 flipH="1">
              <a:off x="6783053" y="2366682"/>
              <a:ext cx="466166" cy="31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2EFA5EC-8521-4CFA-A7AF-6C5E1F504C5A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7249219" y="2366682"/>
              <a:ext cx="466165" cy="31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34355B4-8E87-4772-A979-EB822C17C539}"/>
                </a:ext>
              </a:extLst>
            </p:cNvPr>
            <p:cNvCxnSpPr>
              <a:stCxn id="8" idx="4"/>
              <a:endCxn id="13" idx="0"/>
            </p:cNvCxnSpPr>
            <p:nvPr/>
          </p:nvCxnSpPr>
          <p:spPr>
            <a:xfrm>
              <a:off x="7715384" y="3146612"/>
              <a:ext cx="466165" cy="398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6A0898B-7BA3-4E6F-BBBA-B1EC6309648F}"/>
                </a:ext>
              </a:extLst>
            </p:cNvPr>
            <p:cNvCxnSpPr>
              <a:stCxn id="7" idx="4"/>
              <a:endCxn id="12" idx="0"/>
            </p:cNvCxnSpPr>
            <p:nvPr/>
          </p:nvCxnSpPr>
          <p:spPr>
            <a:xfrm>
              <a:off x="6783053" y="3146612"/>
              <a:ext cx="404557" cy="398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D87905-C1B8-43F5-9CD7-935437136EC6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 flipH="1">
              <a:off x="6316887" y="3146612"/>
              <a:ext cx="466166" cy="398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C08C663-2255-45CC-9D2E-23BAD9464C10}"/>
                </a:ext>
              </a:extLst>
            </p:cNvPr>
            <p:cNvCxnSpPr>
              <a:stCxn id="12" idx="4"/>
              <a:endCxn id="11" idx="0"/>
            </p:cNvCxnSpPr>
            <p:nvPr/>
          </p:nvCxnSpPr>
          <p:spPr>
            <a:xfrm flipH="1">
              <a:off x="6783052" y="4011705"/>
              <a:ext cx="404558" cy="398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E6E9E89-1725-4513-BD0E-8B178D89864E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 flipH="1">
              <a:off x="7727576" y="4011705"/>
              <a:ext cx="453973" cy="398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3F72829-3EFC-43BD-B3A6-DB7A49B1F64B}"/>
              </a:ext>
            </a:extLst>
          </p:cNvPr>
          <p:cNvSpPr txBox="1"/>
          <p:nvPr/>
        </p:nvSpPr>
        <p:spPr>
          <a:xfrm>
            <a:off x="695325" y="2133599"/>
            <a:ext cx="5493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性质：对于树中的每个节点 </a:t>
            </a:r>
            <a:r>
              <a:rPr lang="en-US" altLang="zh-CN" dirty="0"/>
              <a:t>X </a:t>
            </a:r>
            <a:r>
              <a:rPr lang="zh-CN" altLang="en-US" dirty="0"/>
              <a:t>，它的左子树中所有项的值小于 </a:t>
            </a:r>
            <a:r>
              <a:rPr lang="en-US" altLang="zh-CN" dirty="0"/>
              <a:t>X </a:t>
            </a:r>
            <a:r>
              <a:rPr lang="zh-CN" altLang="en-US" dirty="0"/>
              <a:t>中的值，而它右子树中所有项的值大于 </a:t>
            </a:r>
            <a:r>
              <a:rPr lang="en-US" altLang="zh-CN" dirty="0"/>
              <a:t>X </a:t>
            </a:r>
            <a:r>
              <a:rPr lang="zh-CN" altLang="en-US" dirty="0"/>
              <a:t>中的值。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583914-0ABB-4743-A3F5-FD763598BCF0}"/>
              </a:ext>
            </a:extLst>
          </p:cNvPr>
          <p:cNvSpPr txBox="1"/>
          <p:nvPr/>
        </p:nvSpPr>
        <p:spPr>
          <a:xfrm>
            <a:off x="695325" y="3299008"/>
            <a:ext cx="541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假设二叉查找树含有n（n≥0）个结点。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、一般情况，复杂度为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、最坏情况，寻找的次数要达到</a:t>
            </a:r>
            <a:r>
              <a:rPr lang="en-US" altLang="zh-CN" dirty="0"/>
              <a:t>n</a:t>
            </a:r>
            <a:r>
              <a:rPr lang="zh-CN" altLang="en-US" dirty="0"/>
              <a:t>，复杂度为</a:t>
            </a:r>
            <a:r>
              <a:rPr lang="en-US" altLang="zh-CN" dirty="0"/>
              <a:t>O(n)  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07B6AA6-52B7-454E-9CC4-138BB94711A5}"/>
              </a:ext>
            </a:extLst>
          </p:cNvPr>
          <p:cNvGrpSpPr/>
          <p:nvPr/>
        </p:nvGrpSpPr>
        <p:grpSpPr>
          <a:xfrm>
            <a:off x="6448522" y="3804589"/>
            <a:ext cx="1934247" cy="2660085"/>
            <a:chOff x="6448522" y="3804589"/>
            <a:chExt cx="1934247" cy="266008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B890B44-D98D-45A1-981E-0E427D6750CF}"/>
                </a:ext>
              </a:extLst>
            </p:cNvPr>
            <p:cNvSpPr/>
            <p:nvPr/>
          </p:nvSpPr>
          <p:spPr>
            <a:xfrm>
              <a:off x="6448522" y="3804589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644FE0E-A783-4039-A222-E1292F9C952C}"/>
                </a:ext>
              </a:extLst>
            </p:cNvPr>
            <p:cNvSpPr/>
            <p:nvPr/>
          </p:nvSpPr>
          <p:spPr>
            <a:xfrm>
              <a:off x="6933834" y="4589928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8099D58-6023-4255-B879-0A3F261067E3}"/>
                </a:ext>
              </a:extLst>
            </p:cNvPr>
            <p:cNvSpPr/>
            <p:nvPr/>
          </p:nvSpPr>
          <p:spPr>
            <a:xfrm>
              <a:off x="7916604" y="5998509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7820247-3216-448A-9E57-08938646EA89}"/>
                </a:ext>
              </a:extLst>
            </p:cNvPr>
            <p:cNvSpPr/>
            <p:nvPr/>
          </p:nvSpPr>
          <p:spPr>
            <a:xfrm>
              <a:off x="7399999" y="5289176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56E5013-75A3-4D53-88F2-7EFED58C2FC9}"/>
                </a:ext>
              </a:extLst>
            </p:cNvPr>
            <p:cNvCxnSpPr>
              <a:cxnSpLocks/>
              <a:stCxn id="32" idx="4"/>
              <a:endCxn id="34" idx="0"/>
            </p:cNvCxnSpPr>
            <p:nvPr/>
          </p:nvCxnSpPr>
          <p:spPr>
            <a:xfrm>
              <a:off x="6681605" y="4270754"/>
              <a:ext cx="485312" cy="319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EDC29D3-19F4-484C-A01C-34056B8B1C51}"/>
                </a:ext>
              </a:extLst>
            </p:cNvPr>
            <p:cNvCxnSpPr>
              <a:stCxn id="34" idx="4"/>
              <a:endCxn id="39" idx="0"/>
            </p:cNvCxnSpPr>
            <p:nvPr/>
          </p:nvCxnSpPr>
          <p:spPr>
            <a:xfrm>
              <a:off x="7166917" y="5056093"/>
              <a:ext cx="466165" cy="233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662794F-5B42-4419-BD33-E34FB0660E2F}"/>
                </a:ext>
              </a:extLst>
            </p:cNvPr>
            <p:cNvCxnSpPr>
              <a:stCxn id="39" idx="4"/>
              <a:endCxn id="38" idx="0"/>
            </p:cNvCxnSpPr>
            <p:nvPr/>
          </p:nvCxnSpPr>
          <p:spPr>
            <a:xfrm>
              <a:off x="7633082" y="5755341"/>
              <a:ext cx="516605" cy="243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3AA9544-9E87-4F56-9EEA-B37C5B397A70}"/>
              </a:ext>
            </a:extLst>
          </p:cNvPr>
          <p:cNvGrpSpPr/>
          <p:nvPr/>
        </p:nvGrpSpPr>
        <p:grpSpPr>
          <a:xfrm>
            <a:off x="619125" y="5269409"/>
            <a:ext cx="5242089" cy="700275"/>
            <a:chOff x="619125" y="5269409"/>
            <a:chExt cx="5242089" cy="70027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6227C4-22F9-4D4E-A4CF-CDE4A910E940}"/>
                </a:ext>
              </a:extLst>
            </p:cNvPr>
            <p:cNvSpPr/>
            <p:nvPr/>
          </p:nvSpPr>
          <p:spPr>
            <a:xfrm>
              <a:off x="619125" y="5289176"/>
              <a:ext cx="866775" cy="4661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39EF94EF-6C07-4BDB-8AB3-81A7ABFD39B1}"/>
                </a:ext>
              </a:extLst>
            </p:cNvPr>
            <p:cNvSpPr/>
            <p:nvPr/>
          </p:nvSpPr>
          <p:spPr>
            <a:xfrm>
              <a:off x="619125" y="5784166"/>
              <a:ext cx="866775" cy="18551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EFC8A00-4E4E-4929-8B84-21B1CA94F465}"/>
                </a:ext>
              </a:extLst>
            </p:cNvPr>
            <p:cNvSpPr/>
            <p:nvPr/>
          </p:nvSpPr>
          <p:spPr>
            <a:xfrm>
              <a:off x="2076441" y="5289176"/>
              <a:ext cx="866775" cy="4661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38567D05-E21D-4DDA-A029-2BD91305B02A}"/>
                </a:ext>
              </a:extLst>
            </p:cNvPr>
            <p:cNvSpPr/>
            <p:nvPr/>
          </p:nvSpPr>
          <p:spPr>
            <a:xfrm>
              <a:off x="2076441" y="5784166"/>
              <a:ext cx="866775" cy="18551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2E137AE-4FD7-4FDC-A21F-30D181C1612B}"/>
                </a:ext>
              </a:extLst>
            </p:cNvPr>
            <p:cNvSpPr/>
            <p:nvPr/>
          </p:nvSpPr>
          <p:spPr>
            <a:xfrm>
              <a:off x="3537123" y="5279184"/>
              <a:ext cx="866775" cy="4661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81208CD-DE32-40D1-A648-8A21BA398CAB}"/>
                </a:ext>
              </a:extLst>
            </p:cNvPr>
            <p:cNvSpPr/>
            <p:nvPr/>
          </p:nvSpPr>
          <p:spPr>
            <a:xfrm>
              <a:off x="3537123" y="5774174"/>
              <a:ext cx="866775" cy="18551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3EABF9D-8F3D-4053-A5B5-8A5CFD1FE060}"/>
                </a:ext>
              </a:extLst>
            </p:cNvPr>
            <p:cNvSpPr/>
            <p:nvPr/>
          </p:nvSpPr>
          <p:spPr>
            <a:xfrm>
              <a:off x="4994439" y="5269409"/>
              <a:ext cx="866775" cy="4661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FA0023ED-1999-4630-AA2C-FAE0FE2F9767}"/>
                </a:ext>
              </a:extLst>
            </p:cNvPr>
            <p:cNvSpPr/>
            <p:nvPr/>
          </p:nvSpPr>
          <p:spPr>
            <a:xfrm>
              <a:off x="4994439" y="5764399"/>
              <a:ext cx="866775" cy="18551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BEF3EE86-008C-4EBF-849A-0B2D96B37DEB}"/>
                </a:ext>
              </a:extLst>
            </p:cNvPr>
            <p:cNvCxnSpPr>
              <a:stCxn id="44" idx="3"/>
              <a:endCxn id="45" idx="1"/>
            </p:cNvCxnSpPr>
            <p:nvPr/>
          </p:nvCxnSpPr>
          <p:spPr>
            <a:xfrm flipV="1">
              <a:off x="1485900" y="5522259"/>
              <a:ext cx="590541" cy="354666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AAF79054-A497-4CD9-9B68-8170DDC50AF5}"/>
                </a:ext>
              </a:extLst>
            </p:cNvPr>
            <p:cNvCxnSpPr/>
            <p:nvPr/>
          </p:nvCxnSpPr>
          <p:spPr>
            <a:xfrm flipV="1">
              <a:off x="2964327" y="5522259"/>
              <a:ext cx="590541" cy="354666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F7A8EFD1-7D72-40EE-92A8-C1A689BDE81A}"/>
                </a:ext>
              </a:extLst>
            </p:cNvPr>
            <p:cNvCxnSpPr/>
            <p:nvPr/>
          </p:nvCxnSpPr>
          <p:spPr>
            <a:xfrm flipV="1">
              <a:off x="4406894" y="5522259"/>
              <a:ext cx="590541" cy="354666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D2455D7D-1AE5-4868-B71A-05465FEC5F48}"/>
              </a:ext>
            </a:extLst>
          </p:cNvPr>
          <p:cNvSpPr txBox="1"/>
          <p:nvPr/>
        </p:nvSpPr>
        <p:spPr>
          <a:xfrm>
            <a:off x="558295" y="4798307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退化为链表</a:t>
            </a:r>
          </a:p>
        </p:txBody>
      </p:sp>
    </p:spTree>
    <p:extLst>
      <p:ext uri="{BB962C8B-B14F-4D97-AF65-F5344CB8AC3E}">
        <p14:creationId xmlns:p14="http://schemas.microsoft.com/office/powerpoint/2010/main" val="1091947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C0F3B9-5983-479D-B846-477297A7E815}"/>
              </a:ext>
            </a:extLst>
          </p:cNvPr>
          <p:cNvSpPr txBox="1"/>
          <p:nvPr/>
        </p:nvSpPr>
        <p:spPr>
          <a:xfrm>
            <a:off x="695325" y="6681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平衡二叉树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1E3168-91AB-4F8E-9E3A-ACC5EDC79A14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DDBD352-7DF7-4E9A-A5D4-2C74D7FAD111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ED7FE-F70F-4ACB-B037-EA47152139E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454EA-7379-45E3-AEEC-AD0C8CE52C56}"/>
              </a:ext>
            </a:extLst>
          </p:cNvPr>
          <p:cNvSpPr txBox="1"/>
          <p:nvPr/>
        </p:nvSpPr>
        <p:spPr>
          <a:xfrm>
            <a:off x="695325" y="2133599"/>
            <a:ext cx="6228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性质：左子树和右子树都是平衡二叉树，</a:t>
            </a:r>
            <a:r>
              <a:rPr lang="zh-CN" altLang="en-US" sz="2000" dirty="0">
                <a:solidFill>
                  <a:srgbClr val="FF0000"/>
                </a:solidFill>
              </a:rPr>
              <a:t>且左子树和右子树的高度之差的绝对值不超过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。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7639F30-8E0B-45E0-AF2E-69851674A9D7}"/>
              </a:ext>
            </a:extLst>
          </p:cNvPr>
          <p:cNvGrpSpPr/>
          <p:nvPr/>
        </p:nvGrpSpPr>
        <p:grpSpPr>
          <a:xfrm>
            <a:off x="462242" y="3050041"/>
            <a:ext cx="2357166" cy="2474160"/>
            <a:chOff x="462242" y="3050041"/>
            <a:chExt cx="2357166" cy="247416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17F7038-EA16-42E8-8B2F-6F0EF856AEDA}"/>
                </a:ext>
              </a:extLst>
            </p:cNvPr>
            <p:cNvSpPr/>
            <p:nvPr/>
          </p:nvSpPr>
          <p:spPr>
            <a:xfrm>
              <a:off x="1167605" y="3050041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F92D1D0-BDCE-4A63-BC7F-86C3D5EA0402}"/>
                </a:ext>
              </a:extLst>
            </p:cNvPr>
            <p:cNvSpPr/>
            <p:nvPr/>
          </p:nvSpPr>
          <p:spPr>
            <a:xfrm>
              <a:off x="462242" y="3979250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C490D96-D0BF-4D53-AF8F-0F60D5104F79}"/>
                </a:ext>
              </a:extLst>
            </p:cNvPr>
            <p:cNvSpPr/>
            <p:nvPr/>
          </p:nvSpPr>
          <p:spPr>
            <a:xfrm>
              <a:off x="1813580" y="3979250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F94ABD7-3E99-47A1-B259-311DC480B765}"/>
                </a:ext>
              </a:extLst>
            </p:cNvPr>
            <p:cNvSpPr/>
            <p:nvPr/>
          </p:nvSpPr>
          <p:spPr>
            <a:xfrm>
              <a:off x="2353243" y="5058036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34DC3CB-1042-4236-9FF2-91650DC0A0C8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flipH="1">
              <a:off x="695325" y="3516206"/>
              <a:ext cx="705363" cy="4630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B961A48-ABFF-4523-87AE-E2B438FA2B13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>
              <a:off x="1400688" y="3516206"/>
              <a:ext cx="645975" cy="4630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DC58E37-C873-420A-AE59-1C6D0C1A9241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2046663" y="4445415"/>
              <a:ext cx="539663" cy="6126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1059F2C-06AA-4BEC-AB88-514B88CB15C7}"/>
              </a:ext>
            </a:extLst>
          </p:cNvPr>
          <p:cNvSpPr txBox="1"/>
          <p:nvPr/>
        </p:nvSpPr>
        <p:spPr>
          <a:xfrm>
            <a:off x="819401" y="5666632"/>
            <a:ext cx="111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（√）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E7CA665-8394-4B8E-AC5E-E2CB99E1EB7A}"/>
              </a:ext>
            </a:extLst>
          </p:cNvPr>
          <p:cNvGrpSpPr/>
          <p:nvPr/>
        </p:nvGrpSpPr>
        <p:grpSpPr>
          <a:xfrm>
            <a:off x="3643677" y="3050041"/>
            <a:ext cx="1644480" cy="2474159"/>
            <a:chOff x="3643677" y="3050041"/>
            <a:chExt cx="1644480" cy="2474159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B34338D-DD81-4EA0-A04F-53C37D1A97DF}"/>
                </a:ext>
              </a:extLst>
            </p:cNvPr>
            <p:cNvSpPr/>
            <p:nvPr/>
          </p:nvSpPr>
          <p:spPr>
            <a:xfrm>
              <a:off x="3643677" y="3050041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477A9D5-7E79-4A72-B594-DE6007177F14}"/>
                </a:ext>
              </a:extLst>
            </p:cNvPr>
            <p:cNvSpPr/>
            <p:nvPr/>
          </p:nvSpPr>
          <p:spPr>
            <a:xfrm>
              <a:off x="4293809" y="3979249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FBEC497-7F9E-41CC-916D-5F751BA782E7}"/>
                </a:ext>
              </a:extLst>
            </p:cNvPr>
            <p:cNvSpPr/>
            <p:nvPr/>
          </p:nvSpPr>
          <p:spPr>
            <a:xfrm>
              <a:off x="4821992" y="5058035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9460713-0EC7-4F9D-B143-16792DB2B281}"/>
                </a:ext>
              </a:extLst>
            </p:cNvPr>
            <p:cNvCxnSpPr>
              <a:stCxn id="18" idx="4"/>
              <a:endCxn id="19" idx="0"/>
            </p:cNvCxnSpPr>
            <p:nvPr/>
          </p:nvCxnSpPr>
          <p:spPr>
            <a:xfrm>
              <a:off x="3876760" y="3516206"/>
              <a:ext cx="650132" cy="4630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24A593F-7691-4ECE-9AC7-55704F8F481B}"/>
                </a:ext>
              </a:extLst>
            </p:cNvPr>
            <p:cNvCxnSpPr>
              <a:stCxn id="19" idx="4"/>
              <a:endCxn id="20" idx="0"/>
            </p:cNvCxnSpPr>
            <p:nvPr/>
          </p:nvCxnSpPr>
          <p:spPr>
            <a:xfrm>
              <a:off x="4526892" y="4445414"/>
              <a:ext cx="528183" cy="6126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558977FC-92AE-435D-BC31-650D373762B3}"/>
              </a:ext>
            </a:extLst>
          </p:cNvPr>
          <p:cNvSpPr txBox="1"/>
          <p:nvPr/>
        </p:nvSpPr>
        <p:spPr>
          <a:xfrm>
            <a:off x="3701160" y="5666632"/>
            <a:ext cx="111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X</a:t>
            </a:r>
            <a:r>
              <a:rPr lang="zh-CN" altLang="en-US" sz="2800" dirty="0"/>
              <a:t>）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8DDC31-7AE5-4B73-B4D7-EDFE12B4FB22}"/>
              </a:ext>
            </a:extLst>
          </p:cNvPr>
          <p:cNvGrpSpPr/>
          <p:nvPr/>
        </p:nvGrpSpPr>
        <p:grpSpPr>
          <a:xfrm>
            <a:off x="5304890" y="3710064"/>
            <a:ext cx="1202076" cy="966182"/>
            <a:chOff x="5304890" y="3710064"/>
            <a:chExt cx="1202076" cy="96618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1AB9666-35F9-4DE0-A1CA-86ECEE9A0150}"/>
                </a:ext>
              </a:extLst>
            </p:cNvPr>
            <p:cNvCxnSpPr/>
            <p:nvPr/>
          </p:nvCxnSpPr>
          <p:spPr>
            <a:xfrm>
              <a:off x="5304890" y="4212331"/>
              <a:ext cx="12020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DF929F8-B4A8-4C6B-8831-B4580311E486}"/>
                </a:ext>
              </a:extLst>
            </p:cNvPr>
            <p:cNvSpPr txBox="1"/>
            <p:nvPr/>
          </p:nvSpPr>
          <p:spPr>
            <a:xfrm>
              <a:off x="5507150" y="3710064"/>
              <a:ext cx="797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失衡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194152-22A1-49BE-9D57-F7703E30BB5F}"/>
                </a:ext>
              </a:extLst>
            </p:cNvPr>
            <p:cNvSpPr txBox="1"/>
            <p:nvPr/>
          </p:nvSpPr>
          <p:spPr>
            <a:xfrm>
              <a:off x="5507150" y="4214581"/>
              <a:ext cx="797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调整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DEBFA91-93C2-41EB-A5A7-1D05D5D259E3}"/>
              </a:ext>
            </a:extLst>
          </p:cNvPr>
          <p:cNvGrpSpPr/>
          <p:nvPr/>
        </p:nvGrpSpPr>
        <p:grpSpPr>
          <a:xfrm>
            <a:off x="6690664" y="3429000"/>
            <a:ext cx="1731564" cy="1492078"/>
            <a:chOff x="6646649" y="3195917"/>
            <a:chExt cx="1731564" cy="149207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91605E4-853F-45F8-B59E-BCD414787562}"/>
                </a:ext>
              </a:extLst>
            </p:cNvPr>
            <p:cNvSpPr/>
            <p:nvPr/>
          </p:nvSpPr>
          <p:spPr>
            <a:xfrm>
              <a:off x="7284964" y="3195917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BD3CF91-095A-4485-91CB-876E835BC487}"/>
                </a:ext>
              </a:extLst>
            </p:cNvPr>
            <p:cNvSpPr/>
            <p:nvPr/>
          </p:nvSpPr>
          <p:spPr>
            <a:xfrm>
              <a:off x="6646649" y="4221830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FB0FAAC-323C-44F2-9592-265A7C546162}"/>
                </a:ext>
              </a:extLst>
            </p:cNvPr>
            <p:cNvSpPr/>
            <p:nvPr/>
          </p:nvSpPr>
          <p:spPr>
            <a:xfrm>
              <a:off x="7912048" y="4221830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04073F3-9FD0-4AAF-AEB9-5A1C002A1998}"/>
                </a:ext>
              </a:extLst>
            </p:cNvPr>
            <p:cNvCxnSpPr>
              <a:stCxn id="33" idx="4"/>
              <a:endCxn id="34" idx="0"/>
            </p:cNvCxnSpPr>
            <p:nvPr/>
          </p:nvCxnSpPr>
          <p:spPr>
            <a:xfrm flipH="1">
              <a:off x="6879732" y="3662082"/>
              <a:ext cx="638315" cy="5597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CCF186A-4AA0-4527-BC89-3EC7207F25F5}"/>
                </a:ext>
              </a:extLst>
            </p:cNvPr>
            <p:cNvCxnSpPr>
              <a:stCxn id="33" idx="4"/>
              <a:endCxn id="35" idx="0"/>
            </p:cNvCxnSpPr>
            <p:nvPr/>
          </p:nvCxnSpPr>
          <p:spPr>
            <a:xfrm>
              <a:off x="7518047" y="3662082"/>
              <a:ext cx="627084" cy="5597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075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EFF7505-E58D-49A5-9524-FCCF2D5BA80D}"/>
              </a:ext>
            </a:extLst>
          </p:cNvPr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>
            <a:extLst>
              <a:ext uri="{FF2B5EF4-FFF2-40B4-BE49-F238E27FC236}">
                <a16:creationId xmlns:a16="http://schemas.microsoft.com/office/drawing/2014/main" id="{BA56C56D-87E0-46DC-BA29-CCB65CC6AE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6372BB-7887-4BB9-97D9-CAA2439E7609}"/>
              </a:ext>
            </a:extLst>
          </p:cNvPr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619C3BC-EB22-4C5A-8C72-2BB9A9069928}"/>
              </a:ext>
            </a:extLst>
          </p:cNvPr>
          <p:cNvGrpSpPr/>
          <p:nvPr/>
        </p:nvGrpSpPr>
        <p:grpSpPr>
          <a:xfrm>
            <a:off x="2078427" y="1273219"/>
            <a:ext cx="3557801" cy="903411"/>
            <a:chOff x="2078427" y="1273219"/>
            <a:chExt cx="3557801" cy="90341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3AEDE5D-E1CB-4D4E-B48B-EA750D907C37}"/>
                </a:ext>
              </a:extLst>
            </p:cNvPr>
            <p:cNvSpPr txBox="1"/>
            <p:nvPr/>
          </p:nvSpPr>
          <p:spPr>
            <a:xfrm>
              <a:off x="2673179" y="1273219"/>
              <a:ext cx="1723549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/>
              <a:r>
                <a:rPr lang="zh-CN" altLang="en-US" sz="2400" b="1" dirty="0">
                  <a:solidFill>
                    <a:srgbClr val="7030A0"/>
                  </a:solidFill>
                  <a:effectLst/>
                  <a:latin typeface="+mj-ea"/>
                  <a:ea typeface="+mj-ea"/>
                </a:rPr>
                <a:t>平衡二叉树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2EAE5FE-4E79-4617-8918-D4DBE33014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8427" y="2176630"/>
              <a:ext cx="355780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BDE189-8286-40BF-AB00-B5305DAFAC7F}"/>
                </a:ext>
              </a:extLst>
            </p:cNvPr>
            <p:cNvSpPr txBox="1"/>
            <p:nvPr/>
          </p:nvSpPr>
          <p:spPr>
            <a:xfrm>
              <a:off x="2328226" y="1755940"/>
              <a:ext cx="251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B6B7B7"/>
                  </a:solidFill>
                  <a:latin typeface="+mn-ea"/>
                </a:rPr>
                <a:t>Something interesting</a:t>
              </a:r>
              <a:endParaRPr lang="zh-CN" altLang="en-US" dirty="0">
                <a:solidFill>
                  <a:srgbClr val="B6B7B7"/>
                </a:solidFill>
                <a:latin typeface="+mn-ea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C27798B-5289-41E7-93A9-9547FCF22246}"/>
              </a:ext>
            </a:extLst>
          </p:cNvPr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D4B634C-B713-493E-B9AF-8FBA0920CCC4}"/>
              </a:ext>
            </a:extLst>
          </p:cNvPr>
          <p:cNvGrpSpPr/>
          <p:nvPr/>
        </p:nvGrpSpPr>
        <p:grpSpPr>
          <a:xfrm>
            <a:off x="2328226" y="2665593"/>
            <a:ext cx="1934247" cy="2660085"/>
            <a:chOff x="6448522" y="3804589"/>
            <a:chExt cx="1934247" cy="266008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F5B7AEF-8295-4680-A2FE-5D0EC2016E3E}"/>
                </a:ext>
              </a:extLst>
            </p:cNvPr>
            <p:cNvSpPr/>
            <p:nvPr/>
          </p:nvSpPr>
          <p:spPr>
            <a:xfrm>
              <a:off x="6448522" y="3804589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791EA8A-A878-4AA9-8E15-F553E8356FDD}"/>
                </a:ext>
              </a:extLst>
            </p:cNvPr>
            <p:cNvSpPr/>
            <p:nvPr/>
          </p:nvSpPr>
          <p:spPr>
            <a:xfrm>
              <a:off x="6933834" y="4589928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B7C8BCD-DF1F-4EF6-AA17-5084A51198E3}"/>
                </a:ext>
              </a:extLst>
            </p:cNvPr>
            <p:cNvSpPr/>
            <p:nvPr/>
          </p:nvSpPr>
          <p:spPr>
            <a:xfrm>
              <a:off x="7916604" y="5998509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994500E-0199-40FE-AA5C-DC6623933151}"/>
                </a:ext>
              </a:extLst>
            </p:cNvPr>
            <p:cNvSpPr/>
            <p:nvPr/>
          </p:nvSpPr>
          <p:spPr>
            <a:xfrm>
              <a:off x="7399999" y="5289176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5F2B41B-7A04-430D-A5EB-2725C5AA9404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6681605" y="4270754"/>
              <a:ext cx="485312" cy="3191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8BE6152-8DF3-4E97-A619-E6F825DF89C1}"/>
                </a:ext>
              </a:extLst>
            </p:cNvPr>
            <p:cNvCxnSpPr>
              <a:stCxn id="20" idx="4"/>
              <a:endCxn id="22" idx="0"/>
            </p:cNvCxnSpPr>
            <p:nvPr/>
          </p:nvCxnSpPr>
          <p:spPr>
            <a:xfrm>
              <a:off x="7166917" y="5056093"/>
              <a:ext cx="466165" cy="2330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4CE0D1B-57EE-4E19-B0A2-55F7C3D79223}"/>
                </a:ext>
              </a:extLst>
            </p:cNvPr>
            <p:cNvCxnSpPr>
              <a:stCxn id="22" idx="4"/>
              <a:endCxn id="21" idx="0"/>
            </p:cNvCxnSpPr>
            <p:nvPr/>
          </p:nvCxnSpPr>
          <p:spPr>
            <a:xfrm>
              <a:off x="7633082" y="5755341"/>
              <a:ext cx="516605" cy="2431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01BE32-88FC-4B31-BF08-445132200633}"/>
              </a:ext>
            </a:extLst>
          </p:cNvPr>
          <p:cNvGrpSpPr/>
          <p:nvPr/>
        </p:nvGrpSpPr>
        <p:grpSpPr>
          <a:xfrm>
            <a:off x="4130615" y="3349704"/>
            <a:ext cx="2095192" cy="526296"/>
            <a:chOff x="4130615" y="3349704"/>
            <a:chExt cx="2095192" cy="526296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0D413D3D-7D0F-4DDD-B58D-52B2473D2325}"/>
                </a:ext>
              </a:extLst>
            </p:cNvPr>
            <p:cNvCxnSpPr/>
            <p:nvPr/>
          </p:nvCxnSpPr>
          <p:spPr>
            <a:xfrm>
              <a:off x="4130615" y="3876000"/>
              <a:ext cx="209519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05A9E5-624E-406F-B8E5-7E74912C9809}"/>
                </a:ext>
              </a:extLst>
            </p:cNvPr>
            <p:cNvSpPr txBox="1"/>
            <p:nvPr/>
          </p:nvSpPr>
          <p:spPr>
            <a:xfrm>
              <a:off x="4700668" y="3349704"/>
              <a:ext cx="935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调整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D15DA70-FB0E-42A9-A336-5C6BF0270260}"/>
              </a:ext>
            </a:extLst>
          </p:cNvPr>
          <p:cNvGrpSpPr/>
          <p:nvPr/>
        </p:nvGrpSpPr>
        <p:grpSpPr>
          <a:xfrm>
            <a:off x="7176070" y="2660404"/>
            <a:ext cx="2373610" cy="2189023"/>
            <a:chOff x="7176070" y="2660404"/>
            <a:chExt cx="2373610" cy="2189023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416D09B-2DD0-4113-86A4-BCEDAD103607}"/>
                </a:ext>
              </a:extLst>
            </p:cNvPr>
            <p:cNvSpPr/>
            <p:nvPr/>
          </p:nvSpPr>
          <p:spPr>
            <a:xfrm>
              <a:off x="7846163" y="2660404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CE0EF81-33FE-4108-B588-48A7AD57FA14}"/>
                </a:ext>
              </a:extLst>
            </p:cNvPr>
            <p:cNvSpPr/>
            <p:nvPr/>
          </p:nvSpPr>
          <p:spPr>
            <a:xfrm>
              <a:off x="7176070" y="3477475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95FDF0D-D3FB-4429-A813-2FCC59226162}"/>
                </a:ext>
              </a:extLst>
            </p:cNvPr>
            <p:cNvSpPr/>
            <p:nvPr/>
          </p:nvSpPr>
          <p:spPr>
            <a:xfrm>
              <a:off x="8442214" y="3450932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37F146E-37D2-4871-89C5-7F83D8B4D363}"/>
                </a:ext>
              </a:extLst>
            </p:cNvPr>
            <p:cNvSpPr/>
            <p:nvPr/>
          </p:nvSpPr>
          <p:spPr>
            <a:xfrm>
              <a:off x="9083515" y="4383262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ED0AAD1-4E4C-49DA-A671-8AB919544B3F}"/>
                </a:ext>
              </a:extLst>
            </p:cNvPr>
            <p:cNvCxnSpPr>
              <a:stCxn id="26" idx="4"/>
              <a:endCxn id="27" idx="0"/>
            </p:cNvCxnSpPr>
            <p:nvPr/>
          </p:nvCxnSpPr>
          <p:spPr>
            <a:xfrm flipH="1">
              <a:off x="7409153" y="3126569"/>
              <a:ext cx="670093" cy="3509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55EB86C-4678-4EB9-B5C4-A273C9EE616A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8076236" y="3126569"/>
              <a:ext cx="599061" cy="3243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6580CEB-9F9C-43AA-896B-B2A76A47ED26}"/>
                </a:ext>
              </a:extLst>
            </p:cNvPr>
            <p:cNvCxnSpPr>
              <a:stCxn id="28" idx="4"/>
              <a:endCxn id="29" idx="0"/>
            </p:cNvCxnSpPr>
            <p:nvPr/>
          </p:nvCxnSpPr>
          <p:spPr>
            <a:xfrm>
              <a:off x="8675297" y="3917097"/>
              <a:ext cx="641301" cy="466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018AC38-4D72-4C33-BCBF-94B0EA447F41}"/>
              </a:ext>
            </a:extLst>
          </p:cNvPr>
          <p:cNvCxnSpPr>
            <a:cxnSpLocks/>
          </p:cNvCxnSpPr>
          <p:nvPr/>
        </p:nvCxnSpPr>
        <p:spPr>
          <a:xfrm>
            <a:off x="2561309" y="2249032"/>
            <a:ext cx="0" cy="411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A1C99BE-D068-4517-B7EB-28B355E85E26}"/>
              </a:ext>
            </a:extLst>
          </p:cNvPr>
          <p:cNvCxnSpPr>
            <a:endCxn id="26" idx="0"/>
          </p:cNvCxnSpPr>
          <p:nvPr/>
        </p:nvCxnSpPr>
        <p:spPr>
          <a:xfrm>
            <a:off x="8076236" y="2249032"/>
            <a:ext cx="3010" cy="411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0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01445 0.03357 L 0.02721 0.07384 L 0.03984 0.11412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14 0.11551 L 0.08099 0.217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2 0.21898 L 0.12291 0.3152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46 L 0.04844 0.1155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4 0.11551 L 0.10104 0.2460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images2015.cnblogs.com/blog/982760/201609/982760-20160924150228746-833986511.png">
            <a:extLst>
              <a:ext uri="{FF2B5EF4-FFF2-40B4-BE49-F238E27FC236}">
                <a16:creationId xmlns:a16="http://schemas.microsoft.com/office/drawing/2014/main" id="{571A0A5A-D34C-4139-A466-5A3D2BC0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9" y="3179055"/>
            <a:ext cx="7605884" cy="328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640C4ED-FF20-4CEA-97C6-AFD901CA1351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313644-ACBE-4BEA-BB59-E246768BB825}"/>
              </a:ext>
            </a:extLst>
          </p:cNvPr>
          <p:cNvSpPr txBox="1"/>
          <p:nvPr/>
        </p:nvSpPr>
        <p:spPr>
          <a:xfrm>
            <a:off x="695325" y="6681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堆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19D30B9-56B7-4D2F-8038-0EB0767DED1D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643FE3D-118B-49DA-AF5E-54CED76C9821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449B00-511C-4CF8-8A5F-1A1CB4E341A9}"/>
              </a:ext>
            </a:extLst>
          </p:cNvPr>
          <p:cNvSpPr txBox="1"/>
          <p:nvPr/>
        </p:nvSpPr>
        <p:spPr>
          <a:xfrm>
            <a:off x="695325" y="1830266"/>
            <a:ext cx="601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性质：对于树中的每个节点 </a:t>
            </a:r>
            <a:r>
              <a:rPr lang="en-US" altLang="zh-CN" sz="2400" dirty="0"/>
              <a:t>X 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它的子树中所有项的值都比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的值小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大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9AB23B-7500-48E2-8D59-58B0FE6FF3CB}"/>
              </a:ext>
            </a:extLst>
          </p:cNvPr>
          <p:cNvGrpSpPr/>
          <p:nvPr/>
        </p:nvGrpSpPr>
        <p:grpSpPr>
          <a:xfrm>
            <a:off x="2522864" y="5266942"/>
            <a:ext cx="1696611" cy="461665"/>
            <a:chOff x="2522864" y="5266942"/>
            <a:chExt cx="1696611" cy="46166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59FA152-0D91-4DA1-A15A-2F389F564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2864" y="5497775"/>
              <a:ext cx="550842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651DF17-03A5-4725-A654-F4B2DF586970}"/>
                </a:ext>
              </a:extLst>
            </p:cNvPr>
            <p:cNvSpPr txBox="1"/>
            <p:nvPr/>
          </p:nvSpPr>
          <p:spPr>
            <a:xfrm>
              <a:off x="3073706" y="5266942"/>
              <a:ext cx="1145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大顶堆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9BE5CDB-7016-413E-82EC-077968A39E36}"/>
              </a:ext>
            </a:extLst>
          </p:cNvPr>
          <p:cNvGrpSpPr/>
          <p:nvPr/>
        </p:nvGrpSpPr>
        <p:grpSpPr>
          <a:xfrm>
            <a:off x="7786132" y="5266942"/>
            <a:ext cx="1696611" cy="461665"/>
            <a:chOff x="7786132" y="5266942"/>
            <a:chExt cx="1696611" cy="461665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B8D5D97-BA09-490F-ADDB-A6ADABC85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6132" y="5497775"/>
              <a:ext cx="550842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6199EC5-9F1D-4D51-ABFF-22F537FE35DB}"/>
                </a:ext>
              </a:extLst>
            </p:cNvPr>
            <p:cNvSpPr txBox="1"/>
            <p:nvPr/>
          </p:nvSpPr>
          <p:spPr>
            <a:xfrm>
              <a:off x="8336974" y="5266942"/>
              <a:ext cx="1145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小顶堆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98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511020" y="3075056"/>
            <a:ext cx="3167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二叉树的</a:t>
            </a:r>
            <a:r>
              <a:rPr lang="en-US" altLang="zh-CN" sz="4000" b="1" dirty="0">
                <a:solidFill>
                  <a:srgbClr val="FCFCFD"/>
                </a:solidFill>
                <a:latin typeface="+mj-ea"/>
                <a:ea typeface="+mj-ea"/>
              </a:rPr>
              <a:t>ADT</a:t>
            </a:r>
            <a:endParaRPr lang="zh-CN" altLang="en-US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3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399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二叉树的存储结构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4115046" y="3222772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链式存储结构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BF0D9D-6B2D-4B70-8FFC-E11BFF63FE78}"/>
              </a:ext>
            </a:extLst>
          </p:cNvPr>
          <p:cNvSpPr txBox="1"/>
          <p:nvPr/>
        </p:nvSpPr>
        <p:spPr>
          <a:xfrm>
            <a:off x="4115047" y="2028378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顺序存储结构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F720B9B-EFDE-4751-A993-EA5EEC65372A}"/>
              </a:ext>
            </a:extLst>
          </p:cNvPr>
          <p:cNvCxnSpPr>
            <a:cxnSpLocks/>
          </p:cNvCxnSpPr>
          <p:nvPr/>
        </p:nvCxnSpPr>
        <p:spPr>
          <a:xfrm flipV="1">
            <a:off x="4000747" y="1445018"/>
            <a:ext cx="0" cy="315602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A19FA9B-A54E-4E44-82DD-5476D6BC4B2F}"/>
              </a:ext>
            </a:extLst>
          </p:cNvPr>
          <p:cNvSpPr txBox="1"/>
          <p:nvPr/>
        </p:nvSpPr>
        <p:spPr>
          <a:xfrm>
            <a:off x="3499397" y="1969147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AFFB1-C095-482F-B31C-1FCCD10E94EE}"/>
              </a:ext>
            </a:extLst>
          </p:cNvPr>
          <p:cNvSpPr txBox="1"/>
          <p:nvPr/>
        </p:nvSpPr>
        <p:spPr>
          <a:xfrm>
            <a:off x="3499396" y="3204809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6950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顺序存储二叉树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Create a 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957BFE-EF28-4F87-AC4E-3237105C0155}"/>
              </a:ext>
            </a:extLst>
          </p:cNvPr>
          <p:cNvSpPr txBox="1"/>
          <p:nvPr/>
        </p:nvSpPr>
        <p:spPr>
          <a:xfrm>
            <a:off x="695325" y="1777143"/>
            <a:ext cx="752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利用二叉树的性质，可用一维数组存储完全二叉树(0号单元不用)，结点的编号对应于结点的下标，完全二叉树的顺序存储结构的类型定义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528BAC-9B1B-4A6A-A474-9A805E27CE53}"/>
              </a:ext>
            </a:extLst>
          </p:cNvPr>
          <p:cNvSpPr txBox="1"/>
          <p:nvPr/>
        </p:nvSpPr>
        <p:spPr>
          <a:xfrm>
            <a:off x="-172386" y="2648321"/>
            <a:ext cx="71331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anose="05000000000000000000" pitchFamily="2" charset="2"/>
              <a:buNone/>
            </a:pPr>
            <a:r>
              <a:rPr lang="zh-CN" altLang="en-US" sz="2000" b="1" dirty="0"/>
              <a:t>typedef char </a:t>
            </a:r>
            <a:r>
              <a:rPr lang="zh-CN" altLang="en-US" sz="2000" dirty="0"/>
              <a:t>TElemType;  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dirty="0"/>
              <a:t>   // 假设二叉树结点的元素类型为字符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b="1" dirty="0"/>
              <a:t>typedef struct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dirty="0"/>
              <a:t>   TElemType *elem;     // 0号单元闲置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dirty="0"/>
              <a:t>   </a:t>
            </a:r>
            <a:r>
              <a:rPr lang="zh-CN" altLang="en-US" sz="2000" b="1" dirty="0"/>
              <a:t>int </a:t>
            </a:r>
            <a:r>
              <a:rPr lang="zh-CN" altLang="en-US" sz="2000" dirty="0"/>
              <a:t>lastIndex;              // 二叉树最后一个结点的编号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b="1" dirty="0"/>
              <a:t>} </a:t>
            </a:r>
            <a:r>
              <a:rPr lang="zh-CN" altLang="en-US" sz="2000" dirty="0"/>
              <a:t>SqBiTree;    </a:t>
            </a:r>
            <a:r>
              <a:rPr lang="en-US" altLang="zh-CN" sz="2000" dirty="0"/>
              <a:t>// </a:t>
            </a:r>
            <a:r>
              <a:rPr lang="zh-CN" altLang="en-US" sz="2000" dirty="0"/>
              <a:t>顺序存储的二叉树</a:t>
            </a:r>
          </a:p>
          <a:p>
            <a:endParaRPr lang="zh-CN" altLang="en-US" dirty="0"/>
          </a:p>
        </p:txBody>
      </p:sp>
      <p:graphicFrame>
        <p:nvGraphicFramePr>
          <p:cNvPr id="18" name="对象 -2147482620">
            <a:extLst>
              <a:ext uri="{FF2B5EF4-FFF2-40B4-BE49-F238E27FC236}">
                <a16:creationId xmlns:a16="http://schemas.microsoft.com/office/drawing/2014/main" id="{8C6BD09F-AB50-428E-9999-7137CC87A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041086"/>
              </p:ext>
            </p:extLst>
          </p:nvPr>
        </p:nvGraphicFramePr>
        <p:xfrm>
          <a:off x="695325" y="4639664"/>
          <a:ext cx="81026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3" imgW="5705640" imgH="1344600" progId="Visio.Drawing.15">
                  <p:embed/>
                </p:oleObj>
              </mc:Choice>
              <mc:Fallback>
                <p:oleObj r:id="rId3" imgW="5705640" imgH="1344600" progId="Visio.Drawing.15">
                  <p:embed/>
                  <p:pic>
                    <p:nvPicPr>
                      <p:cNvPr id="35844" name="对象 -2147482620">
                        <a:extLst>
                          <a:ext uri="{FF2B5EF4-FFF2-40B4-BE49-F238E27FC236}">
                            <a16:creationId xmlns:a16="http://schemas.microsoft.com/office/drawing/2014/main" id="{64368963-C4EE-4105-9157-5E74856FF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639664"/>
                        <a:ext cx="810260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876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92E399-5211-45B4-88D0-B0B0E2CE910E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屏幕快照 2017-04-15 下午8.14.34">
            <a:extLst>
              <a:ext uri="{FF2B5EF4-FFF2-40B4-BE49-F238E27FC236}">
                <a16:creationId xmlns:a16="http://schemas.microsoft.com/office/drawing/2014/main" id="{A154724A-26A6-402D-B423-705685E2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262018"/>
            <a:ext cx="3483385" cy="316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屏幕快照 2017-04-15 下午8.14.50">
            <a:extLst>
              <a:ext uri="{FF2B5EF4-FFF2-40B4-BE49-F238E27FC236}">
                <a16:creationId xmlns:a16="http://schemas.microsoft.com/office/drawing/2014/main" id="{5041C5B9-1BBE-4310-9C6E-D415CF13E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391361"/>
            <a:ext cx="749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449A56-44EB-4CD2-AB35-DE9436929F69}"/>
              </a:ext>
            </a:extLst>
          </p:cNvPr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顺序存储二叉树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F4C15DD-CF0A-4B79-8E40-0ABFEDB006CF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AC27E67-1BF7-4EB2-BF8B-83413A2CA602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Create a 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3FD910-B278-4715-92D1-D537A8268BCB}"/>
              </a:ext>
            </a:extLst>
          </p:cNvPr>
          <p:cNvSpPr txBox="1"/>
          <p:nvPr/>
        </p:nvSpPr>
        <p:spPr>
          <a:xfrm>
            <a:off x="695325" y="1800353"/>
            <a:ext cx="175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造成的问题：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A50A70-39B3-4AED-89FC-8430DC63AAD8}"/>
              </a:ext>
            </a:extLst>
          </p:cNvPr>
          <p:cNvSpPr txBox="1"/>
          <p:nvPr/>
        </p:nvSpPr>
        <p:spPr>
          <a:xfrm>
            <a:off x="4523453" y="2217908"/>
            <a:ext cx="4611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不难看出，如果二叉树的形态接近完全二叉树，那使用顺序存储结构进行存储可以较为节省空间。</a:t>
            </a:r>
            <a:endParaRPr lang="en-US" altLang="zh-CN" dirty="0"/>
          </a:p>
          <a:p>
            <a:r>
              <a:rPr lang="zh-CN" altLang="en-US" dirty="0"/>
              <a:t>但在最坏的情况下，深度为</a:t>
            </a:r>
            <a:r>
              <a:rPr lang="en-US" altLang="zh-CN" dirty="0"/>
              <a:t>k</a:t>
            </a:r>
            <a:r>
              <a:rPr lang="zh-CN" altLang="en-US" dirty="0"/>
              <a:t>并只有</a:t>
            </a:r>
            <a:r>
              <a:rPr lang="en-US" altLang="zh-CN" dirty="0"/>
              <a:t>k</a:t>
            </a:r>
            <a:r>
              <a:rPr lang="zh-CN" altLang="en-US" dirty="0"/>
              <a:t>个结点的树，则需要</a:t>
            </a:r>
            <a:r>
              <a:rPr lang="en-US" altLang="zh-CN" dirty="0"/>
              <a:t>2^k</a:t>
            </a:r>
            <a:r>
              <a:rPr lang="zh-CN" altLang="en-US" dirty="0"/>
              <a:t>的长度数组来存储</a:t>
            </a:r>
          </a:p>
        </p:txBody>
      </p:sp>
    </p:spTree>
    <p:extLst>
      <p:ext uri="{BB962C8B-B14F-4D97-AF65-F5344CB8AC3E}">
        <p14:creationId xmlns:p14="http://schemas.microsoft.com/office/powerpoint/2010/main" val="247023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C39CE-0ADC-4CB0-BC5B-F14138AE193E}"/>
              </a:ext>
            </a:extLst>
          </p:cNvPr>
          <p:cNvSpPr txBox="1"/>
          <p:nvPr/>
        </p:nvSpPr>
        <p:spPr>
          <a:xfrm>
            <a:off x="695325" y="1708357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3F403E"/>
                </a:solidFill>
                <a:latin typeface="+mn-ea"/>
              </a:rPr>
              <a:t>二叉链表</a:t>
            </a:r>
            <a:endParaRPr lang="en-US" altLang="zh-CN" sz="2000" b="1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链式存储二叉树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Create a 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58291F8-64DD-4213-BB85-BE37F082C5A1}"/>
              </a:ext>
            </a:extLst>
          </p:cNvPr>
          <p:cNvGrpSpPr/>
          <p:nvPr/>
        </p:nvGrpSpPr>
        <p:grpSpPr>
          <a:xfrm>
            <a:off x="5936030" y="2057622"/>
            <a:ext cx="2302552" cy="942381"/>
            <a:chOff x="7942729" y="3220442"/>
            <a:chExt cx="2302552" cy="94238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4CD1FF1-EEC3-47B2-A83C-C185D6127B74}"/>
                </a:ext>
              </a:extLst>
            </p:cNvPr>
            <p:cNvSpPr txBox="1"/>
            <p:nvPr/>
          </p:nvSpPr>
          <p:spPr>
            <a:xfrm>
              <a:off x="9368118" y="331946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数据域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0EB16C5-F8E2-4F4B-9663-FDBE55CE5629}"/>
                </a:ext>
              </a:extLst>
            </p:cNvPr>
            <p:cNvSpPr/>
            <p:nvPr/>
          </p:nvSpPr>
          <p:spPr>
            <a:xfrm>
              <a:off x="7943778" y="3220442"/>
              <a:ext cx="1424340" cy="56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1FEBBDF-B20F-4E64-A164-E912FB9157B5}"/>
                </a:ext>
              </a:extLst>
            </p:cNvPr>
            <p:cNvSpPr/>
            <p:nvPr/>
          </p:nvSpPr>
          <p:spPr>
            <a:xfrm>
              <a:off x="7942729" y="3793491"/>
              <a:ext cx="701117" cy="36933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lchild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B8A4A4E-90FD-4D4A-B5E4-74E6CC5A3A64}"/>
                </a:ext>
              </a:extLst>
            </p:cNvPr>
            <p:cNvSpPr/>
            <p:nvPr/>
          </p:nvSpPr>
          <p:spPr>
            <a:xfrm>
              <a:off x="8643846" y="3793491"/>
              <a:ext cx="724272" cy="36933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rchild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6939EF5-8B4E-4AC9-B762-A729B444B953}"/>
                </a:ext>
              </a:extLst>
            </p:cNvPr>
            <p:cNvSpPr txBox="1"/>
            <p:nvPr/>
          </p:nvSpPr>
          <p:spPr>
            <a:xfrm>
              <a:off x="9343914" y="378782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指针域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BB0291B-7F78-4903-BF99-C54A2E2A18A1}"/>
              </a:ext>
            </a:extLst>
          </p:cNvPr>
          <p:cNvSpPr txBox="1"/>
          <p:nvPr/>
        </p:nvSpPr>
        <p:spPr>
          <a:xfrm>
            <a:off x="-210254" y="2321304"/>
            <a:ext cx="53149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typedef struct 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BiTNode {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TElemType      data;     // 数据域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struct 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BiTNode  *lchild,*rchild;  // 左、右孩子指针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} BiTNode,*BiTree;   // 二叉链表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61F4B81-090E-4819-9CAE-4E74B3D82F40}"/>
              </a:ext>
            </a:extLst>
          </p:cNvPr>
          <p:cNvGrpSpPr/>
          <p:nvPr/>
        </p:nvGrpSpPr>
        <p:grpSpPr>
          <a:xfrm>
            <a:off x="695325" y="4373840"/>
            <a:ext cx="1845985" cy="2207820"/>
            <a:chOff x="8048146" y="1735415"/>
            <a:chExt cx="1845985" cy="220782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CC1C114-3B28-423C-9D96-4F3F75D90F47}"/>
                </a:ext>
              </a:extLst>
            </p:cNvPr>
            <p:cNvSpPr/>
            <p:nvPr/>
          </p:nvSpPr>
          <p:spPr>
            <a:xfrm>
              <a:off x="8497461" y="1735415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9539217-D111-4437-BA2D-05D01774B742}"/>
                </a:ext>
              </a:extLst>
            </p:cNvPr>
            <p:cNvSpPr/>
            <p:nvPr/>
          </p:nvSpPr>
          <p:spPr>
            <a:xfrm>
              <a:off x="8048146" y="2607251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C1098C4-B124-4D3C-AC3A-39FCDA701C77}"/>
                </a:ext>
              </a:extLst>
            </p:cNvPr>
            <p:cNvSpPr/>
            <p:nvPr/>
          </p:nvSpPr>
          <p:spPr>
            <a:xfrm>
              <a:off x="8966656" y="2607251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A8B3A4E-0B20-4087-BC7A-8D66CDB94905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 flipH="1">
              <a:off x="8272804" y="2184730"/>
              <a:ext cx="44931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BC10C73-1FAB-4E06-8196-4583BB44EA45}"/>
                </a:ext>
              </a:extLst>
            </p:cNvPr>
            <p:cNvCxnSpPr>
              <a:stCxn id="24" idx="4"/>
              <a:endCxn id="26" idx="0"/>
            </p:cNvCxnSpPr>
            <p:nvPr/>
          </p:nvCxnSpPr>
          <p:spPr>
            <a:xfrm>
              <a:off x="8722119" y="2184730"/>
              <a:ext cx="46919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2D381EF-BA4E-45A3-A266-E3AACD11CDA6}"/>
                </a:ext>
              </a:extLst>
            </p:cNvPr>
            <p:cNvSpPr/>
            <p:nvPr/>
          </p:nvSpPr>
          <p:spPr>
            <a:xfrm>
              <a:off x="8497461" y="3479087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21C5BA7-8CDA-478C-A9CC-A8D95EEE2ACF}"/>
                </a:ext>
              </a:extLst>
            </p:cNvPr>
            <p:cNvSpPr/>
            <p:nvPr/>
          </p:nvSpPr>
          <p:spPr>
            <a:xfrm>
              <a:off x="9444816" y="3493920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F8D8882-122E-49FD-B3E3-60BE20207B33}"/>
                </a:ext>
              </a:extLst>
            </p:cNvPr>
            <p:cNvCxnSpPr>
              <a:stCxn id="26" idx="4"/>
              <a:endCxn id="34" idx="0"/>
            </p:cNvCxnSpPr>
            <p:nvPr/>
          </p:nvCxnSpPr>
          <p:spPr>
            <a:xfrm flipH="1">
              <a:off x="8722119" y="3056566"/>
              <a:ext cx="46919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35B3A4A-9BD6-4A23-A693-E471A8E46AE1}"/>
                </a:ext>
              </a:extLst>
            </p:cNvPr>
            <p:cNvCxnSpPr>
              <a:stCxn id="26" idx="4"/>
              <a:endCxn id="35" idx="0"/>
            </p:cNvCxnSpPr>
            <p:nvPr/>
          </p:nvCxnSpPr>
          <p:spPr>
            <a:xfrm>
              <a:off x="9191314" y="3056566"/>
              <a:ext cx="478160" cy="437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68F65B4-9336-4AB8-BAAC-23CF2DABE0B6}"/>
              </a:ext>
            </a:extLst>
          </p:cNvPr>
          <p:cNvSpPr txBox="1"/>
          <p:nvPr/>
        </p:nvSpPr>
        <p:spPr>
          <a:xfrm>
            <a:off x="1844884" y="3915680"/>
            <a:ext cx="89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root</a:t>
            </a:r>
            <a:endParaRPr lang="zh-CN" altLang="en-US" sz="2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904584-CEF6-4FE9-B1BE-F53623B201B3}"/>
              </a:ext>
            </a:extLst>
          </p:cNvPr>
          <p:cNvCxnSpPr>
            <a:endCxn id="24" idx="0"/>
          </p:cNvCxnSpPr>
          <p:nvPr/>
        </p:nvCxnSpPr>
        <p:spPr>
          <a:xfrm flipH="1">
            <a:off x="1369298" y="4209947"/>
            <a:ext cx="469194" cy="163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3BD55B9-9BA9-46F1-86B7-1CC86C212799}"/>
              </a:ext>
            </a:extLst>
          </p:cNvPr>
          <p:cNvGrpSpPr/>
          <p:nvPr/>
        </p:nvGrpSpPr>
        <p:grpSpPr>
          <a:xfrm>
            <a:off x="5085764" y="3527479"/>
            <a:ext cx="5014241" cy="3313336"/>
            <a:chOff x="5019609" y="3552655"/>
            <a:chExt cx="5014241" cy="3313336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A491495C-8140-4E15-AE9B-373DF6864464}"/>
                </a:ext>
              </a:extLst>
            </p:cNvPr>
            <p:cNvGrpSpPr/>
            <p:nvPr/>
          </p:nvGrpSpPr>
          <p:grpSpPr>
            <a:xfrm>
              <a:off x="8543045" y="6134727"/>
              <a:ext cx="1490805" cy="731264"/>
              <a:chOff x="4867209" y="4671390"/>
              <a:chExt cx="1490805" cy="731264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C236AF8-718F-48A5-83FB-6187C95F7969}"/>
                  </a:ext>
                </a:extLst>
              </p:cNvPr>
              <p:cNvGrpSpPr/>
              <p:nvPr/>
            </p:nvGrpSpPr>
            <p:grpSpPr>
              <a:xfrm>
                <a:off x="4867209" y="4671390"/>
                <a:ext cx="1490805" cy="726049"/>
                <a:chOff x="5936030" y="3534247"/>
                <a:chExt cx="1490805" cy="726049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712159FE-D43B-4BC6-AE3B-5377D0C66781}"/>
                    </a:ext>
                  </a:extLst>
                </p:cNvPr>
                <p:cNvGrpSpPr/>
                <p:nvPr/>
              </p:nvGrpSpPr>
              <p:grpSpPr>
                <a:xfrm>
                  <a:off x="5936030" y="3542238"/>
                  <a:ext cx="1476374" cy="476250"/>
                  <a:chOff x="6042654" y="3589863"/>
                  <a:chExt cx="1476374" cy="476250"/>
                </a:xfrm>
              </p:grpSpPr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AB4A4631-3CFA-4BBB-92CE-1EFD8FBC3F0B}"/>
                      </a:ext>
                    </a:extLst>
                  </p:cNvPr>
                  <p:cNvSpPr/>
                  <p:nvPr/>
                </p:nvSpPr>
                <p:spPr>
                  <a:xfrm>
                    <a:off x="6042654" y="3589863"/>
                    <a:ext cx="1476374" cy="468259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59F8A209-5BF7-4A57-A9B5-28E4882976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5911" y="3600450"/>
                    <a:ext cx="0" cy="4656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4D7BAE89-082C-4970-A10A-CB28190C9C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9283" y="3590925"/>
                    <a:ext cx="0" cy="4751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9215693-901E-461D-9A3C-6AAD76B6F49E}"/>
                    </a:ext>
                  </a:extLst>
                </p:cNvPr>
                <p:cNvSpPr txBox="1"/>
                <p:nvPr/>
              </p:nvSpPr>
              <p:spPr>
                <a:xfrm>
                  <a:off x="6457736" y="3534247"/>
                  <a:ext cx="3219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/>
                    <a:t>7</a:t>
                  </a:r>
                  <a:endParaRPr lang="zh-CN" altLang="en-US" sz="2400" dirty="0"/>
                </a:p>
              </p:txBody>
            </p:sp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D1BF16DE-B243-4095-8E42-EF6FF760D61E}"/>
                    </a:ext>
                  </a:extLst>
                </p:cNvPr>
                <p:cNvSpPr txBox="1"/>
                <p:nvPr/>
              </p:nvSpPr>
              <p:spPr>
                <a:xfrm>
                  <a:off x="6935954" y="3583188"/>
                  <a:ext cx="490881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zh-CN" sz="2000" b="1" dirty="0"/>
                    <a:t>∧</a:t>
                  </a:r>
                </a:p>
                <a:p>
                  <a:endParaRPr lang="zh-CN" altLang="en-US" dirty="0"/>
                </a:p>
              </p:txBody>
            </p: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88C2C3-FE9D-4271-94D7-82F03862BBBE}"/>
                  </a:ext>
                </a:extLst>
              </p:cNvPr>
              <p:cNvSpPr txBox="1"/>
              <p:nvPr/>
            </p:nvSpPr>
            <p:spPr>
              <a:xfrm>
                <a:off x="4883603" y="4725546"/>
                <a:ext cx="49088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000" b="1" dirty="0"/>
                  <a:t>∧</a:t>
                </a:r>
              </a:p>
              <a:p>
                <a:endParaRPr lang="zh-CN" altLang="en-US" dirty="0"/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F7BB5A64-CDDD-4766-8B6A-FC55B331EDA4}"/>
                </a:ext>
              </a:extLst>
            </p:cNvPr>
            <p:cNvGrpSpPr/>
            <p:nvPr/>
          </p:nvGrpSpPr>
          <p:grpSpPr>
            <a:xfrm>
              <a:off x="5019609" y="3552655"/>
              <a:ext cx="4206119" cy="3305345"/>
              <a:chOff x="5019609" y="3552655"/>
              <a:chExt cx="4206119" cy="3305345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8557927-FFD1-4187-8A0F-B0F48B759A9A}"/>
                  </a:ext>
                </a:extLst>
              </p:cNvPr>
              <p:cNvGrpSpPr/>
              <p:nvPr/>
            </p:nvGrpSpPr>
            <p:grpSpPr>
              <a:xfrm>
                <a:off x="6267681" y="3552655"/>
                <a:ext cx="1476374" cy="484241"/>
                <a:chOff x="5936030" y="3534247"/>
                <a:chExt cx="1476374" cy="484241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A332B574-815D-4AF5-8054-1757D0AA16E1}"/>
                    </a:ext>
                  </a:extLst>
                </p:cNvPr>
                <p:cNvGrpSpPr/>
                <p:nvPr/>
              </p:nvGrpSpPr>
              <p:grpSpPr>
                <a:xfrm>
                  <a:off x="5936030" y="3542238"/>
                  <a:ext cx="1476374" cy="476250"/>
                  <a:chOff x="6042654" y="3589863"/>
                  <a:chExt cx="1476374" cy="476250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C58096AE-1AD0-4983-A555-3CC29313870E}"/>
                      </a:ext>
                    </a:extLst>
                  </p:cNvPr>
                  <p:cNvSpPr/>
                  <p:nvPr/>
                </p:nvSpPr>
                <p:spPr>
                  <a:xfrm>
                    <a:off x="6042654" y="3589863"/>
                    <a:ext cx="1476374" cy="468259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12" name="直接连接符 11">
                    <a:extLst>
                      <a:ext uri="{FF2B5EF4-FFF2-40B4-BE49-F238E27FC236}">
                        <a16:creationId xmlns:a16="http://schemas.microsoft.com/office/drawing/2014/main" id="{F85561BD-9070-40E7-9B20-C44937ADC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5911" y="3600450"/>
                    <a:ext cx="0" cy="4656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F804529D-62B2-4F26-BFF5-FF11D17F3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9283" y="3590925"/>
                    <a:ext cx="0" cy="4751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1EB32CE-9E3D-4DFF-BEBB-3BB135424207}"/>
                    </a:ext>
                  </a:extLst>
                </p:cNvPr>
                <p:cNvSpPr txBox="1"/>
                <p:nvPr/>
              </p:nvSpPr>
              <p:spPr>
                <a:xfrm>
                  <a:off x="6457736" y="3534247"/>
                  <a:ext cx="3219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/>
                    <a:t>3</a:t>
                  </a:r>
                  <a:endParaRPr lang="zh-CN" altLang="en-US" sz="2400" dirty="0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6C5E6586-FFF7-469B-82E9-C9E8EC998DA9}"/>
                  </a:ext>
                </a:extLst>
              </p:cNvPr>
              <p:cNvGrpSpPr/>
              <p:nvPr/>
            </p:nvGrpSpPr>
            <p:grpSpPr>
              <a:xfrm>
                <a:off x="7496652" y="4842368"/>
                <a:ext cx="1476374" cy="484241"/>
                <a:chOff x="5936030" y="3534247"/>
                <a:chExt cx="1476374" cy="484241"/>
              </a:xfrm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F5D35349-0AC1-4298-AE1A-7FCDC6D0F1F1}"/>
                    </a:ext>
                  </a:extLst>
                </p:cNvPr>
                <p:cNvGrpSpPr/>
                <p:nvPr/>
              </p:nvGrpSpPr>
              <p:grpSpPr>
                <a:xfrm>
                  <a:off x="5936030" y="3542238"/>
                  <a:ext cx="1476374" cy="476250"/>
                  <a:chOff x="6042654" y="3589863"/>
                  <a:chExt cx="1476374" cy="476250"/>
                </a:xfrm>
              </p:grpSpPr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FCA17947-86C2-4F3F-A147-87587269FAF3}"/>
                      </a:ext>
                    </a:extLst>
                  </p:cNvPr>
                  <p:cNvSpPr/>
                  <p:nvPr/>
                </p:nvSpPr>
                <p:spPr>
                  <a:xfrm>
                    <a:off x="6042654" y="3589863"/>
                    <a:ext cx="1476374" cy="468259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9" name="直接连接符 48">
                    <a:extLst>
                      <a:ext uri="{FF2B5EF4-FFF2-40B4-BE49-F238E27FC236}">
                        <a16:creationId xmlns:a16="http://schemas.microsoft.com/office/drawing/2014/main" id="{E8E52CF0-38B8-45E9-8B10-0956B6AC17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5911" y="3600450"/>
                    <a:ext cx="0" cy="4656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>
                    <a:extLst>
                      <a:ext uri="{FF2B5EF4-FFF2-40B4-BE49-F238E27FC236}">
                        <a16:creationId xmlns:a16="http://schemas.microsoft.com/office/drawing/2014/main" id="{967F6A1B-41D1-4DE0-B952-1BBB71A1FE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9283" y="3590925"/>
                    <a:ext cx="0" cy="4751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196C0683-7930-4E83-96A1-B988AB067D3B}"/>
                    </a:ext>
                  </a:extLst>
                </p:cNvPr>
                <p:cNvSpPr txBox="1"/>
                <p:nvPr/>
              </p:nvSpPr>
              <p:spPr>
                <a:xfrm>
                  <a:off x="6457736" y="3534247"/>
                  <a:ext cx="3219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/>
                    <a:t>6</a:t>
                  </a:r>
                  <a:endParaRPr lang="zh-CN" altLang="en-US" sz="2400" dirty="0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8C9F7F5C-CF8C-4423-9E7B-68836A5C4C7F}"/>
                  </a:ext>
                </a:extLst>
              </p:cNvPr>
              <p:cNvGrpSpPr/>
              <p:nvPr/>
            </p:nvGrpSpPr>
            <p:grpSpPr>
              <a:xfrm>
                <a:off x="5019609" y="4823790"/>
                <a:ext cx="1490805" cy="731264"/>
                <a:chOff x="4867209" y="4671390"/>
                <a:chExt cx="1490805" cy="731264"/>
              </a:xfrm>
            </p:grpSpPr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85F76102-E990-4432-94FD-6C6BAD378E6B}"/>
                    </a:ext>
                  </a:extLst>
                </p:cNvPr>
                <p:cNvGrpSpPr/>
                <p:nvPr/>
              </p:nvGrpSpPr>
              <p:grpSpPr>
                <a:xfrm>
                  <a:off x="4867209" y="4671390"/>
                  <a:ext cx="1490805" cy="726049"/>
                  <a:chOff x="5936030" y="3534247"/>
                  <a:chExt cx="1490805" cy="726049"/>
                </a:xfrm>
              </p:grpSpPr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42978EFF-A455-41E8-822F-17BE53CF6FB4}"/>
                      </a:ext>
                    </a:extLst>
                  </p:cNvPr>
                  <p:cNvGrpSpPr/>
                  <p:nvPr/>
                </p:nvGrpSpPr>
                <p:grpSpPr>
                  <a:xfrm>
                    <a:off x="5936030" y="3542238"/>
                    <a:ext cx="1476374" cy="476250"/>
                    <a:chOff x="6042654" y="3589863"/>
                    <a:chExt cx="1476374" cy="476250"/>
                  </a:xfrm>
                </p:grpSpPr>
                <p:sp>
                  <p:nvSpPr>
                    <p:cNvPr id="59" name="矩形 58">
                      <a:extLst>
                        <a:ext uri="{FF2B5EF4-FFF2-40B4-BE49-F238E27FC236}">
                          <a16:creationId xmlns:a16="http://schemas.microsoft.com/office/drawing/2014/main" id="{715C11D2-09A3-471C-BF2C-0F809DB80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2654" y="3589863"/>
                      <a:ext cx="1476374" cy="46825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60" name="直接连接符 59">
                      <a:extLst>
                        <a:ext uri="{FF2B5EF4-FFF2-40B4-BE49-F238E27FC236}">
                          <a16:creationId xmlns:a16="http://schemas.microsoft.com/office/drawing/2014/main" id="{4BB48D85-7073-4167-ACB3-1EE0094005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95911" y="3600450"/>
                      <a:ext cx="0" cy="4656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直接连接符 60">
                      <a:extLst>
                        <a:ext uri="{FF2B5EF4-FFF2-40B4-BE49-F238E27FC236}">
                          <a16:creationId xmlns:a16="http://schemas.microsoft.com/office/drawing/2014/main" id="{D365F09F-35EA-4432-8D52-666E88B028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99283" y="3590925"/>
                      <a:ext cx="0" cy="4751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73822C57-3274-4010-B819-DD03C3F0D8D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736" y="3534247"/>
                    <a:ext cx="32195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2</a:t>
                    </a:r>
                    <a:endParaRPr lang="zh-CN" altLang="en-US" sz="2400" dirty="0"/>
                  </a:p>
                </p:txBody>
              </p:sp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27F25371-8592-4AB9-AE0E-EADA7A04F75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5954" y="3583188"/>
                    <a:ext cx="490881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zh-CN" sz="2000" b="1" dirty="0"/>
                      <a:t>∧</a:t>
                    </a:r>
                  </a:p>
                  <a:p>
                    <a:endParaRPr lang="zh-CN" altLang="en-US" dirty="0"/>
                  </a:p>
                </p:txBody>
              </p:sp>
            </p:grp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AE01153-4E46-4F5B-82B2-D9CEBD80C41D}"/>
                    </a:ext>
                  </a:extLst>
                </p:cNvPr>
                <p:cNvSpPr txBox="1"/>
                <p:nvPr/>
              </p:nvSpPr>
              <p:spPr>
                <a:xfrm>
                  <a:off x="4883603" y="4725546"/>
                  <a:ext cx="490881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zh-CN" sz="2000" b="1" dirty="0"/>
                    <a:t>∧</a:t>
                  </a:r>
                </a:p>
                <a:p>
                  <a:endParaRPr lang="zh-CN" altLang="en-US" dirty="0"/>
                </a:p>
              </p:txBody>
            </p:sp>
          </p:grp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DF121A4D-418F-4E0F-B548-349598C971FC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 flipH="1">
                <a:off x="5702292" y="3804064"/>
                <a:ext cx="808122" cy="101972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6A851E46-C091-4C5C-A726-22558418FDFE}"/>
                  </a:ext>
                </a:extLst>
              </p:cNvPr>
              <p:cNvCxnSpPr>
                <a:endCxn id="46" idx="0"/>
              </p:cNvCxnSpPr>
              <p:nvPr/>
            </p:nvCxnSpPr>
            <p:spPr>
              <a:xfrm>
                <a:off x="7496652" y="3783487"/>
                <a:ext cx="682683" cy="10588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701D4483-7A3A-49E3-8367-5392EA48EABA}"/>
                  </a:ext>
                </a:extLst>
              </p:cNvPr>
              <p:cNvGrpSpPr/>
              <p:nvPr/>
            </p:nvGrpSpPr>
            <p:grpSpPr>
              <a:xfrm>
                <a:off x="6347188" y="6126736"/>
                <a:ext cx="1490805" cy="731264"/>
                <a:chOff x="4867209" y="4671390"/>
                <a:chExt cx="1490805" cy="731264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FE1D6129-F8DA-43CE-A2BF-438592A4DD65}"/>
                    </a:ext>
                  </a:extLst>
                </p:cNvPr>
                <p:cNvGrpSpPr/>
                <p:nvPr/>
              </p:nvGrpSpPr>
              <p:grpSpPr>
                <a:xfrm>
                  <a:off x="4867209" y="4671390"/>
                  <a:ext cx="1490805" cy="726049"/>
                  <a:chOff x="5936030" y="3534247"/>
                  <a:chExt cx="1490805" cy="726049"/>
                </a:xfrm>
              </p:grpSpPr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22D8FCB2-5EDD-47DF-8C7F-1DB510447C29}"/>
                      </a:ext>
                    </a:extLst>
                  </p:cNvPr>
                  <p:cNvGrpSpPr/>
                  <p:nvPr/>
                </p:nvGrpSpPr>
                <p:grpSpPr>
                  <a:xfrm>
                    <a:off x="5936030" y="3542238"/>
                    <a:ext cx="1476374" cy="476250"/>
                    <a:chOff x="6042654" y="3589863"/>
                    <a:chExt cx="1476374" cy="476250"/>
                  </a:xfrm>
                </p:grpSpPr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FFEA7652-2CF3-45F0-A4D9-40DCB108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2654" y="3589863"/>
                      <a:ext cx="1476374" cy="46825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73" name="直接连接符 72">
                      <a:extLst>
                        <a:ext uri="{FF2B5EF4-FFF2-40B4-BE49-F238E27FC236}">
                          <a16:creationId xmlns:a16="http://schemas.microsoft.com/office/drawing/2014/main" id="{003DE950-AC49-4353-B3FB-914BE3C24C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95911" y="3600450"/>
                      <a:ext cx="0" cy="4656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ABED1872-2134-411E-A369-99BEA2E5A4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99283" y="3590925"/>
                      <a:ext cx="0" cy="4751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C4CF1F03-67AC-4F9B-A2AE-9AF9E4EFD1C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736" y="3534247"/>
                    <a:ext cx="32195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5</a:t>
                    </a:r>
                    <a:endParaRPr lang="zh-CN" altLang="en-US" sz="2400" dirty="0"/>
                  </a:p>
                </p:txBody>
              </p:sp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C720DFAB-8D28-43A8-B0FE-37B707671B1C}"/>
                      </a:ext>
                    </a:extLst>
                  </p:cNvPr>
                  <p:cNvSpPr txBox="1"/>
                  <p:nvPr/>
                </p:nvSpPr>
                <p:spPr>
                  <a:xfrm>
                    <a:off x="6935954" y="3583188"/>
                    <a:ext cx="490881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zh-CN" sz="2000" b="1" dirty="0"/>
                      <a:t>∧</a:t>
                    </a:r>
                  </a:p>
                  <a:p>
                    <a:endParaRPr lang="zh-CN" altLang="en-US" dirty="0"/>
                  </a:p>
                </p:txBody>
              </p:sp>
            </p:grp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2939BEFE-9FDB-445D-93D2-E5265696D0C8}"/>
                    </a:ext>
                  </a:extLst>
                </p:cNvPr>
                <p:cNvSpPr txBox="1"/>
                <p:nvPr/>
              </p:nvSpPr>
              <p:spPr>
                <a:xfrm>
                  <a:off x="4883603" y="4725546"/>
                  <a:ext cx="490881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zh-CN" sz="2000" b="1" dirty="0"/>
                    <a:t>∧</a:t>
                  </a:r>
                </a:p>
                <a:p>
                  <a:endParaRPr lang="zh-CN" altLang="en-US" dirty="0"/>
                </a:p>
              </p:txBody>
            </p:sp>
          </p:grp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6DFB76ED-58FF-4B2B-83E9-B4C1942CD4EF}"/>
                  </a:ext>
                </a:extLst>
              </p:cNvPr>
              <p:cNvCxnSpPr>
                <a:endCxn id="70" idx="0"/>
              </p:cNvCxnSpPr>
              <p:nvPr/>
            </p:nvCxnSpPr>
            <p:spPr>
              <a:xfrm flipH="1">
                <a:off x="7029871" y="5065910"/>
                <a:ext cx="714184" cy="106082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0CE9734B-7B15-4004-B50E-FA98BEA7B1AE}"/>
                  </a:ext>
                </a:extLst>
              </p:cNvPr>
              <p:cNvCxnSpPr>
                <a:endCxn id="81" idx="0"/>
              </p:cNvCxnSpPr>
              <p:nvPr/>
            </p:nvCxnSpPr>
            <p:spPr>
              <a:xfrm>
                <a:off x="8686800" y="5065910"/>
                <a:ext cx="538928" cy="106881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0631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C39CE-0ADC-4CB0-BC5B-F14138AE193E}"/>
              </a:ext>
            </a:extLst>
          </p:cNvPr>
          <p:cNvSpPr txBox="1"/>
          <p:nvPr/>
        </p:nvSpPr>
        <p:spPr>
          <a:xfrm>
            <a:off x="695325" y="1743566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树的遍历是访问且只访问每个节点一次的过程，可以理解为将树线性化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二叉树的遍历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Traversing 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204088-CCFD-4A34-A8E3-EF9772921606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A3A5AA-2E2D-46F8-B156-3D52C28B919F}"/>
              </a:ext>
            </a:extLst>
          </p:cNvPr>
          <p:cNvSpPr/>
          <p:nvPr/>
        </p:nvSpPr>
        <p:spPr>
          <a:xfrm>
            <a:off x="819401" y="2479270"/>
            <a:ext cx="7638799" cy="14859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0E6CE1A-AA23-47A8-9DAF-AE492A381286}"/>
              </a:ext>
            </a:extLst>
          </p:cNvPr>
          <p:cNvGrpSpPr>
            <a:grpSpLocks/>
          </p:cNvGrpSpPr>
          <p:nvPr/>
        </p:nvGrpSpPr>
        <p:grpSpPr bwMode="auto">
          <a:xfrm>
            <a:off x="1027847" y="4200552"/>
            <a:ext cx="6759575" cy="1504950"/>
            <a:chOff x="2487068" y="3480478"/>
            <a:chExt cx="6759575" cy="1504950"/>
          </a:xfrm>
        </p:grpSpPr>
        <p:graphicFrame>
          <p:nvGraphicFramePr>
            <p:cNvPr id="19" name="Picture 107">
              <a:extLst>
                <a:ext uri="{FF2B5EF4-FFF2-40B4-BE49-F238E27FC236}">
                  <a16:creationId xmlns:a16="http://schemas.microsoft.com/office/drawing/2014/main" id="{C3D1AE00-A3B1-456F-9BC1-51291FE448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7068" y="3480478"/>
            <a:ext cx="6759575" cy="150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r:id="rId4" imgW="5573880" imgH="1240920" progId="Visio.Drawing.11">
                    <p:embed/>
                  </p:oleObj>
                </mc:Choice>
                <mc:Fallback>
                  <p:oleObj r:id="rId4" imgW="5573880" imgH="1240920" progId="Visio.Drawing.11">
                    <p:embed/>
                    <p:pic>
                      <p:nvPicPr>
                        <p:cNvPr id="49158" name="Picture 107">
                          <a:extLst>
                            <a:ext uri="{FF2B5EF4-FFF2-40B4-BE49-F238E27FC236}">
                              <a16:creationId xmlns:a16="http://schemas.microsoft.com/office/drawing/2014/main" id="{7196C56E-BC78-48CE-AB9A-743C21A264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068" y="3480478"/>
                          <a:ext cx="6759575" cy="1504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组合 4">
              <a:extLst>
                <a:ext uri="{FF2B5EF4-FFF2-40B4-BE49-F238E27FC236}">
                  <a16:creationId xmlns:a16="http://schemas.microsoft.com/office/drawing/2014/main" id="{7E6E163F-A0AB-4366-B94E-D8BE257B8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985" y="3789427"/>
              <a:ext cx="351378" cy="369332"/>
              <a:chOff x="1902360" y="4015189"/>
              <a:chExt cx="351378" cy="369332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D9BBF50-0D55-42DB-9BAA-C9DABD785603}"/>
                  </a:ext>
                </a:extLst>
              </p:cNvPr>
              <p:cNvSpPr/>
              <p:nvPr/>
            </p:nvSpPr>
            <p:spPr bwMode="auto">
              <a:xfrm>
                <a:off x="1928018" y="4072953"/>
                <a:ext cx="276225" cy="298450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dirty="0"/>
              </a:p>
            </p:txBody>
          </p:sp>
          <p:sp>
            <p:nvSpPr>
              <p:cNvPr id="36" name="文本框 3">
                <a:extLst>
                  <a:ext uri="{FF2B5EF4-FFF2-40B4-BE49-F238E27FC236}">
                    <a16:creationId xmlns:a16="http://schemas.microsoft.com/office/drawing/2014/main" id="{3181950E-2BB1-47F4-A57D-1FC1B33A2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360" y="4015189"/>
                <a:ext cx="3513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solidFill>
                      <a:srgbClr val="FF0000"/>
                    </a:solidFill>
                  </a:rPr>
                  <a:t>D</a:t>
                </a:r>
                <a:endParaRPr lang="zh-CN" altLang="en-US" sz="1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组合 12">
              <a:extLst>
                <a:ext uri="{FF2B5EF4-FFF2-40B4-BE49-F238E27FC236}">
                  <a16:creationId xmlns:a16="http://schemas.microsoft.com/office/drawing/2014/main" id="{532AF0EB-BBEA-4AFB-825B-A63EB222B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0070" y="3795145"/>
              <a:ext cx="351378" cy="369332"/>
              <a:chOff x="1902360" y="4015189"/>
              <a:chExt cx="351378" cy="369332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86375DC-6994-4F2F-8B88-65B2B151298C}"/>
                  </a:ext>
                </a:extLst>
              </p:cNvPr>
              <p:cNvSpPr/>
              <p:nvPr/>
            </p:nvSpPr>
            <p:spPr bwMode="auto">
              <a:xfrm>
                <a:off x="1927058" y="4073585"/>
                <a:ext cx="277812" cy="298450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dirty="0"/>
              </a:p>
            </p:txBody>
          </p:sp>
          <p:sp>
            <p:nvSpPr>
              <p:cNvPr id="34" name="文本框 14">
                <a:extLst>
                  <a:ext uri="{FF2B5EF4-FFF2-40B4-BE49-F238E27FC236}">
                    <a16:creationId xmlns:a16="http://schemas.microsoft.com/office/drawing/2014/main" id="{A854401F-F3FF-4A47-8076-0C8B89C18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360" y="4015189"/>
                <a:ext cx="3513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</a:rPr>
                  <a:t>D</a:t>
                </a:r>
                <a:endParaRPr lang="zh-CN" altLang="en-US" sz="18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" name="组合 15">
              <a:extLst>
                <a:ext uri="{FF2B5EF4-FFF2-40B4-BE49-F238E27FC236}">
                  <a16:creationId xmlns:a16="http://schemas.microsoft.com/office/drawing/2014/main" id="{3BD7E17D-25BB-4E66-90B7-915BEFC72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6494" y="3781865"/>
              <a:ext cx="351378" cy="369332"/>
              <a:chOff x="1902360" y="4015189"/>
              <a:chExt cx="351378" cy="36933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A2F15EF0-50FD-45CC-AC41-B70A49700DA6}"/>
                  </a:ext>
                </a:extLst>
              </p:cNvPr>
              <p:cNvSpPr/>
              <p:nvPr/>
            </p:nvSpPr>
            <p:spPr bwMode="auto">
              <a:xfrm>
                <a:off x="1927296" y="4074165"/>
                <a:ext cx="277813" cy="298450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dirty="0"/>
              </a:p>
            </p:txBody>
          </p:sp>
          <p:sp>
            <p:nvSpPr>
              <p:cNvPr id="32" name="文本框 17">
                <a:extLst>
                  <a:ext uri="{FF2B5EF4-FFF2-40B4-BE49-F238E27FC236}">
                    <a16:creationId xmlns:a16="http://schemas.microsoft.com/office/drawing/2014/main" id="{8FDA3D90-1E01-48D1-BC7A-6BD388AF4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360" y="4015189"/>
                <a:ext cx="3513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</a:rPr>
                  <a:t>D</a:t>
                </a:r>
                <a:endParaRPr lang="zh-CN" altLang="en-US" sz="180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042756-3200-4EE8-BF16-587B74FD1834}"/>
              </a:ext>
            </a:extLst>
          </p:cNvPr>
          <p:cNvGrpSpPr/>
          <p:nvPr/>
        </p:nvGrpSpPr>
        <p:grpSpPr>
          <a:xfrm>
            <a:off x="856280" y="2714652"/>
            <a:ext cx="1630480" cy="975958"/>
            <a:chOff x="856280" y="2714652"/>
            <a:chExt cx="1630480" cy="97595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8C5E1F0-87B9-4C3E-9B7D-552DA9AA6A8E}"/>
                </a:ext>
              </a:extLst>
            </p:cNvPr>
            <p:cNvSpPr txBox="1"/>
            <p:nvPr/>
          </p:nvSpPr>
          <p:spPr>
            <a:xfrm>
              <a:off x="1192830" y="2714652"/>
              <a:ext cx="95738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D</a:t>
              </a:r>
              <a:r>
                <a:rPr lang="en-US" altLang="zh-CN" sz="2800" b="1" dirty="0"/>
                <a:t>LR</a:t>
              </a:r>
            </a:p>
            <a:p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64DC6B3-A3EF-45E9-AB3E-45DE2BD6F29B}"/>
                </a:ext>
              </a:extLst>
            </p:cNvPr>
            <p:cNvSpPr txBox="1"/>
            <p:nvPr/>
          </p:nvSpPr>
          <p:spPr>
            <a:xfrm>
              <a:off x="856280" y="3167390"/>
              <a:ext cx="1630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先</a:t>
              </a:r>
              <a:r>
                <a:rPr lang="zh-CN" altLang="en-US" sz="2800" b="1" dirty="0"/>
                <a:t>序遍历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E740601-C400-40B9-AADF-DCDB70F75C42}"/>
              </a:ext>
            </a:extLst>
          </p:cNvPr>
          <p:cNvGrpSpPr/>
          <p:nvPr/>
        </p:nvGrpSpPr>
        <p:grpSpPr>
          <a:xfrm>
            <a:off x="3592395" y="2714652"/>
            <a:ext cx="1630480" cy="975958"/>
            <a:chOff x="856280" y="2714652"/>
            <a:chExt cx="1630480" cy="975958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7880AD4-5F9E-46D8-B856-5DCC934BB766}"/>
                </a:ext>
              </a:extLst>
            </p:cNvPr>
            <p:cNvSpPr txBox="1"/>
            <p:nvPr/>
          </p:nvSpPr>
          <p:spPr>
            <a:xfrm>
              <a:off x="1192830" y="2714652"/>
              <a:ext cx="95738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L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D</a:t>
              </a:r>
              <a:r>
                <a:rPr lang="en-US" altLang="zh-CN" sz="2800" b="1" dirty="0"/>
                <a:t>R</a:t>
              </a:r>
            </a:p>
            <a:p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117D137-470F-40BC-8770-43871F510C6B}"/>
                </a:ext>
              </a:extLst>
            </p:cNvPr>
            <p:cNvSpPr txBox="1"/>
            <p:nvPr/>
          </p:nvSpPr>
          <p:spPr>
            <a:xfrm>
              <a:off x="856280" y="3167390"/>
              <a:ext cx="1630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中</a:t>
              </a:r>
              <a:r>
                <a:rPr lang="zh-CN" altLang="en-US" sz="2800" b="1" dirty="0"/>
                <a:t>序遍历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7AFD12C-71E9-423C-A7E8-333913EAA388}"/>
              </a:ext>
            </a:extLst>
          </p:cNvPr>
          <p:cNvGrpSpPr/>
          <p:nvPr/>
        </p:nvGrpSpPr>
        <p:grpSpPr>
          <a:xfrm>
            <a:off x="6213509" y="2714652"/>
            <a:ext cx="1630480" cy="975958"/>
            <a:chOff x="856280" y="2714652"/>
            <a:chExt cx="1630480" cy="975958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A1F5547-AE86-4FB1-9717-57F0696D355A}"/>
                </a:ext>
              </a:extLst>
            </p:cNvPr>
            <p:cNvSpPr txBox="1"/>
            <p:nvPr/>
          </p:nvSpPr>
          <p:spPr>
            <a:xfrm>
              <a:off x="1192830" y="2714652"/>
              <a:ext cx="95738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LR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D</a:t>
              </a:r>
            </a:p>
            <a:p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18E758E-D0E5-4CD6-ABF0-19ABCE9C53A6}"/>
                </a:ext>
              </a:extLst>
            </p:cNvPr>
            <p:cNvSpPr txBox="1"/>
            <p:nvPr/>
          </p:nvSpPr>
          <p:spPr>
            <a:xfrm>
              <a:off x="856280" y="3167390"/>
              <a:ext cx="1630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后</a:t>
              </a:r>
              <a:r>
                <a:rPr lang="zh-CN" altLang="en-US" sz="2800" b="1" dirty="0"/>
                <a:t>序遍历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07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70439F-4169-4C90-ABC2-570EFA4A55FA}"/>
              </a:ext>
            </a:extLst>
          </p:cNvPr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057035-6EA1-48D6-9A02-46530D9BFC8D}"/>
              </a:ext>
            </a:extLst>
          </p:cNvPr>
          <p:cNvSpPr txBox="1"/>
          <p:nvPr/>
        </p:nvSpPr>
        <p:spPr>
          <a:xfrm>
            <a:off x="6112766" y="12220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引入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C793DA-A19F-4DAB-AF05-E1979A01AFB8}"/>
              </a:ext>
            </a:extLst>
          </p:cNvPr>
          <p:cNvSpPr txBox="1">
            <a:spLocks/>
          </p:cNvSpPr>
          <p:nvPr/>
        </p:nvSpPr>
        <p:spPr>
          <a:xfrm>
            <a:off x="5024937" y="883504"/>
            <a:ext cx="503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54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82134D-9EAB-452F-A45B-510B1E78BEFA}"/>
              </a:ext>
            </a:extLst>
          </p:cNvPr>
          <p:cNvCxnSpPr>
            <a:cxnSpLocks/>
          </p:cNvCxnSpPr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31F1A9E-4DE1-4B0D-BF03-901FBE6A72D5}"/>
              </a:ext>
            </a:extLst>
          </p:cNvPr>
          <p:cNvSpPr txBox="1"/>
          <p:nvPr/>
        </p:nvSpPr>
        <p:spPr>
          <a:xfrm>
            <a:off x="6112766" y="202879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树与二叉树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8F103-9747-4632-ADDE-7D8D5A8B0C31}"/>
              </a:ext>
            </a:extLst>
          </p:cNvPr>
          <p:cNvSpPr txBox="1">
            <a:spLocks/>
          </p:cNvSpPr>
          <p:nvPr/>
        </p:nvSpPr>
        <p:spPr>
          <a:xfrm>
            <a:off x="5024937" y="1828736"/>
            <a:ext cx="503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54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470F28-81DA-4435-9A00-615AC870F3D0}"/>
              </a:ext>
            </a:extLst>
          </p:cNvPr>
          <p:cNvSpPr txBox="1"/>
          <p:nvPr/>
        </p:nvSpPr>
        <p:spPr>
          <a:xfrm>
            <a:off x="6112766" y="2974023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二叉树的</a:t>
            </a:r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ADT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4C992E-7314-4F52-9B6C-54D400A9C625}"/>
              </a:ext>
            </a:extLst>
          </p:cNvPr>
          <p:cNvSpPr txBox="1">
            <a:spLocks/>
          </p:cNvSpPr>
          <p:nvPr/>
        </p:nvSpPr>
        <p:spPr>
          <a:xfrm>
            <a:off x="5024937" y="2773968"/>
            <a:ext cx="503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zh-CN" altLang="en-US" sz="54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DF37EC-51AA-4182-9929-9B36C060EDBD}"/>
              </a:ext>
            </a:extLst>
          </p:cNvPr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ED6C7-1737-4D4B-A8CA-33B14B63FE96}"/>
              </a:ext>
            </a:extLst>
          </p:cNvPr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70D681-111A-4929-8DF5-CF8005334AA7}"/>
              </a:ext>
            </a:extLst>
          </p:cNvPr>
          <p:cNvSpPr txBox="1">
            <a:spLocks/>
          </p:cNvSpPr>
          <p:nvPr/>
        </p:nvSpPr>
        <p:spPr>
          <a:xfrm>
            <a:off x="5024937" y="3719200"/>
            <a:ext cx="503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rgbClr val="7030A0"/>
                </a:solidFill>
                <a:latin typeface="+mj-ea"/>
                <a:ea typeface="+mj-ea"/>
              </a:rPr>
              <a:t>4</a:t>
            </a:r>
            <a:endParaRPr lang="zh-CN" altLang="en-US" sz="54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65BF17-45C9-41DB-9BF9-EEBDFACBD3E6}"/>
              </a:ext>
            </a:extLst>
          </p:cNvPr>
          <p:cNvSpPr txBox="1">
            <a:spLocks/>
          </p:cNvSpPr>
          <p:nvPr/>
        </p:nvSpPr>
        <p:spPr>
          <a:xfrm>
            <a:off x="5024936" y="4664434"/>
            <a:ext cx="50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rgbClr val="7030A0"/>
                </a:solidFill>
                <a:latin typeface="+mj-ea"/>
                <a:ea typeface="+mj-ea"/>
              </a:rPr>
              <a:t>5</a:t>
            </a:r>
            <a:endParaRPr lang="zh-CN" altLang="en-US" sz="54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C9AEB9-BCBD-4094-866C-E771004DB177}"/>
              </a:ext>
            </a:extLst>
          </p:cNvPr>
          <p:cNvSpPr txBox="1"/>
          <p:nvPr/>
        </p:nvSpPr>
        <p:spPr>
          <a:xfrm>
            <a:off x="6112766" y="39192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树的应用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822F60-BF43-4E63-8B1C-66DEA3D1C1D9}"/>
              </a:ext>
            </a:extLst>
          </p:cNvPr>
          <p:cNvSpPr txBox="1"/>
          <p:nvPr/>
        </p:nvSpPr>
        <p:spPr>
          <a:xfrm>
            <a:off x="6112766" y="48644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29262172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E0E31-AE09-47B4-8D89-3908405F1835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1AB392-404F-4A98-B7DB-8A3ADB3951DE}"/>
              </a:ext>
            </a:extLst>
          </p:cNvPr>
          <p:cNvGrpSpPr/>
          <p:nvPr/>
        </p:nvGrpSpPr>
        <p:grpSpPr>
          <a:xfrm>
            <a:off x="875067" y="2192247"/>
            <a:ext cx="2330827" cy="2976281"/>
            <a:chOff x="6083804" y="1900517"/>
            <a:chExt cx="2330827" cy="29762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6898DB3-5899-48A5-AEF9-884A4C1F653E}"/>
                </a:ext>
              </a:extLst>
            </p:cNvPr>
            <p:cNvSpPr/>
            <p:nvPr/>
          </p:nvSpPr>
          <p:spPr>
            <a:xfrm>
              <a:off x="7016136" y="1900517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2AA42F6-7D77-4C72-A74B-6FCDA1F27C0E}"/>
                </a:ext>
              </a:extLst>
            </p:cNvPr>
            <p:cNvSpPr/>
            <p:nvPr/>
          </p:nvSpPr>
          <p:spPr>
            <a:xfrm>
              <a:off x="6549970" y="2680447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4A2F38-1FA4-4D7C-82F7-AFD114884FEF}"/>
                </a:ext>
              </a:extLst>
            </p:cNvPr>
            <p:cNvSpPr/>
            <p:nvPr/>
          </p:nvSpPr>
          <p:spPr>
            <a:xfrm>
              <a:off x="6083804" y="3545540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DF09D83-65B6-4331-A0BA-FA7F4F9FB01A}"/>
                </a:ext>
              </a:extLst>
            </p:cNvPr>
            <p:cNvSpPr/>
            <p:nvPr/>
          </p:nvSpPr>
          <p:spPr>
            <a:xfrm>
              <a:off x="6549969" y="4410633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7CB15A-E306-432E-B67F-6E9DA5B1E6F8}"/>
                </a:ext>
              </a:extLst>
            </p:cNvPr>
            <p:cNvSpPr/>
            <p:nvPr/>
          </p:nvSpPr>
          <p:spPr>
            <a:xfrm>
              <a:off x="6954527" y="3545540"/>
              <a:ext cx="466165" cy="46616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8B75B1-72A0-4D2B-9711-E5ACC5354E06}"/>
                </a:ext>
              </a:extLst>
            </p:cNvPr>
            <p:cNvGrpSpPr/>
            <p:nvPr/>
          </p:nvGrpSpPr>
          <p:grpSpPr>
            <a:xfrm>
              <a:off x="7482301" y="2680447"/>
              <a:ext cx="466165" cy="466165"/>
              <a:chOff x="7200247" y="3195917"/>
              <a:chExt cx="466165" cy="466165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EBAA501-152A-4207-8C5A-FFD4F7963036}"/>
                  </a:ext>
                </a:extLst>
              </p:cNvPr>
              <p:cNvSpPr/>
              <p:nvPr/>
            </p:nvSpPr>
            <p:spPr>
              <a:xfrm>
                <a:off x="7200247" y="3195917"/>
                <a:ext cx="466165" cy="466165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B326360-9E91-406F-A9C4-8DDF4C0AA7EB}"/>
                  </a:ext>
                </a:extLst>
              </p:cNvPr>
              <p:cNvSpPr txBox="1"/>
              <p:nvPr/>
            </p:nvSpPr>
            <p:spPr>
              <a:xfrm>
                <a:off x="7212439" y="3244333"/>
                <a:ext cx="453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4DFAEDB-0ADF-42A9-B953-2D80E8936BF5}"/>
                </a:ext>
              </a:extLst>
            </p:cNvPr>
            <p:cNvGrpSpPr/>
            <p:nvPr/>
          </p:nvGrpSpPr>
          <p:grpSpPr>
            <a:xfrm>
              <a:off x="7494493" y="4410632"/>
              <a:ext cx="466165" cy="466165"/>
              <a:chOff x="8283175" y="4935071"/>
              <a:chExt cx="466165" cy="466165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E8D79CF-FC6F-4E0F-ABA3-D38A110B7F35}"/>
                  </a:ext>
                </a:extLst>
              </p:cNvPr>
              <p:cNvSpPr/>
              <p:nvPr/>
            </p:nvSpPr>
            <p:spPr>
              <a:xfrm>
                <a:off x="8283175" y="4935071"/>
                <a:ext cx="466165" cy="466165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65DF932-1116-41CA-83DD-234761F889F5}"/>
                  </a:ext>
                </a:extLst>
              </p:cNvPr>
              <p:cNvSpPr txBox="1"/>
              <p:nvPr/>
            </p:nvSpPr>
            <p:spPr>
              <a:xfrm>
                <a:off x="8289270" y="4992452"/>
                <a:ext cx="453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6285746-094F-4476-A796-762AC45BC9C2}"/>
                </a:ext>
              </a:extLst>
            </p:cNvPr>
            <p:cNvGrpSpPr/>
            <p:nvPr/>
          </p:nvGrpSpPr>
          <p:grpSpPr>
            <a:xfrm>
              <a:off x="7948466" y="3545540"/>
              <a:ext cx="466165" cy="466165"/>
              <a:chOff x="7708154" y="3915335"/>
              <a:chExt cx="466165" cy="466165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84C1EA7-4196-4872-BE52-047BB8F2A4EC}"/>
                  </a:ext>
                </a:extLst>
              </p:cNvPr>
              <p:cNvSpPr/>
              <p:nvPr/>
            </p:nvSpPr>
            <p:spPr>
              <a:xfrm>
                <a:off x="7708154" y="3915335"/>
                <a:ext cx="466165" cy="466165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B3216A9-8749-4D4B-A36F-F6B9A4981EBA}"/>
                  </a:ext>
                </a:extLst>
              </p:cNvPr>
              <p:cNvSpPr txBox="1"/>
              <p:nvPr/>
            </p:nvSpPr>
            <p:spPr>
              <a:xfrm>
                <a:off x="7714249" y="3963751"/>
                <a:ext cx="453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F149C2D-2B0D-466D-9658-CEC28F3BF50C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 flipH="1">
              <a:off x="6783053" y="2366682"/>
              <a:ext cx="466166" cy="31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9CE93A9-88CB-4CD9-A980-CD9C21D97079}"/>
                </a:ext>
              </a:extLst>
            </p:cNvPr>
            <p:cNvCxnSpPr>
              <a:cxnSpLocks/>
              <a:stCxn id="4" idx="4"/>
              <a:endCxn id="23" idx="0"/>
            </p:cNvCxnSpPr>
            <p:nvPr/>
          </p:nvCxnSpPr>
          <p:spPr>
            <a:xfrm>
              <a:off x="7249219" y="2366682"/>
              <a:ext cx="466165" cy="31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E99DE75-05DE-44E2-BFDF-DE1DCF6F1CA7}"/>
                </a:ext>
              </a:extLst>
            </p:cNvPr>
            <p:cNvCxnSpPr>
              <a:stCxn id="23" idx="4"/>
              <a:endCxn id="19" idx="0"/>
            </p:cNvCxnSpPr>
            <p:nvPr/>
          </p:nvCxnSpPr>
          <p:spPr>
            <a:xfrm>
              <a:off x="7715384" y="3146612"/>
              <a:ext cx="466165" cy="398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41DA0D2-89D8-45A7-9745-DFDD21657E7C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>
              <a:off x="6783053" y="3146612"/>
              <a:ext cx="404557" cy="398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18B59BE-98C2-4D33-800F-3BC0A6155D4B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6316887" y="3146612"/>
              <a:ext cx="466166" cy="398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426C94B-EA93-4A98-952F-AF55F7A2E3F4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 flipH="1">
              <a:off x="6783052" y="4011705"/>
              <a:ext cx="404558" cy="398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9B5EF56-3E26-4247-9377-057002B605E4}"/>
                </a:ext>
              </a:extLst>
            </p:cNvPr>
            <p:cNvCxnSpPr>
              <a:stCxn id="19" idx="4"/>
              <a:endCxn id="21" idx="0"/>
            </p:cNvCxnSpPr>
            <p:nvPr/>
          </p:nvCxnSpPr>
          <p:spPr>
            <a:xfrm flipH="1">
              <a:off x="7727576" y="4011705"/>
              <a:ext cx="453973" cy="398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175FCAA-F7A2-47EA-8685-ECAA93656D43}"/>
              </a:ext>
            </a:extLst>
          </p:cNvPr>
          <p:cNvSpPr txBox="1"/>
          <p:nvPr/>
        </p:nvSpPr>
        <p:spPr>
          <a:xfrm>
            <a:off x="695325" y="2815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后序遍历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DA5D52C-9678-4B08-A542-6FE2EEF9392B}"/>
              </a:ext>
            </a:extLst>
          </p:cNvPr>
          <p:cNvCxnSpPr>
            <a:cxnSpLocks/>
          </p:cNvCxnSpPr>
          <p:nvPr/>
        </p:nvCxnSpPr>
        <p:spPr>
          <a:xfrm flipH="1">
            <a:off x="819401" y="1348837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982A6C-15F4-4E86-BC94-33887FA25E5F}"/>
              </a:ext>
            </a:extLst>
          </p:cNvPr>
          <p:cNvSpPr txBox="1"/>
          <p:nvPr/>
        </p:nvSpPr>
        <p:spPr>
          <a:xfrm>
            <a:off x="695325" y="874495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LRD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DCEBA4-0FD5-4338-8340-3B1C10D201F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040482" y="1735415"/>
            <a:ext cx="0" cy="456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A7BEA1-F0DB-482C-9B27-2D1F61A6E7E8}"/>
              </a:ext>
            </a:extLst>
          </p:cNvPr>
          <p:cNvSpPr txBox="1"/>
          <p:nvPr/>
        </p:nvSpPr>
        <p:spPr>
          <a:xfrm>
            <a:off x="4683110" y="1975841"/>
            <a:ext cx="2584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首先遍历根结点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ACB7D8-6553-4FBE-80FF-BC0E386852AF}"/>
              </a:ext>
            </a:extLst>
          </p:cNvPr>
          <p:cNvSpPr txBox="1"/>
          <p:nvPr/>
        </p:nvSpPr>
        <p:spPr>
          <a:xfrm>
            <a:off x="4683110" y="1975841"/>
            <a:ext cx="524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移动到左孩子，将左孩子作为根结点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D5E8EF3-4C29-4C4F-A596-07F5EA1850CB}"/>
              </a:ext>
            </a:extLst>
          </p:cNvPr>
          <p:cNvSpPr txBox="1"/>
          <p:nvPr/>
        </p:nvSpPr>
        <p:spPr>
          <a:xfrm>
            <a:off x="4683110" y="1963831"/>
            <a:ext cx="524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移动到左结点，此时左结点为叶子结点，无左右孩子，进行输出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D1DE191-CE68-4D7D-AE57-1B366A75AE45}"/>
              </a:ext>
            </a:extLst>
          </p:cNvPr>
          <p:cNvSpPr txBox="1"/>
          <p:nvPr/>
        </p:nvSpPr>
        <p:spPr>
          <a:xfrm>
            <a:off x="4284412" y="3601508"/>
            <a:ext cx="147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遍历结果：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2B8DB8-65FC-45FE-ABC3-6F2685D1A74F}"/>
              </a:ext>
            </a:extLst>
          </p:cNvPr>
          <p:cNvSpPr txBox="1"/>
          <p:nvPr/>
        </p:nvSpPr>
        <p:spPr>
          <a:xfrm>
            <a:off x="5813863" y="3601508"/>
            <a:ext cx="35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3C19023-0142-4F67-8538-6112ED9B78F0}"/>
              </a:ext>
            </a:extLst>
          </p:cNvPr>
          <p:cNvSpPr txBox="1"/>
          <p:nvPr/>
        </p:nvSpPr>
        <p:spPr>
          <a:xfrm>
            <a:off x="4686278" y="1963831"/>
            <a:ext cx="524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移动至右结点，将其作为根节点继续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69E5D27-FB04-437D-8A9C-821292E6F694}"/>
              </a:ext>
            </a:extLst>
          </p:cNvPr>
          <p:cNvSpPr txBox="1"/>
          <p:nvPr/>
        </p:nvSpPr>
        <p:spPr>
          <a:xfrm>
            <a:off x="4683110" y="1963830"/>
            <a:ext cx="538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按顺序继续移动到左结点，此时左结点为叶子结点，无左右孩子，进行输出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02666E4-D32E-4B83-953B-923EC1B5876B}"/>
              </a:ext>
            </a:extLst>
          </p:cNvPr>
          <p:cNvSpPr txBox="1"/>
          <p:nvPr/>
        </p:nvSpPr>
        <p:spPr>
          <a:xfrm>
            <a:off x="6110542" y="3601507"/>
            <a:ext cx="35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7E3639-E9EF-4456-A62F-7C466E6E86E0}"/>
              </a:ext>
            </a:extLst>
          </p:cNvPr>
          <p:cNvSpPr txBox="1"/>
          <p:nvPr/>
        </p:nvSpPr>
        <p:spPr>
          <a:xfrm>
            <a:off x="4679942" y="1963829"/>
            <a:ext cx="538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按照</a:t>
            </a:r>
            <a:r>
              <a:rPr lang="en-US" altLang="zh-CN" sz="2400" dirty="0"/>
              <a:t>LRD</a:t>
            </a:r>
            <a:r>
              <a:rPr lang="zh-CN" altLang="en-US" sz="2400" dirty="0"/>
              <a:t>的顺序继续访问，访问根节点进行输出。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09833DF-4D40-42DF-8168-1991FC1EE80F}"/>
              </a:ext>
            </a:extLst>
          </p:cNvPr>
          <p:cNvSpPr txBox="1"/>
          <p:nvPr/>
        </p:nvSpPr>
        <p:spPr>
          <a:xfrm>
            <a:off x="6410466" y="3601507"/>
            <a:ext cx="35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</a:t>
            </a:r>
            <a:endParaRPr lang="zh-CN" altLang="en-US" sz="2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397F016-6E5F-4F50-9E74-454B3B3A2950}"/>
              </a:ext>
            </a:extLst>
          </p:cNvPr>
          <p:cNvSpPr txBox="1"/>
          <p:nvPr/>
        </p:nvSpPr>
        <p:spPr>
          <a:xfrm>
            <a:off x="4686278" y="1951821"/>
            <a:ext cx="538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返回结点</a:t>
            </a:r>
            <a:r>
              <a:rPr lang="en-US" altLang="zh-CN" sz="2400" dirty="0"/>
              <a:t>7</a:t>
            </a:r>
            <a:r>
              <a:rPr lang="zh-CN" altLang="en-US" sz="2400" dirty="0"/>
              <a:t>的根节点，输出。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69EDAE3-3C5D-45E4-8521-7DC19CB2B06B}"/>
              </a:ext>
            </a:extLst>
          </p:cNvPr>
          <p:cNvSpPr txBox="1"/>
          <p:nvPr/>
        </p:nvSpPr>
        <p:spPr>
          <a:xfrm>
            <a:off x="6707145" y="3609962"/>
            <a:ext cx="35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1EE5092-924B-4DCE-B24E-1E72EC5260C9}"/>
              </a:ext>
            </a:extLst>
          </p:cNvPr>
          <p:cNvSpPr txBox="1"/>
          <p:nvPr/>
        </p:nvSpPr>
        <p:spPr>
          <a:xfrm>
            <a:off x="4689446" y="1955898"/>
            <a:ext cx="538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按照</a:t>
            </a:r>
            <a:r>
              <a:rPr lang="en-US" altLang="zh-CN" sz="2400" dirty="0"/>
              <a:t>LRD</a:t>
            </a:r>
            <a:r>
              <a:rPr lang="zh-CN" altLang="en-US" sz="2400" dirty="0"/>
              <a:t>的顺序继续访问，访问</a:t>
            </a:r>
            <a:r>
              <a:rPr lang="en-US" altLang="zh-CN" sz="2400" dirty="0"/>
              <a:t>10</a:t>
            </a:r>
            <a:r>
              <a:rPr lang="zh-CN" altLang="en-US" sz="2400" dirty="0"/>
              <a:t>结点，以其作为根节点继续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3F311CF-34A5-4663-BC30-81C0B2DB8428}"/>
              </a:ext>
            </a:extLst>
          </p:cNvPr>
          <p:cNvSpPr txBox="1"/>
          <p:nvPr/>
        </p:nvSpPr>
        <p:spPr>
          <a:xfrm>
            <a:off x="6992019" y="3601213"/>
            <a:ext cx="550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13</a:t>
            </a:r>
            <a:endParaRPr lang="zh-CN" altLang="en-US" sz="2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8D70DF6-8A9B-4AC3-9EB5-8DF5AFF01E57}"/>
              </a:ext>
            </a:extLst>
          </p:cNvPr>
          <p:cNvSpPr txBox="1"/>
          <p:nvPr/>
        </p:nvSpPr>
        <p:spPr>
          <a:xfrm>
            <a:off x="7454173" y="3592464"/>
            <a:ext cx="53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14</a:t>
            </a:r>
            <a:endParaRPr lang="zh-CN" altLang="en-US" sz="2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0B07C69-81AC-486A-833E-7D7434D27BA9}"/>
              </a:ext>
            </a:extLst>
          </p:cNvPr>
          <p:cNvSpPr txBox="1"/>
          <p:nvPr/>
        </p:nvSpPr>
        <p:spPr>
          <a:xfrm>
            <a:off x="7916390" y="3592462"/>
            <a:ext cx="55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10</a:t>
            </a:r>
            <a:endParaRPr lang="zh-CN" altLang="en-US" sz="2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AA44927-C428-4B28-BD51-10EF74458651}"/>
              </a:ext>
            </a:extLst>
          </p:cNvPr>
          <p:cNvSpPr txBox="1"/>
          <p:nvPr/>
        </p:nvSpPr>
        <p:spPr>
          <a:xfrm>
            <a:off x="8381681" y="3601212"/>
            <a:ext cx="35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</a:t>
            </a:r>
            <a:endParaRPr lang="zh-CN" altLang="en-US" sz="2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10A9B6-9BF4-4F5B-929A-26E6D619B890}"/>
              </a:ext>
            </a:extLst>
          </p:cNvPr>
          <p:cNvSpPr txBox="1"/>
          <p:nvPr/>
        </p:nvSpPr>
        <p:spPr>
          <a:xfrm>
            <a:off x="4673606" y="1975839"/>
            <a:ext cx="538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遍历结束</a:t>
            </a:r>
          </a:p>
        </p:txBody>
      </p:sp>
    </p:spTree>
    <p:extLst>
      <p:ext uri="{BB962C8B-B14F-4D97-AF65-F5344CB8AC3E}">
        <p14:creationId xmlns:p14="http://schemas.microsoft.com/office/powerpoint/2010/main" val="2312058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301 L -0.03998 0.1150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7 0.11505 L -0.07825 0.235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26 0.23565 L 2.29167E-6 0.2428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24283 L -0.03919 0.3692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8 0.37199 L 0.00221 0.24005 " pathEditMode="relative" ptsTypes="AA">
                                      <p:cBhvr>
                                        <p:cTn id="7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24282 L -0.03998 0.1150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19 0.11227 L 0.03893 0.11227 " pathEditMode="relative" ptsTypes="AA">
                                      <p:cBhvr>
                                        <p:cTn id="10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93 0.11227 L 0.08112 0.23727 " pathEditMode="relative" ptsTypes="AA">
                                      <p:cBhvr>
                                        <p:cTn id="1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12 0.23866 L 0.03659 0.36922 " pathEditMode="relative" ptsTypes="AA">
                                      <p:cBhvr>
                                        <p:cTn id="1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36922 L 0.08112 0.2386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12 0.23588 L 0.03659 0.11088 " pathEditMode="relative" ptsTypes="AA">
                                      <p:cBhvr>
                                        <p:cTn id="1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7 0.10949 L -0.00013 -0.0044 " pathEditMode="relative" ptsTypes="AA">
                                      <p:cBhvr>
                                        <p:cTn id="1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35" grpId="0"/>
      <p:bldP spid="35" grpId="1"/>
      <p:bldP spid="38" grpId="0"/>
      <p:bldP spid="39" grpId="0"/>
      <p:bldP spid="39" grpId="1"/>
      <p:bldP spid="40" grpId="0"/>
      <p:bldP spid="40" grpId="1"/>
      <p:bldP spid="41" grpId="0"/>
      <p:bldP spid="42" grpId="0"/>
      <p:bldP spid="42" grpId="1"/>
      <p:bldP spid="43" grpId="0"/>
      <p:bldP spid="44" grpId="0"/>
      <p:bldP spid="44" grpId="1"/>
      <p:bldP spid="45" grpId="0"/>
      <p:bldP spid="47" grpId="0"/>
      <p:bldP spid="47" grpId="1"/>
      <p:bldP spid="49" grpId="0"/>
      <p:bldP spid="50" grpId="0"/>
      <p:bldP spid="51" grpId="0"/>
      <p:bldP spid="5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Test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Traversing 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2">
            <a:extLst>
              <a:ext uri="{FF2B5EF4-FFF2-40B4-BE49-F238E27FC236}">
                <a16:creationId xmlns:a16="http://schemas.microsoft.com/office/drawing/2014/main" id="{8C7C2196-1D23-4F33-A293-682513344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6" y="2217908"/>
            <a:ext cx="4094162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15156A9-EE3B-4617-9CB6-3B997AEEC1E8}"/>
              </a:ext>
            </a:extLst>
          </p:cNvPr>
          <p:cNvSpPr txBox="1"/>
          <p:nvPr/>
        </p:nvSpPr>
        <p:spPr>
          <a:xfrm>
            <a:off x="4471258" y="2217908"/>
            <a:ext cx="5535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以下哪一个是该二叉树</a:t>
            </a:r>
            <a:r>
              <a:rPr lang="zh-CN" altLang="en-US" sz="2400" dirty="0">
                <a:solidFill>
                  <a:srgbClr val="FF0000"/>
                </a:solidFill>
              </a:rPr>
              <a:t>中序遍历</a:t>
            </a:r>
            <a:r>
              <a:rPr lang="zh-CN" altLang="en-US" sz="2400" dirty="0"/>
              <a:t>的结果？</a:t>
            </a:r>
            <a:endParaRPr lang="en-US" altLang="zh-CN" sz="2400" dirty="0"/>
          </a:p>
          <a:p>
            <a:pPr marL="457200" indent="-457200">
              <a:buAutoNum type="alphaUcPeriod"/>
            </a:pP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F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E</a:t>
            </a:r>
            <a:r>
              <a:rPr lang="zh-CN" altLang="en-US" sz="2400" dirty="0"/>
              <a:t>、</a:t>
            </a:r>
            <a:r>
              <a:rPr lang="en-US" altLang="zh-CN" sz="2400" dirty="0"/>
              <a:t>H</a:t>
            </a:r>
          </a:p>
          <a:p>
            <a:pPr marL="457200" indent="-457200">
              <a:buAutoNum type="alphaUcPeriod"/>
            </a:pP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F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E</a:t>
            </a:r>
            <a:r>
              <a:rPr lang="zh-CN" altLang="en-US" sz="2400" dirty="0"/>
              <a:t>、</a:t>
            </a:r>
            <a:r>
              <a:rPr lang="en-US" altLang="zh-CN" sz="2400" dirty="0"/>
              <a:t>H</a:t>
            </a:r>
          </a:p>
          <a:p>
            <a:pPr marL="457200" indent="-457200">
              <a:buAutoNum type="alphaUcPeriod"/>
            </a:pPr>
            <a:r>
              <a:rPr lang="en-US" altLang="zh-CN" sz="2400" dirty="0"/>
              <a:t>F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H</a:t>
            </a:r>
            <a:r>
              <a:rPr lang="zh-CN" altLang="en-US" sz="2400" dirty="0"/>
              <a:t>、</a:t>
            </a:r>
            <a:r>
              <a:rPr lang="en-US" altLang="zh-CN" sz="2400" dirty="0"/>
              <a:t>E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</a:p>
          <a:p>
            <a:pPr marL="457200" indent="-457200">
              <a:buAutoNum type="alphaUcPeriod"/>
            </a:pP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E</a:t>
            </a:r>
            <a:r>
              <a:rPr lang="zh-CN" altLang="en-US" sz="2400" dirty="0"/>
              <a:t>、</a:t>
            </a:r>
            <a:r>
              <a:rPr lang="en-US" altLang="zh-CN" sz="2400" dirty="0"/>
              <a:t>F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、</a:t>
            </a:r>
            <a:r>
              <a:rPr lang="en-US" altLang="zh-CN" sz="2400" dirty="0"/>
              <a:t>H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C92457-BBAD-4A59-9106-5E930B21DACA}"/>
              </a:ext>
            </a:extLst>
          </p:cNvPr>
          <p:cNvSpPr txBox="1"/>
          <p:nvPr/>
        </p:nvSpPr>
        <p:spPr>
          <a:xfrm>
            <a:off x="9378153" y="4582678"/>
            <a:ext cx="44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AB46A-4F0A-42A0-936C-16898FC8FF8A}"/>
              </a:ext>
            </a:extLst>
          </p:cNvPr>
          <p:cNvSpPr txBox="1"/>
          <p:nvPr/>
        </p:nvSpPr>
        <p:spPr>
          <a:xfrm>
            <a:off x="8794351" y="2591953"/>
            <a:ext cx="147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先序遍历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D91D0B-5746-4FCF-A7E9-2354BF85A6E1}"/>
              </a:ext>
            </a:extLst>
          </p:cNvPr>
          <p:cNvSpPr txBox="1"/>
          <p:nvPr/>
        </p:nvSpPr>
        <p:spPr>
          <a:xfrm>
            <a:off x="8794350" y="2956571"/>
            <a:ext cx="147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中序遍历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6427A7-0932-4700-A1CE-9AB7095799BC}"/>
              </a:ext>
            </a:extLst>
          </p:cNvPr>
          <p:cNvSpPr txBox="1"/>
          <p:nvPr/>
        </p:nvSpPr>
        <p:spPr>
          <a:xfrm>
            <a:off x="8794350" y="3330616"/>
            <a:ext cx="147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后序遍历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5454E5-26FF-4BF0-9652-1A0C2A3FE36B}"/>
              </a:ext>
            </a:extLst>
          </p:cNvPr>
          <p:cNvSpPr txBox="1"/>
          <p:nvPr/>
        </p:nvSpPr>
        <p:spPr>
          <a:xfrm>
            <a:off x="8794349" y="3695234"/>
            <a:ext cx="147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层次遍历</a:t>
            </a:r>
          </a:p>
        </p:txBody>
      </p:sp>
    </p:spTree>
    <p:extLst>
      <p:ext uri="{BB962C8B-B14F-4D97-AF65-F5344CB8AC3E}">
        <p14:creationId xmlns:p14="http://schemas.microsoft.com/office/powerpoint/2010/main" val="85386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B7765-06C5-4BD8-94EB-7A6DAAA0BEFE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799737-86D1-4206-9156-3777E48EF2CE}"/>
              </a:ext>
            </a:extLst>
          </p:cNvPr>
          <p:cNvSpPr txBox="1"/>
          <p:nvPr/>
        </p:nvSpPr>
        <p:spPr>
          <a:xfrm>
            <a:off x="695325" y="668148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遍历的递归实现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F3993A-B6D5-453E-9228-35C816D45972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6A2CF98-1A6A-49A3-B06F-173C240F08DB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Traversing 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AA5F6F-E94C-46E7-B961-DC717111CA9D}"/>
              </a:ext>
            </a:extLst>
          </p:cNvPr>
          <p:cNvSpPr txBox="1"/>
          <p:nvPr/>
        </p:nvSpPr>
        <p:spPr>
          <a:xfrm>
            <a:off x="719145" y="1993544"/>
            <a:ext cx="6234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从刚刚的演示中可以看出，三种遍历其实都是一个递归的过程，三种遍历的不同之处只是访问结点的时机不同，也就是访问根节点，遍历左子树，遍历右子树这</a:t>
            </a:r>
            <a:r>
              <a:rPr lang="en-US" altLang="zh-CN" dirty="0"/>
              <a:t>3</a:t>
            </a:r>
            <a:r>
              <a:rPr lang="zh-CN" altLang="en-US" dirty="0"/>
              <a:t>个部分的先后顺序不同</a:t>
            </a:r>
          </a:p>
        </p:txBody>
      </p:sp>
    </p:spTree>
    <p:extLst>
      <p:ext uri="{BB962C8B-B14F-4D97-AF65-F5344CB8AC3E}">
        <p14:creationId xmlns:p14="http://schemas.microsoft.com/office/powerpoint/2010/main" val="2495396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BE0D6E-B0CD-4766-AB94-9BFB51E0B02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C39CC-CA00-4596-A62D-08B13D4C7520}"/>
              </a:ext>
            </a:extLst>
          </p:cNvPr>
          <p:cNvSpPr txBox="1"/>
          <p:nvPr/>
        </p:nvSpPr>
        <p:spPr>
          <a:xfrm>
            <a:off x="695325" y="668148"/>
            <a:ext cx="3462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遍历的非递归实现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439383A-C45E-443D-AD04-3F61BAF96375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01DDB57-FCCD-4E71-8314-4A8B782B78EB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Traversing 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2F957E-94B5-4396-9B61-F3D20C5C1FAC}"/>
              </a:ext>
            </a:extLst>
          </p:cNvPr>
          <p:cNvSpPr txBox="1"/>
          <p:nvPr/>
        </p:nvSpPr>
        <p:spPr>
          <a:xfrm>
            <a:off x="691545" y="1882064"/>
            <a:ext cx="251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中序非递归遍历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ED8089-DD53-411A-93DB-34E4D18E1A14}"/>
              </a:ext>
            </a:extLst>
          </p:cNvPr>
          <p:cNvSpPr txBox="1"/>
          <p:nvPr/>
        </p:nvSpPr>
        <p:spPr>
          <a:xfrm>
            <a:off x="691545" y="2490377"/>
            <a:ext cx="7318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指针</a:t>
            </a:r>
            <a:r>
              <a:rPr lang="en-US" altLang="zh-CN" dirty="0"/>
              <a:t>T</a:t>
            </a:r>
            <a:r>
              <a:rPr lang="zh-CN" altLang="en-US" dirty="0"/>
              <a:t>从根结点出发，向左走到底，并依次将指向沿途的左孩子指针入栈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重复下面步骤，直到</a:t>
            </a:r>
            <a:r>
              <a:rPr lang="en-US" altLang="zh-CN" dirty="0"/>
              <a:t>T</a:t>
            </a:r>
            <a:r>
              <a:rPr lang="zh-CN" altLang="en-US" dirty="0"/>
              <a:t>为空。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访问</a:t>
            </a:r>
            <a:r>
              <a:rPr lang="en-US" altLang="zh-CN" dirty="0"/>
              <a:t>T</a:t>
            </a:r>
            <a:r>
              <a:rPr lang="zh-CN" altLang="en-US" dirty="0"/>
              <a:t>结点</a:t>
            </a:r>
            <a:r>
              <a:rPr lang="en-US" altLang="zh-CN" dirty="0"/>
              <a:t>(</a:t>
            </a:r>
            <a:r>
              <a:rPr lang="zh-CN" altLang="en-US" dirty="0"/>
              <a:t>输出</a:t>
            </a:r>
            <a:r>
              <a:rPr lang="en-US" altLang="zh-CN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若</a:t>
            </a:r>
            <a:r>
              <a:rPr lang="en-US" altLang="zh-CN" dirty="0"/>
              <a:t>T</a:t>
            </a:r>
            <a:r>
              <a:rPr lang="zh-CN" altLang="en-US" dirty="0"/>
              <a:t>的右孩子存在，则令</a:t>
            </a:r>
            <a:r>
              <a:rPr lang="en-US" altLang="zh-CN" dirty="0"/>
              <a:t>T</a:t>
            </a:r>
            <a:r>
              <a:rPr lang="zh-CN" altLang="en-US" dirty="0"/>
              <a:t>指向右孩子，然后向左走到底，并一次将指向沿途结点的指针入栈。若不存在，则判断栈是否为空。若非空则将栈顶指针出栈并赋予</a:t>
            </a:r>
            <a:r>
              <a:rPr lang="en-US" altLang="zh-CN" dirty="0"/>
              <a:t>T</a:t>
            </a:r>
            <a:r>
              <a:rPr lang="zh-CN" altLang="en-US" dirty="0"/>
              <a:t>；若空，则遍历结束。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22E7809-DAF3-49EE-9029-B4C7CE94012E}"/>
              </a:ext>
            </a:extLst>
          </p:cNvPr>
          <p:cNvGrpSpPr/>
          <p:nvPr/>
        </p:nvGrpSpPr>
        <p:grpSpPr>
          <a:xfrm>
            <a:off x="369256" y="4566128"/>
            <a:ext cx="1837020" cy="2207820"/>
            <a:chOff x="7578951" y="1735415"/>
            <a:chExt cx="1837020" cy="220782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3E6924B-F2E1-46FD-8FF0-865145677B39}"/>
                </a:ext>
              </a:extLst>
            </p:cNvPr>
            <p:cNvSpPr/>
            <p:nvPr/>
          </p:nvSpPr>
          <p:spPr>
            <a:xfrm>
              <a:off x="8497461" y="1735415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F95697C-9239-49B2-A576-4C0C9EE241BE}"/>
                </a:ext>
              </a:extLst>
            </p:cNvPr>
            <p:cNvSpPr/>
            <p:nvPr/>
          </p:nvSpPr>
          <p:spPr>
            <a:xfrm>
              <a:off x="8048146" y="2607251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1041A6F-7391-4CAE-B9AE-92EC91C436F2}"/>
                </a:ext>
              </a:extLst>
            </p:cNvPr>
            <p:cNvSpPr/>
            <p:nvPr/>
          </p:nvSpPr>
          <p:spPr>
            <a:xfrm>
              <a:off x="8966656" y="2607251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9513A19-17EA-4EDC-A1D9-A1FB9AC61196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 flipH="1">
              <a:off x="8272804" y="2184730"/>
              <a:ext cx="44931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C7DBCE2-95D3-4B9E-8934-5C33D85E3442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>
              <a:off x="8722119" y="2184730"/>
              <a:ext cx="46919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4739851-DA69-4997-A453-F7DEF209CAE4}"/>
                </a:ext>
              </a:extLst>
            </p:cNvPr>
            <p:cNvSpPr/>
            <p:nvPr/>
          </p:nvSpPr>
          <p:spPr>
            <a:xfrm>
              <a:off x="7578951" y="3479087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9AF82D3-5A0C-4F12-9A45-85975E2AD8FA}"/>
                </a:ext>
              </a:extLst>
            </p:cNvPr>
            <p:cNvSpPr/>
            <p:nvPr/>
          </p:nvSpPr>
          <p:spPr>
            <a:xfrm>
              <a:off x="8526306" y="3493920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C6ABAD4-B6CC-47E5-B80F-A2940CAF8EB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7803609" y="3056566"/>
              <a:ext cx="46919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02454D7-9FC4-4673-93D3-5C673F11A932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8272804" y="3056566"/>
              <a:ext cx="478160" cy="437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DA546F-CB31-401B-AB1E-2FD339CD7A8D}"/>
              </a:ext>
            </a:extLst>
          </p:cNvPr>
          <p:cNvGrpSpPr/>
          <p:nvPr/>
        </p:nvGrpSpPr>
        <p:grpSpPr>
          <a:xfrm>
            <a:off x="662933" y="4613566"/>
            <a:ext cx="624833" cy="369332"/>
            <a:chOff x="662933" y="4613566"/>
            <a:chExt cx="624833" cy="369332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CA376A4-1F46-443F-BCA5-EBEE6327A12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923925" y="4790786"/>
              <a:ext cx="36384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3579E8-AD41-4A26-8036-2A7F3161C8E8}"/>
                </a:ext>
              </a:extLst>
            </p:cNvPr>
            <p:cNvSpPr txBox="1"/>
            <p:nvPr/>
          </p:nvSpPr>
          <p:spPr>
            <a:xfrm>
              <a:off x="662933" y="4613566"/>
              <a:ext cx="29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5BBC64E-1E58-4037-B652-2F9E2839B08A}"/>
              </a:ext>
            </a:extLst>
          </p:cNvPr>
          <p:cNvGrpSpPr/>
          <p:nvPr/>
        </p:nvGrpSpPr>
        <p:grpSpPr>
          <a:xfrm>
            <a:off x="3340483" y="4982898"/>
            <a:ext cx="645650" cy="1709882"/>
            <a:chOff x="3571874" y="4768572"/>
            <a:chExt cx="645650" cy="170988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9692D-09E2-4DFF-88FA-5A648CA6B39D}"/>
                </a:ext>
              </a:extLst>
            </p:cNvPr>
            <p:cNvSpPr/>
            <p:nvPr/>
          </p:nvSpPr>
          <p:spPr>
            <a:xfrm>
              <a:off x="3571875" y="4768572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45AB35D-0913-4348-B2A3-685C4E298580}"/>
                </a:ext>
              </a:extLst>
            </p:cNvPr>
            <p:cNvSpPr/>
            <p:nvPr/>
          </p:nvSpPr>
          <p:spPr>
            <a:xfrm>
              <a:off x="3571875" y="5191093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E1963E3-6074-480F-BB81-F3921C90E255}"/>
                </a:ext>
              </a:extLst>
            </p:cNvPr>
            <p:cNvSpPr/>
            <p:nvPr/>
          </p:nvSpPr>
          <p:spPr>
            <a:xfrm>
              <a:off x="3571875" y="5633412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13A752B-59DD-49BF-82EC-913B1E9B8401}"/>
                </a:ext>
              </a:extLst>
            </p:cNvPr>
            <p:cNvSpPr/>
            <p:nvPr/>
          </p:nvSpPr>
          <p:spPr>
            <a:xfrm>
              <a:off x="3571874" y="6055933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7030A0"/>
                  </a:solidFill>
                </a:rPr>
                <a:t>A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E7C5B3-77B0-4B49-B37F-181B09EC4548}"/>
              </a:ext>
            </a:extLst>
          </p:cNvPr>
          <p:cNvCxnSpPr/>
          <p:nvPr/>
        </p:nvCxnSpPr>
        <p:spPr>
          <a:xfrm>
            <a:off x="3986132" y="5847738"/>
            <a:ext cx="471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F11A7AB-5115-4BEB-8D9B-38A0B67A3BE9}"/>
              </a:ext>
            </a:extLst>
          </p:cNvPr>
          <p:cNvGrpSpPr/>
          <p:nvPr/>
        </p:nvGrpSpPr>
        <p:grpSpPr>
          <a:xfrm>
            <a:off x="4440130" y="4992797"/>
            <a:ext cx="645650" cy="1709882"/>
            <a:chOff x="3571874" y="4768572"/>
            <a:chExt cx="645650" cy="170988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F71E325-CD5C-4AA1-AE34-7A7475D555F0}"/>
                </a:ext>
              </a:extLst>
            </p:cNvPr>
            <p:cNvSpPr/>
            <p:nvPr/>
          </p:nvSpPr>
          <p:spPr>
            <a:xfrm>
              <a:off x="3571875" y="4768572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824213B-CA5C-49C3-9EF0-5A6F72B1A614}"/>
                </a:ext>
              </a:extLst>
            </p:cNvPr>
            <p:cNvSpPr/>
            <p:nvPr/>
          </p:nvSpPr>
          <p:spPr>
            <a:xfrm>
              <a:off x="3571875" y="5191093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2297F83-EB0B-4AAD-9CC9-EB309D22D282}"/>
                </a:ext>
              </a:extLst>
            </p:cNvPr>
            <p:cNvSpPr/>
            <p:nvPr/>
          </p:nvSpPr>
          <p:spPr>
            <a:xfrm>
              <a:off x="3571875" y="5633412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7030A0"/>
                  </a:solidFill>
                </a:rPr>
                <a:t>B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8454A86-853B-4DAE-9D47-AA1E31FD20CB}"/>
                </a:ext>
              </a:extLst>
            </p:cNvPr>
            <p:cNvSpPr/>
            <p:nvPr/>
          </p:nvSpPr>
          <p:spPr>
            <a:xfrm>
              <a:off x="3571874" y="6055933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7030A0"/>
                  </a:solidFill>
                </a:rPr>
                <a:t>A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7B52645-FA6F-48D6-ACF9-785BA5E3A39A}"/>
              </a:ext>
            </a:extLst>
          </p:cNvPr>
          <p:cNvCxnSpPr>
            <a:cxnSpLocks/>
          </p:cNvCxnSpPr>
          <p:nvPr/>
        </p:nvCxnSpPr>
        <p:spPr>
          <a:xfrm>
            <a:off x="5085779" y="5847738"/>
            <a:ext cx="72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44FFC61-4332-4E7C-AFFB-41E61E80EF50}"/>
              </a:ext>
            </a:extLst>
          </p:cNvPr>
          <p:cNvGrpSpPr/>
          <p:nvPr/>
        </p:nvGrpSpPr>
        <p:grpSpPr>
          <a:xfrm>
            <a:off x="5767768" y="4972999"/>
            <a:ext cx="645650" cy="1709882"/>
            <a:chOff x="3571874" y="4768572"/>
            <a:chExt cx="645650" cy="170988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1F121B0-8BE5-4351-B3BB-A9858F1B4B9D}"/>
                </a:ext>
              </a:extLst>
            </p:cNvPr>
            <p:cNvSpPr/>
            <p:nvPr/>
          </p:nvSpPr>
          <p:spPr>
            <a:xfrm>
              <a:off x="3571875" y="4768572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4AB619E-BD2C-49D3-8C23-CD21289062CF}"/>
                </a:ext>
              </a:extLst>
            </p:cNvPr>
            <p:cNvSpPr/>
            <p:nvPr/>
          </p:nvSpPr>
          <p:spPr>
            <a:xfrm>
              <a:off x="3571875" y="5191093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C444EF8-03C8-4C63-8640-F39F5DD85C90}"/>
                </a:ext>
              </a:extLst>
            </p:cNvPr>
            <p:cNvSpPr/>
            <p:nvPr/>
          </p:nvSpPr>
          <p:spPr>
            <a:xfrm>
              <a:off x="3571875" y="5633412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C5EF955-44F1-4084-B763-B1F7B7BC4E45}"/>
                </a:ext>
              </a:extLst>
            </p:cNvPr>
            <p:cNvSpPr/>
            <p:nvPr/>
          </p:nvSpPr>
          <p:spPr>
            <a:xfrm>
              <a:off x="3571874" y="6055933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7030A0"/>
                  </a:solidFill>
                </a:rPr>
                <a:t>A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2B742B28-300E-4C28-9F91-2D6D4A954A40}"/>
              </a:ext>
            </a:extLst>
          </p:cNvPr>
          <p:cNvSpPr txBox="1"/>
          <p:nvPr/>
        </p:nvSpPr>
        <p:spPr>
          <a:xfrm>
            <a:off x="5032686" y="5483356"/>
            <a:ext cx="83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访问</a:t>
            </a:r>
            <a:r>
              <a:rPr lang="en-US" altLang="zh-CN" dirty="0">
                <a:solidFill>
                  <a:srgbClr val="7030A0"/>
                </a:solidFill>
              </a:rPr>
              <a:t>D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CDEA942-9D60-44CD-9356-B2C5D5D0F471}"/>
              </a:ext>
            </a:extLst>
          </p:cNvPr>
          <p:cNvSpPr txBox="1"/>
          <p:nvPr/>
        </p:nvSpPr>
        <p:spPr>
          <a:xfrm>
            <a:off x="5685798" y="4369112"/>
            <a:ext cx="82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B</a:t>
            </a:r>
            <a:r>
              <a:rPr lang="zh-CN" altLang="en-US" dirty="0">
                <a:solidFill>
                  <a:srgbClr val="7030A0"/>
                </a:solidFill>
              </a:rPr>
              <a:t>出栈，访问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5BC2ECE-769B-4248-9F08-EAA666DA2A47}"/>
              </a:ext>
            </a:extLst>
          </p:cNvPr>
          <p:cNvSpPr txBox="1"/>
          <p:nvPr/>
        </p:nvSpPr>
        <p:spPr>
          <a:xfrm>
            <a:off x="6397215" y="5433860"/>
            <a:ext cx="83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访问</a:t>
            </a:r>
            <a:r>
              <a:rPr lang="en-US" altLang="zh-CN" dirty="0">
                <a:solidFill>
                  <a:srgbClr val="7030A0"/>
                </a:solidFill>
              </a:rPr>
              <a:t>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83E4F37-FC0D-4FD4-B060-BC59FB89D92D}"/>
              </a:ext>
            </a:extLst>
          </p:cNvPr>
          <p:cNvCxnSpPr>
            <a:cxnSpLocks/>
          </p:cNvCxnSpPr>
          <p:nvPr/>
        </p:nvCxnSpPr>
        <p:spPr>
          <a:xfrm>
            <a:off x="6413417" y="5827940"/>
            <a:ext cx="72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DF9622-DCA4-48D2-890C-383593E0E7CB}"/>
              </a:ext>
            </a:extLst>
          </p:cNvPr>
          <p:cNvGrpSpPr/>
          <p:nvPr/>
        </p:nvGrpSpPr>
        <p:grpSpPr>
          <a:xfrm>
            <a:off x="7092043" y="4963100"/>
            <a:ext cx="645650" cy="1709882"/>
            <a:chOff x="3571874" y="4768572"/>
            <a:chExt cx="645650" cy="1709882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D161FC8-DA6E-410E-A098-0E8A088EB4D9}"/>
                </a:ext>
              </a:extLst>
            </p:cNvPr>
            <p:cNvSpPr/>
            <p:nvPr/>
          </p:nvSpPr>
          <p:spPr>
            <a:xfrm>
              <a:off x="3571875" y="4768572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46C03C8-1722-4404-B525-CE0ACE6A9B88}"/>
                </a:ext>
              </a:extLst>
            </p:cNvPr>
            <p:cNvSpPr/>
            <p:nvPr/>
          </p:nvSpPr>
          <p:spPr>
            <a:xfrm>
              <a:off x="3571875" y="5191093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EF23D3-E104-4A8F-9C91-FF0AE73773F6}"/>
                </a:ext>
              </a:extLst>
            </p:cNvPr>
            <p:cNvSpPr/>
            <p:nvPr/>
          </p:nvSpPr>
          <p:spPr>
            <a:xfrm>
              <a:off x="3571875" y="5633412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6A48377-D31B-481A-B1BC-4D9AE8E1D230}"/>
                </a:ext>
              </a:extLst>
            </p:cNvPr>
            <p:cNvSpPr/>
            <p:nvPr/>
          </p:nvSpPr>
          <p:spPr>
            <a:xfrm>
              <a:off x="3571874" y="6055933"/>
              <a:ext cx="645649" cy="422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68202DD6-C8AC-4B30-ABFE-F6E150F12E20}"/>
              </a:ext>
            </a:extLst>
          </p:cNvPr>
          <p:cNvSpPr txBox="1"/>
          <p:nvPr/>
        </p:nvSpPr>
        <p:spPr>
          <a:xfrm>
            <a:off x="7038348" y="4352443"/>
            <a:ext cx="82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zh-CN" altLang="en-US" dirty="0">
                <a:solidFill>
                  <a:srgbClr val="7030A0"/>
                </a:solidFill>
              </a:rPr>
              <a:t>出栈，访问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532C2BB-099A-44E0-AC91-9804864FB127}"/>
              </a:ext>
            </a:extLst>
          </p:cNvPr>
          <p:cNvCxnSpPr>
            <a:cxnSpLocks/>
          </p:cNvCxnSpPr>
          <p:nvPr/>
        </p:nvCxnSpPr>
        <p:spPr>
          <a:xfrm>
            <a:off x="7737692" y="5818041"/>
            <a:ext cx="72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0AECFEC-B940-4138-9086-D3C48BC551BA}"/>
              </a:ext>
            </a:extLst>
          </p:cNvPr>
          <p:cNvSpPr txBox="1"/>
          <p:nvPr/>
        </p:nvSpPr>
        <p:spPr>
          <a:xfrm>
            <a:off x="8532420" y="5643274"/>
            <a:ext cx="83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访问</a:t>
            </a:r>
            <a:r>
              <a:rPr lang="en-US" altLang="zh-CN" dirty="0">
                <a:solidFill>
                  <a:srgbClr val="7030A0"/>
                </a:solidFill>
              </a:rPr>
              <a:t>C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F8B3AF5-9FDB-4CE3-BCA3-555717B086D2}"/>
              </a:ext>
            </a:extLst>
          </p:cNvPr>
          <p:cNvGrpSpPr/>
          <p:nvPr/>
        </p:nvGrpSpPr>
        <p:grpSpPr>
          <a:xfrm>
            <a:off x="920799" y="4746358"/>
            <a:ext cx="295275" cy="691606"/>
            <a:chOff x="920799" y="4746358"/>
            <a:chExt cx="295275" cy="691606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81B4AEA-2E54-4BDC-ACE4-40FB35897AA3}"/>
                </a:ext>
              </a:extLst>
            </p:cNvPr>
            <p:cNvSpPr txBox="1"/>
            <p:nvPr/>
          </p:nvSpPr>
          <p:spPr>
            <a:xfrm>
              <a:off x="920799" y="4746358"/>
              <a:ext cx="29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60E0197-0BB0-4001-9204-71D618369C68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1063109" y="5057867"/>
              <a:ext cx="0" cy="380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022E1CC-491B-4B77-A255-E28ABC32F4C1}"/>
              </a:ext>
            </a:extLst>
          </p:cNvPr>
          <p:cNvGrpSpPr/>
          <p:nvPr/>
        </p:nvGrpSpPr>
        <p:grpSpPr>
          <a:xfrm>
            <a:off x="1737081" y="4604086"/>
            <a:ext cx="627678" cy="369332"/>
            <a:chOff x="1737081" y="4604086"/>
            <a:chExt cx="627678" cy="369332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9947E0DC-ED11-4468-BA0F-94DC2BFCC67C}"/>
                </a:ext>
              </a:extLst>
            </p:cNvPr>
            <p:cNvCxnSpPr>
              <a:cxnSpLocks/>
              <a:endCxn id="9" idx="6"/>
            </p:cNvCxnSpPr>
            <p:nvPr/>
          </p:nvCxnSpPr>
          <p:spPr>
            <a:xfrm flipH="1">
              <a:off x="1737081" y="4790786"/>
              <a:ext cx="377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8C873E7-59E1-4B39-A945-3C3660F1F033}"/>
                </a:ext>
              </a:extLst>
            </p:cNvPr>
            <p:cNvSpPr txBox="1"/>
            <p:nvPr/>
          </p:nvSpPr>
          <p:spPr>
            <a:xfrm>
              <a:off x="2069484" y="4604086"/>
              <a:ext cx="29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A280E62-72FB-4546-82C1-86515853B8B0}"/>
              </a:ext>
            </a:extLst>
          </p:cNvPr>
          <p:cNvGrpSpPr/>
          <p:nvPr/>
        </p:nvGrpSpPr>
        <p:grpSpPr>
          <a:xfrm>
            <a:off x="2226156" y="5441912"/>
            <a:ext cx="627678" cy="369332"/>
            <a:chOff x="1737081" y="4604086"/>
            <a:chExt cx="627678" cy="369332"/>
          </a:xfrm>
        </p:grpSpPr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478580E8-7D10-48C2-A6EA-35ED43A82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7081" y="4790786"/>
              <a:ext cx="377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266BC28-A4D4-41FE-9131-E87AEDB2B47B}"/>
                </a:ext>
              </a:extLst>
            </p:cNvPr>
            <p:cNvSpPr txBox="1"/>
            <p:nvPr/>
          </p:nvSpPr>
          <p:spPr>
            <a:xfrm>
              <a:off x="2069484" y="4604086"/>
              <a:ext cx="29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8002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486 L -0.03698 0.1342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41 0.13542 L -1.45833E-6 -3.33333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4023 0.1354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3" grpId="0"/>
      <p:bldP spid="44" grpId="0"/>
      <p:bldP spid="45" grpId="0"/>
      <p:bldP spid="52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94D1F1-387F-4802-9598-BDDF354E45AE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126D00-7395-4545-982C-271772EA91B4}"/>
              </a:ext>
            </a:extLst>
          </p:cNvPr>
          <p:cNvSpPr txBox="1"/>
          <p:nvPr/>
        </p:nvSpPr>
        <p:spPr>
          <a:xfrm>
            <a:off x="695325" y="668148"/>
            <a:ext cx="3462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遍历的非递归实现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E51617D-7099-4064-990E-E565783709EA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9072B04-D386-4CF4-8FB8-B21C9B22D1CA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Traversing 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63E5C2-28F5-4821-AD7C-291CB827FF8D}"/>
              </a:ext>
            </a:extLst>
          </p:cNvPr>
          <p:cNvGrpSpPr>
            <a:grpSpLocks/>
          </p:cNvGrpSpPr>
          <p:nvPr/>
        </p:nvGrpSpPr>
        <p:grpSpPr bwMode="auto">
          <a:xfrm>
            <a:off x="3921125" y="3895725"/>
            <a:ext cx="4987925" cy="2654300"/>
            <a:chOff x="3730625" y="2838450"/>
            <a:chExt cx="4987925" cy="2654300"/>
          </a:xfrm>
        </p:grpSpPr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CC8A52E8-3501-491C-BE0F-36876F8E23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4488" y="3109913"/>
              <a:ext cx="320675" cy="273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6134BAA5-EF25-4805-9996-B9EC36B2A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8163" y="2838450"/>
              <a:ext cx="588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root</a:t>
              </a:r>
              <a:endParaRPr lang="zh-CN" altLang="zh-CN" sz="1800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63E27270-B409-44F3-81C3-729070BE3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450" y="3389313"/>
              <a:ext cx="1281113" cy="358775"/>
            </a:xfrm>
            <a:prstGeom prst="rect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 b="1">
                <a:solidFill>
                  <a:srgbClr val="D61B02"/>
                </a:solidFill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00013254-BED1-43BD-9534-70DD7CD3D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6363" y="3368675"/>
              <a:ext cx="4318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624E4B16-68EB-4F01-8BA7-031370468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7788" y="3387725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399FA512-4CDD-408E-8ABE-5E08387B7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4825" y="3387725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0FE28C0-F7AF-400C-BCEF-74299D4D2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0575" y="3394075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8E4827C4-3874-4686-93BA-D7C1694D9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3388" y="3384550"/>
              <a:ext cx="41116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/>
                <a:t>∧</a:t>
              </a:r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C246AEC4-0284-4D1D-93CC-2B4BF96F1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338" y="4313238"/>
              <a:ext cx="1281112" cy="358775"/>
            </a:xfrm>
            <a:prstGeom prst="rect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 b="1">
                <a:solidFill>
                  <a:srgbClr val="D61B02"/>
                </a:solidFill>
              </a:endParaRPr>
            </a:p>
          </p:txBody>
        </p:sp>
        <p:sp>
          <p:nvSpPr>
            <p:cNvPr id="22" name="Text Box 30">
              <a:extLst>
                <a:ext uri="{FF2B5EF4-FFF2-40B4-BE49-F238E27FC236}">
                  <a16:creationId xmlns:a16="http://schemas.microsoft.com/office/drawing/2014/main" id="{295AFDAF-1FD2-4966-B66A-F97895C53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50" y="4292600"/>
              <a:ext cx="4318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11BF8DE7-1F6D-4787-9B8C-468928B9B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6675" y="4311650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2">
              <a:extLst>
                <a:ext uri="{FF2B5EF4-FFF2-40B4-BE49-F238E27FC236}">
                  <a16:creationId xmlns:a16="http://schemas.microsoft.com/office/drawing/2014/main" id="{8C830055-E668-4367-885C-4916D15EA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3713" y="4311650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3">
              <a:extLst>
                <a:ext uri="{FF2B5EF4-FFF2-40B4-BE49-F238E27FC236}">
                  <a16:creationId xmlns:a16="http://schemas.microsoft.com/office/drawing/2014/main" id="{D224ED25-0F14-4A94-AB15-504CA96E5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7875" y="4318000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34">
              <a:extLst>
                <a:ext uri="{FF2B5EF4-FFF2-40B4-BE49-F238E27FC236}">
                  <a16:creationId xmlns:a16="http://schemas.microsoft.com/office/drawing/2014/main" id="{4B64A379-DEC0-43ED-ADC5-B5916E98C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63" y="4308475"/>
              <a:ext cx="1281112" cy="358775"/>
            </a:xfrm>
            <a:prstGeom prst="rect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 b="1">
                <a:solidFill>
                  <a:srgbClr val="D61B02"/>
                </a:solidFill>
              </a:endParaRPr>
            </a:p>
          </p:txBody>
        </p:sp>
        <p:sp>
          <p:nvSpPr>
            <p:cNvPr id="27" name="Text Box 35">
              <a:extLst>
                <a:ext uri="{FF2B5EF4-FFF2-40B4-BE49-F238E27FC236}">
                  <a16:creationId xmlns:a16="http://schemas.microsoft.com/office/drawing/2014/main" id="{6093A1AC-409D-43CA-9B49-68F5004ED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3975" y="4287838"/>
              <a:ext cx="4318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28" name="Line 36">
              <a:extLst>
                <a:ext uri="{FF2B5EF4-FFF2-40B4-BE49-F238E27FC236}">
                  <a16:creationId xmlns:a16="http://schemas.microsoft.com/office/drawing/2014/main" id="{D6F8C59A-AE02-490B-BA08-E8B09488F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5400" y="430688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7">
              <a:extLst>
                <a:ext uri="{FF2B5EF4-FFF2-40B4-BE49-F238E27FC236}">
                  <a16:creationId xmlns:a16="http://schemas.microsoft.com/office/drawing/2014/main" id="{9B6368C4-735D-440D-B09A-FDFDBFE93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438" y="430688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8">
              <a:extLst>
                <a:ext uri="{FF2B5EF4-FFF2-40B4-BE49-F238E27FC236}">
                  <a16:creationId xmlns:a16="http://schemas.microsoft.com/office/drawing/2014/main" id="{1EADC735-30E1-44B2-B591-2960578CB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8188" y="431323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39">
              <a:extLst>
                <a:ext uri="{FF2B5EF4-FFF2-40B4-BE49-F238E27FC236}">
                  <a16:creationId xmlns:a16="http://schemas.microsoft.com/office/drawing/2014/main" id="{4AFDC880-A0E0-4088-9CCD-73D07839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5108575"/>
              <a:ext cx="1281112" cy="358775"/>
            </a:xfrm>
            <a:prstGeom prst="rect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 b="1">
                <a:solidFill>
                  <a:srgbClr val="D61B02"/>
                </a:solidFill>
              </a:endParaRPr>
            </a:p>
          </p:txBody>
        </p:sp>
        <p:sp>
          <p:nvSpPr>
            <p:cNvPr id="32" name="Text Box 40">
              <a:extLst>
                <a:ext uri="{FF2B5EF4-FFF2-40B4-BE49-F238E27FC236}">
                  <a16:creationId xmlns:a16="http://schemas.microsoft.com/office/drawing/2014/main" id="{0D221B1B-D3A6-4F90-8FC8-A85F01A2F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100" y="5087938"/>
              <a:ext cx="4318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3" name="Line 41">
              <a:extLst>
                <a:ext uri="{FF2B5EF4-FFF2-40B4-BE49-F238E27FC236}">
                  <a16:creationId xmlns:a16="http://schemas.microsoft.com/office/drawing/2014/main" id="{E0454974-563F-47AD-9AC7-2987AEC75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525" y="510698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87588E3F-4FA8-4AD4-8E0B-6D0B71935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563" y="510698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21FF682E-8B35-4CDF-B418-311E2BB02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313" y="511333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44">
              <a:extLst>
                <a:ext uri="{FF2B5EF4-FFF2-40B4-BE49-F238E27FC236}">
                  <a16:creationId xmlns:a16="http://schemas.microsoft.com/office/drawing/2014/main" id="{B8BD5A3A-AA9B-424C-A813-9BB3F0357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5103813"/>
              <a:ext cx="41275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/>
                <a:t>∧</a:t>
              </a:r>
            </a:p>
          </p:txBody>
        </p:sp>
        <p:sp>
          <p:nvSpPr>
            <p:cNvPr id="37" name="Rectangle 45">
              <a:extLst>
                <a:ext uri="{FF2B5EF4-FFF2-40B4-BE49-F238E27FC236}">
                  <a16:creationId xmlns:a16="http://schemas.microsoft.com/office/drawing/2014/main" id="{A28B4B72-C5B5-4F24-84D6-6CDCA8A27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5113338"/>
              <a:ext cx="1282700" cy="358775"/>
            </a:xfrm>
            <a:prstGeom prst="rect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 b="1">
                <a:solidFill>
                  <a:srgbClr val="D61B02"/>
                </a:solidFill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C0CC620F-2C86-41C1-A216-409EFE038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092700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031D5A9-F76E-44A6-BAC9-B15EF53B0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7425" y="5111750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3F26342E-0847-41F1-8BDA-720FD3522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2875" y="5111750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9">
              <a:extLst>
                <a:ext uri="{FF2B5EF4-FFF2-40B4-BE49-F238E27FC236}">
                  <a16:creationId xmlns:a16="http://schemas.microsoft.com/office/drawing/2014/main" id="{1FCC9EFA-C22F-406D-82F5-CE5FDE897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8625" y="5118100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50">
              <a:extLst>
                <a:ext uri="{FF2B5EF4-FFF2-40B4-BE49-F238E27FC236}">
                  <a16:creationId xmlns:a16="http://schemas.microsoft.com/office/drawing/2014/main" id="{F2492C72-93D9-4501-980B-743F17830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125" y="5108575"/>
              <a:ext cx="411163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/>
                <a:t>∧</a:t>
              </a:r>
            </a:p>
          </p:txBody>
        </p:sp>
        <p:sp>
          <p:nvSpPr>
            <p:cNvPr id="43" name="Text Box 51">
              <a:extLst>
                <a:ext uri="{FF2B5EF4-FFF2-40B4-BE49-F238E27FC236}">
                  <a16:creationId xmlns:a16="http://schemas.microsoft.com/office/drawing/2014/main" id="{4D806095-EE1F-48DC-90E6-B2F507790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7263" y="4318000"/>
              <a:ext cx="41116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/>
                <a:t>∧</a:t>
              </a: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107B1653-5912-4639-8991-42B8459C5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800" y="430212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/>
                <a:t>∧</a:t>
              </a:r>
            </a:p>
          </p:txBody>
        </p:sp>
        <p:sp>
          <p:nvSpPr>
            <p:cNvPr id="45" name="Text Box 53">
              <a:extLst>
                <a:ext uri="{FF2B5EF4-FFF2-40B4-BE49-F238E27FC236}">
                  <a16:creationId xmlns:a16="http://schemas.microsoft.com/office/drawing/2014/main" id="{41C04500-120D-45B1-AE20-2A5588344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0625" y="5103813"/>
              <a:ext cx="41275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/>
                <a:t>∧</a:t>
              </a:r>
            </a:p>
          </p:txBody>
        </p:sp>
        <p:sp>
          <p:nvSpPr>
            <p:cNvPr id="46" name="Text Box 54">
              <a:extLst>
                <a:ext uri="{FF2B5EF4-FFF2-40B4-BE49-F238E27FC236}">
                  <a16:creationId xmlns:a16="http://schemas.microsoft.com/office/drawing/2014/main" id="{BEB2F31C-F198-494B-9C4B-26587DE0E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7225" y="5103813"/>
              <a:ext cx="41275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/>
                <a:t>∧</a:t>
              </a:r>
            </a:p>
          </p:txBody>
        </p:sp>
        <p:cxnSp>
          <p:nvCxnSpPr>
            <p:cNvPr id="47" name="AutoShape 55">
              <a:extLst>
                <a:ext uri="{FF2B5EF4-FFF2-40B4-BE49-F238E27FC236}">
                  <a16:creationId xmlns:a16="http://schemas.microsoft.com/office/drawing/2014/main" id="{5737D3C0-B734-403D-BEE2-264EADD62AA8}"/>
                </a:ext>
              </a:extLst>
            </p:cNvPr>
            <p:cNvCxnSpPr>
              <a:cxnSpLocks noChangeShapeType="1"/>
              <a:endCxn id="27" idx="0"/>
            </p:cNvCxnSpPr>
            <p:nvPr/>
          </p:nvCxnSpPr>
          <p:spPr bwMode="auto">
            <a:xfrm>
              <a:off x="7275513" y="3565525"/>
              <a:ext cx="614362" cy="722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56">
              <a:extLst>
                <a:ext uri="{FF2B5EF4-FFF2-40B4-BE49-F238E27FC236}">
                  <a16:creationId xmlns:a16="http://schemas.microsoft.com/office/drawing/2014/main" id="{9A32D473-F2BC-4C02-82E4-3E458AD88047}"/>
                </a:ext>
              </a:extLst>
            </p:cNvPr>
            <p:cNvCxnSpPr>
              <a:cxnSpLocks noChangeShapeType="1"/>
              <a:endCxn id="22" idx="2"/>
            </p:cNvCxnSpPr>
            <p:nvPr/>
          </p:nvCxnSpPr>
          <p:spPr bwMode="auto">
            <a:xfrm flipV="1">
              <a:off x="4621213" y="4691063"/>
              <a:ext cx="769937" cy="6048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57">
              <a:extLst>
                <a:ext uri="{FF2B5EF4-FFF2-40B4-BE49-F238E27FC236}">
                  <a16:creationId xmlns:a16="http://schemas.microsoft.com/office/drawing/2014/main" id="{99E85E57-7ADF-4D26-9569-50B50309546B}"/>
                </a:ext>
              </a:extLst>
            </p:cNvPr>
            <p:cNvCxnSpPr>
              <a:cxnSpLocks noChangeShapeType="1"/>
              <a:endCxn id="22" idx="2"/>
            </p:cNvCxnSpPr>
            <p:nvPr/>
          </p:nvCxnSpPr>
          <p:spPr bwMode="auto">
            <a:xfrm flipH="1" flipV="1">
              <a:off x="5391150" y="4691063"/>
              <a:ext cx="1239838" cy="6048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58">
              <a:extLst>
                <a:ext uri="{FF2B5EF4-FFF2-40B4-BE49-F238E27FC236}">
                  <a16:creationId xmlns:a16="http://schemas.microsoft.com/office/drawing/2014/main" id="{FAF1EE87-FD52-4E38-BD66-1D0C6426B499}"/>
                </a:ext>
              </a:extLst>
            </p:cNvPr>
            <p:cNvCxnSpPr>
              <a:cxnSpLocks noChangeShapeType="1"/>
              <a:endCxn id="16" idx="2"/>
            </p:cNvCxnSpPr>
            <p:nvPr/>
          </p:nvCxnSpPr>
          <p:spPr bwMode="auto">
            <a:xfrm flipH="1" flipV="1">
              <a:off x="6672263" y="3767138"/>
              <a:ext cx="1547812" cy="727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59">
              <a:extLst>
                <a:ext uri="{FF2B5EF4-FFF2-40B4-BE49-F238E27FC236}">
                  <a16:creationId xmlns:a16="http://schemas.microsoft.com/office/drawing/2014/main" id="{EFC5143E-1FDE-44AC-BC8A-9CE2AE272C0F}"/>
                </a:ext>
              </a:extLst>
            </p:cNvPr>
            <p:cNvCxnSpPr>
              <a:cxnSpLocks noChangeShapeType="1"/>
              <a:endCxn id="22" idx="0"/>
            </p:cNvCxnSpPr>
            <p:nvPr/>
          </p:nvCxnSpPr>
          <p:spPr bwMode="auto">
            <a:xfrm flipH="1">
              <a:off x="5391150" y="3565525"/>
              <a:ext cx="908050" cy="727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60">
              <a:extLst>
                <a:ext uri="{FF2B5EF4-FFF2-40B4-BE49-F238E27FC236}">
                  <a16:creationId xmlns:a16="http://schemas.microsoft.com/office/drawing/2014/main" id="{889B809B-77CA-4B70-86B7-C3C240D86F5A}"/>
                </a:ext>
              </a:extLst>
            </p:cNvPr>
            <p:cNvCxnSpPr>
              <a:cxnSpLocks noChangeShapeType="1"/>
              <a:endCxn id="38" idx="0"/>
            </p:cNvCxnSpPr>
            <p:nvPr/>
          </p:nvCxnSpPr>
          <p:spPr bwMode="auto">
            <a:xfrm>
              <a:off x="5997575" y="4494213"/>
              <a:ext cx="314325" cy="5984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61">
              <a:extLst>
                <a:ext uri="{FF2B5EF4-FFF2-40B4-BE49-F238E27FC236}">
                  <a16:creationId xmlns:a16="http://schemas.microsoft.com/office/drawing/2014/main" id="{895CB06D-021C-4641-9625-32AC0E066F53}"/>
                </a:ext>
              </a:extLst>
            </p:cNvPr>
            <p:cNvCxnSpPr>
              <a:cxnSpLocks noChangeShapeType="1"/>
              <a:endCxn id="31" idx="0"/>
            </p:cNvCxnSpPr>
            <p:nvPr/>
          </p:nvCxnSpPr>
          <p:spPr bwMode="auto">
            <a:xfrm flipH="1">
              <a:off x="4427538" y="4495800"/>
              <a:ext cx="555625" cy="612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62">
              <a:extLst>
                <a:ext uri="{FF2B5EF4-FFF2-40B4-BE49-F238E27FC236}">
                  <a16:creationId xmlns:a16="http://schemas.microsoft.com/office/drawing/2014/main" id="{55333E60-FE3C-460F-A8E9-E96520659727}"/>
                </a:ext>
              </a:extLst>
            </p:cNvPr>
            <p:cNvCxnSpPr>
              <a:cxnSpLocks noChangeShapeType="1"/>
              <a:endCxn id="16" idx="2"/>
            </p:cNvCxnSpPr>
            <p:nvPr/>
          </p:nvCxnSpPr>
          <p:spPr bwMode="auto">
            <a:xfrm flipV="1">
              <a:off x="5705475" y="3767138"/>
              <a:ext cx="966788" cy="739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7695BD5-9D80-40F3-B7B7-1AF098BC0F73}"/>
              </a:ext>
            </a:extLst>
          </p:cNvPr>
          <p:cNvGrpSpPr>
            <a:grpSpLocks/>
          </p:cNvGrpSpPr>
          <p:nvPr/>
        </p:nvGrpSpPr>
        <p:grpSpPr bwMode="auto">
          <a:xfrm>
            <a:off x="744538" y="4110038"/>
            <a:ext cx="2347912" cy="2479675"/>
            <a:chOff x="1001713" y="3021013"/>
            <a:chExt cx="2347912" cy="2481262"/>
          </a:xfrm>
        </p:grpSpPr>
        <p:sp>
          <p:nvSpPr>
            <p:cNvPr id="56" name="Oval 6">
              <a:extLst>
                <a:ext uri="{FF2B5EF4-FFF2-40B4-BE49-F238E27FC236}">
                  <a16:creationId xmlns:a16="http://schemas.microsoft.com/office/drawing/2014/main" id="{8EAB8F51-5226-494A-B9AA-CC3111EF2D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7013" y="4232275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5B3776FF-215E-4533-A3E4-40435EB6AB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1713" y="5041900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</a:rPr>
                <a:t>D</a:t>
              </a:r>
              <a:endParaRPr lang="zh-CN" altLang="zh-CN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88624ADA-A342-4598-B529-FCAB8E1AE4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73263" y="5029200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  <a:sym typeface="Arial" panose="020B0604020202020204" pitchFamily="34" charset="0"/>
                </a:rPr>
                <a:t>E</a:t>
              </a:r>
            </a:p>
          </p:txBody>
        </p:sp>
        <p:sp>
          <p:nvSpPr>
            <p:cNvPr id="59" name="Oval 6">
              <a:extLst>
                <a:ext uri="{FF2B5EF4-FFF2-40B4-BE49-F238E27FC236}">
                  <a16:creationId xmlns:a16="http://schemas.microsoft.com/office/drawing/2014/main" id="{5C9083C5-983A-4400-B693-599F07C16A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16150" y="3489325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cxnSp>
          <p:nvCxnSpPr>
            <p:cNvPr id="60" name="AutoShape 12">
              <a:extLst>
                <a:ext uri="{FF2B5EF4-FFF2-40B4-BE49-F238E27FC236}">
                  <a16:creationId xmlns:a16="http://schemas.microsoft.com/office/drawing/2014/main" id="{0312D313-FC10-495D-B843-47FD640255DD}"/>
                </a:ext>
              </a:extLst>
            </p:cNvPr>
            <p:cNvCxnSpPr>
              <a:cxnSpLocks noChangeShapeType="1"/>
              <a:stCxn id="56" idx="6"/>
              <a:endCxn id="58" idx="1"/>
            </p:cNvCxnSpPr>
            <p:nvPr/>
          </p:nvCxnSpPr>
          <p:spPr bwMode="auto">
            <a:xfrm>
              <a:off x="1890713" y="4625975"/>
              <a:ext cx="312737" cy="403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15">
              <a:extLst>
                <a:ext uri="{FF2B5EF4-FFF2-40B4-BE49-F238E27FC236}">
                  <a16:creationId xmlns:a16="http://schemas.microsoft.com/office/drawing/2014/main" id="{BA5C6995-A8D0-4D45-AE3B-4CB97B699444}"/>
                </a:ext>
              </a:extLst>
            </p:cNvPr>
            <p:cNvCxnSpPr>
              <a:cxnSpLocks noChangeShapeType="1"/>
              <a:stCxn id="59" idx="4"/>
              <a:endCxn id="56" idx="0"/>
            </p:cNvCxnSpPr>
            <p:nvPr/>
          </p:nvCxnSpPr>
          <p:spPr bwMode="auto">
            <a:xfrm flipH="1">
              <a:off x="1890713" y="3895725"/>
              <a:ext cx="392112" cy="415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8">
              <a:extLst>
                <a:ext uri="{FF2B5EF4-FFF2-40B4-BE49-F238E27FC236}">
                  <a16:creationId xmlns:a16="http://schemas.microsoft.com/office/drawing/2014/main" id="{3C261AFF-DB49-4F71-ACD6-9E345E4CA519}"/>
                </a:ext>
              </a:extLst>
            </p:cNvPr>
            <p:cNvCxnSpPr>
              <a:cxnSpLocks noChangeShapeType="1"/>
              <a:stCxn id="56" idx="4"/>
              <a:endCxn id="57" idx="1"/>
            </p:cNvCxnSpPr>
            <p:nvPr/>
          </p:nvCxnSpPr>
          <p:spPr bwMode="auto">
            <a:xfrm flipH="1">
              <a:off x="1231900" y="4625975"/>
              <a:ext cx="333375" cy="415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DA179E83-48BE-44BE-88DC-2D4D5B567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3025" y="3279775"/>
              <a:ext cx="320675" cy="273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3">
              <a:extLst>
                <a:ext uri="{FF2B5EF4-FFF2-40B4-BE49-F238E27FC236}">
                  <a16:creationId xmlns:a16="http://schemas.microsoft.com/office/drawing/2014/main" id="{7A25781B-9D58-4027-A46D-16354999F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300" y="3021013"/>
              <a:ext cx="590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65" name="Oval 9">
              <a:extLst>
                <a:ext uri="{FF2B5EF4-FFF2-40B4-BE49-F238E27FC236}">
                  <a16:creationId xmlns:a16="http://schemas.microsoft.com/office/drawing/2014/main" id="{19278397-5C3A-433F-BA57-6EF39D4EA3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9250" y="4248150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  <a:sym typeface="Arial" panose="020B0604020202020204" pitchFamily="34" charset="0"/>
                </a:rPr>
                <a:t>C</a:t>
              </a:r>
            </a:p>
          </p:txBody>
        </p:sp>
        <p:cxnSp>
          <p:nvCxnSpPr>
            <p:cNvPr id="66" name="AutoShape 28">
              <a:extLst>
                <a:ext uri="{FF2B5EF4-FFF2-40B4-BE49-F238E27FC236}">
                  <a16:creationId xmlns:a16="http://schemas.microsoft.com/office/drawing/2014/main" id="{6AC6BF56-2F5B-409E-BA93-108987F0FE3F}"/>
                </a:ext>
              </a:extLst>
            </p:cNvPr>
            <p:cNvCxnSpPr>
              <a:cxnSpLocks noChangeShapeType="1"/>
              <a:stCxn id="59" idx="6"/>
              <a:endCxn id="65" idx="2"/>
            </p:cNvCxnSpPr>
            <p:nvPr/>
          </p:nvCxnSpPr>
          <p:spPr bwMode="auto">
            <a:xfrm>
              <a:off x="2609850" y="3895725"/>
              <a:ext cx="347663" cy="431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3FD43588-71AA-4D49-8FCE-96F2265784FA}"/>
              </a:ext>
            </a:extLst>
          </p:cNvPr>
          <p:cNvSpPr txBox="1"/>
          <p:nvPr/>
        </p:nvSpPr>
        <p:spPr>
          <a:xfrm>
            <a:off x="744538" y="1780312"/>
            <a:ext cx="312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zh-CN" altLang="en-US" sz="2400" dirty="0">
                <a:solidFill>
                  <a:srgbClr val="FF0000"/>
                </a:solidFill>
              </a:rPr>
              <a:t>三叉链表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6C72409-9975-4A61-89CD-ABBFB257FEAB}"/>
              </a:ext>
            </a:extLst>
          </p:cNvPr>
          <p:cNvSpPr txBox="1"/>
          <p:nvPr/>
        </p:nvSpPr>
        <p:spPr>
          <a:xfrm>
            <a:off x="-130968" y="2133419"/>
            <a:ext cx="821531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typedef struct 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TriTNode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TElemType data; // 数据域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TriTNode *parent, *lchild, *rchild;  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// 双亲、左、右孩子指针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} TriTNode, *TriTree;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三叉链表</a:t>
            </a:r>
          </a:p>
          <a:p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F13B393-1E61-455A-AAEB-1DC8E48DACD8}"/>
              </a:ext>
            </a:extLst>
          </p:cNvPr>
          <p:cNvGrpSpPr/>
          <p:nvPr/>
        </p:nvGrpSpPr>
        <p:grpSpPr>
          <a:xfrm>
            <a:off x="5858667" y="1936955"/>
            <a:ext cx="4392613" cy="1631770"/>
            <a:chOff x="5858667" y="1936955"/>
            <a:chExt cx="4392613" cy="163177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68ED7E9-50DF-4A65-9323-7B7565225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8667" y="3057550"/>
              <a:ext cx="4392613" cy="511175"/>
              <a:chOff x="2789238" y="1909763"/>
              <a:chExt cx="4392612" cy="512762"/>
            </a:xfrm>
          </p:grpSpPr>
          <p:sp>
            <p:nvSpPr>
              <p:cNvPr id="7" name="Rectangle 21">
                <a:extLst>
                  <a:ext uri="{FF2B5EF4-FFF2-40B4-BE49-F238E27FC236}">
                    <a16:creationId xmlns:a16="http://schemas.microsoft.com/office/drawing/2014/main" id="{092425E9-C17A-4475-846E-42FA042B8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238" y="1919288"/>
                <a:ext cx="4392612" cy="5032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1800"/>
              </a:p>
            </p:txBody>
          </p:sp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670E64F0-9414-41B5-A036-3E0B307EF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238" y="1971675"/>
                <a:ext cx="4392612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Tahoma" panose="020B0604030504040204" pitchFamily="34" charset="0"/>
                  </a:rPr>
                  <a:t>  </a:t>
                </a:r>
                <a:r>
                  <a:rPr lang="en-US" altLang="zh-CN" sz="2000" dirty="0">
                    <a:latin typeface="Tahoma" panose="020B0604030504040204" pitchFamily="34" charset="0"/>
                  </a:rPr>
                  <a:t>lchild       data        </a:t>
                </a:r>
                <a:r>
                  <a:rPr lang="en-US" altLang="zh-CN" sz="2000" dirty="0">
                    <a:solidFill>
                      <a:srgbClr val="FF00FF"/>
                    </a:solidFill>
                    <a:latin typeface="Tahoma" panose="020B0604030504040204" pitchFamily="34" charset="0"/>
                  </a:rPr>
                  <a:t>parent</a:t>
                </a:r>
                <a:r>
                  <a:rPr lang="en-US" altLang="zh-CN" sz="2000" dirty="0">
                    <a:latin typeface="Tahoma" panose="020B0604030504040204" pitchFamily="34" charset="0"/>
                  </a:rPr>
                  <a:t>     rchild   </a:t>
                </a:r>
              </a:p>
            </p:txBody>
          </p:sp>
          <p:sp>
            <p:nvSpPr>
              <p:cNvPr id="9" name="Line 23">
                <a:extLst>
                  <a:ext uri="{FF2B5EF4-FFF2-40B4-BE49-F238E27FC236}">
                    <a16:creationId xmlns:a16="http://schemas.microsoft.com/office/drawing/2014/main" id="{58F561B7-2C9A-468F-BC7A-FC7BBA7CD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6825" y="1919288"/>
                <a:ext cx="0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24">
                <a:extLst>
                  <a:ext uri="{FF2B5EF4-FFF2-40B4-BE49-F238E27FC236}">
                    <a16:creationId xmlns:a16="http://schemas.microsoft.com/office/drawing/2014/main" id="{3E6CC513-D401-4979-B713-A893E1695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3175" y="1909763"/>
                <a:ext cx="0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5">
                <a:extLst>
                  <a:ext uri="{FF2B5EF4-FFF2-40B4-BE49-F238E27FC236}">
                    <a16:creationId xmlns:a16="http://schemas.microsoft.com/office/drawing/2014/main" id="{AF05ABA3-7D1E-4A33-9983-4D29CBF5D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64263" y="1919288"/>
                <a:ext cx="0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F5ED0BE0-3C2A-41B7-9A3C-AA4E2BBA452F}"/>
                </a:ext>
              </a:extLst>
            </p:cNvPr>
            <p:cNvCxnSpPr>
              <a:cxnSpLocks/>
            </p:cNvCxnSpPr>
            <p:nvPr/>
          </p:nvCxnSpPr>
          <p:spPr>
            <a:xfrm>
              <a:off x="8702675" y="2566219"/>
              <a:ext cx="0" cy="5213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F458855-4D4E-4CC1-B102-3F70C80CB927}"/>
                </a:ext>
              </a:extLst>
            </p:cNvPr>
            <p:cNvSpPr txBox="1"/>
            <p:nvPr/>
          </p:nvSpPr>
          <p:spPr>
            <a:xfrm>
              <a:off x="8152605" y="1936955"/>
              <a:ext cx="1266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指向父结点的指针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251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层次遍历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Traversing 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0FEA97-BCA3-424B-A59C-DEAE06200B41}"/>
              </a:ext>
            </a:extLst>
          </p:cNvPr>
          <p:cNvGrpSpPr/>
          <p:nvPr/>
        </p:nvGrpSpPr>
        <p:grpSpPr>
          <a:xfrm>
            <a:off x="1009650" y="3529202"/>
            <a:ext cx="2808288" cy="2660650"/>
            <a:chOff x="790575" y="3824288"/>
            <a:chExt cx="2808288" cy="2660650"/>
          </a:xfrm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CB10021E-25F8-455C-A838-B2F8AC470C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85875" y="4567238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23E1349-E60A-4526-B9A6-5596FFD9E9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0575" y="5376863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</a:rPr>
                <a:t>D</a:t>
              </a:r>
              <a:endParaRPr lang="zh-CN" altLang="zh-CN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8E887F76-28A3-439E-9CF6-D887D4BEDC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8488" y="5392738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endParaRPr lang="zh-CN" altLang="zh-CN"/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1919BD0C-CA03-4708-89F6-581B03BE40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5013" y="3824288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D1B57EA2-DD61-464A-8C91-716EEF70E781}"/>
                </a:ext>
              </a:extLst>
            </p:cNvPr>
            <p:cNvCxnSpPr>
              <a:cxnSpLocks noChangeShapeType="1"/>
              <a:stCxn id="14" idx="4"/>
              <a:endCxn id="9" idx="0"/>
            </p:cNvCxnSpPr>
            <p:nvPr/>
          </p:nvCxnSpPr>
          <p:spPr bwMode="auto">
            <a:xfrm flipH="1">
              <a:off x="1679575" y="4216400"/>
              <a:ext cx="392113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8">
              <a:extLst>
                <a:ext uri="{FF2B5EF4-FFF2-40B4-BE49-F238E27FC236}">
                  <a16:creationId xmlns:a16="http://schemas.microsoft.com/office/drawing/2014/main" id="{85104372-8F8C-4005-9177-02AEC08B7AC3}"/>
                </a:ext>
              </a:extLst>
            </p:cNvPr>
            <p:cNvCxnSpPr>
              <a:cxnSpLocks noChangeShapeType="1"/>
              <a:stCxn id="9" idx="4"/>
              <a:endCxn id="10" idx="1"/>
            </p:cNvCxnSpPr>
            <p:nvPr/>
          </p:nvCxnSpPr>
          <p:spPr bwMode="auto">
            <a:xfrm flipH="1">
              <a:off x="1020763" y="4959350"/>
              <a:ext cx="331787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FB05C293-E6B8-4BD5-85DE-7225E5F037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78113" y="4570413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  <a:sym typeface="Arial" panose="020B0604020202020204" pitchFamily="34" charset="0"/>
                </a:rPr>
                <a:t>C</a:t>
              </a:r>
            </a:p>
          </p:txBody>
        </p:sp>
        <p:cxnSp>
          <p:nvCxnSpPr>
            <p:cNvPr id="19" name="AutoShape 11">
              <a:extLst>
                <a:ext uri="{FF2B5EF4-FFF2-40B4-BE49-F238E27FC236}">
                  <a16:creationId xmlns:a16="http://schemas.microsoft.com/office/drawing/2014/main" id="{E4278968-9DED-4993-BD1A-A43EE49FF053}"/>
                </a:ext>
              </a:extLst>
            </p:cNvPr>
            <p:cNvCxnSpPr>
              <a:cxnSpLocks noChangeShapeType="1"/>
              <a:stCxn id="14" idx="6"/>
              <a:endCxn id="18" idx="2"/>
            </p:cNvCxnSpPr>
            <p:nvPr/>
          </p:nvCxnSpPr>
          <p:spPr bwMode="auto">
            <a:xfrm>
              <a:off x="2398713" y="4217988"/>
              <a:ext cx="347662" cy="419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585870E9-89C2-402B-9D17-2A58E76C63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5200" y="5378450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  <a:sym typeface="Arial" panose="020B0604020202020204" pitchFamily="34" charset="0"/>
                </a:rPr>
                <a:t>E</a:t>
              </a: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A32E6C30-246D-414E-9F3B-D50F9C9225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2550" y="6024563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  <a:sym typeface="Arial" panose="020B0604020202020204" pitchFamily="34" charset="0"/>
                </a:rPr>
                <a:t>G</a:t>
              </a:r>
              <a:endParaRPr lang="zh-CN" altLang="zh-CN"/>
            </a:p>
          </p:txBody>
        </p:sp>
        <p:cxnSp>
          <p:nvCxnSpPr>
            <p:cNvPr id="22" name="AutoShape 32">
              <a:extLst>
                <a:ext uri="{FF2B5EF4-FFF2-40B4-BE49-F238E27FC236}">
                  <a16:creationId xmlns:a16="http://schemas.microsoft.com/office/drawing/2014/main" id="{A44CCBE2-CE54-426A-8C26-6D6A9B220A3C}"/>
                </a:ext>
              </a:extLst>
            </p:cNvPr>
            <p:cNvCxnSpPr>
              <a:cxnSpLocks noChangeShapeType="1"/>
              <a:stCxn id="18" idx="6"/>
              <a:endCxn id="13" idx="1"/>
            </p:cNvCxnSpPr>
            <p:nvPr/>
          </p:nvCxnSpPr>
          <p:spPr bwMode="auto">
            <a:xfrm>
              <a:off x="3071813" y="4962525"/>
              <a:ext cx="296862" cy="4302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3">
              <a:extLst>
                <a:ext uri="{FF2B5EF4-FFF2-40B4-BE49-F238E27FC236}">
                  <a16:creationId xmlns:a16="http://schemas.microsoft.com/office/drawing/2014/main" id="{A12A0903-9D6E-4BED-B199-FB979DA7B470}"/>
                </a:ext>
              </a:extLst>
            </p:cNvPr>
            <p:cNvCxnSpPr>
              <a:cxnSpLocks noChangeShapeType="1"/>
              <a:stCxn id="18" idx="4"/>
              <a:endCxn id="13" idx="1"/>
            </p:cNvCxnSpPr>
            <p:nvPr/>
          </p:nvCxnSpPr>
          <p:spPr bwMode="auto">
            <a:xfrm flipH="1">
              <a:off x="2465388" y="4962525"/>
              <a:ext cx="280987" cy="4159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4">
              <a:extLst>
                <a:ext uri="{FF2B5EF4-FFF2-40B4-BE49-F238E27FC236}">
                  <a16:creationId xmlns:a16="http://schemas.microsoft.com/office/drawing/2014/main" id="{AA49C40C-7887-4B79-9306-3AA7C7F9155E}"/>
                </a:ext>
              </a:extLst>
            </p:cNvPr>
            <p:cNvCxnSpPr>
              <a:cxnSpLocks noChangeShapeType="1"/>
              <a:stCxn id="10" idx="6"/>
              <a:endCxn id="21" idx="2"/>
            </p:cNvCxnSpPr>
            <p:nvPr/>
          </p:nvCxnSpPr>
          <p:spPr bwMode="auto">
            <a:xfrm>
              <a:off x="1184275" y="5768975"/>
              <a:ext cx="236538" cy="3222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5">
              <a:extLst>
                <a:ext uri="{FF2B5EF4-FFF2-40B4-BE49-F238E27FC236}">
                  <a16:creationId xmlns:a16="http://schemas.microsoft.com/office/drawing/2014/main" id="{7E77BF15-B030-4FFE-B0C6-0C3025A1D9C0}"/>
                </a:ext>
              </a:extLst>
            </p:cNvPr>
            <p:cNvCxnSpPr>
              <a:cxnSpLocks noChangeShapeType="1"/>
              <a:stCxn id="9" idx="7"/>
              <a:endCxn id="18" idx="3"/>
            </p:cNvCxnSpPr>
            <p:nvPr/>
          </p:nvCxnSpPr>
          <p:spPr bwMode="auto">
            <a:xfrm>
              <a:off x="1746250" y="4797425"/>
              <a:ext cx="931863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6">
              <a:extLst>
                <a:ext uri="{FF2B5EF4-FFF2-40B4-BE49-F238E27FC236}">
                  <a16:creationId xmlns:a16="http://schemas.microsoft.com/office/drawing/2014/main" id="{07E3B557-F67F-476A-BACF-AFBEBCE03327}"/>
                </a:ext>
              </a:extLst>
            </p:cNvPr>
            <p:cNvCxnSpPr>
              <a:cxnSpLocks noChangeShapeType="1"/>
              <a:stCxn id="18" idx="7"/>
              <a:endCxn id="10" idx="3"/>
            </p:cNvCxnSpPr>
            <p:nvPr/>
          </p:nvCxnSpPr>
          <p:spPr bwMode="auto">
            <a:xfrm flipH="1">
              <a:off x="790575" y="4800600"/>
              <a:ext cx="2347913" cy="806450"/>
            </a:xfrm>
            <a:prstGeom prst="bentConnector5">
              <a:avLst>
                <a:gd name="adj1" fmla="val -10139"/>
                <a:gd name="adj2" fmla="val 49963"/>
                <a:gd name="adj3" fmla="val 110139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6DE55481-8D97-4B15-B1BA-580F9924096B}"/>
                </a:ext>
              </a:extLst>
            </p:cNvPr>
            <p:cNvCxnSpPr>
              <a:cxnSpLocks noChangeShapeType="1"/>
              <a:stCxn id="14" idx="7"/>
              <a:endCxn id="9" idx="3"/>
            </p:cNvCxnSpPr>
            <p:nvPr/>
          </p:nvCxnSpPr>
          <p:spPr bwMode="auto">
            <a:xfrm flipH="1">
              <a:off x="1285875" y="4054475"/>
              <a:ext cx="1179513" cy="742950"/>
            </a:xfrm>
            <a:prstGeom prst="bentConnector5">
              <a:avLst>
                <a:gd name="adj1" fmla="val -20185"/>
                <a:gd name="adj2" fmla="val 50000"/>
                <a:gd name="adj3" fmla="val 120185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62BD502D-E59E-4C4D-A4AD-10A1DDA7333A}"/>
                </a:ext>
              </a:extLst>
            </p:cNvPr>
            <p:cNvCxnSpPr>
              <a:cxnSpLocks noChangeShapeType="1"/>
              <a:stCxn id="10" idx="7"/>
              <a:endCxn id="9" idx="3"/>
            </p:cNvCxnSpPr>
            <p:nvPr/>
          </p:nvCxnSpPr>
          <p:spPr bwMode="auto">
            <a:xfrm>
              <a:off x="1250950" y="5607050"/>
              <a:ext cx="984250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D6C2FC3E-0368-4F51-AFF5-8F638B413447}"/>
                </a:ext>
              </a:extLst>
            </p:cNvPr>
            <p:cNvCxnSpPr>
              <a:cxnSpLocks noChangeShapeType="1"/>
              <a:stCxn id="10" idx="7"/>
              <a:endCxn id="13" idx="3"/>
            </p:cNvCxnSpPr>
            <p:nvPr/>
          </p:nvCxnSpPr>
          <p:spPr bwMode="auto">
            <a:xfrm>
              <a:off x="2695575" y="5610225"/>
              <a:ext cx="442913" cy="12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30">
              <a:extLst>
                <a:ext uri="{FF2B5EF4-FFF2-40B4-BE49-F238E27FC236}">
                  <a16:creationId xmlns:a16="http://schemas.microsoft.com/office/drawing/2014/main" id="{A23A61F3-386A-46DA-AFE0-753F54C1EF20}"/>
                </a:ext>
              </a:extLst>
            </p:cNvPr>
            <p:cNvCxnSpPr>
              <a:cxnSpLocks noChangeShapeType="1"/>
              <a:stCxn id="13" idx="7"/>
              <a:endCxn id="21" idx="3"/>
            </p:cNvCxnSpPr>
            <p:nvPr/>
          </p:nvCxnSpPr>
          <p:spPr bwMode="auto">
            <a:xfrm flipH="1">
              <a:off x="1352550" y="5622925"/>
              <a:ext cx="2246313" cy="631825"/>
            </a:xfrm>
            <a:prstGeom prst="bentConnector5">
              <a:avLst>
                <a:gd name="adj1" fmla="val -10597"/>
                <a:gd name="adj2" fmla="val 50000"/>
                <a:gd name="adj3" fmla="val 110597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9FA4BF4-2B42-4E38-AAD5-C2FBBED4E587}"/>
              </a:ext>
            </a:extLst>
          </p:cNvPr>
          <p:cNvSpPr txBox="1"/>
          <p:nvPr/>
        </p:nvSpPr>
        <p:spPr>
          <a:xfrm>
            <a:off x="188912" y="1902570"/>
            <a:ext cx="77263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b="1" dirty="0"/>
              <a:t>层次遍历</a:t>
            </a:r>
            <a:r>
              <a:rPr lang="zh-CN" altLang="en-US" sz="2000" dirty="0"/>
              <a:t>是按二叉树的层次从小到大且每层从左到右的顺序依次访问结点。</a:t>
            </a:r>
          </a:p>
          <a:p>
            <a:pPr lvl="1"/>
            <a:r>
              <a:rPr lang="zh-CN" altLang="en-US" sz="2000" dirty="0"/>
              <a:t>层次遍历中，当前层先访问的结点，在进行下一层访问时其左、右孩子也先被访问，这符合</a:t>
            </a:r>
            <a:r>
              <a:rPr lang="zh-CN" altLang="en-US" sz="2000" b="1" dirty="0">
                <a:solidFill>
                  <a:srgbClr val="FF0000"/>
                </a:solidFill>
              </a:rPr>
              <a:t>队列</a:t>
            </a:r>
            <a:r>
              <a:rPr lang="zh-CN" altLang="en-US" sz="2000" dirty="0"/>
              <a:t>的操作原则。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F2EEF7-6A6A-48BC-AD98-80AF7D9B7B01}"/>
              </a:ext>
            </a:extLst>
          </p:cNvPr>
          <p:cNvSpPr txBox="1"/>
          <p:nvPr/>
        </p:nvSpPr>
        <p:spPr>
          <a:xfrm>
            <a:off x="4686533" y="4847313"/>
            <a:ext cx="456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遍历结果：</a:t>
            </a:r>
            <a:r>
              <a:rPr lang="en-US" altLang="zh-CN" sz="2400" dirty="0"/>
              <a:t>A B C D E F 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885845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DA02BE-AA78-4B2F-BBF8-4FED6815B88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05435B-EB66-43DC-B7BC-98975D9E1CA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层次遍历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242482D-8CF6-47FD-990E-4274F21AFB4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7C348F-FBF0-4DA5-A564-EF3C15ADC0F5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Traversing 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66C89-0105-44A4-8DC2-8A196F51A0B8}"/>
              </a:ext>
            </a:extLst>
          </p:cNvPr>
          <p:cNvSpPr txBox="1"/>
          <p:nvPr/>
        </p:nvSpPr>
        <p:spPr>
          <a:xfrm>
            <a:off x="695325" y="2982516"/>
            <a:ext cx="4276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访问根节点，并将根节点入队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当队列不空时，重复下列操作。</a:t>
            </a:r>
            <a:endParaRPr lang="en-US" altLang="zh-CN" dirty="0"/>
          </a:p>
          <a:p>
            <a:r>
              <a:rPr lang="en-US" altLang="zh-CN" dirty="0"/>
              <a:t>      1) </a:t>
            </a:r>
            <a:r>
              <a:rPr lang="zh-CN" altLang="en-US" dirty="0"/>
              <a:t>队头结点出队</a:t>
            </a:r>
            <a:endParaRPr lang="en-US" altLang="zh-CN" dirty="0"/>
          </a:p>
          <a:p>
            <a:r>
              <a:rPr lang="en-US" altLang="zh-CN" dirty="0"/>
              <a:t>      2) </a:t>
            </a:r>
            <a:r>
              <a:rPr lang="zh-CN" altLang="en-US" dirty="0"/>
              <a:t>若有左孩子，则访问左孩子并入队</a:t>
            </a:r>
            <a:endParaRPr lang="en-US" altLang="zh-CN" dirty="0"/>
          </a:p>
          <a:p>
            <a:r>
              <a:rPr lang="en-US" altLang="zh-CN" dirty="0"/>
              <a:t>      3) </a:t>
            </a:r>
            <a:r>
              <a:rPr lang="zh-CN" altLang="en-US" dirty="0"/>
              <a:t>若有右孩子，则访问右孩子并入队</a:t>
            </a:r>
            <a:r>
              <a:rPr lang="en-US" altLang="zh-CN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CE73A8-D92E-4847-A9C5-2785946BC57E}"/>
              </a:ext>
            </a:extLst>
          </p:cNvPr>
          <p:cNvSpPr txBox="1"/>
          <p:nvPr/>
        </p:nvSpPr>
        <p:spPr>
          <a:xfrm>
            <a:off x="695325" y="2506900"/>
            <a:ext cx="183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遍历步骤：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9B78DA-7235-45D0-83D9-58E131FE23F0}"/>
              </a:ext>
            </a:extLst>
          </p:cNvPr>
          <p:cNvSpPr txBox="1"/>
          <p:nvPr/>
        </p:nvSpPr>
        <p:spPr>
          <a:xfrm>
            <a:off x="695325" y="2028825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层次遍历是使用队列的非递归遍历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3ED2F9B-00BA-4475-9E8F-E0797092DA01}"/>
              </a:ext>
            </a:extLst>
          </p:cNvPr>
          <p:cNvGrpSpPr/>
          <p:nvPr/>
        </p:nvGrpSpPr>
        <p:grpSpPr>
          <a:xfrm>
            <a:off x="838451" y="4566128"/>
            <a:ext cx="1845985" cy="2207820"/>
            <a:chOff x="8048146" y="1735415"/>
            <a:chExt cx="1845985" cy="220782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321A264-9969-4370-848C-4A854DDA1134}"/>
                </a:ext>
              </a:extLst>
            </p:cNvPr>
            <p:cNvSpPr/>
            <p:nvPr/>
          </p:nvSpPr>
          <p:spPr>
            <a:xfrm>
              <a:off x="8497461" y="1735415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9C8CD71-B78A-4C10-8AD8-A08F3E2BD365}"/>
                </a:ext>
              </a:extLst>
            </p:cNvPr>
            <p:cNvSpPr/>
            <p:nvPr/>
          </p:nvSpPr>
          <p:spPr>
            <a:xfrm>
              <a:off x="8048146" y="2607251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D6F539A-EE44-4181-8C68-AF481C1E0002}"/>
                </a:ext>
              </a:extLst>
            </p:cNvPr>
            <p:cNvSpPr/>
            <p:nvPr/>
          </p:nvSpPr>
          <p:spPr>
            <a:xfrm>
              <a:off x="8966656" y="2607251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8EF3323-421B-4A07-AB25-95AFB2EC8118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 flipH="1">
              <a:off x="8272804" y="2184730"/>
              <a:ext cx="44931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9FE6A28-FB20-4E05-B1A0-34D4B0539AEB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8722119" y="2184730"/>
              <a:ext cx="46919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965B523-E932-4CCB-8A24-F6AB1C6F90D1}"/>
                </a:ext>
              </a:extLst>
            </p:cNvPr>
            <p:cNvSpPr/>
            <p:nvPr/>
          </p:nvSpPr>
          <p:spPr>
            <a:xfrm>
              <a:off x="8497461" y="3479087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97E6A99-5D5C-422F-8608-A71658130E94}"/>
                </a:ext>
              </a:extLst>
            </p:cNvPr>
            <p:cNvSpPr/>
            <p:nvPr/>
          </p:nvSpPr>
          <p:spPr>
            <a:xfrm>
              <a:off x="9444816" y="3493920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3ED91E1-A2FA-46A0-BE31-E9A77858E5C1}"/>
                </a:ext>
              </a:extLst>
            </p:cNvPr>
            <p:cNvCxnSpPr>
              <a:stCxn id="12" idx="4"/>
              <a:endCxn id="15" idx="0"/>
            </p:cNvCxnSpPr>
            <p:nvPr/>
          </p:nvCxnSpPr>
          <p:spPr>
            <a:xfrm flipH="1">
              <a:off x="8722119" y="3056566"/>
              <a:ext cx="46919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54BE7C5-2D9D-4BA0-B9AE-919CD149EAC5}"/>
                </a:ext>
              </a:extLst>
            </p:cNvPr>
            <p:cNvCxnSpPr>
              <a:stCxn id="12" idx="4"/>
              <a:endCxn id="16" idx="0"/>
            </p:cNvCxnSpPr>
            <p:nvPr/>
          </p:nvCxnSpPr>
          <p:spPr>
            <a:xfrm>
              <a:off x="9191314" y="3056566"/>
              <a:ext cx="478160" cy="437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4DFB03C-8751-459F-AEB3-5F67B6F77B08}"/>
              </a:ext>
            </a:extLst>
          </p:cNvPr>
          <p:cNvGrpSpPr/>
          <p:nvPr/>
        </p:nvGrpSpPr>
        <p:grpSpPr>
          <a:xfrm>
            <a:off x="707962" y="4606119"/>
            <a:ext cx="579804" cy="369332"/>
            <a:chOff x="707962" y="4606119"/>
            <a:chExt cx="579804" cy="36933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AF3E34C-1224-4C0A-AEEE-986E32224082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952500" y="4790786"/>
              <a:ext cx="33526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77806EA-F74F-4D20-9143-38899C31CA32}"/>
                </a:ext>
              </a:extLst>
            </p:cNvPr>
            <p:cNvSpPr txBox="1"/>
            <p:nvPr/>
          </p:nvSpPr>
          <p:spPr>
            <a:xfrm>
              <a:off x="707962" y="4606119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T</a:t>
              </a:r>
              <a:endParaRPr lang="zh-CN" altLang="en-US" b="1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8548FF2-004B-47A3-BC5E-74CB5C4C5270}"/>
              </a:ext>
            </a:extLst>
          </p:cNvPr>
          <p:cNvGrpSpPr/>
          <p:nvPr/>
        </p:nvGrpSpPr>
        <p:grpSpPr>
          <a:xfrm>
            <a:off x="900342" y="4857372"/>
            <a:ext cx="312436" cy="581995"/>
            <a:chOff x="900342" y="4857372"/>
            <a:chExt cx="312436" cy="581995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DDA0D5D-0CCD-42E6-8854-F49B13084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21" y="5160118"/>
              <a:ext cx="0" cy="2792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D32D944-52BB-44A4-AF2E-54196FBE6BAD}"/>
                </a:ext>
              </a:extLst>
            </p:cNvPr>
            <p:cNvSpPr txBox="1"/>
            <p:nvPr/>
          </p:nvSpPr>
          <p:spPr>
            <a:xfrm>
              <a:off x="900342" y="4857372"/>
              <a:ext cx="31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T</a:t>
              </a:r>
              <a:endParaRPr lang="zh-CN" altLang="en-US" b="1" dirty="0"/>
            </a:p>
          </p:txBody>
        </p: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27D9E60A-0702-40AE-9B9E-D851E235938C}"/>
              </a:ext>
            </a:extLst>
          </p:cNvPr>
          <p:cNvSpPr/>
          <p:nvPr/>
        </p:nvSpPr>
        <p:spPr>
          <a:xfrm>
            <a:off x="7603566" y="4935460"/>
            <a:ext cx="449315" cy="44931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5DAFE50-967F-4DB0-95C8-10807A113318}"/>
              </a:ext>
            </a:extLst>
          </p:cNvPr>
          <p:cNvSpPr/>
          <p:nvPr/>
        </p:nvSpPr>
        <p:spPr>
          <a:xfrm>
            <a:off x="6998727" y="4935460"/>
            <a:ext cx="449315" cy="44931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42E48FE-9BD0-48A2-9120-244B7E986A96}"/>
              </a:ext>
            </a:extLst>
          </p:cNvPr>
          <p:cNvSpPr/>
          <p:nvPr/>
        </p:nvSpPr>
        <p:spPr>
          <a:xfrm>
            <a:off x="6393888" y="4935459"/>
            <a:ext cx="449315" cy="44931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A5A19AF-77DF-49F7-BAD4-BD7F162F79E7}"/>
              </a:ext>
            </a:extLst>
          </p:cNvPr>
          <p:cNvSpPr/>
          <p:nvPr/>
        </p:nvSpPr>
        <p:spPr>
          <a:xfrm>
            <a:off x="5789049" y="4935459"/>
            <a:ext cx="449315" cy="44931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1AC4768-F1EA-429E-9E98-16D1B81476B0}"/>
              </a:ext>
            </a:extLst>
          </p:cNvPr>
          <p:cNvSpPr/>
          <p:nvPr/>
        </p:nvSpPr>
        <p:spPr>
          <a:xfrm>
            <a:off x="5184210" y="4935458"/>
            <a:ext cx="449315" cy="44931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D3AB4D7-1298-48F2-9F99-0CE26735869B}"/>
              </a:ext>
            </a:extLst>
          </p:cNvPr>
          <p:cNvSpPr txBox="1"/>
          <p:nvPr/>
        </p:nvSpPr>
        <p:spPr>
          <a:xfrm>
            <a:off x="5132754" y="3800780"/>
            <a:ext cx="390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将队列按照先进先出的原则出队，得到层次遍历的输出结果：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392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209 L 0.07591 0.00209 " pathEditMode="relative" ptsTypes="AA"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91 0.0007 L 0.03737 0.123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85 0.1257 L 0.11497 0.1257 " pathEditMode="relative" ptsTypes="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遍历的简单应用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4632576" y="32100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二叉树的构造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BF0D9D-6B2D-4B70-8FFC-E11BFF63FE78}"/>
              </a:ext>
            </a:extLst>
          </p:cNvPr>
          <p:cNvSpPr txBox="1"/>
          <p:nvPr/>
        </p:nvSpPr>
        <p:spPr>
          <a:xfrm>
            <a:off x="4632576" y="23159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二叉树的销毁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F720B9B-EFDE-4751-A993-EA5EEC65372A}"/>
              </a:ext>
            </a:extLst>
          </p:cNvPr>
          <p:cNvCxnSpPr>
            <a:cxnSpLocks/>
          </p:cNvCxnSpPr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A19FA9B-A54E-4E44-82DD-5476D6BC4B2F}"/>
              </a:ext>
            </a:extLst>
          </p:cNvPr>
          <p:cNvSpPr txBox="1"/>
          <p:nvPr/>
        </p:nvSpPr>
        <p:spPr>
          <a:xfrm>
            <a:off x="3262246" y="2242512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AFFB1-C095-482F-B31C-1FCCD10E94EE}"/>
              </a:ext>
            </a:extLst>
          </p:cNvPr>
          <p:cNvSpPr txBox="1"/>
          <p:nvPr/>
        </p:nvSpPr>
        <p:spPr>
          <a:xfrm>
            <a:off x="3270535" y="3136612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7348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C39CE-0ADC-4CB0-BC5B-F14138AE193E}"/>
              </a:ext>
            </a:extLst>
          </p:cNvPr>
          <p:cNvSpPr txBox="1"/>
          <p:nvPr/>
        </p:nvSpPr>
        <p:spPr>
          <a:xfrm>
            <a:off x="701737" y="174356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由于二叉树的销毁必须逐个释放所有结点，所以应采用遍历的算法框架。合理的结点释放顺序是采用后序遍历，先销毁左、右子树，再释放根结点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二叉树的销毁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Destroy the 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C501A9-0626-4732-8418-9D781765ACC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2549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C39CE-0ADC-4CB0-BC5B-F14138AE193E}"/>
              </a:ext>
            </a:extLst>
          </p:cNvPr>
          <p:cNvSpPr txBox="1"/>
          <p:nvPr/>
        </p:nvSpPr>
        <p:spPr>
          <a:xfrm>
            <a:off x="701737" y="174356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利用先序遍历，依次生成结点，建立二叉树的存储结构。在先序遍历序列中，插入表示空子树的符号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#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，以构成二叉树的树形描述序列。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二叉树的构造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Create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C501A9-0626-4732-8418-9D781765ACC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CFFD0C-4122-4ED5-AF8E-220DA065B46D}"/>
              </a:ext>
            </a:extLst>
          </p:cNvPr>
          <p:cNvGrpSpPr/>
          <p:nvPr/>
        </p:nvGrpSpPr>
        <p:grpSpPr>
          <a:xfrm>
            <a:off x="1029215" y="3687763"/>
            <a:ext cx="2312988" cy="2014537"/>
            <a:chOff x="1222375" y="4049713"/>
            <a:chExt cx="2312988" cy="2014537"/>
          </a:xfrm>
        </p:grpSpPr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1AA5FD39-3519-4023-B309-DC5716D012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2750" y="4792663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7CBAEFD0-4A7E-467A-80F3-8B88A252D3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1063" y="5602288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/>
                <a:t>E</a:t>
              </a:r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0F13FB35-8B1C-4778-9C05-C43EC3AA3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1888" y="4049713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6" name="AutoShape 15">
              <a:extLst>
                <a:ext uri="{FF2B5EF4-FFF2-40B4-BE49-F238E27FC236}">
                  <a16:creationId xmlns:a16="http://schemas.microsoft.com/office/drawing/2014/main" id="{B5ABDE5E-538E-4BA1-89FD-1DD44A1F2CD7}"/>
                </a:ext>
              </a:extLst>
            </p:cNvPr>
            <p:cNvCxnSpPr>
              <a:cxnSpLocks noChangeShapeType="1"/>
              <a:stCxn id="24" idx="4"/>
              <a:endCxn id="20" idx="0"/>
            </p:cNvCxnSpPr>
            <p:nvPr/>
          </p:nvCxnSpPr>
          <p:spPr bwMode="auto">
            <a:xfrm flipH="1">
              <a:off x="2076450" y="4443413"/>
              <a:ext cx="393700" cy="4175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19E2CB86-C43D-4BDB-91C3-21192E1548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4988" y="4808538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  <a:sym typeface="Arial" panose="020B0604020202020204" pitchFamily="34" charset="0"/>
                </a:rPr>
                <a:t>C</a:t>
              </a:r>
            </a:p>
          </p:txBody>
        </p:sp>
        <p:cxnSp>
          <p:nvCxnSpPr>
            <p:cNvPr id="28" name="AutoShape 10">
              <a:extLst>
                <a:ext uri="{FF2B5EF4-FFF2-40B4-BE49-F238E27FC236}">
                  <a16:creationId xmlns:a16="http://schemas.microsoft.com/office/drawing/2014/main" id="{E07EA151-F983-4536-88E5-776CFF07293F}"/>
                </a:ext>
              </a:extLst>
            </p:cNvPr>
            <p:cNvCxnSpPr>
              <a:cxnSpLocks noChangeShapeType="1"/>
              <a:stCxn id="24" idx="6"/>
              <a:endCxn id="27" idx="2"/>
            </p:cNvCxnSpPr>
            <p:nvPr/>
          </p:nvCxnSpPr>
          <p:spPr bwMode="auto">
            <a:xfrm>
              <a:off x="2795588" y="4443413"/>
              <a:ext cx="347662" cy="4333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1">
              <a:extLst>
                <a:ext uri="{FF2B5EF4-FFF2-40B4-BE49-F238E27FC236}">
                  <a16:creationId xmlns:a16="http://schemas.microsoft.com/office/drawing/2014/main" id="{50F2D15E-95B3-4EC2-9B3F-B0F68F3CE7F1}"/>
                </a:ext>
              </a:extLst>
            </p:cNvPr>
            <p:cNvCxnSpPr>
              <a:cxnSpLocks noChangeShapeType="1"/>
              <a:stCxn id="20" idx="6"/>
              <a:endCxn id="23" idx="1"/>
            </p:cNvCxnSpPr>
            <p:nvPr/>
          </p:nvCxnSpPr>
          <p:spPr bwMode="auto">
            <a:xfrm>
              <a:off x="2076450" y="5186363"/>
              <a:ext cx="304800" cy="4159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37A04E77-9946-426A-84DA-3BD26E996E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2375" y="5603875"/>
              <a:ext cx="460375" cy="460375"/>
            </a:xfrm>
            <a:prstGeom prst="ellipse">
              <a:avLst/>
            </a:prstGeom>
            <a:solidFill>
              <a:srgbClr val="E8EEF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latin typeface="Times New Roman" panose="02020603050405020304" pitchFamily="18" charset="0"/>
                </a:rPr>
                <a:t>D</a:t>
              </a:r>
              <a:endParaRPr lang="zh-CN" altLang="zh-CN"/>
            </a:p>
          </p:txBody>
        </p:sp>
        <p:cxnSp>
          <p:nvCxnSpPr>
            <p:cNvPr id="31" name="AutoShape 14">
              <a:extLst>
                <a:ext uri="{FF2B5EF4-FFF2-40B4-BE49-F238E27FC236}">
                  <a16:creationId xmlns:a16="http://schemas.microsoft.com/office/drawing/2014/main" id="{BEF9C6ED-659E-4BB0-9501-ED2A8BF9C00D}"/>
                </a:ext>
              </a:extLst>
            </p:cNvPr>
            <p:cNvCxnSpPr>
              <a:cxnSpLocks noChangeShapeType="1"/>
              <a:stCxn id="20" idx="4"/>
              <a:endCxn id="23" idx="1"/>
            </p:cNvCxnSpPr>
            <p:nvPr/>
          </p:nvCxnSpPr>
          <p:spPr bwMode="auto">
            <a:xfrm flipH="1">
              <a:off x="1454150" y="5186363"/>
              <a:ext cx="296863" cy="4175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8DB309A-EE24-42C6-AAD0-9E584890F879}"/>
              </a:ext>
            </a:extLst>
          </p:cNvPr>
          <p:cNvSpPr txBox="1"/>
          <p:nvPr/>
        </p:nvSpPr>
        <p:spPr>
          <a:xfrm>
            <a:off x="3881635" y="3687763"/>
            <a:ext cx="4074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以下列字符串表示：</a:t>
            </a:r>
          </a:p>
          <a:p>
            <a:r>
              <a:rPr lang="en-US" altLang="zh-CN" sz="2000" b="1" dirty="0"/>
              <a:t>A(B(D(#,#),E(#,#)),C(#,#))</a:t>
            </a:r>
          </a:p>
          <a:p>
            <a:r>
              <a:rPr lang="zh-CN" altLang="en-US" sz="2000" b="1" dirty="0"/>
              <a:t>简写为：</a:t>
            </a:r>
          </a:p>
          <a:p>
            <a:r>
              <a:rPr lang="en-US" altLang="zh-CN" sz="2000" b="1" dirty="0"/>
              <a:t>A B D # # E # # C # #</a:t>
            </a:r>
          </a:p>
        </p:txBody>
      </p:sp>
    </p:spTree>
    <p:extLst>
      <p:ext uri="{BB962C8B-B14F-4D97-AF65-F5344CB8AC3E}">
        <p14:creationId xmlns:p14="http://schemas.microsoft.com/office/powerpoint/2010/main" val="33416779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5489655" y="30750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引入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1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976695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树的应用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3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883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93FB445-6DE4-4101-9DA0-3070CECC484C}"/>
              </a:ext>
            </a:extLst>
          </p:cNvPr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FE2153A-4D1F-4B5F-B843-CD1E78950360}"/>
              </a:ext>
            </a:extLst>
          </p:cNvPr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A306E3-D657-4A0B-B4E8-B513F5468E0F}"/>
              </a:ext>
            </a:extLst>
          </p:cNvPr>
          <p:cNvSpPr txBox="1"/>
          <p:nvPr/>
        </p:nvSpPr>
        <p:spPr>
          <a:xfrm>
            <a:off x="4565763" y="405765"/>
            <a:ext cx="30604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树的应用</a:t>
            </a:r>
          </a:p>
        </p:txBody>
      </p:sp>
      <p:sp>
        <p:nvSpPr>
          <p:cNvPr id="14" name="PA_文本框 76">
            <a:extLst>
              <a:ext uri="{FF2B5EF4-FFF2-40B4-BE49-F238E27FC236}">
                <a16:creationId xmlns:a16="http://schemas.microsoft.com/office/drawing/2014/main" id="{AAADED5E-A9AD-4C6B-AFBC-D6E5A7FF1B6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10083" y="5884159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决策树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5" name="PA_文本框 76">
            <a:extLst>
              <a:ext uri="{FF2B5EF4-FFF2-40B4-BE49-F238E27FC236}">
                <a16:creationId xmlns:a16="http://schemas.microsoft.com/office/drawing/2014/main" id="{685332E9-4467-47BE-BE70-73061FE23AD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93190" y="5884158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语法树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A25D5-8024-4074-9324-9EFC9D756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83" y="1274121"/>
            <a:ext cx="4496031" cy="42991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FC28FE-E694-492F-91EC-A6A47691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89" y="1274121"/>
            <a:ext cx="4750272" cy="434869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379904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E895F2-1DA1-46FD-BDB7-DF2B0C3138BF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FF4BA-02AA-46E4-B73C-749828BBE390}"/>
              </a:ext>
            </a:extLst>
          </p:cNvPr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前缀表达式计算器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7EB9FCF-0CD0-4C8B-AE83-257126F01689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EEEE738-9CDB-40B7-B4C1-B29F8F87F7A5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Calculator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4A0D64-D0CA-4EFC-8AAD-45CC04A33EC6}"/>
              </a:ext>
            </a:extLst>
          </p:cNvPr>
          <p:cNvSpPr txBox="1"/>
          <p:nvPr/>
        </p:nvSpPr>
        <p:spPr>
          <a:xfrm>
            <a:off x="695325" y="2033242"/>
            <a:ext cx="3467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dobe 黑体 Std R" pitchFamily="34" charset="-122"/>
                <a:ea typeface="Adobe 黑体 Std R" pitchFamily="34" charset="-122"/>
              </a:rPr>
              <a:t>+2*34 = 2+3</a:t>
            </a:r>
            <a:r>
              <a:rPr lang="zh-CN" altLang="en-US" sz="3200" b="1" dirty="0">
                <a:latin typeface="Adobe 黑体 Std R" pitchFamily="34" charset="-122"/>
                <a:ea typeface="Adobe 黑体 Std R" pitchFamily="34" charset="-122"/>
              </a:rPr>
              <a:t>*</a:t>
            </a:r>
            <a:r>
              <a:rPr lang="en-US" altLang="zh-CN" sz="3200" b="1" dirty="0">
                <a:latin typeface="Adobe 黑体 Std R" pitchFamily="34" charset="-122"/>
                <a:ea typeface="Adobe 黑体 Std R" pitchFamily="34" charset="-122"/>
              </a:rPr>
              <a:t>4</a:t>
            </a:r>
            <a:endParaRPr lang="zh-CN" altLang="en-US" sz="32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B6A2EF5-C197-4E93-9E3F-6C39C801C7DB}"/>
              </a:ext>
            </a:extLst>
          </p:cNvPr>
          <p:cNvCxnSpPr>
            <a:stCxn id="6" idx="2"/>
          </p:cNvCxnSpPr>
          <p:nvPr/>
        </p:nvCxnSpPr>
        <p:spPr>
          <a:xfrm flipH="1">
            <a:off x="2423711" y="2618017"/>
            <a:ext cx="5422" cy="105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82B4DB-3FF8-42B6-A53B-7A426DD3C82A}"/>
              </a:ext>
            </a:extLst>
          </p:cNvPr>
          <p:cNvGrpSpPr/>
          <p:nvPr/>
        </p:nvGrpSpPr>
        <p:grpSpPr>
          <a:xfrm>
            <a:off x="695325" y="3826382"/>
            <a:ext cx="2716723" cy="2854870"/>
            <a:chOff x="4737639" y="1515823"/>
            <a:chExt cx="2716723" cy="285487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9402AEE-FE82-462B-B1DE-95A9CBACBB13}"/>
                </a:ext>
              </a:extLst>
            </p:cNvPr>
            <p:cNvSpPr/>
            <p:nvPr/>
          </p:nvSpPr>
          <p:spPr>
            <a:xfrm>
              <a:off x="6096000" y="1515823"/>
              <a:ext cx="679181" cy="67918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+</a:t>
              </a:r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46529C3-7A7B-4137-A70E-796617BC34CD}"/>
                </a:ext>
              </a:extLst>
            </p:cNvPr>
            <p:cNvSpPr/>
            <p:nvPr/>
          </p:nvSpPr>
          <p:spPr>
            <a:xfrm>
              <a:off x="5416820" y="2649537"/>
              <a:ext cx="679181" cy="67918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*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9F9360E-9FF5-4A69-A565-8D3DBB64F67A}"/>
                </a:ext>
              </a:extLst>
            </p:cNvPr>
            <p:cNvSpPr/>
            <p:nvPr/>
          </p:nvSpPr>
          <p:spPr>
            <a:xfrm>
              <a:off x="6775181" y="2649538"/>
              <a:ext cx="679181" cy="67918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A209493-36DE-4018-B8B7-EF52F4D35A3D}"/>
                </a:ext>
              </a:extLst>
            </p:cNvPr>
            <p:cNvSpPr/>
            <p:nvPr/>
          </p:nvSpPr>
          <p:spPr>
            <a:xfrm>
              <a:off x="4737639" y="3684559"/>
              <a:ext cx="679181" cy="67918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44D03BD-24CA-42E2-9DAC-62BC5C9D77C8}"/>
                </a:ext>
              </a:extLst>
            </p:cNvPr>
            <p:cNvCxnSpPr>
              <a:cxnSpLocks/>
              <a:stCxn id="16" idx="4"/>
              <a:endCxn id="17" idx="0"/>
            </p:cNvCxnSpPr>
            <p:nvPr/>
          </p:nvCxnSpPr>
          <p:spPr>
            <a:xfrm flipH="1">
              <a:off x="5756411" y="2195004"/>
              <a:ext cx="679180" cy="4545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B2DFDAE-91AE-4D0A-8038-585201A723E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6435591" y="2195004"/>
              <a:ext cx="679181" cy="4545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21B9092-8C3B-4346-9F91-240C91D4CC5A}"/>
                </a:ext>
              </a:extLst>
            </p:cNvPr>
            <p:cNvSpPr/>
            <p:nvPr/>
          </p:nvSpPr>
          <p:spPr>
            <a:xfrm>
              <a:off x="6095999" y="3691512"/>
              <a:ext cx="679181" cy="67918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AD8E334-54CB-4172-ACBC-24EAFB1894F1}"/>
                </a:ext>
              </a:extLst>
            </p:cNvPr>
            <p:cNvCxnSpPr>
              <a:stCxn id="17" idx="4"/>
              <a:endCxn id="19" idx="0"/>
            </p:cNvCxnSpPr>
            <p:nvPr/>
          </p:nvCxnSpPr>
          <p:spPr>
            <a:xfrm flipH="1">
              <a:off x="5077230" y="3328718"/>
              <a:ext cx="679181" cy="3558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15703E7-BCF7-41CC-9698-F4ACE01D36F8}"/>
                </a:ext>
              </a:extLst>
            </p:cNvPr>
            <p:cNvCxnSpPr>
              <a:stCxn id="17" idx="4"/>
              <a:endCxn id="22" idx="0"/>
            </p:cNvCxnSpPr>
            <p:nvPr/>
          </p:nvCxnSpPr>
          <p:spPr>
            <a:xfrm>
              <a:off x="5756411" y="3328718"/>
              <a:ext cx="679179" cy="3627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32419B3-4F39-4492-88B1-246E46D2084D}"/>
              </a:ext>
            </a:extLst>
          </p:cNvPr>
          <p:cNvCxnSpPr/>
          <p:nvPr/>
        </p:nvCxnSpPr>
        <p:spPr>
          <a:xfrm>
            <a:off x="3668617" y="5299686"/>
            <a:ext cx="7050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2B303C0-263D-4900-B20E-D7F8BFE92498}"/>
              </a:ext>
            </a:extLst>
          </p:cNvPr>
          <p:cNvGrpSpPr/>
          <p:nvPr/>
        </p:nvGrpSpPr>
        <p:grpSpPr>
          <a:xfrm>
            <a:off x="4430819" y="3877706"/>
            <a:ext cx="2037542" cy="1812896"/>
            <a:chOff x="5416820" y="1515823"/>
            <a:chExt cx="2037542" cy="181289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81FFCE3-000E-4EC5-9E65-0DFD14959D91}"/>
                </a:ext>
              </a:extLst>
            </p:cNvPr>
            <p:cNvSpPr/>
            <p:nvPr/>
          </p:nvSpPr>
          <p:spPr>
            <a:xfrm>
              <a:off x="6096000" y="1515823"/>
              <a:ext cx="679181" cy="67918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+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8835CE7-E94D-482F-9FA2-539287F4FF52}"/>
                </a:ext>
              </a:extLst>
            </p:cNvPr>
            <p:cNvSpPr/>
            <p:nvPr/>
          </p:nvSpPr>
          <p:spPr>
            <a:xfrm>
              <a:off x="5416820" y="2649537"/>
              <a:ext cx="679181" cy="67918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956FD0E-59EC-4A06-99FC-BDC972206634}"/>
                </a:ext>
              </a:extLst>
            </p:cNvPr>
            <p:cNvSpPr/>
            <p:nvPr/>
          </p:nvSpPr>
          <p:spPr>
            <a:xfrm>
              <a:off x="6775181" y="2649538"/>
              <a:ext cx="679181" cy="67918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0BB1279-80D0-42A9-A777-1D89145BD68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 flipH="1">
              <a:off x="5756411" y="2195004"/>
              <a:ext cx="679180" cy="4545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D7B923D-95BE-4B4F-8037-DF2157FF3EC2}"/>
                </a:ext>
              </a:extLst>
            </p:cNvPr>
            <p:cNvCxnSpPr>
              <a:cxnSpLocks/>
              <a:stCxn id="28" idx="4"/>
              <a:endCxn id="30" idx="0"/>
            </p:cNvCxnSpPr>
            <p:nvPr/>
          </p:nvCxnSpPr>
          <p:spPr>
            <a:xfrm>
              <a:off x="6435591" y="2195004"/>
              <a:ext cx="679181" cy="4545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4C63B2A-300D-4B35-B0DD-D9FE334F461C}"/>
              </a:ext>
            </a:extLst>
          </p:cNvPr>
          <p:cNvCxnSpPr/>
          <p:nvPr/>
        </p:nvCxnSpPr>
        <p:spPr>
          <a:xfrm>
            <a:off x="6586250" y="5269441"/>
            <a:ext cx="7050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3893DF59-30AD-4FAB-9AD4-AE09597340A9}"/>
              </a:ext>
            </a:extLst>
          </p:cNvPr>
          <p:cNvSpPr/>
          <p:nvPr/>
        </p:nvSpPr>
        <p:spPr>
          <a:xfrm>
            <a:off x="7566905" y="4929850"/>
            <a:ext cx="679181" cy="67918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79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EFF7505-E58D-49A5-9524-FCCF2D5BA80D}"/>
              </a:ext>
            </a:extLst>
          </p:cNvPr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>
            <a:extLst>
              <a:ext uri="{FF2B5EF4-FFF2-40B4-BE49-F238E27FC236}">
                <a16:creationId xmlns:a16="http://schemas.microsoft.com/office/drawing/2014/main" id="{BA56C56D-87E0-46DC-BA29-CCB65CC6AE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6372BB-7887-4BB9-97D9-CAA2439E7609}"/>
              </a:ext>
            </a:extLst>
          </p:cNvPr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AEDE5D-E1CB-4D4E-B48B-EA750D907C37}"/>
              </a:ext>
            </a:extLst>
          </p:cNvPr>
          <p:cNvSpPr txBox="1"/>
          <p:nvPr/>
        </p:nvSpPr>
        <p:spPr>
          <a:xfrm>
            <a:off x="1959841" y="1273219"/>
            <a:ext cx="315022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训练营第五次作业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EAE5FE-4E79-4617-8918-D4DBE3301425}"/>
              </a:ext>
            </a:extLst>
          </p:cNvPr>
          <p:cNvCxnSpPr>
            <a:cxnSpLocks/>
          </p:cNvCxnSpPr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7BDE189-8286-40BF-AB00-B5305DAFAC7F}"/>
              </a:ext>
            </a:extLst>
          </p:cNvPr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B7B7"/>
                </a:solidFill>
                <a:latin typeface="+mn-ea"/>
              </a:rPr>
              <a:t>Something interesting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27798B-5289-41E7-93A9-9547FCF22246}"/>
              </a:ext>
            </a:extLst>
          </p:cNvPr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B65059-84F0-402B-851B-A5839433442A}"/>
              </a:ext>
            </a:extLst>
          </p:cNvPr>
          <p:cNvSpPr txBox="1"/>
          <p:nvPr/>
        </p:nvSpPr>
        <p:spPr>
          <a:xfrm>
            <a:off x="1946319" y="2618377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必做：</a:t>
            </a:r>
            <a:r>
              <a:rPr lang="en-US" altLang="zh-CN" dirty="0"/>
              <a:t>1. </a:t>
            </a:r>
            <a:r>
              <a:rPr lang="zh-CN" altLang="en-US" dirty="0"/>
              <a:t>实现二叉树</a:t>
            </a:r>
            <a:r>
              <a:rPr lang="en-US" altLang="zh-CN" dirty="0"/>
              <a:t>ADT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24D6AD-713E-4266-8EA4-7B9FC4C63491}"/>
              </a:ext>
            </a:extLst>
          </p:cNvPr>
          <p:cNvSpPr txBox="1"/>
          <p:nvPr/>
        </p:nvSpPr>
        <p:spPr>
          <a:xfrm>
            <a:off x="1936496" y="3742159"/>
            <a:ext cx="6878806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选做：实现非递归遍历，可结合之前实现的栈，也可使用三叉链表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620D2F-A334-4713-9E17-978392441DE1}"/>
              </a:ext>
            </a:extLst>
          </p:cNvPr>
          <p:cNvSpPr txBox="1"/>
          <p:nvPr/>
        </p:nvSpPr>
        <p:spPr>
          <a:xfrm>
            <a:off x="1946319" y="4602852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号（本周日）晚上</a:t>
            </a:r>
            <a:r>
              <a:rPr lang="en-US" altLang="zh-CN" dirty="0"/>
              <a:t>23</a:t>
            </a:r>
            <a:r>
              <a:rPr lang="zh-CN" altLang="en-US" dirty="0"/>
              <a:t>点前上交至对应导师处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5C0F0A-2934-4743-8A2D-8B024C93401D}"/>
              </a:ext>
            </a:extLst>
          </p:cNvPr>
          <p:cNvSpPr txBox="1"/>
          <p:nvPr/>
        </p:nvSpPr>
        <p:spPr>
          <a:xfrm>
            <a:off x="1936496" y="3008870"/>
            <a:ext cx="8276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   2. </a:t>
            </a:r>
            <a:r>
              <a:rPr lang="zh-CN" altLang="en-US" dirty="0"/>
              <a:t>把实现的接口进行拓展后完成输入前缀表达式（</a:t>
            </a:r>
            <a:r>
              <a:rPr lang="en-US" altLang="zh-CN" dirty="0"/>
              <a:t>10</a:t>
            </a:r>
            <a:r>
              <a:rPr lang="zh-CN" altLang="en-US" dirty="0"/>
              <a:t>以内）构造二叉树。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通过生成的二叉树输出计算结果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90258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976695" y="3075056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问题答疑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285795" y="1046742"/>
            <a:ext cx="3618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THE LAST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56829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030A0"/>
                </a:solidFill>
                <a:latin typeface="+mj-ea"/>
                <a:ea typeface="+mj-ea"/>
              </a:rPr>
              <a:t>感谢聆听</a:t>
            </a:r>
          </a:p>
        </p:txBody>
      </p:sp>
      <p:sp>
        <p:nvSpPr>
          <p:cNvPr id="10" name="PA_文本框 31">
            <a:extLst>
              <a:ext uri="{FF2B5EF4-FFF2-40B4-BE49-F238E27FC236}">
                <a16:creationId xmlns:a16="http://schemas.microsoft.com/office/drawing/2014/main" id="{35030D84-0FF2-4B4B-9D3F-E845099930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No Quest , No Gain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4F0232-7950-4745-A04E-67A5C4B19C0C}"/>
              </a:ext>
            </a:extLst>
          </p:cNvPr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6C8B139-DDCA-486F-9FA2-E4C6C12047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172"/>
          <a:stretch/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23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28" grpId="0" animBg="1"/>
      <p:bldP spid="21" grpId="0" animBg="1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59FBF1-712C-43F1-B8D6-5E25129115FF}"/>
              </a:ext>
            </a:extLst>
          </p:cNvPr>
          <p:cNvSpPr txBox="1"/>
          <p:nvPr/>
        </p:nvSpPr>
        <p:spPr>
          <a:xfrm>
            <a:off x="695325" y="6681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生活中的树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6FA1AA3-1DEB-4468-B07D-386A87C14FCD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6F70CDA-05AD-4808-9FB6-8B7B1E03A9C3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2ADCB8-8AA4-4D7A-B231-0CD49BCA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01" y="1840426"/>
            <a:ext cx="553878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A94E8C-BDBC-4E8F-941E-654FD5C89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62" y="3274539"/>
            <a:ext cx="2565532" cy="28639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9DC7D7-A1E0-45CE-8C5D-532D6EC7E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83" y="2068850"/>
            <a:ext cx="3809221" cy="34801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ED48FE-8FD2-4FC4-83D4-FEF864A15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67" y="1714500"/>
            <a:ext cx="2286000" cy="17145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6F5794E-68BD-4433-B12D-5856B3795168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72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4">
            <a:extLst>
              <a:ext uri="{FF2B5EF4-FFF2-40B4-BE49-F238E27FC236}">
                <a16:creationId xmlns:a16="http://schemas.microsoft.com/office/drawing/2014/main" id="{1E8B9385-DAF6-4614-A93A-A263E5E5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93" y="1758585"/>
            <a:ext cx="5332412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生活中的树形结构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9DBC6-A0DF-4BA6-9665-12C6689C5665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417726-622F-46C5-B18B-BC1748CD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21" y="1755046"/>
            <a:ext cx="1969179" cy="4395597"/>
          </a:xfrm>
          <a:prstGeom prst="rect">
            <a:avLst/>
          </a:prstGeom>
        </p:spPr>
      </p:pic>
      <p:pic>
        <p:nvPicPr>
          <p:cNvPr id="8" name="Picture 8" descr="https://timgsa.baidu.com/timg?image&amp;quality=80&amp;size=b9999_10000&amp;sec=1491498210026&amp;di=a8d4396ffa167de48f8694b4d0b813d2&amp;imgtype=0&amp;src=http%3A%2F%2Fwww.shunhenglikeji.com%2Fuserfiles%2Fimage%2Fkiddd.jpg">
            <a:extLst>
              <a:ext uri="{FF2B5EF4-FFF2-40B4-BE49-F238E27FC236}">
                <a16:creationId xmlns:a16="http://schemas.microsoft.com/office/drawing/2014/main" id="{7422C4D4-AEDB-4571-984B-A8D76627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7" y="1851856"/>
            <a:ext cx="6931025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C80113-DD95-4A4C-B28E-ACC2EF52C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08" y="3323858"/>
            <a:ext cx="4791075" cy="294322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6F44B65-2388-4B1F-90C5-2689A01B66C9}"/>
              </a:ext>
            </a:extLst>
          </p:cNvPr>
          <p:cNvGrpSpPr/>
          <p:nvPr/>
        </p:nvGrpSpPr>
        <p:grpSpPr>
          <a:xfrm>
            <a:off x="6418332" y="3915411"/>
            <a:ext cx="2962205" cy="2942589"/>
            <a:chOff x="6856842" y="3607759"/>
            <a:chExt cx="2962205" cy="29425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F03A278-6CEA-46D5-A929-81D252CA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842" y="3607759"/>
              <a:ext cx="2962205" cy="294258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B3F5C8F-BCAA-49E9-94B4-A9D9E4167181}"/>
                </a:ext>
              </a:extLst>
            </p:cNvPr>
            <p:cNvSpPr txBox="1"/>
            <p:nvPr/>
          </p:nvSpPr>
          <p:spPr>
            <a:xfrm>
              <a:off x="7850790" y="4075946"/>
              <a:ext cx="1554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项目负责人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5CE0F44-1D95-46E8-897F-77110C81CA0F}"/>
              </a:ext>
            </a:extLst>
          </p:cNvPr>
          <p:cNvGrpSpPr/>
          <p:nvPr/>
        </p:nvGrpSpPr>
        <p:grpSpPr>
          <a:xfrm>
            <a:off x="6418332" y="691204"/>
            <a:ext cx="3094160" cy="2943225"/>
            <a:chOff x="6418332" y="691204"/>
            <a:chExt cx="3094160" cy="294322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A8EC89F-538D-4F4E-8265-13DFDB9F5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8332" y="691204"/>
              <a:ext cx="3094160" cy="294322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96E6E00-5010-456A-9003-5F2DB8A48860}"/>
                </a:ext>
              </a:extLst>
            </p:cNvPr>
            <p:cNvSpPr txBox="1"/>
            <p:nvPr/>
          </p:nvSpPr>
          <p:spPr>
            <a:xfrm>
              <a:off x="6841475" y="1147305"/>
              <a:ext cx="680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开发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9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720211" y="307505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树与二叉树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2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491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二叉树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Binary Tree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A7F131-22F9-4032-A290-EA0567D67670}"/>
              </a:ext>
            </a:extLst>
          </p:cNvPr>
          <p:cNvSpPr txBox="1"/>
          <p:nvPr/>
        </p:nvSpPr>
        <p:spPr>
          <a:xfrm>
            <a:off x="695325" y="2261912"/>
            <a:ext cx="5493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二叉树：是每个结点最多有两个子树的树结构，通常子树被称为“左子树”和“右子树”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657AF-E591-4CE9-935D-FC1FE2D2E2A7}"/>
              </a:ext>
            </a:extLst>
          </p:cNvPr>
          <p:cNvSpPr txBox="1"/>
          <p:nvPr/>
        </p:nvSpPr>
        <p:spPr>
          <a:xfrm>
            <a:off x="695325" y="3916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AD06E4-9DF4-491F-BCF6-B34DF3F089E9}"/>
              </a:ext>
            </a:extLst>
          </p:cNvPr>
          <p:cNvSpPr txBox="1"/>
          <p:nvPr/>
        </p:nvSpPr>
        <p:spPr>
          <a:xfrm>
            <a:off x="1387822" y="39237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完全二叉树：除最底层外其余各层的结点数都达到最大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4FCDF4-9223-403E-9F80-D6E77742D225}"/>
              </a:ext>
            </a:extLst>
          </p:cNvPr>
          <p:cNvSpPr txBox="1"/>
          <p:nvPr/>
        </p:nvSpPr>
        <p:spPr>
          <a:xfrm>
            <a:off x="1387822" y="437771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满二叉树：除叶结点外每个结点都有左右子叶，且叶结点都在最底层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B438AF-3588-413F-942E-C73D8DF95B69}"/>
              </a:ext>
            </a:extLst>
          </p:cNvPr>
          <p:cNvSpPr/>
          <p:nvPr/>
        </p:nvSpPr>
        <p:spPr>
          <a:xfrm>
            <a:off x="695325" y="298455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特点：每个结点最多有两个子树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2E55C4-44A8-4102-92CA-01D39A042F1C}"/>
              </a:ext>
            </a:extLst>
          </p:cNvPr>
          <p:cNvSpPr txBox="1"/>
          <p:nvPr/>
        </p:nvSpPr>
        <p:spPr>
          <a:xfrm>
            <a:off x="1387822" y="4839280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平衡二叉树：左右子树的高度差绝对值不超过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的二叉排序树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C9108FC-DBE5-4CA5-86F8-FC453AF1049C}"/>
              </a:ext>
            </a:extLst>
          </p:cNvPr>
          <p:cNvGrpSpPr/>
          <p:nvPr/>
        </p:nvGrpSpPr>
        <p:grpSpPr>
          <a:xfrm>
            <a:off x="8176468" y="1735415"/>
            <a:ext cx="1845985" cy="2207820"/>
            <a:chOff x="8048146" y="1735415"/>
            <a:chExt cx="1845985" cy="220782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1E6CE86-86AF-4FA1-AA45-D2F3B0F6825C}"/>
                </a:ext>
              </a:extLst>
            </p:cNvPr>
            <p:cNvSpPr/>
            <p:nvPr/>
          </p:nvSpPr>
          <p:spPr>
            <a:xfrm>
              <a:off x="8497461" y="1735415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730E0E3-935D-438E-A944-CF7276AFBC70}"/>
                </a:ext>
              </a:extLst>
            </p:cNvPr>
            <p:cNvSpPr/>
            <p:nvPr/>
          </p:nvSpPr>
          <p:spPr>
            <a:xfrm>
              <a:off x="8048146" y="2607251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712A476-BD18-4180-BC95-D523641CFCB0}"/>
                </a:ext>
              </a:extLst>
            </p:cNvPr>
            <p:cNvSpPr/>
            <p:nvPr/>
          </p:nvSpPr>
          <p:spPr>
            <a:xfrm>
              <a:off x="8966656" y="2607251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B823CB4-4A28-4034-8DD2-46FBB57450DA}"/>
                </a:ext>
              </a:extLst>
            </p:cNvPr>
            <p:cNvCxnSpPr>
              <a:stCxn id="4" idx="4"/>
              <a:endCxn id="14" idx="0"/>
            </p:cNvCxnSpPr>
            <p:nvPr/>
          </p:nvCxnSpPr>
          <p:spPr>
            <a:xfrm flipH="1">
              <a:off x="8272804" y="2184730"/>
              <a:ext cx="44931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D6E7059-A475-4436-9BC2-9A69B78674DA}"/>
                </a:ext>
              </a:extLst>
            </p:cNvPr>
            <p:cNvCxnSpPr>
              <a:stCxn id="4" idx="4"/>
              <a:endCxn id="15" idx="0"/>
            </p:cNvCxnSpPr>
            <p:nvPr/>
          </p:nvCxnSpPr>
          <p:spPr>
            <a:xfrm>
              <a:off x="8722119" y="2184730"/>
              <a:ext cx="46919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DEACBCE-C034-4C16-A72E-69D548B0F181}"/>
                </a:ext>
              </a:extLst>
            </p:cNvPr>
            <p:cNvSpPr/>
            <p:nvPr/>
          </p:nvSpPr>
          <p:spPr>
            <a:xfrm>
              <a:off x="8497461" y="3479087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D495C4D-DC98-421A-9F68-7D0F870B17CE}"/>
                </a:ext>
              </a:extLst>
            </p:cNvPr>
            <p:cNvSpPr/>
            <p:nvPr/>
          </p:nvSpPr>
          <p:spPr>
            <a:xfrm>
              <a:off x="9444816" y="3493920"/>
              <a:ext cx="449315" cy="44931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4A546AC-E217-4700-B71E-6B825B6450CA}"/>
                </a:ext>
              </a:extLst>
            </p:cNvPr>
            <p:cNvCxnSpPr>
              <a:stCxn id="15" idx="4"/>
              <a:endCxn id="19" idx="0"/>
            </p:cNvCxnSpPr>
            <p:nvPr/>
          </p:nvCxnSpPr>
          <p:spPr>
            <a:xfrm flipH="1">
              <a:off x="8722119" y="3056566"/>
              <a:ext cx="469195" cy="42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DE5DA56-1619-4EE3-A7F9-60BA6FAB84E6}"/>
                </a:ext>
              </a:extLst>
            </p:cNvPr>
            <p:cNvCxnSpPr>
              <a:stCxn id="15" idx="4"/>
              <a:endCxn id="20" idx="0"/>
            </p:cNvCxnSpPr>
            <p:nvPr/>
          </p:nvCxnSpPr>
          <p:spPr>
            <a:xfrm>
              <a:off x="9191314" y="3056566"/>
              <a:ext cx="478160" cy="437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88AB6EA7-F8B7-4E49-B409-197177D0B67E}"/>
              </a:ext>
            </a:extLst>
          </p:cNvPr>
          <p:cNvSpPr/>
          <p:nvPr/>
        </p:nvSpPr>
        <p:spPr>
          <a:xfrm>
            <a:off x="695325" y="345517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实现：顺序实现和链式实现</a:t>
            </a:r>
          </a:p>
        </p:txBody>
      </p:sp>
    </p:spTree>
    <p:extLst>
      <p:ext uri="{BB962C8B-B14F-4D97-AF65-F5344CB8AC3E}">
        <p14:creationId xmlns:p14="http://schemas.microsoft.com/office/powerpoint/2010/main" val="335143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  <p:bldP spid="8" grpId="0"/>
      <p:bldP spid="13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二叉树的抽象数据类型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Binary Tree ADT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A7F131-22F9-4032-A290-EA0567D67670}"/>
              </a:ext>
            </a:extLst>
          </p:cNvPr>
          <p:cNvSpPr txBox="1"/>
          <p:nvPr/>
        </p:nvSpPr>
        <p:spPr>
          <a:xfrm>
            <a:off x="695325" y="2134499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数据对象（</a:t>
            </a:r>
            <a:r>
              <a:rPr lang="en-US" altLang="zh-CN" dirty="0"/>
              <a:t>C</a:t>
            </a:r>
            <a:r>
              <a:rPr lang="zh-CN" altLang="en-US" dirty="0"/>
              <a:t>）：二叉树上的结点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657AF-E591-4CE9-935D-FC1FE2D2E2A7}"/>
              </a:ext>
            </a:extLst>
          </p:cNvPr>
          <p:cNvSpPr txBox="1"/>
          <p:nvPr/>
        </p:nvSpPr>
        <p:spPr>
          <a:xfrm>
            <a:off x="695325" y="3566002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基本操作（</a:t>
            </a:r>
            <a:r>
              <a:rPr lang="en-US" altLang="zh-CN" dirty="0"/>
              <a:t>P</a:t>
            </a:r>
            <a:r>
              <a:rPr lang="zh-CN" altLang="en-US" dirty="0"/>
              <a:t>）：生成、销毁、删除、插入等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B438AF-3588-413F-942E-C73D8DF95B69}"/>
              </a:ext>
            </a:extLst>
          </p:cNvPr>
          <p:cNvSpPr/>
          <p:nvPr/>
        </p:nvSpPr>
        <p:spPr>
          <a:xfrm>
            <a:off x="695325" y="2851110"/>
            <a:ext cx="7031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数据关系（</a:t>
            </a:r>
            <a:r>
              <a:rPr lang="en-US" altLang="zh-CN" dirty="0"/>
              <a:t>R</a:t>
            </a:r>
            <a:r>
              <a:rPr lang="zh-CN" altLang="en-US" dirty="0"/>
              <a:t>）：结点的指针域指向它的左</a:t>
            </a:r>
            <a:r>
              <a:rPr lang="en-US" altLang="zh-CN" dirty="0"/>
              <a:t>(</a:t>
            </a:r>
            <a:r>
              <a:rPr lang="zh-CN" altLang="en-US" dirty="0"/>
              <a:t>右</a:t>
            </a:r>
            <a:r>
              <a:rPr lang="en-US" altLang="zh-CN" dirty="0"/>
              <a:t>)</a:t>
            </a:r>
            <a:r>
              <a:rPr lang="zh-CN" altLang="en-US" dirty="0"/>
              <a:t>孩子结点的指向关系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A774C5-BFD4-4AAD-9488-5402406D1DDD}"/>
              </a:ext>
            </a:extLst>
          </p:cNvPr>
          <p:cNvSpPr/>
          <p:nvPr/>
        </p:nvSpPr>
        <p:spPr>
          <a:xfrm>
            <a:off x="695325" y="4586324"/>
            <a:ext cx="3769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typedef struct  BiTNode {</a:t>
            </a:r>
          </a:p>
          <a:p>
            <a:r>
              <a:rPr lang="en-US" altLang="zh-CN" dirty="0"/>
              <a:t>    TElemType data;// </a:t>
            </a:r>
            <a:r>
              <a:rPr lang="zh-CN" altLang="en-US" dirty="0"/>
              <a:t>数据域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struct BiTNode *lchild,*rchild;</a:t>
            </a:r>
          </a:p>
          <a:p>
            <a:r>
              <a:rPr lang="en-US" altLang="zh-CN" dirty="0"/>
              <a:t>} BiTNode,*BiTree;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2B860-BE2B-499D-87BD-C1EDE8790CE3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C2F04F2-5D9B-40DD-A8C1-A9A0A77DA2A8}"/>
              </a:ext>
            </a:extLst>
          </p:cNvPr>
          <p:cNvGrpSpPr/>
          <p:nvPr/>
        </p:nvGrpSpPr>
        <p:grpSpPr>
          <a:xfrm>
            <a:off x="6006352" y="4715297"/>
            <a:ext cx="2302552" cy="942381"/>
            <a:chOff x="7942729" y="3220442"/>
            <a:chExt cx="2302552" cy="94238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1AEBC21-4189-47A2-A0C7-5DFC242F080C}"/>
                </a:ext>
              </a:extLst>
            </p:cNvPr>
            <p:cNvSpPr txBox="1"/>
            <p:nvPr/>
          </p:nvSpPr>
          <p:spPr>
            <a:xfrm>
              <a:off x="9368118" y="331946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数据域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266E5E3-84F0-47A4-9397-E9801E39AFCB}"/>
                </a:ext>
              </a:extLst>
            </p:cNvPr>
            <p:cNvSpPr/>
            <p:nvPr/>
          </p:nvSpPr>
          <p:spPr>
            <a:xfrm>
              <a:off x="7943778" y="3220442"/>
              <a:ext cx="1424340" cy="56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E7AB30-FA9B-4678-8380-A9FEFFB1F535}"/>
                </a:ext>
              </a:extLst>
            </p:cNvPr>
            <p:cNvSpPr/>
            <p:nvPr/>
          </p:nvSpPr>
          <p:spPr>
            <a:xfrm>
              <a:off x="7942729" y="3793491"/>
              <a:ext cx="701117" cy="36933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lchild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5377D0-AFFB-4802-9FBA-FAE2D0CF0DB3}"/>
                </a:ext>
              </a:extLst>
            </p:cNvPr>
            <p:cNvSpPr/>
            <p:nvPr/>
          </p:nvSpPr>
          <p:spPr>
            <a:xfrm>
              <a:off x="8643846" y="3793491"/>
              <a:ext cx="724272" cy="36933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rchild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236224-7E99-4B93-91E6-DCF2EB91B39E}"/>
                </a:ext>
              </a:extLst>
            </p:cNvPr>
            <p:cNvSpPr txBox="1"/>
            <p:nvPr/>
          </p:nvSpPr>
          <p:spPr>
            <a:xfrm>
              <a:off x="9343914" y="378782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33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43">
            <a:extLst>
              <a:ext uri="{FF2B5EF4-FFF2-40B4-BE49-F238E27FC236}">
                <a16:creationId xmlns:a16="http://schemas.microsoft.com/office/drawing/2014/main" id="{AC32E1B6-A523-44DA-8504-7DE15EAAF29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-710924" y="736599"/>
            <a:ext cx="13626824" cy="2685287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PA_矩形 73">
            <a:extLst>
              <a:ext uri="{FF2B5EF4-FFF2-40B4-BE49-F238E27FC236}">
                <a16:creationId xmlns:a16="http://schemas.microsoft.com/office/drawing/2014/main" id="{7C3B481E-0632-4478-A36A-126983A155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4248324"/>
            <a:ext cx="12192000" cy="169277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AB8CCC-917E-45E4-B804-B461BC44E161}"/>
              </a:ext>
            </a:extLst>
          </p:cNvPr>
          <p:cNvSpPr txBox="1"/>
          <p:nvPr/>
        </p:nvSpPr>
        <p:spPr>
          <a:xfrm>
            <a:off x="1520622" y="16686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二叉查找树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0D525D-848A-409D-99E7-8980F8DA5E68}"/>
              </a:ext>
            </a:extLst>
          </p:cNvPr>
          <p:cNvSpPr txBox="1"/>
          <p:nvPr/>
        </p:nvSpPr>
        <p:spPr>
          <a:xfrm>
            <a:off x="5475716" y="16686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平衡二叉树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DAB08-4DE0-4252-9A37-BA7A98BE2949}"/>
              </a:ext>
            </a:extLst>
          </p:cNvPr>
          <p:cNvSpPr txBox="1"/>
          <p:nvPr/>
        </p:nvSpPr>
        <p:spPr>
          <a:xfrm>
            <a:off x="9299003" y="1668668"/>
            <a:ext cx="155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B16530-57F6-4AC6-9CBC-1278AB5FE135}"/>
              </a:ext>
            </a:extLst>
          </p:cNvPr>
          <p:cNvSpPr txBox="1"/>
          <p:nvPr/>
        </p:nvSpPr>
        <p:spPr>
          <a:xfrm>
            <a:off x="4412118" y="427241"/>
            <a:ext cx="35184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二叉树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569C72-DB37-40B5-B5CD-30445334C2EF}"/>
              </a:ext>
            </a:extLst>
          </p:cNvPr>
          <p:cNvSpPr txBox="1"/>
          <p:nvPr/>
        </p:nvSpPr>
        <p:spPr>
          <a:xfrm>
            <a:off x="1191072" y="1000976"/>
            <a:ext cx="9931400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rgbClr val="B6B7B7"/>
                </a:solidFill>
              </a:rPr>
              <a:t>Binary Tree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01A48D1-7712-4807-A8B3-91FD6A8B52C2}"/>
              </a:ext>
            </a:extLst>
          </p:cNvPr>
          <p:cNvGrpSpPr/>
          <p:nvPr/>
        </p:nvGrpSpPr>
        <p:grpSpPr>
          <a:xfrm>
            <a:off x="1191072" y="2268488"/>
            <a:ext cx="2676860" cy="3735463"/>
            <a:chOff x="1191072" y="2268488"/>
            <a:chExt cx="2676860" cy="37354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19644-0B5C-4FA7-BD5D-FC63932DE640}"/>
                </a:ext>
              </a:extLst>
            </p:cNvPr>
            <p:cNvSpPr/>
            <p:nvPr/>
          </p:nvSpPr>
          <p:spPr>
            <a:xfrm>
              <a:off x="1191072" y="2268488"/>
              <a:ext cx="2676860" cy="372298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>
              <a:outerShdw blurRad="635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6E7A0E0-83B9-4D19-8AC8-10CCD9122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72" y="2354385"/>
              <a:ext cx="2634659" cy="3649566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A8B1DA5-7DAB-4A41-9431-55B5DF80C7CC}"/>
              </a:ext>
            </a:extLst>
          </p:cNvPr>
          <p:cNvGrpSpPr/>
          <p:nvPr/>
        </p:nvGrpSpPr>
        <p:grpSpPr>
          <a:xfrm>
            <a:off x="4999054" y="2268488"/>
            <a:ext cx="2676860" cy="3722981"/>
            <a:chOff x="4999054" y="2268488"/>
            <a:chExt cx="2676860" cy="372298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B591E4A-8BB9-418A-B816-F7B4DF8D1097}"/>
                </a:ext>
              </a:extLst>
            </p:cNvPr>
            <p:cNvSpPr/>
            <p:nvPr/>
          </p:nvSpPr>
          <p:spPr>
            <a:xfrm>
              <a:off x="4999054" y="2268488"/>
              <a:ext cx="2676860" cy="372298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>
              <a:outerShdw blurRad="635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E0CBF2F-1C63-43FE-B780-37F810C2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061" y="2552063"/>
              <a:ext cx="2295289" cy="3254211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498C72-49A2-449D-AC38-369784609A0B}"/>
              </a:ext>
            </a:extLst>
          </p:cNvPr>
          <p:cNvGrpSpPr/>
          <p:nvPr/>
        </p:nvGrpSpPr>
        <p:grpSpPr>
          <a:xfrm>
            <a:off x="8717347" y="2268488"/>
            <a:ext cx="2676860" cy="3722981"/>
            <a:chOff x="8717347" y="2268488"/>
            <a:chExt cx="2676860" cy="372298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6BFE6DC-0E50-47C3-B1B7-42DE5FC9C76C}"/>
                </a:ext>
              </a:extLst>
            </p:cNvPr>
            <p:cNvSpPr/>
            <p:nvPr/>
          </p:nvSpPr>
          <p:spPr>
            <a:xfrm>
              <a:off x="8717347" y="2268488"/>
              <a:ext cx="2676860" cy="372298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>
              <a:outerShdw blurRad="635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9DCFD9C-0805-4DD0-950D-279AED954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347" y="2382274"/>
              <a:ext cx="2676860" cy="3515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7144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7887</TotalTime>
  <Words>1802</Words>
  <Application>Microsoft Office PowerPoint</Application>
  <PresentationFormat>宽屏</PresentationFormat>
  <Paragraphs>376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Adobe 黑体 Std R</vt:lpstr>
      <vt:lpstr>等线</vt:lpstr>
      <vt:lpstr>等线 Light</vt:lpstr>
      <vt:lpstr>黑体</vt:lpstr>
      <vt:lpstr>宋体</vt:lpstr>
      <vt:lpstr>Arial</vt:lpstr>
      <vt:lpstr>Calibri</vt:lpstr>
      <vt:lpstr>Tahoma</vt:lpstr>
      <vt:lpstr>Times New Roman</vt:lpstr>
      <vt:lpstr>Wingdings</vt:lpstr>
      <vt:lpstr>Office 主题​​</vt:lpstr>
      <vt:lpstr>Visio.Drawing.15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先生 江</cp:lastModifiedBy>
  <cp:revision>399</cp:revision>
  <dcterms:created xsi:type="dcterms:W3CDTF">2019-02-20T13:01:42Z</dcterms:created>
  <dcterms:modified xsi:type="dcterms:W3CDTF">2019-04-19T12:10:49Z</dcterms:modified>
</cp:coreProperties>
</file>