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.xml" ContentType="application/vnd.openxmlformats-officedocument.presentationml.notesSlide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0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4" r:id="rId2"/>
    <p:sldId id="267" r:id="rId3"/>
    <p:sldId id="270" r:id="rId4"/>
    <p:sldId id="272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73" r:id="rId13"/>
    <p:sldId id="269" r:id="rId14"/>
    <p:sldId id="265" r:id="rId15"/>
    <p:sldId id="268" r:id="rId16"/>
    <p:sldId id="256" r:id="rId17"/>
    <p:sldId id="259" r:id="rId18"/>
    <p:sldId id="260" r:id="rId19"/>
    <p:sldId id="261" r:id="rId20"/>
    <p:sldId id="257" r:id="rId21"/>
    <p:sldId id="258" r:id="rId22"/>
    <p:sldId id="263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F767D0-5E52-48C4-A490-20281512BBA1}">
          <p14:sldIdLst>
            <p14:sldId id="264"/>
            <p14:sldId id="267"/>
            <p14:sldId id="270"/>
            <p14:sldId id="272"/>
            <p14:sldId id="275"/>
            <p14:sldId id="276"/>
            <p14:sldId id="277"/>
            <p14:sldId id="278"/>
            <p14:sldId id="279"/>
            <p14:sldId id="281"/>
            <p14:sldId id="282"/>
            <p14:sldId id="273"/>
            <p14:sldId id="269"/>
            <p14:sldId id="265"/>
            <p14:sldId id="268"/>
            <p14:sldId id="256"/>
            <p14:sldId id="259"/>
            <p14:sldId id="260"/>
            <p14:sldId id="261"/>
            <p14:sldId id="257"/>
            <p14:sldId id="258"/>
            <p14:sldId id="263"/>
            <p14:sldId id="266"/>
            <p14:sldId id="274"/>
          </p14:sldIdLst>
        </p14:section>
        <p14:section name="Untitled Section" id="{24BBB392-E654-4841-B5E5-D11F783995E6}">
          <p14:sldIdLst/>
        </p14:section>
        <p14:section name="Untitled Section" id="{9E8DCAEE-E19F-40C6-B6DD-2D85D035D8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2CA"/>
    <a:srgbClr val="FEFFDB"/>
    <a:srgbClr val="FAE7E7"/>
    <a:srgbClr val="DE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28"/>
  </p:normalViewPr>
  <p:slideViewPr>
    <p:cSldViewPr snapToGrid="0">
      <p:cViewPr varScale="1">
        <p:scale>
          <a:sx n="106" d="100"/>
          <a:sy n="106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6094-E48E-E044-9D78-F6965323192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498D7-A1DA-8E4F-AD07-B8661944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28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5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4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1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\begin{array}{r}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\text{Mass }[\text{M}]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\text{Length }[\text{L}]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\text{Time }[\text{T}]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&amp;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\begin{array}{c}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x_{1}~\quad &amp; x_{2}~\quad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x_{p}~\quad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cccc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d_{x_1,\text{M}} &amp; d_{x_2,\text{M}}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,\text{M}}\\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d_{x_1,\text{L}} &amp; d_{x_2,\text{L}}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,\text{L}}\\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d_{x_1,\text{T}} &amp; d_{x_2,\text{T}}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d_{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,\text{T}}\\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\end{array}%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\right]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{DW} = 0, \quad \text{Col}(\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{W})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{w}^{(1)},\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{w}^{(b)}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\Pi_0 = f(\Pi_1,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\Pi_{q-1}),\quad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Pi_i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\prod_{j=1}^{p}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^{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w_j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 = \sum_{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=1}^{b}\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gamma_i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{w}^{(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)} = [w_1,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w_p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{\gamma}^*,\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{\beta}^*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argmin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_{\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{\beta}} ~ J(\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{\gamma},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{\beta})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498D7-A1DA-8E4F-AD07-B866194410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A36B-F679-C82B-83ED-27473601C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C75D4-FEA2-3D2E-C1BE-D610D039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5CC90-CC18-87B2-FD09-635C0939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1FD94-A8DC-7CBE-61F3-83F56B4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32D97-4779-CD39-511C-764DF0CC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813A-09CE-8979-6C20-FE590CF6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FFE40-30E7-0D85-559A-891997A72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C4ECD-A37C-28D2-FEE5-DB4153E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4B3A0-0C71-520F-C358-F66CCE6F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A75FE-9384-FC39-AF02-172B328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132E4-99E7-4961-E51D-48C92B44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CD750-F462-114D-05DE-3A62D57D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5811D-8541-B8E6-6BC5-632C7623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E48D1-AB37-312B-CCA1-156161E1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B980-6DDD-22E2-21AA-EEA80FC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2970D91-636A-EF4A-89B1-ED18633A0F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9226" y="6224242"/>
            <a:ext cx="9471991" cy="633758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3E835-E2F6-5F4E-A70B-393E3B6EAE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265" y="6269233"/>
            <a:ext cx="1479479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FA6EB-6AAE-3749-93AC-A8C315024786}"/>
              </a:ext>
            </a:extLst>
          </p:cNvPr>
          <p:cNvSpPr txBox="1"/>
          <p:nvPr userDrawn="1"/>
        </p:nvSpPr>
        <p:spPr>
          <a:xfrm>
            <a:off x="11297078" y="6468680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b="0" i="0" smtClean="0">
                <a:latin typeface="Avenir" panose="02000503020000020003" pitchFamily="2" charset="0"/>
              </a:rPr>
              <a:pPr algn="r"/>
              <a:t>‹#›</a:t>
            </a:fld>
            <a:endParaRPr lang="en-US" sz="1400" b="0" i="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335B4-9CBF-2638-F69E-5400EB5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AB142-003A-3977-6E73-EDFC25DC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C3E4A-E447-F735-5562-74976FE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0BD7F-2360-0860-79BC-08C39E85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BE914-89ED-3081-676C-FCD7F66C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61BCD-72EE-537E-A971-B1A3B4BC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C0439-315C-9179-1EB0-FF4948B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5B6CB-F8AC-2A00-C3F8-2E54E55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24874-EA17-278D-E875-57C5A5B9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41A9A-EB51-6119-301C-9E3FC844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3C7B8-63B5-5707-8727-D774831F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71EC0-C9F0-B887-D874-7796CD698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568F7-3B4A-A475-116A-E62068D9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23EB0-E013-9233-66ED-35D024D4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AF3D2-CEC3-0FD5-2426-9276830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48677-B5B2-668C-F980-BE1E9146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67DDC-E8E2-CEF2-E21D-885901D5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2E650-281E-C5FC-E6E3-4B4DF01E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FFBD43-F681-69C9-D62E-ABB23714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82237-B00E-4EF6-96AC-5E660FF3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6BB15-A211-F7AC-A917-8BF672F5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CD4F8A-90B0-BAE6-A8FB-2F9307DE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5EEF1D-B102-246E-2CFF-40EB4DF7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40295C-F693-33AD-945E-DBF7EE5E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8B0A-1B74-8A36-B9A3-69A7B3D7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57E16-A15D-88F9-3AC2-A39A3754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7C142-CCFF-15CD-AE16-41669B7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605FC-9E99-754E-9435-71AF7A8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9EDA35-D71C-0D2B-D644-852CEA73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5F948A-D05D-02A4-FBB0-AC2EC80C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97DAB-8D3A-F80B-3521-B277FC13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89A1-8E65-F15E-D2AA-B175FE93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F7689-B32C-9B6E-E266-7DAB9044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8BEDE-42DC-853E-733A-C865D92A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20699-1798-696A-F68F-C6AF68CB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58119-56F2-16E6-A142-AA4E81F7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C6904-3799-A023-7A02-CEE43BE3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0C65-A962-AE4C-ABC8-9FEB0E0E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3FD50A-68C0-9897-AB82-C35018842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09441-5C36-52FF-6573-45D0E207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02F2A-6183-01F5-E443-2320A66A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A8842-C0BA-42A5-0853-406FB86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3A4D0-95E1-1741-5128-3136183C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EAA02-4A75-6326-7F1D-25B8E54E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8B200-860A-FBBA-96F5-9554E72C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F36E-FA40-A558-FA6A-AD9DA8A7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90D3-FA78-FF40-875D-1AFD1A9E4A0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C5A09-6D3C-0639-B4E8-ECE0A901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3037F-DB59-FF9F-9624-81BFC6D84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9637-1272-7746-BA24-2A4B81B5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notesSlide" Target="../notesSlides/notesSlide7.xml"/><Relationship Id="rId26" Type="http://schemas.openxmlformats.org/officeDocument/2006/relationships/image" Target="../media/image51.png"/><Relationship Id="rId3" Type="http://schemas.openxmlformats.org/officeDocument/2006/relationships/tags" Target="../tags/tag59.xml"/><Relationship Id="rId21" Type="http://schemas.openxmlformats.org/officeDocument/2006/relationships/image" Target="../media/image49.png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45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image" Target="../media/image31.png"/><Relationship Id="rId29" Type="http://schemas.openxmlformats.org/officeDocument/2006/relationships/image" Target="../media/image46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50.png"/><Relationship Id="rId32" Type="http://schemas.openxmlformats.org/officeDocument/2006/relationships/image" Target="../media/image38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image" Target="../media/image36.png"/><Relationship Id="rId28" Type="http://schemas.openxmlformats.org/officeDocument/2006/relationships/image" Target="../media/image14.png"/><Relationship Id="rId10" Type="http://schemas.openxmlformats.org/officeDocument/2006/relationships/tags" Target="../tags/tag66.xml"/><Relationship Id="rId19" Type="http://schemas.openxmlformats.org/officeDocument/2006/relationships/image" Target="../media/image30.png"/><Relationship Id="rId31" Type="http://schemas.openxmlformats.org/officeDocument/2006/relationships/image" Target="../media/image4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image" Target="../media/image35.png"/><Relationship Id="rId27" Type="http://schemas.openxmlformats.org/officeDocument/2006/relationships/image" Target="../media/image43.png"/><Relationship Id="rId30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notesSlide" Target="../notesSlides/notesSlide8.xml"/><Relationship Id="rId26" Type="http://schemas.openxmlformats.org/officeDocument/2006/relationships/image" Target="../media/image53.png"/><Relationship Id="rId3" Type="http://schemas.openxmlformats.org/officeDocument/2006/relationships/tags" Target="../tags/tag75.xml"/><Relationship Id="rId21" Type="http://schemas.openxmlformats.org/officeDocument/2006/relationships/image" Target="../media/image52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45.pn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image" Target="../media/image31.png"/><Relationship Id="rId29" Type="http://schemas.openxmlformats.org/officeDocument/2006/relationships/image" Target="../media/image46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50.png"/><Relationship Id="rId32" Type="http://schemas.openxmlformats.org/officeDocument/2006/relationships/image" Target="../media/image38.pn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image" Target="../media/image36.png"/><Relationship Id="rId28" Type="http://schemas.openxmlformats.org/officeDocument/2006/relationships/image" Target="../media/image14.png"/><Relationship Id="rId10" Type="http://schemas.openxmlformats.org/officeDocument/2006/relationships/tags" Target="../tags/tag82.xml"/><Relationship Id="rId19" Type="http://schemas.openxmlformats.org/officeDocument/2006/relationships/image" Target="../media/image30.png"/><Relationship Id="rId31" Type="http://schemas.openxmlformats.org/officeDocument/2006/relationships/image" Target="../media/image48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35.png"/><Relationship Id="rId27" Type="http://schemas.openxmlformats.org/officeDocument/2006/relationships/image" Target="../media/image43.png"/><Relationship Id="rId30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8.png"/><Relationship Id="rId1" Type="http://schemas.openxmlformats.org/officeDocument/2006/relationships/tags" Target="../tags/tag89.xml"/><Relationship Id="rId6" Type="http://schemas.openxmlformats.org/officeDocument/2006/relationships/image" Target="../media/image19.png"/><Relationship Id="rId11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56.png"/><Relationship Id="rId18" Type="http://schemas.openxmlformats.org/officeDocument/2006/relationships/image" Target="../media/image57.png"/><Relationship Id="rId3" Type="http://schemas.openxmlformats.org/officeDocument/2006/relationships/tags" Target="../tags/tag92.xml"/><Relationship Id="rId21" Type="http://schemas.openxmlformats.org/officeDocument/2006/relationships/image" Target="../media/image14.png"/><Relationship Id="rId7" Type="http://schemas.openxmlformats.org/officeDocument/2006/relationships/tags" Target="../tags/tag96.xml"/><Relationship Id="rId12" Type="http://schemas.openxmlformats.org/officeDocument/2006/relationships/image" Target="../media/image55.png"/><Relationship Id="rId17" Type="http://schemas.openxmlformats.org/officeDocument/2006/relationships/image" Target="../media/image12.png"/><Relationship Id="rId2" Type="http://schemas.openxmlformats.org/officeDocument/2006/relationships/tags" Target="../tags/tag9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4.xml"/><Relationship Id="rId15" Type="http://schemas.openxmlformats.org/officeDocument/2006/relationships/image" Target="../media/image10.png"/><Relationship Id="rId10" Type="http://schemas.openxmlformats.org/officeDocument/2006/relationships/tags" Target="../tags/tag99.xml"/><Relationship Id="rId19" Type="http://schemas.openxmlformats.org/officeDocument/2006/relationships/image" Target="../media/image58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26" Type="http://schemas.openxmlformats.org/officeDocument/2006/relationships/image" Target="../media/image64.png"/><Relationship Id="rId3" Type="http://schemas.openxmlformats.org/officeDocument/2006/relationships/tags" Target="../tags/tag102.xml"/><Relationship Id="rId21" Type="http://schemas.openxmlformats.org/officeDocument/2006/relationships/image" Target="../media/image59.png"/><Relationship Id="rId34" Type="http://schemas.openxmlformats.org/officeDocument/2006/relationships/image" Target="../media/image70.png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5" Type="http://schemas.openxmlformats.org/officeDocument/2006/relationships/image" Target="../media/image63.png"/><Relationship Id="rId33" Type="http://schemas.openxmlformats.org/officeDocument/2006/relationships/image" Target="../media/image69.png"/><Relationship Id="rId2" Type="http://schemas.openxmlformats.org/officeDocument/2006/relationships/tags" Target="../tags/tag101.xml"/><Relationship Id="rId16" Type="http://schemas.openxmlformats.org/officeDocument/2006/relationships/notesSlide" Target="../notesSlides/notesSlide10.xml"/><Relationship Id="rId20" Type="http://schemas.openxmlformats.org/officeDocument/2006/relationships/image" Target="../media/image60.png"/><Relationship Id="rId29" Type="http://schemas.openxmlformats.org/officeDocument/2006/relationships/image" Target="../media/image66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image" Target="../media/image62.png"/><Relationship Id="rId32" Type="http://schemas.openxmlformats.org/officeDocument/2006/relationships/image" Target="../media/image58.png"/><Relationship Id="rId5" Type="http://schemas.openxmlformats.org/officeDocument/2006/relationships/tags" Target="../tags/tag104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61.png"/><Relationship Id="rId28" Type="http://schemas.openxmlformats.org/officeDocument/2006/relationships/image" Target="../media/image65.png"/><Relationship Id="rId10" Type="http://schemas.openxmlformats.org/officeDocument/2006/relationships/tags" Target="../tags/tag109.xml"/><Relationship Id="rId31" Type="http://schemas.openxmlformats.org/officeDocument/2006/relationships/image" Target="../media/image68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image" Target="../media/image60.emf"/><Relationship Id="rId27" Type="http://schemas.openxmlformats.org/officeDocument/2006/relationships/image" Target="../media/image57.png"/><Relationship Id="rId30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6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75.png"/><Relationship Id="rId3" Type="http://schemas.openxmlformats.org/officeDocument/2006/relationships/tags" Target="../tags/tag116.xml"/><Relationship Id="rId21" Type="http://schemas.openxmlformats.org/officeDocument/2006/relationships/image" Target="../media/image71.png"/><Relationship Id="rId34" Type="http://schemas.openxmlformats.org/officeDocument/2006/relationships/image" Target="../media/image68.png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image" Target="../media/image60.emf"/><Relationship Id="rId33" Type="http://schemas.openxmlformats.org/officeDocument/2006/relationships/image" Target="../media/image66.png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image" Target="../media/image74.png"/><Relationship Id="rId29" Type="http://schemas.openxmlformats.org/officeDocument/2006/relationships/image" Target="../media/image63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image" Target="../media/image74.png"/><Relationship Id="rId32" Type="http://schemas.openxmlformats.org/officeDocument/2006/relationships/image" Target="../media/image65.png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image" Target="../media/image72.png"/><Relationship Id="rId28" Type="http://schemas.openxmlformats.org/officeDocument/2006/relationships/image" Target="../media/image62.png"/><Relationship Id="rId36" Type="http://schemas.openxmlformats.org/officeDocument/2006/relationships/image" Target="../media/image69.png"/><Relationship Id="rId10" Type="http://schemas.openxmlformats.org/officeDocument/2006/relationships/tags" Target="../tags/tag123.xml"/><Relationship Id="rId19" Type="http://schemas.openxmlformats.org/officeDocument/2006/relationships/notesSlide" Target="../notesSlides/notesSlide11.xml"/><Relationship Id="rId31" Type="http://schemas.openxmlformats.org/officeDocument/2006/relationships/image" Target="../media/image57.png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image" Target="../media/image48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58.png"/><Relationship Id="rId8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83.emf"/><Relationship Id="rId3" Type="http://schemas.openxmlformats.org/officeDocument/2006/relationships/image" Target="../media/image76.emf"/><Relationship Id="rId7" Type="http://schemas.openxmlformats.org/officeDocument/2006/relationships/image" Target="../media/image80.png"/><Relationship Id="rId12" Type="http://schemas.openxmlformats.org/officeDocument/2006/relationships/image" Target="../media/image8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90.png"/><Relationship Id="rId5" Type="http://schemas.openxmlformats.org/officeDocument/2006/relationships/image" Target="../media/image81.png"/><Relationship Id="rId10" Type="http://schemas.openxmlformats.org/officeDocument/2006/relationships/image" Target="../media/image81.png"/><Relationship Id="rId4" Type="http://schemas.openxmlformats.org/officeDocument/2006/relationships/image" Target="../media/image77.emf"/><Relationship Id="rId9" Type="http://schemas.openxmlformats.org/officeDocument/2006/relationships/image" Target="../media/image7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tags" Target="../tags/tag133.xml"/><Relationship Id="rId7" Type="http://schemas.openxmlformats.org/officeDocument/2006/relationships/image" Target="../media/image160.png"/><Relationship Id="rId12" Type="http://schemas.openxmlformats.org/officeDocument/2006/relationships/image" Target="../media/image89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50.png"/><Relationship Id="rId11" Type="http://schemas.openxmlformats.org/officeDocument/2006/relationships/image" Target="../media/image88.png"/><Relationship Id="rId5" Type="http://schemas.openxmlformats.org/officeDocument/2006/relationships/image" Target="../media/image140.png"/><Relationship Id="rId10" Type="http://schemas.openxmlformats.org/officeDocument/2006/relationships/image" Target="../media/image8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9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730.png"/><Relationship Id="rId18" Type="http://schemas.openxmlformats.org/officeDocument/2006/relationships/image" Target="../media/image100.png"/><Relationship Id="rId3" Type="http://schemas.openxmlformats.org/officeDocument/2006/relationships/tags" Target="../tags/tag139.xml"/><Relationship Id="rId21" Type="http://schemas.openxmlformats.org/officeDocument/2006/relationships/image" Target="../media/image102.png"/><Relationship Id="rId7" Type="http://schemas.openxmlformats.org/officeDocument/2006/relationships/tags" Target="../tags/tag143.xml"/><Relationship Id="rId12" Type="http://schemas.openxmlformats.org/officeDocument/2006/relationships/image" Target="../media/image95.png"/><Relationship Id="rId17" Type="http://schemas.openxmlformats.org/officeDocument/2006/relationships/image" Target="../media/image99.png"/><Relationship Id="rId2" Type="http://schemas.openxmlformats.org/officeDocument/2006/relationships/tags" Target="../tags/tag138.xml"/><Relationship Id="rId16" Type="http://schemas.openxmlformats.org/officeDocument/2006/relationships/image" Target="../media/image98.png"/><Relationship Id="rId20" Type="http://schemas.openxmlformats.org/officeDocument/2006/relationships/image" Target="../media/image101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710.png"/><Relationship Id="rId5" Type="http://schemas.openxmlformats.org/officeDocument/2006/relationships/tags" Target="../tags/tag141.xml"/><Relationship Id="rId15" Type="http://schemas.openxmlformats.org/officeDocument/2006/relationships/image" Target="../media/image97.png"/><Relationship Id="rId10" Type="http://schemas.openxmlformats.org/officeDocument/2006/relationships/image" Target="../media/image94.png"/><Relationship Id="rId19" Type="http://schemas.openxmlformats.org/officeDocument/2006/relationships/image" Target="../media/image790.png"/><Relationship Id="rId4" Type="http://schemas.openxmlformats.org/officeDocument/2006/relationships/tags" Target="../tags/tag14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14.xml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1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17.xml"/><Relationship Id="rId21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16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20.xml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tags" Target="../tags/tag19.xml"/><Relationship Id="rId16" Type="http://schemas.openxmlformats.org/officeDocument/2006/relationships/image" Target="../media/image28.png"/><Relationship Id="rId20" Type="http://schemas.openxmlformats.org/officeDocument/2006/relationships/image" Target="../media/image34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tags" Target="../tags/tag21.xml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3" Type="http://schemas.openxmlformats.org/officeDocument/2006/relationships/tags" Target="../tags/tag24.xml"/><Relationship Id="rId21" Type="http://schemas.openxmlformats.org/officeDocument/2006/relationships/image" Target="../media/image36.png"/><Relationship Id="rId7" Type="http://schemas.openxmlformats.org/officeDocument/2006/relationships/tags" Target="../tags/tag28.xml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tags" Target="../tags/tag23.xml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7.png"/><Relationship Id="rId24" Type="http://schemas.openxmlformats.org/officeDocument/2006/relationships/image" Target="../media/image39.png"/><Relationship Id="rId5" Type="http://schemas.openxmlformats.org/officeDocument/2006/relationships/tags" Target="../tags/tag26.xml"/><Relationship Id="rId15" Type="http://schemas.openxmlformats.org/officeDocument/2006/relationships/image" Target="../media/image26.png"/><Relationship Id="rId23" Type="http://schemas.openxmlformats.org/officeDocument/2006/relationships/image" Target="../media/image38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34.png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31.png"/><Relationship Id="rId26" Type="http://schemas.openxmlformats.org/officeDocument/2006/relationships/image" Target="../media/image14.png"/><Relationship Id="rId3" Type="http://schemas.openxmlformats.org/officeDocument/2006/relationships/tags" Target="../tags/tag32.xml"/><Relationship Id="rId21" Type="http://schemas.openxmlformats.org/officeDocument/2006/relationships/image" Target="../media/image36.png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0.png"/><Relationship Id="rId25" Type="http://schemas.openxmlformats.org/officeDocument/2006/relationships/image" Target="../media/image43.png"/><Relationship Id="rId2" Type="http://schemas.openxmlformats.org/officeDocument/2006/relationships/tags" Target="../tags/tag31.xml"/><Relationship Id="rId16" Type="http://schemas.openxmlformats.org/officeDocument/2006/relationships/image" Target="../media/image26.png"/><Relationship Id="rId20" Type="http://schemas.openxmlformats.org/officeDocument/2006/relationships/image" Target="../media/image35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42.png"/><Relationship Id="rId5" Type="http://schemas.openxmlformats.org/officeDocument/2006/relationships/tags" Target="../tags/tag34.xml"/><Relationship Id="rId15" Type="http://schemas.openxmlformats.org/officeDocument/2006/relationships/image" Target="../media/image25.png"/><Relationship Id="rId23" Type="http://schemas.openxmlformats.org/officeDocument/2006/relationships/image" Target="../media/image41.png"/><Relationship Id="rId10" Type="http://schemas.openxmlformats.org/officeDocument/2006/relationships/tags" Target="../tags/tag39.xml"/><Relationship Id="rId19" Type="http://schemas.openxmlformats.org/officeDocument/2006/relationships/image" Target="../media/image40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8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notesSlide" Target="../notesSlides/notesSlide6.xml"/><Relationship Id="rId26" Type="http://schemas.openxmlformats.org/officeDocument/2006/relationships/image" Target="../media/image42.png"/><Relationship Id="rId3" Type="http://schemas.openxmlformats.org/officeDocument/2006/relationships/tags" Target="../tags/tag43.xml"/><Relationship Id="rId21" Type="http://schemas.openxmlformats.org/officeDocument/2006/relationships/image" Target="../media/image44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45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31.png"/><Relationship Id="rId29" Type="http://schemas.openxmlformats.org/officeDocument/2006/relationships/image" Target="../media/image46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37.png"/><Relationship Id="rId32" Type="http://schemas.openxmlformats.org/officeDocument/2006/relationships/image" Target="../media/image38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image" Target="../media/image36.png"/><Relationship Id="rId28" Type="http://schemas.openxmlformats.org/officeDocument/2006/relationships/image" Target="../media/image14.png"/><Relationship Id="rId10" Type="http://schemas.openxmlformats.org/officeDocument/2006/relationships/tags" Target="../tags/tag50.xml"/><Relationship Id="rId19" Type="http://schemas.openxmlformats.org/officeDocument/2006/relationships/image" Target="../media/image30.png"/><Relationship Id="rId31" Type="http://schemas.openxmlformats.org/officeDocument/2006/relationships/image" Target="../media/image48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35.png"/><Relationship Id="rId27" Type="http://schemas.openxmlformats.org/officeDocument/2006/relationships/image" Target="../media/image43.png"/><Relationship Id="rId30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A0C1C2A-298F-3568-AA35-AD9451B49032}"/>
              </a:ext>
            </a:extLst>
          </p:cNvPr>
          <p:cNvSpPr txBox="1"/>
          <p:nvPr/>
        </p:nvSpPr>
        <p:spPr>
          <a:xfrm>
            <a:off x="3199757" y="3731888"/>
            <a:ext cx="3279179" cy="155448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7333D5-F79A-2740-ACEC-C7D536D93FE9}"/>
              </a:ext>
            </a:extLst>
          </p:cNvPr>
          <p:cNvSpPr/>
          <p:nvPr/>
        </p:nvSpPr>
        <p:spPr>
          <a:xfrm>
            <a:off x="3242789" y="665422"/>
            <a:ext cx="3136496" cy="64637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&amp; Preprocessing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6B7CCC-4B9E-5F45-A0DF-5DA7FE7E236F}"/>
              </a:ext>
            </a:extLst>
          </p:cNvPr>
          <p:cNvSpPr/>
          <p:nvPr/>
        </p:nvSpPr>
        <p:spPr>
          <a:xfrm>
            <a:off x="3489213" y="4022313"/>
            <a:ext cx="2643648" cy="882189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81C11F-4C93-B04B-8627-79871441F9C0}"/>
              </a:ext>
            </a:extLst>
          </p:cNvPr>
          <p:cNvGrpSpPr/>
          <p:nvPr/>
        </p:nvGrpSpPr>
        <p:grpSpPr>
          <a:xfrm>
            <a:off x="3085010" y="1706256"/>
            <a:ext cx="3436958" cy="923330"/>
            <a:chOff x="3074254" y="1668229"/>
            <a:chExt cx="2643648" cy="923330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1E974C27-4EAE-5347-8BD8-8C29283BDF83}"/>
                </a:ext>
              </a:extLst>
            </p:cNvPr>
            <p:cNvSpPr/>
            <p:nvPr/>
          </p:nvSpPr>
          <p:spPr>
            <a:xfrm rot="10800000">
              <a:off x="3074255" y="1668229"/>
              <a:ext cx="2643647" cy="923330"/>
            </a:xfrm>
            <a:prstGeom prst="trapezoid">
              <a:avLst>
                <a:gd name="adj" fmla="val 5515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5BFB44-3CAA-0E46-82E4-AFFC261DED19}"/>
                    </a:ext>
                  </a:extLst>
                </p:cNvPr>
                <p:cNvSpPr txBox="1"/>
                <p:nvPr/>
              </p:nvSpPr>
              <p:spPr>
                <a:xfrm>
                  <a:off x="3074254" y="1714396"/>
                  <a:ext cx="2643648" cy="830997"/>
                </a:xfrm>
                <a:prstGeom prst="rect">
                  <a:avLst/>
                </a:prstGeom>
                <a:noFill/>
              </p:spPr>
              <p:txBody>
                <a:bodyPr wrap="square" anchor="ctr" anchorCtr="1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Prior Knowledge </a:t>
                  </a:r>
                </a:p>
                <a:p>
                  <a:pPr marL="400050" indent="-400050" algn="ctr">
                    <a:buAutoNum type="romanLcPeriod"/>
                  </a:pPr>
                  <a:r>
                    <a:rPr lang="en-US" sz="1600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Choose target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00050" indent="-400050" algn="ctr">
                    <a:buAutoNum type="romanLcPeriod"/>
                  </a:pPr>
                  <a:r>
                    <a:rPr lang="en-US" sz="1600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Choose subset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∈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a14:m>
                  <a:endParaRPr lang="en-US" sz="16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5BFB44-3CAA-0E46-82E4-AFFC261DE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254" y="1714396"/>
                  <a:ext cx="2643648" cy="830997"/>
                </a:xfrm>
                <a:prstGeom prst="rect">
                  <a:avLst/>
                </a:prstGeom>
                <a:blipFill>
                  <a:blip r:embed="rId3"/>
                  <a:stretch>
                    <a:fillRect t="-1460" b="-8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9D1A0-5128-864A-BE64-5904F92FBE50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flipH="1">
            <a:off x="4803489" y="1311793"/>
            <a:ext cx="7548" cy="39446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3E7C71-E8D7-7346-9500-2DC35D2BBC61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>
            <a:off x="4803489" y="2629586"/>
            <a:ext cx="7548" cy="139272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92B54-BC14-E540-B3C0-F7BC6446C9B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11037" y="4904502"/>
            <a:ext cx="0" cy="62587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C9FDDC-2923-4F41-9D46-B68C6A618E7F}"/>
                  </a:ext>
                </a:extLst>
              </p:cNvPr>
              <p:cNvSpPr txBox="1"/>
              <p:nvPr/>
            </p:nvSpPr>
            <p:spPr>
              <a:xfrm>
                <a:off x="5196375" y="1355033"/>
                <a:ext cx="2098342" cy="338554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Processed Data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C9FDDC-2923-4F41-9D46-B68C6A6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75" y="1355033"/>
                <a:ext cx="2098342" cy="338554"/>
              </a:xfrm>
              <a:prstGeom prst="rect">
                <a:avLst/>
              </a:prstGeom>
              <a:blipFill>
                <a:blip r:embed="rId4"/>
                <a:stretch>
                  <a:fillRect l="-1449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1DF40B-1021-044B-A5EC-7CD727006D86}"/>
                  </a:ext>
                </a:extLst>
              </p:cNvPr>
              <p:cNvSpPr txBox="1"/>
              <p:nvPr/>
            </p:nvSpPr>
            <p:spPr>
              <a:xfrm>
                <a:off x="5055451" y="2676402"/>
                <a:ext cx="2564776" cy="584775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points of 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physical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1DF40B-1021-044B-A5EC-7CD72700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51" y="2676402"/>
                <a:ext cx="2564776" cy="584775"/>
              </a:xfrm>
              <a:prstGeom prst="rect">
                <a:avLst/>
              </a:prstGeom>
              <a:blipFill>
                <a:blip r:embed="rId5"/>
                <a:stretch>
                  <a:fillRect l="-1188" t="-2083" r="-2375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\documentclass{article}&#10;\usepackage{amsmath}&#10;\pagestyle{empty}&#10;\begin{document}&#10;&#10;\begin{align*} \label{eq:pi}&#10;&amp;\{\Pi_1,\dots,\Pi_{q-1}\}\\&#10;&amp;\Pi_0 = f(\Pi_1,\dots, \Pi_{q-1})&#10;\end{align*}&#10;\end{document}" title="IguanaTex Bitmap Display">
            <a:extLst>
              <a:ext uri="{FF2B5EF4-FFF2-40B4-BE49-F238E27FC236}">
                <a16:creationId xmlns:a16="http://schemas.microsoft.com/office/drawing/2014/main" id="{2540FA32-4C33-4046-AF88-8518B03851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65356" y="5638045"/>
            <a:ext cx="2380190" cy="6430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F33BB52-EED4-1009-F09B-18147A4E2D8A}"/>
              </a:ext>
            </a:extLst>
          </p:cNvPr>
          <p:cNvSpPr txBox="1"/>
          <p:nvPr/>
        </p:nvSpPr>
        <p:spPr>
          <a:xfrm>
            <a:off x="5055451" y="3350022"/>
            <a:ext cx="1883716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Method</a:t>
            </a:r>
          </a:p>
        </p:txBody>
      </p:sp>
    </p:spTree>
    <p:extLst>
      <p:ext uri="{BB962C8B-B14F-4D97-AF65-F5344CB8AC3E}">
        <p14:creationId xmlns:p14="http://schemas.microsoft.com/office/powerpoint/2010/main" val="186595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69288"/>
            <a:ext cx="5131532" cy="2374153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8" y="4189981"/>
            <a:ext cx="5131532" cy="1273372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52475" y="261257"/>
            <a:ext cx="6597559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79010"/>
            <a:ext cx="4231005" cy="3784343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6928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8468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basis vectors of null space of   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818000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Discover input dimensionless numbers: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II: Learn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243568" y="2319923"/>
            <a:ext cx="24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III: Learn a Sparse Model for the Target Dimensionless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6" y="1748544"/>
            <a:ext cx="4791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   with parameters     take the form of:</a:t>
            </a:r>
            <a:endParaRPr lang="en-US" dirty="0"/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88779" y="3741460"/>
            <a:ext cx="1096045" cy="388086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2660082"/>
            <a:ext cx="39400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Minimize the loss function: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to find coefficients      and    . </a:t>
            </a:r>
          </a:p>
        </p:txBody>
      </p:sp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33455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9540" y="3864053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279420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I: Provide 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50332" y="4226792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979116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61967" y="4849782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122632" y="4852487"/>
            <a:ext cx="2728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Model for Predicting the Target Dimensionless Number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28276" y="2009703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5296" y="970310"/>
            <a:ext cx="231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Input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symb}&#10;\pagestyle{empty}&#10;\begin{document}&#10;&#10;\setlength{\arraycolsep}{2pt} % Adjust this value to control the spacing&#10;\begin{align*}&#10;&amp;\boldsymbol{w}_{i}=\sum_{k=1}^{b} \gamma_{i,k} \textbf{w}^{(k)}, \: \text{where } \boldsymbol{w_i} =  \begin{bmatrix} w_{i,1},&amp; \ldots, &amp; w_{i,p} \end{bmatrix}^T  \\&#10; &amp;\Pi_i=\prod_{j=1}^p x_j^{w_{i,j}}&#10;\end{align*}&#10;&#10;&#10;\end{document}" title="IguanaTex Bitmap Display">
            <a:extLst>
              <a:ext uri="{FF2B5EF4-FFF2-40B4-BE49-F238E27FC236}">
                <a16:creationId xmlns:a16="http://schemas.microsoft.com/office/drawing/2014/main" id="{F6124BD0-0AB7-55C6-9D5C-531D13ACA5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38946" y="4068293"/>
            <a:ext cx="3706944" cy="130803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434321" y="2305309"/>
            <a:ext cx="1904153" cy="2608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BB844F-05F1-30A0-B16C-ADCE7FC30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267040" y="2952477"/>
            <a:ext cx="4258133" cy="60099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begin{equation*} \label{eqn: dimensionless_number_inputs}&#10;    \Pi_i \: \: \forall  i=1,\ldots,q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7EF4EC0E-A807-7CBC-6763-FEB35DE357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149049" y="4554055"/>
            <a:ext cx="1735923" cy="17920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 \label{eq:pi}&#10;    \widehat{\Pi}_0= f(\Pi_1,\dots, \Pi_{q-1})&#10;\end{equation*}&#10;&#10;\end{document}" title="IguanaTex Bitmap Display">
            <a:extLst>
              <a:ext uri="{FF2B5EF4-FFF2-40B4-BE49-F238E27FC236}">
                <a16:creationId xmlns:a16="http://schemas.microsoft.com/office/drawing/2014/main" id="{2AA2990E-D7B8-9C0A-33A1-95C1FEC6BE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649277" y="4510101"/>
            <a:ext cx="1904152" cy="26087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 title="IguanaTex Bitmap Display">
            <a:extLst>
              <a:ext uri="{FF2B5EF4-FFF2-40B4-BE49-F238E27FC236}">
                <a16:creationId xmlns:a16="http://schemas.microsoft.com/office/drawing/2014/main" id="{3B4EF950-5370-334A-3268-EB7E6C031A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39388" y="3543535"/>
            <a:ext cx="3814399" cy="241372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\setlength{\arraycolsep}{2pt} % Adjust this value to control the spacing&#10;\begin{equation*}&#10;\boldsymbol{x} = \begin{bmatrix} x_1, &amp; x_2,&amp; \ldots, &amp; x_p \end{bmatrix}^T&#10;\end{equation*}&#10;&#10;\end{document}" title="IguanaTex Bitmap Display">
            <a:extLst>
              <a:ext uri="{FF2B5EF4-FFF2-40B4-BE49-F238E27FC236}">
                <a16:creationId xmlns:a16="http://schemas.microsoft.com/office/drawing/2014/main" id="{8A682584-9AE8-2A4D-9A74-B3172C22515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28133" y="603035"/>
            <a:ext cx="1979736" cy="288915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begin{document}&#10;&#10;\begin{equation*}&#10;\boldsymbol{D} \in \mathbb{R}^{d \times p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1A8AAE6-E799-7B4F-BC8F-4B2DA16DF9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293498" y="1732650"/>
            <a:ext cx="762667" cy="167467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begin{document}&#10;&#10;\begin{equation*}&#10;\boldsymbol{D} &#10;\end{equation*}&#10;&#10;&#10;\end{document}" title="IguanaTex Bitmap Display">
            <a:extLst>
              <a:ext uri="{FF2B5EF4-FFF2-40B4-BE49-F238E27FC236}">
                <a16:creationId xmlns:a16="http://schemas.microsoft.com/office/drawing/2014/main" id="{02D3C11C-71D8-0899-3AD2-C2D094B597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766242" y="3285685"/>
            <a:ext cx="154667" cy="1216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74F00389-81AB-26EB-1A7B-1DA00F08F1A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654235" y="1843970"/>
            <a:ext cx="114133" cy="15786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D9DD96C2-ACC7-26CE-C096-D467E77AA73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150657" y="3687782"/>
            <a:ext cx="130438" cy="180419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begin{equation*}&#10;\boldsymbol{\gamma_i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14CF37C-7033-DD02-10BD-90CFE4CD57E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63129" y="3717293"/>
            <a:ext cx="179200" cy="134095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begin{equation*}&#10;\Pi_0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611BCF-EC83-5F1F-165A-4E8EBF78D49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3919115" y="676041"/>
            <a:ext cx="218210" cy="17066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\begin{equation*}&#10;f&#10;\end{equation*}&#10;&#10;&#10;\end{document}" title="IguanaTex Bitmap Display">
            <a:extLst>
              <a:ext uri="{FF2B5EF4-FFF2-40B4-BE49-F238E27FC236}">
                <a16:creationId xmlns:a16="http://schemas.microsoft.com/office/drawing/2014/main" id="{9B3EFD57-7272-7600-CB24-FF9E220E1CF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8186105" y="1830031"/>
            <a:ext cx="89600" cy="1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2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69288"/>
            <a:ext cx="5131532" cy="2378837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8" y="4198688"/>
            <a:ext cx="5131532" cy="1264665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52475" y="261257"/>
            <a:ext cx="6597559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79010"/>
            <a:ext cx="4231005" cy="3784343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6928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8468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basis vectors of null space of   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818000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Discover input dimensionless numbers: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II: Learn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243568" y="2319923"/>
            <a:ext cx="24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III: Learn a Sparse Model for the Target Dimensionless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6" y="1748544"/>
            <a:ext cx="4791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   with parameters     take the form of:</a:t>
            </a:r>
            <a:endParaRPr lang="en-US" dirty="0"/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88779" y="3741460"/>
            <a:ext cx="1096045" cy="388086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2660082"/>
            <a:ext cx="39400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Minimize the loss function: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to find coefficients      and    . </a:t>
            </a:r>
          </a:p>
        </p:txBody>
      </p:sp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9540" y="3872760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279420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I: Provide 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50332" y="423549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979116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61967" y="4858489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115808" y="4861194"/>
            <a:ext cx="2728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Model for Predicting the Target Dimensionless Number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28276" y="2009703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5296" y="970310"/>
            <a:ext cx="231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Input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pagestyle{empty}&#10;\begin{document}&#10;&#10;\setlength{\arraycolsep}{2pt} % Adjust this value to control the spacing&#10;\begin{align*}&#10;&amp;\boldsymbol{w}_{i}=\sum_{k=1}^{b} \gamma_{i,k} \textbf{w}^{(k)} \\&#10; &amp;\Pi_i=\prod_{j=1}^p x_j^{w_{i,j}}, \: \text{where } \boldsymbol{w_i} =  \begin{bmatrix} w_{i,1},&amp; \ldots, &amp; w_{i,p} \end{bmatrix}^T &#10;\end{align*}&#10;&#10;&#10;\end{document}" title="IguanaTex Bitmap Display">
            <a:extLst>
              <a:ext uri="{FF2B5EF4-FFF2-40B4-BE49-F238E27FC236}">
                <a16:creationId xmlns:a16="http://schemas.microsoft.com/office/drawing/2014/main" id="{E792EC87-622B-829A-A49F-A34D644C9B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38946" y="4068293"/>
            <a:ext cx="3428289" cy="130803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434321" y="2305309"/>
            <a:ext cx="1904153" cy="2608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BB844F-05F1-30A0-B16C-ADCE7FC30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267040" y="2952477"/>
            <a:ext cx="4258133" cy="60099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begin{equation*} \label{eqn: dimensionless_number_inputs}&#10;    \Pi_i \: \: \forall  i=1,\ldots,q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7EF4EC0E-A807-7CBC-6763-FEB35DE357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149049" y="4562762"/>
            <a:ext cx="1735923" cy="17920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 \label{eq:pi}&#10;    \widehat{\Pi}_0= f(\Pi_1,\dots, \Pi_{q-1})&#10;\end{equation*}&#10;&#10;\end{document}" title="IguanaTex Bitmap Display">
            <a:extLst>
              <a:ext uri="{FF2B5EF4-FFF2-40B4-BE49-F238E27FC236}">
                <a16:creationId xmlns:a16="http://schemas.microsoft.com/office/drawing/2014/main" id="{2AA2990E-D7B8-9C0A-33A1-95C1FEC6BE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649277" y="4518808"/>
            <a:ext cx="1904152" cy="26087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 title="IguanaTex Bitmap Display">
            <a:extLst>
              <a:ext uri="{FF2B5EF4-FFF2-40B4-BE49-F238E27FC236}">
                <a16:creationId xmlns:a16="http://schemas.microsoft.com/office/drawing/2014/main" id="{3B4EF950-5370-334A-3268-EB7E6C031A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39388" y="3543535"/>
            <a:ext cx="3814399" cy="24137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setlength{\arraycolsep}{2pt} % Adjust this value to control the spacing&#10;\begin{equation*}&#10;\textbf{x} = \begin{bmatrix} x_1, &amp; x_2,&amp; \ldots, &amp; x_p \end{bmatrix}^T&#10;\end{equation*}&#10;&#10;\end{document}" title="IguanaTex Bitmap Display">
            <a:extLst>
              <a:ext uri="{FF2B5EF4-FFF2-40B4-BE49-F238E27FC236}">
                <a16:creationId xmlns:a16="http://schemas.microsoft.com/office/drawing/2014/main" id="{ACC94332-E102-C9F1-9F07-E990DDB1F59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28133" y="603035"/>
            <a:ext cx="1972421" cy="288915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begin{document}&#10;&#10;\begin{equation*}&#10;\boldsymbol{D} \in \mathbb{R}^{d \times p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1A8AAE6-E799-7B4F-BC8F-4B2DA16DF9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293498" y="1732650"/>
            <a:ext cx="762667" cy="167467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begin{document}&#10;&#10;\begin{equation*}&#10;\boldsymbol{D} &#10;\end{equation*}&#10;&#10;&#10;\end{document}" title="IguanaTex Bitmap Display">
            <a:extLst>
              <a:ext uri="{FF2B5EF4-FFF2-40B4-BE49-F238E27FC236}">
                <a16:creationId xmlns:a16="http://schemas.microsoft.com/office/drawing/2014/main" id="{02D3C11C-71D8-0899-3AD2-C2D094B597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766242" y="3285685"/>
            <a:ext cx="154667" cy="1216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74F00389-81AB-26EB-1A7B-1DA00F08F1A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654235" y="1843970"/>
            <a:ext cx="114133" cy="15786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D9DD96C2-ACC7-26CE-C096-D467E77AA73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150657" y="3687782"/>
            <a:ext cx="130438" cy="180419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begin{equation*}&#10;\boldsymbol{\gamma_i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14CF37C-7033-DD02-10BD-90CFE4CD57E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63129" y="3717293"/>
            <a:ext cx="179200" cy="134095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begin{equation*}&#10;\Pi_0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611BCF-EC83-5F1F-165A-4E8EBF78D49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3919115" y="676041"/>
            <a:ext cx="218210" cy="17066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\begin{equation*}&#10;f&#10;\end{equation*}&#10;&#10;&#10;\end{document}" title="IguanaTex Bitmap Display">
            <a:extLst>
              <a:ext uri="{FF2B5EF4-FFF2-40B4-BE49-F238E27FC236}">
                <a16:creationId xmlns:a16="http://schemas.microsoft.com/office/drawing/2014/main" id="{9B3EFD57-7272-7600-CB24-FF9E220E1CF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8186105" y="1830031"/>
            <a:ext cx="89600" cy="1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6379026" y="4758853"/>
            <a:ext cx="3940098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1584317" y="435219"/>
            <a:ext cx="3940098" cy="1074748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1574031" y="1633291"/>
            <a:ext cx="3940098" cy="3019732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15740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1574031" y="3109469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null space of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3FC08-BA96-EF4F-9CD5-848C9F60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21" y="1681265"/>
            <a:ext cx="2032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2363-2EED-914E-BC5B-A4C84D511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7" y="3168107"/>
            <a:ext cx="203200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1574031" y="367641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 a solution to 	  be</a:t>
            </a:r>
          </a:p>
        </p:txBody>
      </p:sp>
      <p:sp>
        <p:nvSpPr>
          <p:cNvPr id="19" name="圆角矩形 3 2">
            <a:extLst>
              <a:ext uri="{FF2B5EF4-FFF2-40B4-BE49-F238E27FC236}">
                <a16:creationId xmlns:a16="http://schemas.microsoft.com/office/drawing/2014/main" id="{20D10AD4-0B11-1542-84F1-EAE9780C0810}"/>
              </a:ext>
            </a:extLst>
          </p:cNvPr>
          <p:cNvSpPr/>
          <p:nvPr/>
        </p:nvSpPr>
        <p:spPr>
          <a:xfrm>
            <a:off x="6379027" y="1626230"/>
            <a:ext cx="3940098" cy="2049909"/>
          </a:xfrm>
          <a:prstGeom prst="roundRect">
            <a:avLst>
              <a:gd name="adj" fmla="val 6475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177408" y="2988323"/>
            <a:ext cx="301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up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5009638" y="2387184"/>
            <a:ext cx="20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Define Structure of Scaling Relation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6380610" y="2495691"/>
            <a:ext cx="393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952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	    is parameterized by structural parameters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073" y="2551274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6379027" y="162356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scaling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relation take the form of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FB07AA-4084-E646-A7E2-4EB55698336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69524" y="1883091"/>
            <a:ext cx="2959100" cy="57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0ECC3F-58B7-0B4E-A997-8A5AED6CF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42" y="3185079"/>
            <a:ext cx="5207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D7A981-A7EE-D745-8B3B-F8510E25E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270" y="3385167"/>
            <a:ext cx="177800" cy="228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A5E53B-9BEF-C04D-8D7F-6B78228AE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2827" y="3409439"/>
            <a:ext cx="2895600" cy="266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49AF8C-9450-AF42-B708-9E7C45EE6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7233" y="3726686"/>
            <a:ext cx="622300" cy="241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7EC32F-9A66-794D-A849-21BE59A83F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2030" y="3989151"/>
            <a:ext cx="2324100" cy="571500"/>
          </a:xfrm>
          <a:prstGeom prst="rect">
            <a:avLst/>
          </a:prstGeom>
        </p:spPr>
      </p:pic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6379027" y="3813855"/>
            <a:ext cx="3940098" cy="838223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5428909" y="3911891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8195187" y="3489928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5251AF2-9850-FA4B-9028-4B3CCEA968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8476" y="4159617"/>
            <a:ext cx="1981200" cy="3683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6379027" y="382249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5232" y="3899629"/>
            <a:ext cx="165100" cy="190500"/>
          </a:xfrm>
          <a:prstGeom prst="rect">
            <a:avLst/>
          </a:prstGeom>
        </p:spPr>
      </p:pic>
      <p:sp>
        <p:nvSpPr>
          <p:cNvPr id="44" name="右箭头 19 2 3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3390191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5187" y="4505590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E3DFBC-6763-A744-A56E-E67B4F615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2767174"/>
            <a:ext cx="152400" cy="215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1829007" y="445444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34003" y="483990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2130" y="769271"/>
            <a:ext cx="254000" cy="20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B32347A-7A1F-3C40-AA69-F415309971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159" y="758816"/>
            <a:ext cx="1244600" cy="2413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3569533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1645369" y="974069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Variables of the System</a:t>
            </a:r>
            <a:endParaRPr lang="en-US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754A6-637B-BB40-8117-9E5B471B32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34876" y="5115811"/>
            <a:ext cx="609600" cy="2413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F0E4DA-B7AD-2741-8480-3F9C6240B0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55632" y="5121017"/>
            <a:ext cx="1879600" cy="2413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6560684" y="5362317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707769" y="5344550"/>
            <a:ext cx="1263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28376" y="1919739"/>
            <a:ext cx="3800533" cy="11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7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3">
            <a:extLst>
              <a:ext uri="{FF2B5EF4-FFF2-40B4-BE49-F238E27FC236}">
                <a16:creationId xmlns:a16="http://schemas.microsoft.com/office/drawing/2014/main" id="{DB68C971-5DE0-1788-EC53-8B9C084F5B0E}"/>
              </a:ext>
            </a:extLst>
          </p:cNvPr>
          <p:cNvSpPr/>
          <p:nvPr/>
        </p:nvSpPr>
        <p:spPr>
          <a:xfrm>
            <a:off x="2133600" y="2136630"/>
            <a:ext cx="5097332" cy="2832615"/>
          </a:xfrm>
          <a:prstGeom prst="roundRect">
            <a:avLst>
              <a:gd name="adj" fmla="val 4282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13 1">
            <a:extLst>
              <a:ext uri="{FF2B5EF4-FFF2-40B4-BE49-F238E27FC236}">
                <a16:creationId xmlns:a16="http://schemas.microsoft.com/office/drawing/2014/main" id="{6E6EF98F-4B86-E770-4B94-CFC8A5CCCC95}"/>
              </a:ext>
            </a:extLst>
          </p:cNvPr>
          <p:cNvSpPr txBox="1"/>
          <p:nvPr/>
        </p:nvSpPr>
        <p:spPr>
          <a:xfrm>
            <a:off x="2204869" y="1808931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Dimensionless Numbers</a:t>
            </a: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B22D2D82-4767-8478-81AF-36B270A68E6D}"/>
              </a:ext>
            </a:extLst>
          </p:cNvPr>
          <p:cNvSpPr/>
          <p:nvPr/>
        </p:nvSpPr>
        <p:spPr>
          <a:xfrm>
            <a:off x="7572785" y="2136630"/>
            <a:ext cx="3826752" cy="2832615"/>
          </a:xfrm>
          <a:prstGeom prst="roundRect">
            <a:avLst>
              <a:gd name="adj" fmla="val 4282"/>
            </a:avLst>
          </a:prstGeom>
          <a:solidFill>
            <a:srgbClr val="FA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圆角矩形 21">
            <a:extLst>
              <a:ext uri="{FF2B5EF4-FFF2-40B4-BE49-F238E27FC236}">
                <a16:creationId xmlns:a16="http://schemas.microsoft.com/office/drawing/2014/main" id="{815AED51-1292-C86C-5C7C-C973FA7A0782}"/>
              </a:ext>
            </a:extLst>
          </p:cNvPr>
          <p:cNvSpPr/>
          <p:nvPr/>
        </p:nvSpPr>
        <p:spPr>
          <a:xfrm>
            <a:off x="3517750" y="5200044"/>
            <a:ext cx="5901132" cy="1180784"/>
          </a:xfrm>
          <a:prstGeom prst="roundRect">
            <a:avLst>
              <a:gd name="adj" fmla="val 4282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圆角矩形 17">
            <a:extLst>
              <a:ext uri="{FF2B5EF4-FFF2-40B4-BE49-F238E27FC236}">
                <a16:creationId xmlns:a16="http://schemas.microsoft.com/office/drawing/2014/main" id="{AFE24A73-50B8-3C79-EDD3-747A4AA4DC62}"/>
              </a:ext>
            </a:extLst>
          </p:cNvPr>
          <p:cNvSpPr/>
          <p:nvPr/>
        </p:nvSpPr>
        <p:spPr>
          <a:xfrm>
            <a:off x="3517750" y="794587"/>
            <a:ext cx="5901132" cy="1074748"/>
          </a:xfrm>
          <a:prstGeom prst="roundRect">
            <a:avLst>
              <a:gd name="adj" fmla="val 4282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13 2">
            <a:extLst>
              <a:ext uri="{FF2B5EF4-FFF2-40B4-BE49-F238E27FC236}">
                <a16:creationId xmlns:a16="http://schemas.microsoft.com/office/drawing/2014/main" id="{C0EB9BD9-A199-2E6C-2A59-C04EB1A27C52}"/>
              </a:ext>
            </a:extLst>
          </p:cNvPr>
          <p:cNvSpPr txBox="1"/>
          <p:nvPr/>
        </p:nvSpPr>
        <p:spPr>
          <a:xfrm>
            <a:off x="3599394" y="4703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</p:txBody>
      </p:sp>
      <p:pic>
        <p:nvPicPr>
          <p:cNvPr id="20" name="Picture 19" descr="\documentclass{article}&#10;\usepackage{amsmath}&#10;\pagestyle{empty}&#10;\begin{document}&#10;&#10;$\Pi_0$: &#10;&#10;&#10;\end{document}" title="IguanaTex Bitmap Display">
            <a:extLst>
              <a:ext uri="{FF2B5EF4-FFF2-40B4-BE49-F238E27FC236}">
                <a16:creationId xmlns:a16="http://schemas.microsoft.com/office/drawing/2014/main" id="{DC6B018A-4FC3-7742-6267-CA39483711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99504" y="942260"/>
            <a:ext cx="344381" cy="213333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\boldsymbol{x}$:&#10;&#10;&#10;\end{document}" title="IguanaTex Bitmap Display">
            <a:extLst>
              <a:ext uri="{FF2B5EF4-FFF2-40B4-BE49-F238E27FC236}">
                <a16:creationId xmlns:a16="http://schemas.microsoft.com/office/drawing/2014/main" id="{200696ED-1EC1-D0CB-BEB2-5DF2AAFEDF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31778" y="1501655"/>
            <a:ext cx="207238" cy="115810"/>
          </a:xfrm>
          <a:prstGeom prst="rect">
            <a:avLst/>
          </a:prstGeom>
        </p:spPr>
      </p:pic>
      <p:sp>
        <p:nvSpPr>
          <p:cNvPr id="17" name="文本框 26 2 1 1 1 1 1">
            <a:extLst>
              <a:ext uri="{FF2B5EF4-FFF2-40B4-BE49-F238E27FC236}">
                <a16:creationId xmlns:a16="http://schemas.microsoft.com/office/drawing/2014/main" id="{102FAB26-3DE9-43B4-10FE-82F5ECA58DBD}"/>
              </a:ext>
            </a:extLst>
          </p:cNvPr>
          <p:cNvSpPr txBox="1"/>
          <p:nvPr/>
        </p:nvSpPr>
        <p:spPr>
          <a:xfrm>
            <a:off x="4335600" y="860081"/>
            <a:ext cx="305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Dimensionless Number</a:t>
            </a:r>
          </a:p>
        </p:txBody>
      </p:sp>
      <p:sp>
        <p:nvSpPr>
          <p:cNvPr id="18" name="文本框 26 2 1 2 1">
            <a:extLst>
              <a:ext uri="{FF2B5EF4-FFF2-40B4-BE49-F238E27FC236}">
                <a16:creationId xmlns:a16="http://schemas.microsoft.com/office/drawing/2014/main" id="{40EC6446-7771-3EE4-0342-7F8A79A58166}"/>
              </a:ext>
            </a:extLst>
          </p:cNvPr>
          <p:cNvSpPr txBox="1"/>
          <p:nvPr/>
        </p:nvSpPr>
        <p:spPr>
          <a:xfrm>
            <a:off x="4355920" y="1352928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variables</a:t>
            </a:r>
          </a:p>
        </p:txBody>
      </p:sp>
      <p:pic>
        <p:nvPicPr>
          <p:cNvPr id="36" name="Picture 35" descr="\documentclass{article}&#10;\usepackage{amsmath}&#10;\usepackage{multirow}&#10;\usepackage{blkarray}&#10;\pagestyle{empty}&#10;&#10;\begin{document}&#10;&#10;\begin{align*} \label{dim_matrix}&#10;\begin{blockarray}{r c c c c c}&#10;\begin{block}{r [ c c c c ] c}&#10;\multirow{1}{*}{Mass [kg]} &amp; D_{x_1,\mathrm{kg}} &amp; D_{x_2,\mathrm{kg}} &amp; \cdots &amp; D_{x_p,\mathrm{kg}} &amp; \\&#10;\multirow{1}{*}{Length [m]} &amp; D_{x_1,\mathrm{m}} &amp; D_{x_2,\mathrm{m}} &amp; \cdots &amp; D_{x_p,\mathrm{m}} &amp; \\&#10;\multirow{1}{*}{Time [s]} &amp; D_{x_1,\mathrm{s}} &amp; D_{x_2,\mathrm{s}} &amp; \cdots &amp; D_{x_p,\mathrm{s}} &amp; \\&#10;\end{block}&#10;\end{blockarray}&#10;\end{align*}&#10;&#10;\end{document}&#10;" title="IguanaTex Bitmap Display">
            <a:extLst>
              <a:ext uri="{FF2B5EF4-FFF2-40B4-BE49-F238E27FC236}">
                <a16:creationId xmlns:a16="http://schemas.microsoft.com/office/drawing/2014/main" id="{E0200442-8C74-4804-52A9-321F259DF5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42605" y="2420516"/>
            <a:ext cx="4915809" cy="885333"/>
          </a:xfrm>
          <a:prstGeom prst="rect">
            <a:avLst/>
          </a:prstGeom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9CD90F85-366A-3B38-63E0-0AE3CF8AE813}"/>
              </a:ext>
            </a:extLst>
          </p:cNvPr>
          <p:cNvSpPr txBox="1"/>
          <p:nvPr/>
        </p:nvSpPr>
        <p:spPr>
          <a:xfrm>
            <a:off x="7618505" y="181317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Structure of Scaling Relation</a:t>
            </a:r>
          </a:p>
        </p:txBody>
      </p:sp>
      <p:pic>
        <p:nvPicPr>
          <p:cNvPr id="27" name="Picture 26" descr="\documentclass{article}&#10;\usepackage{amsmath}&#10;\pagestyle{empty}&#10;\begin{document}&#10;&#10;\begin{align*} \label{eq:pi}&#10;    &amp;\Pi_0 = f(\Pi_1,\dots, \Pi_{q-1})&#10;\end{align*}&#10;&#10;&#10;\end{document}" title="IguanaTex Bitmap Display">
            <a:extLst>
              <a:ext uri="{FF2B5EF4-FFF2-40B4-BE49-F238E27FC236}">
                <a16:creationId xmlns:a16="http://schemas.microsoft.com/office/drawing/2014/main" id="{46FFE200-61C1-2A16-D332-46500F40DC9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81557" y="2232987"/>
            <a:ext cx="2380190" cy="263619"/>
          </a:xfrm>
          <a:prstGeom prst="rect">
            <a:avLst/>
          </a:prstGeom>
        </p:spPr>
      </p:pic>
      <p:sp>
        <p:nvSpPr>
          <p:cNvPr id="28" name="文本框 26 2 1 1 2">
            <a:extLst>
              <a:ext uri="{FF2B5EF4-FFF2-40B4-BE49-F238E27FC236}">
                <a16:creationId xmlns:a16="http://schemas.microsoft.com/office/drawing/2014/main" id="{36C98EAB-0CE4-E698-F2DF-E053C95A08CC}"/>
              </a:ext>
            </a:extLst>
          </p:cNvPr>
          <p:cNvSpPr txBox="1"/>
          <p:nvPr/>
        </p:nvSpPr>
        <p:spPr>
          <a:xfrm>
            <a:off x="7929229" y="3103621"/>
            <a:ext cx="239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Neural Network?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Other?</a:t>
            </a:r>
          </a:p>
        </p:txBody>
      </p:sp>
      <p:pic>
        <p:nvPicPr>
          <p:cNvPr id="32" name="Picture 31" descr="\documentclass{article}&#10;\usepackage{amsmath}&#10;\pagestyle{empty}&#10;\begin{document}&#10;&#10;$f$:&#10;&#10;&#10;\end{document}" title="IguanaTex Bitmap Display">
            <a:extLst>
              <a:ext uri="{FF2B5EF4-FFF2-40B4-BE49-F238E27FC236}">
                <a16:creationId xmlns:a16="http://schemas.microsoft.com/office/drawing/2014/main" id="{D39DFACF-4430-07BA-28C7-87FF4F45E3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03614" y="2883505"/>
            <a:ext cx="187429" cy="230095"/>
          </a:xfrm>
          <a:prstGeom prst="rect">
            <a:avLst/>
          </a:prstGeom>
        </p:spPr>
      </p:pic>
      <p:sp>
        <p:nvSpPr>
          <p:cNvPr id="37" name="文本框 26 2 1 1 1 2 1">
            <a:extLst>
              <a:ext uri="{FF2B5EF4-FFF2-40B4-BE49-F238E27FC236}">
                <a16:creationId xmlns:a16="http://schemas.microsoft.com/office/drawing/2014/main" id="{32D3FA6C-F60F-216C-5BD7-454B1085307D}"/>
              </a:ext>
            </a:extLst>
          </p:cNvPr>
          <p:cNvSpPr txBox="1"/>
          <p:nvPr/>
        </p:nvSpPr>
        <p:spPr>
          <a:xfrm>
            <a:off x="1" y="2729394"/>
            <a:ext cx="1791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DW = 0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 is used to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Dimensionless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numbers</a:t>
            </a:r>
          </a:p>
        </p:txBody>
      </p:sp>
      <p:pic>
        <p:nvPicPr>
          <p:cNvPr id="41" name="Picture 40" descr="\documentclass{article}&#10;\usepackage{amsmath}&#10;\pagestyle{empty}&#10;\begin{document}&#10;&#10;$\boldsymbol{D}$:&#10;&#10;&#10;\end{document}" title="IguanaTex Bitmap Display">
            <a:extLst>
              <a:ext uri="{FF2B5EF4-FFF2-40B4-BE49-F238E27FC236}">
                <a16:creationId xmlns:a16="http://schemas.microsoft.com/office/drawing/2014/main" id="{9B771130-42DE-DFC0-4B9D-63F06B3D71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42605" y="2166135"/>
            <a:ext cx="283428" cy="173714"/>
          </a:xfrm>
          <a:prstGeom prst="rect">
            <a:avLst/>
          </a:prstGeom>
        </p:spPr>
      </p:pic>
      <p:sp>
        <p:nvSpPr>
          <p:cNvPr id="42" name="文本框 26 2 1 1 1 1 2">
            <a:extLst>
              <a:ext uri="{FF2B5EF4-FFF2-40B4-BE49-F238E27FC236}">
                <a16:creationId xmlns:a16="http://schemas.microsoft.com/office/drawing/2014/main" id="{88188B69-4FF7-D153-8C74-3C68F30BAEF9}"/>
              </a:ext>
            </a:extLst>
          </p:cNvPr>
          <p:cNvSpPr txBox="1"/>
          <p:nvPr/>
        </p:nvSpPr>
        <p:spPr>
          <a:xfrm>
            <a:off x="2169307" y="409509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右箭头 19 1">
            <a:extLst>
              <a:ext uri="{FF2B5EF4-FFF2-40B4-BE49-F238E27FC236}">
                <a16:creationId xmlns:a16="http://schemas.microsoft.com/office/drawing/2014/main" id="{42FE117F-AA64-8D6A-3227-6006A5D68383}"/>
              </a:ext>
            </a:extLst>
          </p:cNvPr>
          <p:cNvSpPr/>
          <p:nvPr/>
        </p:nvSpPr>
        <p:spPr>
          <a:xfrm rot="5400000">
            <a:off x="5815742" y="170451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右箭头 19 2">
            <a:extLst>
              <a:ext uri="{FF2B5EF4-FFF2-40B4-BE49-F238E27FC236}">
                <a16:creationId xmlns:a16="http://schemas.microsoft.com/office/drawing/2014/main" id="{F44FEA87-5A24-73CA-8E82-D105620E2CD0}"/>
              </a:ext>
            </a:extLst>
          </p:cNvPr>
          <p:cNvSpPr/>
          <p:nvPr/>
        </p:nvSpPr>
        <p:spPr>
          <a:xfrm rot="5400000">
            <a:off x="6047947" y="4747503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右箭头 19 3">
            <a:extLst>
              <a:ext uri="{FF2B5EF4-FFF2-40B4-BE49-F238E27FC236}">
                <a16:creationId xmlns:a16="http://schemas.microsoft.com/office/drawing/2014/main" id="{767195BE-7BC3-D227-AAFC-235CA43AC6AB}"/>
              </a:ext>
            </a:extLst>
          </p:cNvPr>
          <p:cNvSpPr/>
          <p:nvPr/>
        </p:nvSpPr>
        <p:spPr>
          <a:xfrm rot="5400000">
            <a:off x="8032273" y="4747504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文本框 18">
            <a:extLst>
              <a:ext uri="{FF2B5EF4-FFF2-40B4-BE49-F238E27FC236}">
                <a16:creationId xmlns:a16="http://schemas.microsoft.com/office/drawing/2014/main" id="{EFE502D6-0E0D-052F-F43F-B9340976602A}"/>
              </a:ext>
            </a:extLst>
          </p:cNvPr>
          <p:cNvSpPr txBox="1"/>
          <p:nvPr/>
        </p:nvSpPr>
        <p:spPr>
          <a:xfrm>
            <a:off x="3527511" y="48912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</p:txBody>
      </p:sp>
      <p:sp>
        <p:nvSpPr>
          <p:cNvPr id="50" name="文本框 24 1">
            <a:extLst>
              <a:ext uri="{FF2B5EF4-FFF2-40B4-BE49-F238E27FC236}">
                <a16:creationId xmlns:a16="http://schemas.microsoft.com/office/drawing/2014/main" id="{50D1F19F-1D69-554F-761A-1989946EDFFC}"/>
              </a:ext>
            </a:extLst>
          </p:cNvPr>
          <p:cNvSpPr txBox="1"/>
          <p:nvPr/>
        </p:nvSpPr>
        <p:spPr>
          <a:xfrm>
            <a:off x="3524221" y="5226437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Choose      penalty for sparse dimensionless numbers</a:t>
            </a:r>
          </a:p>
        </p:txBody>
      </p:sp>
      <p:pic>
        <p:nvPicPr>
          <p:cNvPr id="51" name="Picture 50" descr="\documentclass{article}&#10;\usepackage{amsmath}&#10;\pagestyle{empty}&#10;\begin{document}&#10;&#10;$\ell_1$&#10;&#10;&#10;\end{document}" title="IguanaTex Bitmap Display">
            <a:extLst>
              <a:ext uri="{FF2B5EF4-FFF2-40B4-BE49-F238E27FC236}">
                <a16:creationId xmlns:a16="http://schemas.microsoft.com/office/drawing/2014/main" id="{EF715065-7EED-D6B6-F4B4-90F3E35F68D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03923" y="5324963"/>
            <a:ext cx="168686" cy="19474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 title="IguanaTex Bitmap Display">
            <a:extLst>
              <a:ext uri="{FF2B5EF4-FFF2-40B4-BE49-F238E27FC236}">
                <a16:creationId xmlns:a16="http://schemas.microsoft.com/office/drawing/2014/main" id="{111B81D5-C1C6-733B-492E-9888E962DA8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95707" y="5870464"/>
            <a:ext cx="2337524" cy="295619"/>
          </a:xfrm>
          <a:prstGeom prst="rect">
            <a:avLst/>
          </a:prstGeom>
        </p:spPr>
      </p:pic>
      <p:sp>
        <p:nvSpPr>
          <p:cNvPr id="55" name="文本框 26 2 1 1 1 2 2">
            <a:extLst>
              <a:ext uri="{FF2B5EF4-FFF2-40B4-BE49-F238E27FC236}">
                <a16:creationId xmlns:a16="http://schemas.microsoft.com/office/drawing/2014/main" id="{D028DF7A-6334-05D8-5673-B67EF5D7E39C}"/>
              </a:ext>
            </a:extLst>
          </p:cNvPr>
          <p:cNvSpPr txBox="1"/>
          <p:nvPr/>
        </p:nvSpPr>
        <p:spPr>
          <a:xfrm>
            <a:off x="10687235" y="3702468"/>
            <a:ext cx="2243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Hyperparameters on f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reg: order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NN: depth and width</a:t>
            </a:r>
          </a:p>
        </p:txBody>
      </p:sp>
      <p:sp>
        <p:nvSpPr>
          <p:cNvPr id="56" name="文本框 26 2 1 2 2">
            <a:extLst>
              <a:ext uri="{FF2B5EF4-FFF2-40B4-BE49-F238E27FC236}">
                <a16:creationId xmlns:a16="http://schemas.microsoft.com/office/drawing/2014/main" id="{C7B3DB35-D2E4-7420-DA23-DC5134E5F77E}"/>
              </a:ext>
            </a:extLst>
          </p:cNvPr>
          <p:cNvSpPr txBox="1"/>
          <p:nvPr/>
        </p:nvSpPr>
        <p:spPr>
          <a:xfrm>
            <a:off x="7620296" y="280739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</p:txBody>
      </p:sp>
      <p:sp>
        <p:nvSpPr>
          <p:cNvPr id="57" name="文本框 26 2 1 1 1 2 3">
            <a:extLst>
              <a:ext uri="{FF2B5EF4-FFF2-40B4-BE49-F238E27FC236}">
                <a16:creationId xmlns:a16="http://schemas.microsoft.com/office/drawing/2014/main" id="{7EBC64BF-6C5E-99BA-35AC-AFD374B60E5E}"/>
              </a:ext>
            </a:extLst>
          </p:cNvPr>
          <p:cNvSpPr txBox="1"/>
          <p:nvPr/>
        </p:nvSpPr>
        <p:spPr>
          <a:xfrm>
            <a:off x="9200237" y="5627385"/>
            <a:ext cx="351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optimization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hyperparamters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26 2 1 1 1 1 3 1">
            <a:extLst>
              <a:ext uri="{FF2B5EF4-FFF2-40B4-BE49-F238E27FC236}">
                <a16:creationId xmlns:a16="http://schemas.microsoft.com/office/drawing/2014/main" id="{2E03BD26-E454-8E85-C687-1614BDB873B2}"/>
              </a:ext>
            </a:extLst>
          </p:cNvPr>
          <p:cNvSpPr txBox="1"/>
          <p:nvPr/>
        </p:nvSpPr>
        <p:spPr>
          <a:xfrm>
            <a:off x="2187572" y="3517093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null space       of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\documentclass{article}&#10;\usepackage{amsmath}&#10;\pagestyle{empty}&#10;\begin{document}&#10;&#10;$\boldsymbol{W}$&#10;&#10;&#10;\end{document}" title="IguanaTex Bitmap Display">
            <a:extLst>
              <a:ext uri="{FF2B5EF4-FFF2-40B4-BE49-F238E27FC236}">
                <a16:creationId xmlns:a16="http://schemas.microsoft.com/office/drawing/2014/main" id="{10D6F34C-6C09-D0A8-CB27-DD10D884B2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735626" y="3648730"/>
            <a:ext cx="245129" cy="15015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oldsymbol{D}$&#10;&#10;&#10;\end{document}" title="IguanaTex Bitmap Display">
            <a:extLst>
              <a:ext uri="{FF2B5EF4-FFF2-40B4-BE49-F238E27FC236}">
                <a16:creationId xmlns:a16="http://schemas.microsoft.com/office/drawing/2014/main" id="{DD2A9AE8-D8A7-398A-0A85-72DCE3466F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280042" y="3640978"/>
            <a:ext cx="190989" cy="150157"/>
          </a:xfrm>
          <a:prstGeom prst="rect">
            <a:avLst/>
          </a:prstGeom>
        </p:spPr>
      </p:pic>
      <p:sp>
        <p:nvSpPr>
          <p:cNvPr id="15" name="文本框 26 2 1 1 1 1 3 2">
            <a:extLst>
              <a:ext uri="{FF2B5EF4-FFF2-40B4-BE49-F238E27FC236}">
                <a16:creationId xmlns:a16="http://schemas.microsoft.com/office/drawing/2014/main" id="{F5708B73-46E6-D97F-66DE-72D0F29158F3}"/>
              </a:ext>
            </a:extLst>
          </p:cNvPr>
          <p:cNvSpPr txBox="1"/>
          <p:nvPr/>
        </p:nvSpPr>
        <p:spPr>
          <a:xfrm>
            <a:off x="2520464" y="4386607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dimensionless numbers?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4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000DDE3-E6F7-EB87-5F59-92B3C43D0468}"/>
              </a:ext>
            </a:extLst>
          </p:cNvPr>
          <p:cNvSpPr/>
          <p:nvPr/>
        </p:nvSpPr>
        <p:spPr>
          <a:xfrm>
            <a:off x="2164127" y="473897"/>
            <a:ext cx="3334592" cy="4298217"/>
          </a:xfrm>
          <a:prstGeom prst="roundRect">
            <a:avLst>
              <a:gd name="adj" fmla="val 4282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FD5CD8-7AC9-8669-A692-73DD51AE02F7}"/>
              </a:ext>
            </a:extLst>
          </p:cNvPr>
          <p:cNvSpPr txBox="1"/>
          <p:nvPr/>
        </p:nvSpPr>
        <p:spPr>
          <a:xfrm>
            <a:off x="661766" y="14038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Dimensionless Numbers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47D8D1D-E4D7-BAEF-5BE2-DCAE744B9166}"/>
              </a:ext>
            </a:extLst>
          </p:cNvPr>
          <p:cNvSpPr/>
          <p:nvPr/>
        </p:nvSpPr>
        <p:spPr>
          <a:xfrm>
            <a:off x="5944599" y="458657"/>
            <a:ext cx="6127043" cy="4313458"/>
          </a:xfrm>
          <a:prstGeom prst="roundRect">
            <a:avLst>
              <a:gd name="adj" fmla="val 4282"/>
            </a:avLst>
          </a:prstGeom>
          <a:solidFill>
            <a:srgbClr val="FA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8AE3A0-6509-AC63-E2A5-FCD525132242}"/>
              </a:ext>
            </a:extLst>
          </p:cNvPr>
          <p:cNvSpPr txBox="1"/>
          <p:nvPr/>
        </p:nvSpPr>
        <p:spPr>
          <a:xfrm>
            <a:off x="6037859" y="10208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Space of Dimensionless Relationships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0D99CD1-6A70-A275-573E-5F52AEA4EAE1}"/>
              </a:ext>
            </a:extLst>
          </p:cNvPr>
          <p:cNvSpPr/>
          <p:nvPr/>
        </p:nvSpPr>
        <p:spPr>
          <a:xfrm>
            <a:off x="5944598" y="5174444"/>
            <a:ext cx="6127043" cy="1451508"/>
          </a:xfrm>
          <a:prstGeom prst="roundRect">
            <a:avLst>
              <a:gd name="adj" fmla="val 4282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D353E6-D52C-B8C4-41D0-78522F8F71CD}"/>
              </a:ext>
            </a:extLst>
          </p:cNvPr>
          <p:cNvSpPr txBox="1"/>
          <p:nvPr/>
        </p:nvSpPr>
        <p:spPr>
          <a:xfrm>
            <a:off x="5950518" y="483481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Loss Function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711CC0CC-B954-1D5C-4F52-F62A1A318289}"/>
              </a:ext>
            </a:extLst>
          </p:cNvPr>
          <p:cNvSpPr/>
          <p:nvPr/>
        </p:nvSpPr>
        <p:spPr>
          <a:xfrm rot="5400000">
            <a:off x="9077215" y="4702676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A0E4122-486D-D835-4F60-37DD1B78A332}"/>
              </a:ext>
            </a:extLst>
          </p:cNvPr>
          <p:cNvSpPr/>
          <p:nvPr/>
        </p:nvSpPr>
        <p:spPr>
          <a:xfrm>
            <a:off x="632517" y="5226705"/>
            <a:ext cx="4851018" cy="1421801"/>
          </a:xfrm>
          <a:prstGeom prst="roundRect">
            <a:avLst>
              <a:gd name="adj" fmla="val 4282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ED87BF-50C5-8262-9C4D-A8BA24B42F4B}"/>
              </a:ext>
            </a:extLst>
          </p:cNvPr>
          <p:cNvSpPr txBox="1"/>
          <p:nvPr/>
        </p:nvSpPr>
        <p:spPr>
          <a:xfrm>
            <a:off x="636729" y="488505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Dimensionless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0B47A1-FD42-C8E8-D13B-5AA7456BE397}"/>
              </a:ext>
            </a:extLst>
          </p:cNvPr>
          <p:cNvSpPr/>
          <p:nvPr/>
        </p:nvSpPr>
        <p:spPr>
          <a:xfrm rot="10800000">
            <a:off x="5378084" y="564690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本框 24 1">
            <a:extLst>
              <a:ext uri="{FF2B5EF4-FFF2-40B4-BE49-F238E27FC236}">
                <a16:creationId xmlns:a16="http://schemas.microsoft.com/office/drawing/2014/main" id="{C38B03E9-FA4A-95DA-8A14-F198D654DAB3}"/>
              </a:ext>
            </a:extLst>
          </p:cNvPr>
          <p:cNvSpPr txBox="1"/>
          <p:nvPr/>
        </p:nvSpPr>
        <p:spPr>
          <a:xfrm>
            <a:off x="6043901" y="5174444"/>
            <a:ext cx="292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f. Choose      penalties      ,   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E505E8-8991-601B-33E0-3B97EEF47BF8}"/>
                  </a:ext>
                </a:extLst>
              </p:cNvPr>
              <p:cNvSpPr txBox="1"/>
              <p:nvPr/>
            </p:nvSpPr>
            <p:spPr>
              <a:xfrm>
                <a:off x="6095099" y="2225453"/>
                <a:ext cx="4021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 Choose form of scaling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E505E8-8991-601B-33E0-3B97EEF4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99" y="2225453"/>
                <a:ext cx="4021870" cy="369332"/>
              </a:xfrm>
              <a:prstGeom prst="rect">
                <a:avLst/>
              </a:prstGeom>
              <a:blipFill>
                <a:blip r:embed="rId20"/>
                <a:stretch>
                  <a:fillRect l="-13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>
            <a:extLst>
              <a:ext uri="{FF2B5EF4-FFF2-40B4-BE49-F238E27FC236}">
                <a16:creationId xmlns:a16="http://schemas.microsoft.com/office/drawing/2014/main" id="{6E45016C-2EAD-BE97-4247-4B88D0F896B1}"/>
              </a:ext>
            </a:extLst>
          </p:cNvPr>
          <p:cNvSpPr/>
          <p:nvPr/>
        </p:nvSpPr>
        <p:spPr>
          <a:xfrm>
            <a:off x="5418871" y="188297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本框 31 1 1">
            <a:extLst>
              <a:ext uri="{FF2B5EF4-FFF2-40B4-BE49-F238E27FC236}">
                <a16:creationId xmlns:a16="http://schemas.microsoft.com/office/drawing/2014/main" id="{75049DC9-E3EC-5BCC-611F-3BEB10A0AF8B}"/>
              </a:ext>
            </a:extLst>
          </p:cNvPr>
          <p:cNvSpPr txBox="1"/>
          <p:nvPr/>
        </p:nvSpPr>
        <p:spPr>
          <a:xfrm>
            <a:off x="6095099" y="471414"/>
            <a:ext cx="42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d. Choose maximum number of        q-1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 </a:t>
            </a:r>
          </a:p>
        </p:txBody>
      </p:sp>
      <p:sp>
        <p:nvSpPr>
          <p:cNvPr id="7" name="文本框 26 2 1">
            <a:extLst>
              <a:ext uri="{FF2B5EF4-FFF2-40B4-BE49-F238E27FC236}">
                <a16:creationId xmlns:a16="http://schemas.microsoft.com/office/drawing/2014/main" id="{E8DC2339-B8DC-6AA0-9380-33F575D8F4BD}"/>
              </a:ext>
            </a:extLst>
          </p:cNvPr>
          <p:cNvSpPr txBox="1"/>
          <p:nvPr/>
        </p:nvSpPr>
        <p:spPr>
          <a:xfrm>
            <a:off x="755237" y="1501282"/>
            <a:ext cx="388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 dimensions matrix                  :</a:t>
            </a:r>
          </a:p>
        </p:txBody>
      </p:sp>
      <p:pic>
        <p:nvPicPr>
          <p:cNvPr id="42" name="Picture 41" descr="\documentclass{article}&#10;\usepackage{amsmath}&#10;\usepackage{amssymb} % Add this line&#10;\pagestyle{empty}&#10;\begin{document}&#10;&#10;$\boldsymbol{D}\in \mathbb{R}^{d\times p}$&#10;&#10;\end{document}&#10;" title="IguanaTex Bitmap Display">
            <a:extLst>
              <a:ext uri="{FF2B5EF4-FFF2-40B4-BE49-F238E27FC236}">
                <a16:creationId xmlns:a16="http://schemas.microsoft.com/office/drawing/2014/main" id="{ADD52B23-E69D-57A4-312B-2DD291E66C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573014" y="1601960"/>
            <a:ext cx="841653" cy="174216"/>
          </a:xfrm>
          <a:prstGeom prst="rect">
            <a:avLst/>
          </a:prstGeom>
        </p:spPr>
      </p:pic>
      <p:pic>
        <p:nvPicPr>
          <p:cNvPr id="34" name="图片 36 2">
            <a:extLst>
              <a:ext uri="{FF2B5EF4-FFF2-40B4-BE49-F238E27FC236}">
                <a16:creationId xmlns:a16="http://schemas.microsoft.com/office/drawing/2014/main" id="{B0C1E502-B072-C62E-65D0-A7D8308BD4B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3415" t="16680" r="35860" b="75877"/>
          <a:stretch/>
        </p:blipFill>
        <p:spPr>
          <a:xfrm>
            <a:off x="854122" y="2188996"/>
            <a:ext cx="3937605" cy="1234385"/>
          </a:xfrm>
          <a:prstGeom prst="rect">
            <a:avLst/>
          </a:prstGeom>
        </p:spPr>
      </p:pic>
      <p:sp>
        <p:nvSpPr>
          <p:cNvPr id="35" name="文本框 37 2">
            <a:extLst>
              <a:ext uri="{FF2B5EF4-FFF2-40B4-BE49-F238E27FC236}">
                <a16:creationId xmlns:a16="http://schemas.microsoft.com/office/drawing/2014/main" id="{E1977205-E538-556A-2E50-2FEF70B37DB2}"/>
              </a:ext>
            </a:extLst>
          </p:cNvPr>
          <p:cNvSpPr txBox="1"/>
          <p:nvPr/>
        </p:nvSpPr>
        <p:spPr>
          <a:xfrm>
            <a:off x="755237" y="3519506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c. Calculate basis vectors                   :</a:t>
            </a:r>
          </a:p>
        </p:txBody>
      </p:sp>
      <p:pic>
        <p:nvPicPr>
          <p:cNvPr id="44" name="Picture 43" descr="\documentclass{article}&#10;\usepackage{amsmath}&#10;\usepackage{amssymb} % Add this line&#10;\pagestyle{empty}&#10;\begin{document}&#10;&#10;$\boldsymbol{W}\in \mathbb{R}^{p\times b}$&#10;&#10;\end{document}&#10;" title="IguanaTex Bitmap Display">
            <a:extLst>
              <a:ext uri="{FF2B5EF4-FFF2-40B4-BE49-F238E27FC236}">
                <a16:creationId xmlns:a16="http://schemas.microsoft.com/office/drawing/2014/main" id="{0EC53509-B237-60EA-4439-175CB020B5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233933" y="3626113"/>
            <a:ext cx="852910" cy="168758"/>
          </a:xfrm>
          <a:prstGeom prst="rect">
            <a:avLst/>
          </a:prstGeom>
        </p:spPr>
      </p:pic>
      <p:sp>
        <p:nvSpPr>
          <p:cNvPr id="47" name="文本框 26 2 2">
            <a:extLst>
              <a:ext uri="{FF2B5EF4-FFF2-40B4-BE49-F238E27FC236}">
                <a16:creationId xmlns:a16="http://schemas.microsoft.com/office/drawing/2014/main" id="{71AA92E2-8AAD-8B7D-5FBB-5C92D202DBE0}"/>
              </a:ext>
            </a:extLst>
          </p:cNvPr>
          <p:cNvSpPr txBox="1"/>
          <p:nvPr/>
        </p:nvSpPr>
        <p:spPr>
          <a:xfrm>
            <a:off x="1114123" y="1838279"/>
            <a:ext cx="404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d-# of dimensions; p-number of variables</a:t>
            </a:r>
          </a:p>
        </p:txBody>
      </p:sp>
      <p:pic>
        <p:nvPicPr>
          <p:cNvPr id="55" name="Picture 54" descr="\documentclass{article}&#10;\usepackage{amsmath}&#10;\pagestyle{empty}&#10;\begin{document}&#10;&#10;$\Pi_j$&#10;&#10;&#10;\end{document}" title="IguanaTex Bitmap Display">
            <a:extLst>
              <a:ext uri="{FF2B5EF4-FFF2-40B4-BE49-F238E27FC236}">
                <a16:creationId xmlns:a16="http://schemas.microsoft.com/office/drawing/2014/main" id="{370813E4-159E-266C-5CF8-BF69E0FBBC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193565" y="582656"/>
            <a:ext cx="231173" cy="22029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begin{align*} \label{eqn: dimensionless_number}&#10;    \Pi_j=\prod_{i=1}^p x_i^{\boldsymbol{W}\boldsymbol{\gamma}_{\Pi, j}}, j\in \{1,\ldots,q-1\}&#10;\end{align*}&#10;&#10;&#10;\end{document}" title="IguanaTex Bitmap Display">
            <a:extLst>
              <a:ext uri="{FF2B5EF4-FFF2-40B4-BE49-F238E27FC236}">
                <a16:creationId xmlns:a16="http://schemas.microsoft.com/office/drawing/2014/main" id="{06BB261C-EF61-14C4-2533-1162DF76468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371573" y="961462"/>
            <a:ext cx="3829332" cy="705524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begin{align*} \label{eq:pi}&#10;    &amp;\Pi_0 = f(\Pi_1,\dots, \Pi_{q-1}),\\&#10;    &amp;\Pi_0 \approx \widehat{\Pi}_0 = \sum_{i_1+i_2+\ldots+i_{q-1}\leq\psi}\beta_{i_1i_2\ldots i_{q-1}}\Pi_1^{i_1}\Pi_2^{i_2}\ldots\Pi_{q-1}^{i_{q-1}},&#10;\end{align*}&#10;&#10;&#10;\end{document}" title="IguanaTex Bitmap Display">
            <a:extLst>
              <a:ext uri="{FF2B5EF4-FFF2-40B4-BE49-F238E27FC236}">
                <a16:creationId xmlns:a16="http://schemas.microsoft.com/office/drawing/2014/main" id="{2A82D552-59D0-073D-C32C-79152529FA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066865" y="2775820"/>
            <a:ext cx="5842285" cy="1002667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\ell_1$&#10;&#10;&#10;\end{document}" title="IguanaTex Bitmap Display">
            <a:extLst>
              <a:ext uri="{FF2B5EF4-FFF2-40B4-BE49-F238E27FC236}">
                <a16:creationId xmlns:a16="http://schemas.microsoft.com/office/drawing/2014/main" id="{8D12CF41-B0A6-B415-E896-5FD07669841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086163" y="5272970"/>
            <a:ext cx="168686" cy="194743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\lambda_1$&#10;&#10;&#10;\end{document}" title="IguanaTex Bitmap Display">
            <a:extLst>
              <a:ext uri="{FF2B5EF4-FFF2-40B4-BE49-F238E27FC236}">
                <a16:creationId xmlns:a16="http://schemas.microsoft.com/office/drawing/2014/main" id="{29FE3235-BEE6-4D8A-1202-EB04F6192F1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8286239" y="5288357"/>
            <a:ext cx="177627" cy="172693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$\lambda_2$&#10;&#10;&#10;\end{document}" title="IguanaTex Bitmap Display">
            <a:extLst>
              <a:ext uri="{FF2B5EF4-FFF2-40B4-BE49-F238E27FC236}">
                <a16:creationId xmlns:a16="http://schemas.microsoft.com/office/drawing/2014/main" id="{6B67A39B-AB65-D42D-0E1A-7EFE713F0BD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571596" y="5291275"/>
            <a:ext cx="182562" cy="172693"/>
          </a:xfrm>
          <a:prstGeom prst="rect">
            <a:avLst/>
          </a:prstGeom>
        </p:spPr>
      </p:pic>
      <p:pic>
        <p:nvPicPr>
          <p:cNvPr id="73" name="Picture 72" descr="\documentclass{article}&#10;\usepackage{amsmath}&#10;\pagestyle{empty}&#10;\begin{document}&#10;&#10;\begin{align*}&#10;    J=\sum_{k=1}^n(\Pi_{0,k}- \widehat{\Pi}_{0,k})^2+\sum_j^{q-1}\lambda_1|\boldsymbol{\gamma}_{\Pi_j}|_1+\lambda_2|\boldsymbol{\beta}|_1&#10;\end{align*}&#10;&#10;\end{document}" title="IguanaTex Bitmap Display">
            <a:extLst>
              <a:ext uri="{FF2B5EF4-FFF2-40B4-BE49-F238E27FC236}">
                <a16:creationId xmlns:a16="http://schemas.microsoft.com/office/drawing/2014/main" id="{134769B6-602A-7BDB-DB60-BE5D7C649F3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514150" y="5538993"/>
            <a:ext cx="5045333" cy="780190"/>
          </a:xfrm>
          <a:prstGeom prst="rect">
            <a:avLst/>
          </a:prstGeom>
        </p:spPr>
      </p:pic>
      <p:pic>
        <p:nvPicPr>
          <p:cNvPr id="80" name="Picture 79" descr="\documentclass{article}&#10;\usepackage{amsmath}&#10;\pagestyle{empty}&#10;\begin{document}&#10;$\boldsymbol{\gamma}_{\Pi, j}, \beta_{i_1i_2\ldots i_{q-1}}$&#10;&#10;&#10;\end{document}" title="IguanaTex Bitmap Display">
            <a:extLst>
              <a:ext uri="{FF2B5EF4-FFF2-40B4-BE49-F238E27FC236}">
                <a16:creationId xmlns:a16="http://schemas.microsoft.com/office/drawing/2014/main" id="{900BE6FC-AFA4-2B2F-8BDE-0F4F45E3AE1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734386" y="4179531"/>
            <a:ext cx="1622858" cy="277334"/>
          </a:xfrm>
          <a:prstGeom prst="rect">
            <a:avLst/>
          </a:prstGeom>
        </p:spPr>
      </p:pic>
      <p:sp>
        <p:nvSpPr>
          <p:cNvPr id="76" name="文本框 31 2">
            <a:extLst>
              <a:ext uri="{FF2B5EF4-FFF2-40B4-BE49-F238E27FC236}">
                <a16:creationId xmlns:a16="http://schemas.microsoft.com/office/drawing/2014/main" id="{AE8426E4-6943-3305-91C0-3B6057FE718C}"/>
              </a:ext>
            </a:extLst>
          </p:cNvPr>
          <p:cNvSpPr txBox="1"/>
          <p:nvPr/>
        </p:nvSpPr>
        <p:spPr>
          <a:xfrm>
            <a:off x="9330352" y="4133532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unknown</a:t>
            </a:r>
          </a:p>
        </p:txBody>
      </p:sp>
      <p:sp>
        <p:nvSpPr>
          <p:cNvPr id="81" name="文本框 24 2">
            <a:extLst>
              <a:ext uri="{FF2B5EF4-FFF2-40B4-BE49-F238E27FC236}">
                <a16:creationId xmlns:a16="http://schemas.microsoft.com/office/drawing/2014/main" id="{476197FA-AF3B-0F6A-E31C-F99A549A3759}"/>
              </a:ext>
            </a:extLst>
          </p:cNvPr>
          <p:cNvSpPr txBox="1"/>
          <p:nvPr/>
        </p:nvSpPr>
        <p:spPr>
          <a:xfrm>
            <a:off x="732718" y="51744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g. Fit:</a:t>
            </a:r>
          </a:p>
        </p:txBody>
      </p:sp>
      <p:pic>
        <p:nvPicPr>
          <p:cNvPr id="83" name="Picture 82" descr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 title="IguanaTex Bitmap Display">
            <a:extLst>
              <a:ext uri="{FF2B5EF4-FFF2-40B4-BE49-F238E27FC236}">
                <a16:creationId xmlns:a16="http://schemas.microsoft.com/office/drawing/2014/main" id="{58A9F914-9BC1-DCA0-C65B-7777ACEFB71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297955" y="5521328"/>
            <a:ext cx="2337524" cy="295619"/>
          </a:xfrm>
          <a:prstGeom prst="rect">
            <a:avLst/>
          </a:prstGeom>
        </p:spPr>
      </p:pic>
      <p:sp>
        <p:nvSpPr>
          <p:cNvPr id="84" name="文本框 24 3">
            <a:extLst>
              <a:ext uri="{FF2B5EF4-FFF2-40B4-BE49-F238E27FC236}">
                <a16:creationId xmlns:a16="http://schemas.microsoft.com/office/drawing/2014/main" id="{6DB33B64-741A-B4E0-AE35-3D8A08FE78A2}"/>
              </a:ext>
            </a:extLst>
          </p:cNvPr>
          <p:cNvSpPr txBox="1"/>
          <p:nvPr/>
        </p:nvSpPr>
        <p:spPr>
          <a:xfrm>
            <a:off x="732718" y="6024447"/>
            <a:ext cx="314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h. Evaluate        on unseen data: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choose best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6" name="Picture 85" descr="\documentclass{article}&#10;\usepackage{amsmath}&#10;\pagestyle{empty}&#10;\begin{document}&#10;$R^2$&#10;&#10;&#10;\end{document}" title="IguanaTex Bitmap Display">
            <a:extLst>
              <a:ext uri="{FF2B5EF4-FFF2-40B4-BE49-F238E27FC236}">
                <a16:creationId xmlns:a16="http://schemas.microsoft.com/office/drawing/2014/main" id="{D4C5FE05-EF8A-E48D-B21D-0D75F1A1210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915898" y="6099758"/>
            <a:ext cx="248229" cy="193371"/>
          </a:xfrm>
          <a:prstGeom prst="rect">
            <a:avLst/>
          </a:prstGeom>
        </p:spPr>
      </p:pic>
      <p:pic>
        <p:nvPicPr>
          <p:cNvPr id="87" name="Picture 86" descr="\documentclass{article}&#10;\usepackage{amsmath}&#10;\pagestyle{empty}&#10;\begin{document}&#10;&#10;$\Pi_j$&#10;&#10;&#10;\end{document}" title="IguanaTex Bitmap Display">
            <a:extLst>
              <a:ext uri="{FF2B5EF4-FFF2-40B4-BE49-F238E27FC236}">
                <a16:creationId xmlns:a16="http://schemas.microsoft.com/office/drawing/2014/main" id="{4DD439DC-7A13-0D5F-E483-C8D53D13032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449472" y="6418976"/>
            <a:ext cx="231173" cy="220295"/>
          </a:xfrm>
          <a:prstGeom prst="rect">
            <a:avLst/>
          </a:prstGeom>
        </p:spPr>
      </p:pic>
      <p:pic>
        <p:nvPicPr>
          <p:cNvPr id="89" name="Picture 88" descr="\documentclass{article}&#10;\usepackage{amsmath}&#10;\pagestyle{empty}&#10;\begin{document}&#10;&#10;$j\in \{1,\ldots,q-1\}$&#10;&#10;&#10;\end{document}" title="IguanaTex Bitmap Display">
            <a:extLst>
              <a:ext uri="{FF2B5EF4-FFF2-40B4-BE49-F238E27FC236}">
                <a16:creationId xmlns:a16="http://schemas.microsoft.com/office/drawing/2014/main" id="{1FD13E09-784D-8F50-237F-34CDCB43F97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2793534" y="6390185"/>
            <a:ext cx="1480311" cy="196825"/>
          </a:xfrm>
          <a:prstGeom prst="rect">
            <a:avLst/>
          </a:prstGeom>
        </p:spPr>
      </p:pic>
      <p:sp>
        <p:nvSpPr>
          <p:cNvPr id="2" name="文本框 31 1 2">
            <a:extLst>
              <a:ext uri="{FF2B5EF4-FFF2-40B4-BE49-F238E27FC236}">
                <a16:creationId xmlns:a16="http://schemas.microsoft.com/office/drawing/2014/main" id="{CC62F3E7-D855-1FD7-821A-377781C2CD12}"/>
              </a:ext>
            </a:extLst>
          </p:cNvPr>
          <p:cNvSpPr txBox="1"/>
          <p:nvPr/>
        </p:nvSpPr>
        <p:spPr>
          <a:xfrm>
            <a:off x="874806" y="3914035"/>
            <a:ext cx="42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d. Choose maximum number of        q-1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 </a:t>
            </a:r>
          </a:p>
        </p:txBody>
      </p:sp>
    </p:spTree>
    <p:extLst>
      <p:ext uri="{BB962C8B-B14F-4D97-AF65-F5344CB8AC3E}">
        <p14:creationId xmlns:p14="http://schemas.microsoft.com/office/powerpoint/2010/main" val="118558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000DDE3-E6F7-EB87-5F59-92B3C43D0468}"/>
              </a:ext>
            </a:extLst>
          </p:cNvPr>
          <p:cNvSpPr/>
          <p:nvPr/>
        </p:nvSpPr>
        <p:spPr>
          <a:xfrm>
            <a:off x="647701" y="473897"/>
            <a:ext cx="4851018" cy="4298217"/>
          </a:xfrm>
          <a:prstGeom prst="roundRect">
            <a:avLst>
              <a:gd name="adj" fmla="val 4282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FD5CD8-7AC9-8669-A692-73DD51AE02F7}"/>
              </a:ext>
            </a:extLst>
          </p:cNvPr>
          <p:cNvSpPr txBox="1"/>
          <p:nvPr/>
        </p:nvSpPr>
        <p:spPr>
          <a:xfrm>
            <a:off x="661766" y="14038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Dimensionless Numbers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47D8D1D-E4D7-BAEF-5BE2-DCAE744B9166}"/>
              </a:ext>
            </a:extLst>
          </p:cNvPr>
          <p:cNvSpPr/>
          <p:nvPr/>
        </p:nvSpPr>
        <p:spPr>
          <a:xfrm>
            <a:off x="5944599" y="458657"/>
            <a:ext cx="6127043" cy="4313458"/>
          </a:xfrm>
          <a:prstGeom prst="roundRect">
            <a:avLst>
              <a:gd name="adj" fmla="val 4282"/>
            </a:avLst>
          </a:prstGeom>
          <a:solidFill>
            <a:srgbClr val="FA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8AE3A0-6509-AC63-E2A5-FCD525132242}"/>
              </a:ext>
            </a:extLst>
          </p:cNvPr>
          <p:cNvSpPr txBox="1"/>
          <p:nvPr/>
        </p:nvSpPr>
        <p:spPr>
          <a:xfrm>
            <a:off x="6037859" y="10208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Space of Dimensionless Relationships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B7B12B-9DA0-C56B-8500-3E560A936948}"/>
              </a:ext>
            </a:extLst>
          </p:cNvPr>
          <p:cNvSpPr txBox="1"/>
          <p:nvPr/>
        </p:nvSpPr>
        <p:spPr>
          <a:xfrm>
            <a:off x="7352663" y="-5638651"/>
            <a:ext cx="295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b. Build plasma circuit model: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Mass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Energy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Charge balance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0D99CD1-6A70-A275-573E-5F52AEA4EAE1}"/>
              </a:ext>
            </a:extLst>
          </p:cNvPr>
          <p:cNvSpPr/>
          <p:nvPr/>
        </p:nvSpPr>
        <p:spPr>
          <a:xfrm>
            <a:off x="5944598" y="5174444"/>
            <a:ext cx="6127043" cy="1451508"/>
          </a:xfrm>
          <a:prstGeom prst="roundRect">
            <a:avLst>
              <a:gd name="adj" fmla="val 4282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D353E6-D52C-B8C4-41D0-78522F8F71CD}"/>
              </a:ext>
            </a:extLst>
          </p:cNvPr>
          <p:cNvSpPr txBox="1"/>
          <p:nvPr/>
        </p:nvSpPr>
        <p:spPr>
          <a:xfrm>
            <a:off x="5950518" y="483481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Loss Function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711CC0CC-B954-1D5C-4F52-F62A1A318289}"/>
              </a:ext>
            </a:extLst>
          </p:cNvPr>
          <p:cNvSpPr/>
          <p:nvPr/>
        </p:nvSpPr>
        <p:spPr>
          <a:xfrm rot="5400000">
            <a:off x="9077215" y="4702676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A0E4122-486D-D835-4F60-37DD1B78A332}"/>
              </a:ext>
            </a:extLst>
          </p:cNvPr>
          <p:cNvSpPr/>
          <p:nvPr/>
        </p:nvSpPr>
        <p:spPr>
          <a:xfrm>
            <a:off x="632517" y="5226705"/>
            <a:ext cx="4851018" cy="1421801"/>
          </a:xfrm>
          <a:prstGeom prst="roundRect">
            <a:avLst>
              <a:gd name="adj" fmla="val 4282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ED87BF-50C5-8262-9C4D-A8BA24B42F4B}"/>
              </a:ext>
            </a:extLst>
          </p:cNvPr>
          <p:cNvSpPr txBox="1"/>
          <p:nvPr/>
        </p:nvSpPr>
        <p:spPr>
          <a:xfrm>
            <a:off x="636729" y="488505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Dimensionless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0B47A1-FD42-C8E8-D13B-5AA7456BE397}"/>
              </a:ext>
            </a:extLst>
          </p:cNvPr>
          <p:cNvSpPr/>
          <p:nvPr/>
        </p:nvSpPr>
        <p:spPr>
          <a:xfrm rot="10800000">
            <a:off x="5378084" y="564690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本框 24 1">
            <a:extLst>
              <a:ext uri="{FF2B5EF4-FFF2-40B4-BE49-F238E27FC236}">
                <a16:creationId xmlns:a16="http://schemas.microsoft.com/office/drawing/2014/main" id="{C38B03E9-FA4A-95DA-8A14-F198D654DAB3}"/>
              </a:ext>
            </a:extLst>
          </p:cNvPr>
          <p:cNvSpPr txBox="1"/>
          <p:nvPr/>
        </p:nvSpPr>
        <p:spPr>
          <a:xfrm>
            <a:off x="6043901" y="5174444"/>
            <a:ext cx="292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f. Choose      penalties      ,   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E505E8-8991-601B-33E0-3B97EEF47BF8}"/>
                  </a:ext>
                </a:extLst>
              </p:cNvPr>
              <p:cNvSpPr txBox="1"/>
              <p:nvPr/>
            </p:nvSpPr>
            <p:spPr>
              <a:xfrm>
                <a:off x="6095099" y="2225453"/>
                <a:ext cx="4021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 Choose form of scaling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E505E8-8991-601B-33E0-3B97EEF4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99" y="2225453"/>
                <a:ext cx="4021870" cy="369332"/>
              </a:xfrm>
              <a:prstGeom prst="rect">
                <a:avLst/>
              </a:prstGeom>
              <a:blipFill>
                <a:blip r:embed="rId20"/>
                <a:stretch>
                  <a:fillRect l="-13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 1">
            <a:extLst>
              <a:ext uri="{FF2B5EF4-FFF2-40B4-BE49-F238E27FC236}">
                <a16:creationId xmlns:a16="http://schemas.microsoft.com/office/drawing/2014/main" id="{37265349-A182-955C-57B0-F68C714C469F}"/>
              </a:ext>
            </a:extLst>
          </p:cNvPr>
          <p:cNvSpPr txBox="1"/>
          <p:nvPr/>
        </p:nvSpPr>
        <p:spPr>
          <a:xfrm>
            <a:off x="755237" y="508142"/>
            <a:ext cx="48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Receive processed data and       from Figure 1: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6E45016C-2EAD-BE97-4247-4B88D0F896B1}"/>
              </a:ext>
            </a:extLst>
          </p:cNvPr>
          <p:cNvSpPr/>
          <p:nvPr/>
        </p:nvSpPr>
        <p:spPr>
          <a:xfrm>
            <a:off x="5418871" y="188297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本框 31 1">
            <a:extLst>
              <a:ext uri="{FF2B5EF4-FFF2-40B4-BE49-F238E27FC236}">
                <a16:creationId xmlns:a16="http://schemas.microsoft.com/office/drawing/2014/main" id="{75049DC9-E3EC-5BCC-611F-3BEB10A0AF8B}"/>
              </a:ext>
            </a:extLst>
          </p:cNvPr>
          <p:cNvSpPr txBox="1"/>
          <p:nvPr/>
        </p:nvSpPr>
        <p:spPr>
          <a:xfrm>
            <a:off x="6095099" y="471414"/>
            <a:ext cx="42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d. Choose maximum number of        q-1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 </a:t>
            </a:r>
          </a:p>
        </p:txBody>
      </p:sp>
      <p:pic>
        <p:nvPicPr>
          <p:cNvPr id="5" name="Picture 4" descr="\documentclass{article}&#10;\usepackage{amsmath}&#10;\pagestyle{empty}&#10;\begin{document}&#10;&#10;\begin{align*}&#10;\{\mathcal{V}, K_{iz},\ldots, u_B\}_{k = 1}^n &#10;\end{align*}&#10;&#10;\end{document}" title="IguanaTex Bitmap Display">
            <a:extLst>
              <a:ext uri="{FF2B5EF4-FFF2-40B4-BE49-F238E27FC236}">
                <a16:creationId xmlns:a16="http://schemas.microsoft.com/office/drawing/2014/main" id="{63A1FEC4-1BD3-66BB-1881-FFA3E0B895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135654" y="988787"/>
            <a:ext cx="2159238" cy="254476"/>
          </a:xfrm>
          <a:prstGeom prst="rect">
            <a:avLst/>
          </a:prstGeom>
        </p:spPr>
      </p:pic>
      <p:sp>
        <p:nvSpPr>
          <p:cNvPr id="7" name="文本框 26 2 1">
            <a:extLst>
              <a:ext uri="{FF2B5EF4-FFF2-40B4-BE49-F238E27FC236}">
                <a16:creationId xmlns:a16="http://schemas.microsoft.com/office/drawing/2014/main" id="{E8DC2339-B8DC-6AA0-9380-33F575D8F4BD}"/>
              </a:ext>
            </a:extLst>
          </p:cNvPr>
          <p:cNvSpPr txBox="1"/>
          <p:nvPr/>
        </p:nvSpPr>
        <p:spPr>
          <a:xfrm>
            <a:off x="755237" y="1501282"/>
            <a:ext cx="41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Construct dimensions matrix                  :</a:t>
            </a:r>
          </a:p>
        </p:txBody>
      </p:sp>
      <p:pic>
        <p:nvPicPr>
          <p:cNvPr id="33" name="Picture 32" descr="\documentclass{article}&#10;\usepackage{amsmath}&#10;\pagestyle{empty}&#10;\begin{document}&#10;&#10;$\Pi_0$&#10;&#10;&#10;\end{document}" title="IguanaTex Bitmap Display">
            <a:extLst>
              <a:ext uri="{FF2B5EF4-FFF2-40B4-BE49-F238E27FC236}">
                <a16:creationId xmlns:a16="http://schemas.microsoft.com/office/drawing/2014/main" id="{D09D5504-6C85-ED38-1823-C0E2499EF5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712483" y="615160"/>
            <a:ext cx="243412" cy="19037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\{\Pi_0\}_{k=1}^n$&#10;&#10;&#10;\end{document}" title="IguanaTex Bitmap Display">
            <a:extLst>
              <a:ext uri="{FF2B5EF4-FFF2-40B4-BE49-F238E27FC236}">
                <a16:creationId xmlns:a16="http://schemas.microsoft.com/office/drawing/2014/main" id="{D8A8F145-E9A9-DB58-29A7-D10FF1D6FE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490426" y="976949"/>
            <a:ext cx="965750" cy="28559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amssymb} % Add this line&#10;\pagestyle{empty}&#10;\begin{document}&#10;&#10;$\boldsymbol{D}\in \mathbb{R}^{d\times p}$&#10;&#10;\end{document}&#10;" title="IguanaTex Bitmap Display">
            <a:extLst>
              <a:ext uri="{FF2B5EF4-FFF2-40B4-BE49-F238E27FC236}">
                <a16:creationId xmlns:a16="http://schemas.microsoft.com/office/drawing/2014/main" id="{ADD52B23-E69D-57A4-312B-2DD291E66C0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798927" y="1623475"/>
            <a:ext cx="841653" cy="174216"/>
          </a:xfrm>
          <a:prstGeom prst="rect">
            <a:avLst/>
          </a:prstGeom>
        </p:spPr>
      </p:pic>
      <p:pic>
        <p:nvPicPr>
          <p:cNvPr id="34" name="图片 36 2">
            <a:extLst>
              <a:ext uri="{FF2B5EF4-FFF2-40B4-BE49-F238E27FC236}">
                <a16:creationId xmlns:a16="http://schemas.microsoft.com/office/drawing/2014/main" id="{B0C1E502-B072-C62E-65D0-A7D8308BD4B2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3415" t="16680" r="35860" b="75877"/>
          <a:stretch/>
        </p:blipFill>
        <p:spPr>
          <a:xfrm>
            <a:off x="854122" y="2188996"/>
            <a:ext cx="3937605" cy="1234385"/>
          </a:xfrm>
          <a:prstGeom prst="rect">
            <a:avLst/>
          </a:prstGeom>
        </p:spPr>
      </p:pic>
      <p:sp>
        <p:nvSpPr>
          <p:cNvPr id="35" name="文本框 37 2">
            <a:extLst>
              <a:ext uri="{FF2B5EF4-FFF2-40B4-BE49-F238E27FC236}">
                <a16:creationId xmlns:a16="http://schemas.microsoft.com/office/drawing/2014/main" id="{E1977205-E538-556A-2E50-2FEF70B37DB2}"/>
              </a:ext>
            </a:extLst>
          </p:cNvPr>
          <p:cNvSpPr txBox="1"/>
          <p:nvPr/>
        </p:nvSpPr>
        <p:spPr>
          <a:xfrm>
            <a:off x="755237" y="3519506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c. Calculate basis vectors                   :</a:t>
            </a:r>
          </a:p>
        </p:txBody>
      </p:sp>
      <p:pic>
        <p:nvPicPr>
          <p:cNvPr id="36" name="图片 38 2">
            <a:extLst>
              <a:ext uri="{FF2B5EF4-FFF2-40B4-BE49-F238E27FC236}">
                <a16:creationId xmlns:a16="http://schemas.microsoft.com/office/drawing/2014/main" id="{1599CBF4-AADA-B78A-41D7-EBFD585069E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8206" y="4261466"/>
            <a:ext cx="2854114" cy="269256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 % Add this line&#10;\pagestyle{empty}&#10;\begin{document}&#10;&#10;$\boldsymbol{W}\in \mathbb{R}^{p\times b}$&#10;&#10;\end{document}&#10;" title="IguanaTex Bitmap Display">
            <a:extLst>
              <a:ext uri="{FF2B5EF4-FFF2-40B4-BE49-F238E27FC236}">
                <a16:creationId xmlns:a16="http://schemas.microsoft.com/office/drawing/2014/main" id="{0EC53509-B237-60EA-4439-175CB020B5C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233933" y="3658387"/>
            <a:ext cx="852910" cy="168758"/>
          </a:xfrm>
          <a:prstGeom prst="rect">
            <a:avLst/>
          </a:prstGeom>
        </p:spPr>
      </p:pic>
      <p:sp>
        <p:nvSpPr>
          <p:cNvPr id="47" name="文本框 26 2 2">
            <a:extLst>
              <a:ext uri="{FF2B5EF4-FFF2-40B4-BE49-F238E27FC236}">
                <a16:creationId xmlns:a16="http://schemas.microsoft.com/office/drawing/2014/main" id="{71AA92E2-8AAD-8B7D-5FBB-5C92D202DBE0}"/>
              </a:ext>
            </a:extLst>
          </p:cNvPr>
          <p:cNvSpPr txBox="1"/>
          <p:nvPr/>
        </p:nvSpPr>
        <p:spPr>
          <a:xfrm>
            <a:off x="1114123" y="1838279"/>
            <a:ext cx="404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d-# of dimensions; p-number of variables</a:t>
            </a:r>
          </a:p>
        </p:txBody>
      </p:sp>
      <p:sp>
        <p:nvSpPr>
          <p:cNvPr id="48" name="文本框 26 2 3">
            <a:extLst>
              <a:ext uri="{FF2B5EF4-FFF2-40B4-BE49-F238E27FC236}">
                <a16:creationId xmlns:a16="http://schemas.microsoft.com/office/drawing/2014/main" id="{4222D405-17BC-8FFC-6B4F-EAF7A37AD10B}"/>
              </a:ext>
            </a:extLst>
          </p:cNvPr>
          <p:cNvSpPr txBox="1"/>
          <p:nvPr/>
        </p:nvSpPr>
        <p:spPr>
          <a:xfrm>
            <a:off x="1079898" y="383456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= p - k</a:t>
            </a:r>
          </a:p>
        </p:txBody>
      </p:sp>
      <p:pic>
        <p:nvPicPr>
          <p:cNvPr id="55" name="Picture 54" descr="\documentclass{article}&#10;\usepackage{amsmath}&#10;\pagestyle{empty}&#10;\begin{document}&#10;&#10;$\Pi_j$&#10;&#10;&#10;\end{document}" title="IguanaTex Bitmap Display">
            <a:extLst>
              <a:ext uri="{FF2B5EF4-FFF2-40B4-BE49-F238E27FC236}">
                <a16:creationId xmlns:a16="http://schemas.microsoft.com/office/drawing/2014/main" id="{370813E4-159E-266C-5CF8-BF69E0FBBC8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193565" y="582656"/>
            <a:ext cx="231173" cy="22029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begin{align*} \label{eqn: dimensionless_number}&#10;    \Pi_j=\prod_{i=1}^p x_i^{\boldsymbol{W}\boldsymbol{\gamma}_{\Pi, j}}, j\in \{1,\ldots,q-1\}&#10;\end{align*}&#10;&#10;&#10;\end{document}" title="IguanaTex Bitmap Display">
            <a:extLst>
              <a:ext uri="{FF2B5EF4-FFF2-40B4-BE49-F238E27FC236}">
                <a16:creationId xmlns:a16="http://schemas.microsoft.com/office/drawing/2014/main" id="{06BB261C-EF61-14C4-2533-1162DF76468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390458" y="938319"/>
            <a:ext cx="3829332" cy="705524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begin{align*} \label{eq:pi}&#10;    &amp;\Pi_0 = f(\Pi_1,\dots, \Pi_{q-1}),\\&#10;    &amp;\Pi_0 \approx \widehat{\Pi}_0 = \sum_{i_1+i_2+\ldots+i_{q-1}\leq\psi}\beta_{i_1i_2\ldots i_{q-1}}\Pi_1^{i_1}\Pi_2^{i_2}\ldots\Pi_{q-1}^{i_{q-1}},&#10;\end{align*}&#10;&#10;&#10;\end{document}" title="IguanaTex Bitmap Display">
            <a:extLst>
              <a:ext uri="{FF2B5EF4-FFF2-40B4-BE49-F238E27FC236}">
                <a16:creationId xmlns:a16="http://schemas.microsoft.com/office/drawing/2014/main" id="{2A82D552-59D0-073D-C32C-79152529FA9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066865" y="2775820"/>
            <a:ext cx="5842285" cy="1002667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\ell_1$&#10;&#10;&#10;\end{document}" title="IguanaTex Bitmap Display">
            <a:extLst>
              <a:ext uri="{FF2B5EF4-FFF2-40B4-BE49-F238E27FC236}">
                <a16:creationId xmlns:a16="http://schemas.microsoft.com/office/drawing/2014/main" id="{8D12CF41-B0A6-B415-E896-5FD07669841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086163" y="5272970"/>
            <a:ext cx="168686" cy="194743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\lambda_1$&#10;&#10;&#10;\end{document}" title="IguanaTex Bitmap Display">
            <a:extLst>
              <a:ext uri="{FF2B5EF4-FFF2-40B4-BE49-F238E27FC236}">
                <a16:creationId xmlns:a16="http://schemas.microsoft.com/office/drawing/2014/main" id="{29FE3235-BEE6-4D8A-1202-EB04F6192F1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8286239" y="5288357"/>
            <a:ext cx="177627" cy="172693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$\lambda_2$&#10;&#10;&#10;\end{document}" title="IguanaTex Bitmap Display">
            <a:extLst>
              <a:ext uri="{FF2B5EF4-FFF2-40B4-BE49-F238E27FC236}">
                <a16:creationId xmlns:a16="http://schemas.microsoft.com/office/drawing/2014/main" id="{6B67A39B-AB65-D42D-0E1A-7EFE713F0BD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8571596" y="5291275"/>
            <a:ext cx="182562" cy="172693"/>
          </a:xfrm>
          <a:prstGeom prst="rect">
            <a:avLst/>
          </a:prstGeom>
        </p:spPr>
      </p:pic>
      <p:pic>
        <p:nvPicPr>
          <p:cNvPr id="73" name="Picture 72" descr="\documentclass{article}&#10;\usepackage{amsmath}&#10;\pagestyle{empty}&#10;\begin{document}&#10;&#10;\begin{align*}&#10;    J=\sum_{k=1}^n(\Pi_{0,k}- \widehat{\Pi}_{0,k})^2+\sum_j^{q-1}\lambda_1|\boldsymbol{\gamma}_{\Pi_j}|_1+\lambda_2|\boldsymbol{\beta}|_1&#10;\end{align*}&#10;&#10;\end{document}" title="IguanaTex Bitmap Display">
            <a:extLst>
              <a:ext uri="{FF2B5EF4-FFF2-40B4-BE49-F238E27FC236}">
                <a16:creationId xmlns:a16="http://schemas.microsoft.com/office/drawing/2014/main" id="{134769B6-602A-7BDB-DB60-BE5D7C649F3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514150" y="5538993"/>
            <a:ext cx="5045333" cy="780190"/>
          </a:xfrm>
          <a:prstGeom prst="rect">
            <a:avLst/>
          </a:prstGeom>
        </p:spPr>
      </p:pic>
      <p:pic>
        <p:nvPicPr>
          <p:cNvPr id="80" name="Picture 79" descr="\documentclass{article}&#10;\usepackage{amsmath}&#10;\pagestyle{empty}&#10;\begin{document}&#10;$\boldsymbol{\gamma}_{\Pi, j}, \beta_{i_1i_2\ldots i_{q-1}}$&#10;&#10;&#10;\end{document}" title="IguanaTex Bitmap Display">
            <a:extLst>
              <a:ext uri="{FF2B5EF4-FFF2-40B4-BE49-F238E27FC236}">
                <a16:creationId xmlns:a16="http://schemas.microsoft.com/office/drawing/2014/main" id="{900BE6FC-AFA4-2B2F-8BDE-0F4F45E3AE1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734386" y="4179531"/>
            <a:ext cx="1622858" cy="277334"/>
          </a:xfrm>
          <a:prstGeom prst="rect">
            <a:avLst/>
          </a:prstGeom>
        </p:spPr>
      </p:pic>
      <p:sp>
        <p:nvSpPr>
          <p:cNvPr id="76" name="文本框 31 2">
            <a:extLst>
              <a:ext uri="{FF2B5EF4-FFF2-40B4-BE49-F238E27FC236}">
                <a16:creationId xmlns:a16="http://schemas.microsoft.com/office/drawing/2014/main" id="{AE8426E4-6943-3305-91C0-3B6057FE718C}"/>
              </a:ext>
            </a:extLst>
          </p:cNvPr>
          <p:cNvSpPr txBox="1"/>
          <p:nvPr/>
        </p:nvSpPr>
        <p:spPr>
          <a:xfrm>
            <a:off x="9330352" y="4133532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unknown</a:t>
            </a:r>
          </a:p>
        </p:txBody>
      </p:sp>
      <p:sp>
        <p:nvSpPr>
          <p:cNvPr id="81" name="文本框 24 2">
            <a:extLst>
              <a:ext uri="{FF2B5EF4-FFF2-40B4-BE49-F238E27FC236}">
                <a16:creationId xmlns:a16="http://schemas.microsoft.com/office/drawing/2014/main" id="{476197FA-AF3B-0F6A-E31C-F99A549A3759}"/>
              </a:ext>
            </a:extLst>
          </p:cNvPr>
          <p:cNvSpPr txBox="1"/>
          <p:nvPr/>
        </p:nvSpPr>
        <p:spPr>
          <a:xfrm>
            <a:off x="732718" y="51744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g. Fit:</a:t>
            </a:r>
          </a:p>
        </p:txBody>
      </p:sp>
      <p:pic>
        <p:nvPicPr>
          <p:cNvPr id="83" name="Picture 82" descr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 title="IguanaTex Bitmap Display">
            <a:extLst>
              <a:ext uri="{FF2B5EF4-FFF2-40B4-BE49-F238E27FC236}">
                <a16:creationId xmlns:a16="http://schemas.microsoft.com/office/drawing/2014/main" id="{58A9F914-9BC1-DCA0-C65B-7777ACEFB71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297955" y="5521328"/>
            <a:ext cx="2337524" cy="295619"/>
          </a:xfrm>
          <a:prstGeom prst="rect">
            <a:avLst/>
          </a:prstGeom>
        </p:spPr>
      </p:pic>
      <p:sp>
        <p:nvSpPr>
          <p:cNvPr id="84" name="文本框 24 3">
            <a:extLst>
              <a:ext uri="{FF2B5EF4-FFF2-40B4-BE49-F238E27FC236}">
                <a16:creationId xmlns:a16="http://schemas.microsoft.com/office/drawing/2014/main" id="{6DB33B64-741A-B4E0-AE35-3D8A08FE78A2}"/>
              </a:ext>
            </a:extLst>
          </p:cNvPr>
          <p:cNvSpPr txBox="1"/>
          <p:nvPr/>
        </p:nvSpPr>
        <p:spPr>
          <a:xfrm>
            <a:off x="732718" y="6024447"/>
            <a:ext cx="314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h. Evaluate        on unseen data: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choose best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6" name="Picture 85" descr="\documentclass{article}&#10;\usepackage{amsmath}&#10;\pagestyle{empty}&#10;\begin{document}&#10;$R^2$&#10;&#10;&#10;\end{document}" title="IguanaTex Bitmap Display">
            <a:extLst>
              <a:ext uri="{FF2B5EF4-FFF2-40B4-BE49-F238E27FC236}">
                <a16:creationId xmlns:a16="http://schemas.microsoft.com/office/drawing/2014/main" id="{D4C5FE05-EF8A-E48D-B21D-0D75F1A1210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1915898" y="6099758"/>
            <a:ext cx="248229" cy="193371"/>
          </a:xfrm>
          <a:prstGeom prst="rect">
            <a:avLst/>
          </a:prstGeom>
        </p:spPr>
      </p:pic>
      <p:pic>
        <p:nvPicPr>
          <p:cNvPr id="87" name="Picture 86" descr="\documentclass{article}&#10;\usepackage{amsmath}&#10;\pagestyle{empty}&#10;\begin{document}&#10;&#10;$\Pi_j$&#10;&#10;&#10;\end{document}" title="IguanaTex Bitmap Display">
            <a:extLst>
              <a:ext uri="{FF2B5EF4-FFF2-40B4-BE49-F238E27FC236}">
                <a16:creationId xmlns:a16="http://schemas.microsoft.com/office/drawing/2014/main" id="{4DD439DC-7A13-0D5F-E483-C8D53D13032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2449472" y="6418976"/>
            <a:ext cx="231173" cy="220295"/>
          </a:xfrm>
          <a:prstGeom prst="rect">
            <a:avLst/>
          </a:prstGeom>
        </p:spPr>
      </p:pic>
      <p:pic>
        <p:nvPicPr>
          <p:cNvPr id="89" name="Picture 88" descr="\documentclass{article}&#10;\usepackage{amsmath}&#10;\pagestyle{empty}&#10;\begin{document}&#10;&#10;$j\in \{1,\ldots,q-1\}$&#10;&#10;&#10;\end{document}" title="IguanaTex Bitmap Display">
            <a:extLst>
              <a:ext uri="{FF2B5EF4-FFF2-40B4-BE49-F238E27FC236}">
                <a16:creationId xmlns:a16="http://schemas.microsoft.com/office/drawing/2014/main" id="{1FD13E09-784D-8F50-237F-34CDCB43F97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93534" y="6390185"/>
            <a:ext cx="1480311" cy="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6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000DDE3-E6F7-EB87-5F59-92B3C43D0468}"/>
              </a:ext>
            </a:extLst>
          </p:cNvPr>
          <p:cNvSpPr/>
          <p:nvPr/>
        </p:nvSpPr>
        <p:spPr>
          <a:xfrm>
            <a:off x="647700" y="473898"/>
            <a:ext cx="5898411" cy="3474086"/>
          </a:xfrm>
          <a:prstGeom prst="roundRect">
            <a:avLst>
              <a:gd name="adj" fmla="val 4282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58ADDF-A574-B30D-C508-B2DB37D66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42" r="9170"/>
          <a:stretch/>
        </p:blipFill>
        <p:spPr>
          <a:xfrm>
            <a:off x="3668626" y="2188620"/>
            <a:ext cx="2714211" cy="16966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C77E38-DC65-249A-25E3-CB0C10DED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37" r="9170"/>
          <a:stretch/>
        </p:blipFill>
        <p:spPr>
          <a:xfrm>
            <a:off x="3668627" y="512267"/>
            <a:ext cx="2714211" cy="16966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FD5CD8-7AC9-8669-A692-73DD51AE02F7}"/>
              </a:ext>
            </a:extLst>
          </p:cNvPr>
          <p:cNvSpPr txBox="1"/>
          <p:nvPr/>
        </p:nvSpPr>
        <p:spPr>
          <a:xfrm>
            <a:off x="661766" y="14038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from a ns-PDBD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47D8D1D-E4D7-BAEF-5BE2-DCAE744B9166}"/>
              </a:ext>
            </a:extLst>
          </p:cNvPr>
          <p:cNvSpPr/>
          <p:nvPr/>
        </p:nvSpPr>
        <p:spPr>
          <a:xfrm>
            <a:off x="6974948" y="451577"/>
            <a:ext cx="4645552" cy="3474086"/>
          </a:xfrm>
          <a:prstGeom prst="roundRect">
            <a:avLst>
              <a:gd name="adj" fmla="val 4282"/>
            </a:avLst>
          </a:prstGeom>
          <a:solidFill>
            <a:srgbClr val="FA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8AE3A0-6509-AC63-E2A5-FCD525132242}"/>
              </a:ext>
            </a:extLst>
          </p:cNvPr>
          <p:cNvSpPr txBox="1"/>
          <p:nvPr/>
        </p:nvSpPr>
        <p:spPr>
          <a:xfrm>
            <a:off x="6912849" y="11295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of ns-PDBD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B7B12B-9DA0-C56B-8500-3E560A936948}"/>
              </a:ext>
            </a:extLst>
          </p:cNvPr>
          <p:cNvSpPr txBox="1"/>
          <p:nvPr/>
        </p:nvSpPr>
        <p:spPr>
          <a:xfrm>
            <a:off x="7352663" y="-5638651"/>
            <a:ext cx="295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b. Build plasma circuit model: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Mass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Energy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Charge balance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0D99CD1-6A70-A275-573E-5F52AEA4EAE1}"/>
              </a:ext>
            </a:extLst>
          </p:cNvPr>
          <p:cNvSpPr/>
          <p:nvPr/>
        </p:nvSpPr>
        <p:spPr>
          <a:xfrm>
            <a:off x="6974947" y="4457695"/>
            <a:ext cx="4645552" cy="2168257"/>
          </a:xfrm>
          <a:prstGeom prst="roundRect">
            <a:avLst>
              <a:gd name="adj" fmla="val 4282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D353E6-D52C-B8C4-41D0-78522F8F71CD}"/>
              </a:ext>
            </a:extLst>
          </p:cNvPr>
          <p:cNvSpPr txBox="1"/>
          <p:nvPr/>
        </p:nvSpPr>
        <p:spPr>
          <a:xfrm>
            <a:off x="6867129" y="4115927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Dimension Matrix D from Physics 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711CC0CC-B954-1D5C-4F52-F62A1A318289}"/>
              </a:ext>
            </a:extLst>
          </p:cNvPr>
          <p:cNvSpPr/>
          <p:nvPr/>
        </p:nvSpPr>
        <p:spPr>
          <a:xfrm rot="5400000">
            <a:off x="8457455" y="3638416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A0E4122-486D-D835-4F60-37DD1B78A332}"/>
              </a:ext>
            </a:extLst>
          </p:cNvPr>
          <p:cNvSpPr/>
          <p:nvPr/>
        </p:nvSpPr>
        <p:spPr>
          <a:xfrm>
            <a:off x="647699" y="4457694"/>
            <a:ext cx="5898411" cy="2168257"/>
          </a:xfrm>
          <a:prstGeom prst="roundRect">
            <a:avLst>
              <a:gd name="adj" fmla="val 4282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ED87BF-50C5-8262-9C4D-A8BA24B42F4B}"/>
              </a:ext>
            </a:extLst>
          </p:cNvPr>
          <p:cNvSpPr txBox="1"/>
          <p:nvPr/>
        </p:nvSpPr>
        <p:spPr>
          <a:xfrm>
            <a:off x="583389" y="411543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Dimensionless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0B47A1-FD42-C8E8-D13B-5AA7456BE397}"/>
              </a:ext>
            </a:extLst>
          </p:cNvPr>
          <p:cNvSpPr/>
          <p:nvPr/>
        </p:nvSpPr>
        <p:spPr>
          <a:xfrm rot="10800000">
            <a:off x="6466414" y="5196219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38B03E9-FA4A-95DA-8A14-F198D654DAB3}"/>
                  </a:ext>
                </a:extLst>
              </p:cNvPr>
              <p:cNvSpPr txBox="1"/>
              <p:nvPr/>
            </p:nvSpPr>
            <p:spPr>
              <a:xfrm>
                <a:off x="7085768" y="4494309"/>
                <a:ext cx="2870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d. Build dimension matrix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𝑫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38B03E9-FA4A-95DA-8A14-F198D654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68" y="4494309"/>
                <a:ext cx="2870786" cy="369332"/>
              </a:xfrm>
              <a:prstGeom prst="rect">
                <a:avLst/>
              </a:prstGeom>
              <a:blipFill>
                <a:blip r:embed="rId5"/>
                <a:stretch>
                  <a:fillRect l="-1699" t="-8197" r="-8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E50DE8E8-C6D9-68A8-053D-FDF1CFDBBB5C}"/>
              </a:ext>
            </a:extLst>
          </p:cNvPr>
          <p:cNvSpPr/>
          <p:nvPr/>
        </p:nvSpPr>
        <p:spPr>
          <a:xfrm>
            <a:off x="933826" y="1800544"/>
            <a:ext cx="2083978" cy="193507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FEB9D8F-7F95-FD28-1762-7ACA4F4E1603}"/>
              </a:ext>
            </a:extLst>
          </p:cNvPr>
          <p:cNvSpPr/>
          <p:nvPr/>
        </p:nvSpPr>
        <p:spPr>
          <a:xfrm>
            <a:off x="7126713" y="666144"/>
            <a:ext cx="1529126" cy="2898422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E505E8-8991-601B-33E0-3B97EEF47BF8}"/>
              </a:ext>
            </a:extLst>
          </p:cNvPr>
          <p:cNvSpPr txBox="1"/>
          <p:nvPr/>
        </p:nvSpPr>
        <p:spPr>
          <a:xfrm>
            <a:off x="8664433" y="1739501"/>
            <a:ext cx="2789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c. Extract physical variables: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Species densities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Pulsing times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Reaction rates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Energies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65349-A182-955C-57B0-F68C714C469F}"/>
              </a:ext>
            </a:extLst>
          </p:cNvPr>
          <p:cNvSpPr txBox="1"/>
          <p:nvPr/>
        </p:nvSpPr>
        <p:spPr>
          <a:xfrm>
            <a:off x="755237" y="508142"/>
            <a:ext cx="2869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Collect experimental data: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Operating conditions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Electrical characteristics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Optical emission spectra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6E45016C-2EAD-BE97-4247-4B88D0F896B1}"/>
              </a:ext>
            </a:extLst>
          </p:cNvPr>
          <p:cNvSpPr/>
          <p:nvPr/>
        </p:nvSpPr>
        <p:spPr>
          <a:xfrm>
            <a:off x="6501997" y="1882970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FE4ABF9-F1AE-7A94-4A9D-74E990A6B4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415" t="16680" r="35860" b="75877"/>
          <a:stretch/>
        </p:blipFill>
        <p:spPr>
          <a:xfrm>
            <a:off x="7328920" y="4770783"/>
            <a:ext cx="3937605" cy="1234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E432794-D509-3A85-60C0-EB3F03BA4AD4}"/>
                  </a:ext>
                </a:extLst>
              </p:cNvPr>
              <p:cNvSpPr txBox="1"/>
              <p:nvPr/>
            </p:nvSpPr>
            <p:spPr>
              <a:xfrm>
                <a:off x="7085768" y="5800044"/>
                <a:ext cx="2860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 Calculate basis vectors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E432794-D509-3A85-60C0-EB3F03BA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68" y="5800044"/>
                <a:ext cx="2860848" cy="369332"/>
              </a:xfrm>
              <a:prstGeom prst="rect">
                <a:avLst/>
              </a:prstGeom>
              <a:blipFill>
                <a:blip r:embed="rId9"/>
                <a:stretch>
                  <a:fillRect l="-1702" t="-8197" r="-6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F7705253-A010-8C63-8AE5-F3AE32538B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403" y="6212188"/>
            <a:ext cx="2854114" cy="269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1A12EA-F3C7-B7FE-73B4-019F38B46AF9}"/>
                  </a:ext>
                </a:extLst>
              </p:cNvPr>
              <p:cNvSpPr txBox="1"/>
              <p:nvPr/>
            </p:nvSpPr>
            <p:spPr>
              <a:xfrm>
                <a:off x="755238" y="4506216"/>
                <a:ext cx="562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548640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Automated discovery of dimensionless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penalization and gradient descent: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1A12EA-F3C7-B7FE-73B4-019F38B4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38" y="4506216"/>
                <a:ext cx="5627600" cy="646331"/>
              </a:xfrm>
              <a:prstGeom prst="rect">
                <a:avLst/>
              </a:prstGeom>
              <a:blipFill>
                <a:blip r:embed="rId11"/>
                <a:stretch>
                  <a:fillRect l="-975" t="-4717" r="-54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75049DC9-E3EC-5BCC-611F-3BEB10A0AF8B}"/>
              </a:ext>
            </a:extLst>
          </p:cNvPr>
          <p:cNvSpPr txBox="1"/>
          <p:nvPr/>
        </p:nvSpPr>
        <p:spPr>
          <a:xfrm>
            <a:off x="8676102" y="471414"/>
            <a:ext cx="295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Build plasma circuit model: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Mass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Energy balance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Charge balance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1F74C1-19AC-CE38-C38A-D299C455115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3242" t="81478" r="42551" b="12345"/>
          <a:stretch/>
        </p:blipFill>
        <p:spPr>
          <a:xfrm>
            <a:off x="714548" y="5171121"/>
            <a:ext cx="2647839" cy="1489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592456-6654-F92C-792F-6E1C2C168D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9027" t="18134" r="40846" b="77016"/>
          <a:stretch/>
        </p:blipFill>
        <p:spPr>
          <a:xfrm>
            <a:off x="2920016" y="5295372"/>
            <a:ext cx="3335129" cy="10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4D53-86C6-7F30-D05A-045A9233895E}"/>
              </a:ext>
            </a:extLst>
          </p:cNvPr>
          <p:cNvCxnSpPr>
            <a:cxnSpLocks/>
          </p:cNvCxnSpPr>
          <p:nvPr/>
        </p:nvCxnSpPr>
        <p:spPr>
          <a:xfrm>
            <a:off x="3913543" y="3380930"/>
            <a:ext cx="0" cy="101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63620A-ADB3-03EF-86D4-7BD50976A4A0}"/>
              </a:ext>
            </a:extLst>
          </p:cNvPr>
          <p:cNvSpPr txBox="1"/>
          <p:nvPr/>
        </p:nvSpPr>
        <p:spPr>
          <a:xfrm>
            <a:off x="503815" y="655322"/>
            <a:ext cx="1688951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  <a:p>
            <a:r>
              <a:rPr lang="en-US" dirty="0"/>
              <a:t>Setup</a:t>
            </a:r>
          </a:p>
          <a:p>
            <a:endParaRPr lang="en-US" dirty="0"/>
          </a:p>
          <a:p>
            <a:r>
              <a:rPr lang="en-US" dirty="0"/>
              <a:t>&amp; 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43BAE-C0B3-D092-8FAD-E6A61DA60DAF}"/>
              </a:ext>
            </a:extLst>
          </p:cNvPr>
          <p:cNvCxnSpPr>
            <a:cxnSpLocks/>
          </p:cNvCxnSpPr>
          <p:nvPr/>
        </p:nvCxnSpPr>
        <p:spPr>
          <a:xfrm>
            <a:off x="2192766" y="1506078"/>
            <a:ext cx="1311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B93109-9C65-E4BA-A47F-36FFDF145D05}"/>
              </a:ext>
            </a:extLst>
          </p:cNvPr>
          <p:cNvSpPr txBox="1"/>
          <p:nvPr/>
        </p:nvSpPr>
        <p:spPr>
          <a:xfrm>
            <a:off x="2226318" y="1175033"/>
            <a:ext cx="12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</a:t>
            </a:r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44685BD7-502B-D328-15EB-828F614C9E32}"/>
              </a:ext>
            </a:extLst>
          </p:cNvPr>
          <p:cNvSpPr/>
          <p:nvPr/>
        </p:nvSpPr>
        <p:spPr>
          <a:xfrm>
            <a:off x="3499308" y="1258296"/>
            <a:ext cx="656217" cy="506481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52297-2CFF-3B6D-F0B7-8E404DFF712E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155525" y="1511537"/>
            <a:ext cx="13070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703D2-DCAC-2FEB-88BA-E4CEF4FF74E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229485" y="5346463"/>
            <a:ext cx="0" cy="820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B0D85-31C4-78E3-F17A-7F915A0E8E3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827417" y="1764777"/>
            <a:ext cx="0" cy="67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B2B29-9E7C-70DA-1E05-C6979BAD91D1}"/>
              </a:ext>
            </a:extLst>
          </p:cNvPr>
          <p:cNvSpPr txBox="1"/>
          <p:nvPr/>
        </p:nvSpPr>
        <p:spPr>
          <a:xfrm>
            <a:off x="2710032" y="2457600"/>
            <a:ext cx="2153322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D-Matrix</a:t>
            </a:r>
          </a:p>
          <a:p>
            <a:endParaRPr lang="en-US" dirty="0"/>
          </a:p>
          <a:p>
            <a:r>
              <a:rPr lang="en-US" dirty="0"/>
              <a:t>(show D-Matrix)</a:t>
            </a:r>
          </a:p>
          <a:p>
            <a:r>
              <a:rPr lang="en-US" dirty="0"/>
              <a:t>DW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DB8B-3252-18F2-F317-8A4B4709221A}"/>
              </a:ext>
            </a:extLst>
          </p:cNvPr>
          <p:cNvSpPr txBox="1"/>
          <p:nvPr/>
        </p:nvSpPr>
        <p:spPr>
          <a:xfrm>
            <a:off x="2049715" y="4423133"/>
            <a:ext cx="4359539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F098-5630-80AD-D12B-1E092F1FB7BA}"/>
              </a:ext>
            </a:extLst>
          </p:cNvPr>
          <p:cNvSpPr txBox="1"/>
          <p:nvPr/>
        </p:nvSpPr>
        <p:spPr>
          <a:xfrm>
            <a:off x="2431387" y="3843197"/>
            <a:ext cx="370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vectors of </a:t>
            </a:r>
            <a:r>
              <a:rPr lang="en-US" dirty="0" err="1"/>
              <a:t>nullspace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FA094-01B6-21F6-0F8D-2F13BC394658}"/>
              </a:ext>
            </a:extLst>
          </p:cNvPr>
          <p:cNvSpPr txBox="1"/>
          <p:nvPr/>
        </p:nvSpPr>
        <p:spPr>
          <a:xfrm>
            <a:off x="4229484" y="5440613"/>
            <a:ext cx="174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Dimensionless numbers</a:t>
            </a: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F6CE5778-EBE0-A694-67D2-6B465B8E267F}"/>
              </a:ext>
            </a:extLst>
          </p:cNvPr>
          <p:cNvSpPr/>
          <p:nvPr/>
        </p:nvSpPr>
        <p:spPr>
          <a:xfrm>
            <a:off x="1043742" y="1124462"/>
            <a:ext cx="1005973" cy="10050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20B4-2939-4504-3663-CEEFB940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69" y="601714"/>
            <a:ext cx="1307054" cy="19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C8C4F-2D1E-8F7F-393F-B6ADD921D018}"/>
              </a:ext>
            </a:extLst>
          </p:cNvPr>
          <p:cNvSpPr txBox="1"/>
          <p:nvPr/>
        </p:nvSpPr>
        <p:spPr>
          <a:xfrm>
            <a:off x="4283464" y="1148067"/>
            <a:ext cx="13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  <a:p>
            <a:r>
              <a:rPr lang="en-US" dirty="0"/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08EAA-E8A8-F7C3-FBDC-BEDCAC6DC62C}"/>
              </a:ext>
            </a:extLst>
          </p:cNvPr>
          <p:cNvSpPr txBox="1"/>
          <p:nvPr/>
        </p:nvSpPr>
        <p:spPr>
          <a:xfrm>
            <a:off x="3289900" y="1709278"/>
            <a:ext cx="12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parameter</a:t>
            </a:r>
          </a:p>
        </p:txBody>
      </p:sp>
    </p:spTree>
    <p:extLst>
      <p:ext uri="{BB962C8B-B14F-4D97-AF65-F5344CB8AC3E}">
        <p14:creationId xmlns:p14="http://schemas.microsoft.com/office/powerpoint/2010/main" val="207860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4D53-86C6-7F30-D05A-045A9233895E}"/>
              </a:ext>
            </a:extLst>
          </p:cNvPr>
          <p:cNvCxnSpPr>
            <a:cxnSpLocks/>
          </p:cNvCxnSpPr>
          <p:nvPr/>
        </p:nvCxnSpPr>
        <p:spPr>
          <a:xfrm flipV="1">
            <a:off x="7795733" y="1498197"/>
            <a:ext cx="1978187" cy="7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63620A-ADB3-03EF-86D4-7BD50976A4A0}"/>
              </a:ext>
            </a:extLst>
          </p:cNvPr>
          <p:cNvSpPr txBox="1"/>
          <p:nvPr/>
        </p:nvSpPr>
        <p:spPr>
          <a:xfrm>
            <a:off x="503815" y="655322"/>
            <a:ext cx="1688951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  <a:p>
            <a:r>
              <a:rPr lang="en-US" dirty="0"/>
              <a:t>Setup</a:t>
            </a:r>
          </a:p>
          <a:p>
            <a:endParaRPr lang="en-US" dirty="0"/>
          </a:p>
          <a:p>
            <a:r>
              <a:rPr lang="en-US" dirty="0"/>
              <a:t>&amp; 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43BAE-C0B3-D092-8FAD-E6A61DA60DAF}"/>
              </a:ext>
            </a:extLst>
          </p:cNvPr>
          <p:cNvCxnSpPr>
            <a:cxnSpLocks/>
          </p:cNvCxnSpPr>
          <p:nvPr/>
        </p:nvCxnSpPr>
        <p:spPr>
          <a:xfrm>
            <a:off x="2192766" y="1506078"/>
            <a:ext cx="1311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B93109-9C65-E4BA-A47F-36FFDF145D05}"/>
              </a:ext>
            </a:extLst>
          </p:cNvPr>
          <p:cNvSpPr txBox="1"/>
          <p:nvPr/>
        </p:nvSpPr>
        <p:spPr>
          <a:xfrm>
            <a:off x="2226318" y="1175033"/>
            <a:ext cx="12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703D2-DCAC-2FEB-88BA-E4CEF4FF74E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717456" y="1970673"/>
            <a:ext cx="0" cy="94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B0D85-31C4-78E3-F17A-7F915A0E8E30}"/>
              </a:ext>
            </a:extLst>
          </p:cNvPr>
          <p:cNvCxnSpPr>
            <a:cxnSpLocks/>
          </p:cNvCxnSpPr>
          <p:nvPr/>
        </p:nvCxnSpPr>
        <p:spPr>
          <a:xfrm flipV="1">
            <a:off x="4094480" y="1498198"/>
            <a:ext cx="1524000" cy="7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B2B29-9E7C-70DA-1E05-C6979BAD91D1}"/>
              </a:ext>
            </a:extLst>
          </p:cNvPr>
          <p:cNvSpPr txBox="1"/>
          <p:nvPr/>
        </p:nvSpPr>
        <p:spPr>
          <a:xfrm>
            <a:off x="5642411" y="898033"/>
            <a:ext cx="2153322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D-Matrix</a:t>
            </a:r>
          </a:p>
          <a:p>
            <a:endParaRPr lang="en-US" dirty="0"/>
          </a:p>
          <a:p>
            <a:r>
              <a:rPr lang="en-US" dirty="0"/>
              <a:t>(show D-Matrix)</a:t>
            </a:r>
          </a:p>
          <a:p>
            <a:r>
              <a:rPr lang="en-US" dirty="0"/>
              <a:t>DW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DB8B-3252-18F2-F317-8A4B4709221A}"/>
              </a:ext>
            </a:extLst>
          </p:cNvPr>
          <p:cNvSpPr txBox="1"/>
          <p:nvPr/>
        </p:nvSpPr>
        <p:spPr>
          <a:xfrm>
            <a:off x="9746726" y="1047343"/>
            <a:ext cx="1941459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F098-5630-80AD-D12B-1E092F1FB7BA}"/>
              </a:ext>
            </a:extLst>
          </p:cNvPr>
          <p:cNvSpPr txBox="1"/>
          <p:nvPr/>
        </p:nvSpPr>
        <p:spPr>
          <a:xfrm>
            <a:off x="7724613" y="1124462"/>
            <a:ext cx="370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vectors</a:t>
            </a:r>
          </a:p>
          <a:p>
            <a:r>
              <a:rPr lang="en-US" dirty="0"/>
              <a:t> of </a:t>
            </a:r>
            <a:r>
              <a:rPr lang="en-US" dirty="0" err="1"/>
              <a:t>nullspace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FA094-01B6-21F6-0F8D-2F13BC394658}"/>
              </a:ext>
            </a:extLst>
          </p:cNvPr>
          <p:cNvSpPr txBox="1"/>
          <p:nvPr/>
        </p:nvSpPr>
        <p:spPr>
          <a:xfrm>
            <a:off x="10132444" y="2915920"/>
            <a:ext cx="174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Dimensionless numbers</a:t>
            </a: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F6CE5778-EBE0-A694-67D2-6B465B8E267F}"/>
              </a:ext>
            </a:extLst>
          </p:cNvPr>
          <p:cNvSpPr/>
          <p:nvPr/>
        </p:nvSpPr>
        <p:spPr>
          <a:xfrm>
            <a:off x="1043742" y="1124462"/>
            <a:ext cx="1005973" cy="10050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20B4-2939-4504-3663-CEEFB940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42" y="3145381"/>
            <a:ext cx="1127377" cy="16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C8C4F-2D1E-8F7F-393F-B6ADD921D018}"/>
              </a:ext>
            </a:extLst>
          </p:cNvPr>
          <p:cNvSpPr txBox="1"/>
          <p:nvPr/>
        </p:nvSpPr>
        <p:spPr>
          <a:xfrm>
            <a:off x="957782" y="3444166"/>
            <a:ext cx="13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  <a:p>
            <a:r>
              <a:rPr lang="en-US" dirty="0"/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08EAA-E8A8-F7C3-FBDC-BEDCAC6DC62C}"/>
              </a:ext>
            </a:extLst>
          </p:cNvPr>
          <p:cNvSpPr txBox="1"/>
          <p:nvPr/>
        </p:nvSpPr>
        <p:spPr>
          <a:xfrm>
            <a:off x="4264487" y="1182911"/>
            <a:ext cx="12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parameter</a:t>
            </a:r>
          </a:p>
        </p:txBody>
      </p:sp>
      <p:pic>
        <p:nvPicPr>
          <p:cNvPr id="12" name="Graphic 11" descr="Filter with solid fill">
            <a:extLst>
              <a:ext uri="{FF2B5EF4-FFF2-40B4-BE49-F238E27FC236}">
                <a16:creationId xmlns:a16="http://schemas.microsoft.com/office/drawing/2014/main" id="{63FF307C-7B0C-E660-569B-5FE6A8DF4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2493" y="956871"/>
            <a:ext cx="1639304" cy="1639304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8111628-0B57-DEE3-A8E9-7AA980B2AC3F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2533068" y="1970050"/>
            <a:ext cx="1463194" cy="887468"/>
          </a:xfrm>
          <a:prstGeom prst="curvedConnector3">
            <a:avLst>
              <a:gd name="adj1" fmla="val 97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4FED85-7BA1-1DCE-C207-9853B269BFD4}"/>
              </a:ext>
            </a:extLst>
          </p:cNvPr>
          <p:cNvSpPr txBox="1"/>
          <p:nvPr/>
        </p:nvSpPr>
        <p:spPr>
          <a:xfrm>
            <a:off x="3156135" y="59385"/>
            <a:ext cx="130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based on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4827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4D53-86C6-7F30-D05A-045A923389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705559" y="5080924"/>
            <a:ext cx="1" cy="523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63620A-ADB3-03EF-86D4-7BD50976A4A0}"/>
              </a:ext>
            </a:extLst>
          </p:cNvPr>
          <p:cNvSpPr txBox="1"/>
          <p:nvPr/>
        </p:nvSpPr>
        <p:spPr>
          <a:xfrm>
            <a:off x="2003949" y="98225"/>
            <a:ext cx="1105011" cy="127727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Experimental</a:t>
            </a:r>
          </a:p>
          <a:p>
            <a:r>
              <a:rPr lang="en-US" sz="1100" dirty="0"/>
              <a:t>Setup</a:t>
            </a:r>
          </a:p>
          <a:p>
            <a:endParaRPr lang="en-US" sz="1100" dirty="0"/>
          </a:p>
          <a:p>
            <a:r>
              <a:rPr lang="en-US" sz="1100" dirty="0"/>
              <a:t>&amp; </a:t>
            </a:r>
          </a:p>
          <a:p>
            <a:endParaRPr lang="en-US" sz="1100" dirty="0"/>
          </a:p>
          <a:p>
            <a:r>
              <a:rPr lang="en-US" sz="1100" dirty="0"/>
              <a:t>Preprocessing</a:t>
            </a:r>
          </a:p>
          <a:p>
            <a:endParaRPr lang="en-US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43BAE-C0B3-D092-8FAD-E6A61DA60DA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56455" y="1375498"/>
            <a:ext cx="0" cy="676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B93109-9C65-E4BA-A47F-36FFDF145D05}"/>
              </a:ext>
            </a:extLst>
          </p:cNvPr>
          <p:cNvSpPr txBox="1"/>
          <p:nvPr/>
        </p:nvSpPr>
        <p:spPr>
          <a:xfrm>
            <a:off x="2525889" y="1422475"/>
            <a:ext cx="120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Collected </a:t>
            </a:r>
          </a:p>
          <a:p>
            <a:r>
              <a:rPr lang="en-US" sz="1200" dirty="0"/>
              <a:t>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703D2-DCAC-2FEB-88BA-E4CEF4FF74E2}"/>
              </a:ext>
            </a:extLst>
          </p:cNvPr>
          <p:cNvCxnSpPr>
            <a:cxnSpLocks/>
          </p:cNvCxnSpPr>
          <p:nvPr/>
        </p:nvCxnSpPr>
        <p:spPr>
          <a:xfrm>
            <a:off x="2561404" y="2861787"/>
            <a:ext cx="0" cy="471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B0D85-31C4-78E3-F17A-7F915A0E8E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560405" y="4164557"/>
            <a:ext cx="0" cy="59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B2B29-9E7C-70DA-1E05-C6979BAD91D1}"/>
              </a:ext>
            </a:extLst>
          </p:cNvPr>
          <p:cNvSpPr txBox="1"/>
          <p:nvPr/>
        </p:nvSpPr>
        <p:spPr>
          <a:xfrm>
            <a:off x="1878526" y="3333560"/>
            <a:ext cx="1363758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D-Matrix</a:t>
            </a:r>
          </a:p>
          <a:p>
            <a:endParaRPr lang="en-US" sz="1200" dirty="0"/>
          </a:p>
          <a:p>
            <a:r>
              <a:rPr lang="en-US" sz="1200" dirty="0"/>
              <a:t>(show D-Matrix)</a:t>
            </a:r>
          </a:p>
          <a:p>
            <a:r>
              <a:rPr lang="en-US" sz="1200" dirty="0"/>
              <a:t>DW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DB8B-3252-18F2-F317-8A4B4709221A}"/>
              </a:ext>
            </a:extLst>
          </p:cNvPr>
          <p:cNvSpPr txBox="1"/>
          <p:nvPr/>
        </p:nvSpPr>
        <p:spPr>
          <a:xfrm>
            <a:off x="2023681" y="4773147"/>
            <a:ext cx="1363757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Fitting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F098-5630-80AD-D12B-1E092F1FB7BA}"/>
              </a:ext>
            </a:extLst>
          </p:cNvPr>
          <p:cNvSpPr txBox="1"/>
          <p:nvPr/>
        </p:nvSpPr>
        <p:spPr>
          <a:xfrm>
            <a:off x="2137963" y="4182630"/>
            <a:ext cx="370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Basis vectors</a:t>
            </a:r>
          </a:p>
          <a:p>
            <a:r>
              <a:rPr lang="en-US" sz="1200" dirty="0"/>
              <a:t> of </a:t>
            </a:r>
            <a:r>
              <a:rPr lang="en-US" sz="1200" dirty="0" err="1"/>
              <a:t>nullspace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FA094-01B6-21F6-0F8D-2F13BC394658}"/>
              </a:ext>
            </a:extLst>
          </p:cNvPr>
          <p:cNvSpPr txBox="1"/>
          <p:nvPr/>
        </p:nvSpPr>
        <p:spPr>
          <a:xfrm>
            <a:off x="1872524" y="5551014"/>
            <a:ext cx="174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Dimensionless numbers</a:t>
            </a: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F6CE5778-EBE0-A694-67D2-6B465B8E267F}"/>
              </a:ext>
            </a:extLst>
          </p:cNvPr>
          <p:cNvSpPr/>
          <p:nvPr/>
        </p:nvSpPr>
        <p:spPr>
          <a:xfrm>
            <a:off x="2475174" y="454067"/>
            <a:ext cx="633786" cy="5655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20B4-2939-4504-3663-CEEFB940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" y="1635419"/>
            <a:ext cx="1127377" cy="16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C8C4F-2D1E-8F7F-393F-B6ADD921D018}"/>
              </a:ext>
            </a:extLst>
          </p:cNvPr>
          <p:cNvSpPr txBox="1"/>
          <p:nvPr/>
        </p:nvSpPr>
        <p:spPr>
          <a:xfrm>
            <a:off x="1184813" y="1682244"/>
            <a:ext cx="13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Prior</a:t>
            </a:r>
          </a:p>
          <a:p>
            <a:r>
              <a:rPr lang="en-US" sz="1400" dirty="0"/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08EAA-E8A8-F7C3-FBDC-BEDCAC6DC62C}"/>
              </a:ext>
            </a:extLst>
          </p:cNvPr>
          <p:cNvSpPr txBox="1"/>
          <p:nvPr/>
        </p:nvSpPr>
        <p:spPr>
          <a:xfrm>
            <a:off x="2023681" y="2706523"/>
            <a:ext cx="120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parameter</a:t>
            </a:r>
          </a:p>
        </p:txBody>
      </p:sp>
      <p:pic>
        <p:nvPicPr>
          <p:cNvPr id="12" name="Graphic 11" descr="Filter with solid fill">
            <a:extLst>
              <a:ext uri="{FF2B5EF4-FFF2-40B4-BE49-F238E27FC236}">
                <a16:creationId xmlns:a16="http://schemas.microsoft.com/office/drawing/2014/main" id="{63FF307C-7B0C-E660-569B-5FE6A8DF4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7963" y="2024805"/>
            <a:ext cx="836982" cy="836982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8111628-0B57-DEE3-A8E9-7AA980B2AC3F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1193367" y="2316480"/>
            <a:ext cx="1103670" cy="168010"/>
          </a:xfrm>
          <a:prstGeom prst="curvedConnector3">
            <a:avLst>
              <a:gd name="adj1" fmla="val 453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4FED85-7BA1-1DCE-C207-9853B269BFD4}"/>
              </a:ext>
            </a:extLst>
          </p:cNvPr>
          <p:cNvSpPr txBox="1"/>
          <p:nvPr/>
        </p:nvSpPr>
        <p:spPr>
          <a:xfrm>
            <a:off x="2656778" y="2004379"/>
            <a:ext cx="130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based on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78566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23463-9E40-24F8-00EE-3B0A0CB5E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8AA8-9E19-7894-8A38-2A048958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819"/>
            <a:ext cx="4878113" cy="62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2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3620A-ADB3-03EF-86D4-7BD50976A4A0}"/>
              </a:ext>
            </a:extLst>
          </p:cNvPr>
          <p:cNvSpPr txBox="1"/>
          <p:nvPr/>
        </p:nvSpPr>
        <p:spPr>
          <a:xfrm>
            <a:off x="543899" y="952080"/>
            <a:ext cx="1688951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  <a:p>
            <a:r>
              <a:rPr lang="en-US" dirty="0"/>
              <a:t>Setup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43BAE-C0B3-D092-8FAD-E6A61DA60DAF}"/>
              </a:ext>
            </a:extLst>
          </p:cNvPr>
          <p:cNvCxnSpPr>
            <a:cxnSpLocks/>
          </p:cNvCxnSpPr>
          <p:nvPr/>
        </p:nvCxnSpPr>
        <p:spPr>
          <a:xfrm>
            <a:off x="2192766" y="1506078"/>
            <a:ext cx="1311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B93109-9C65-E4BA-A47F-36FFDF145D05}"/>
              </a:ext>
            </a:extLst>
          </p:cNvPr>
          <p:cNvSpPr txBox="1"/>
          <p:nvPr/>
        </p:nvSpPr>
        <p:spPr>
          <a:xfrm>
            <a:off x="2226318" y="1175033"/>
            <a:ext cx="12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</a:t>
            </a:r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44685BD7-502B-D328-15EB-828F614C9E32}"/>
              </a:ext>
            </a:extLst>
          </p:cNvPr>
          <p:cNvSpPr/>
          <p:nvPr/>
        </p:nvSpPr>
        <p:spPr>
          <a:xfrm>
            <a:off x="6418730" y="887505"/>
            <a:ext cx="656217" cy="506481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50E46-7415-353F-D3CF-6FA5F3BF3B4E}"/>
              </a:ext>
            </a:extLst>
          </p:cNvPr>
          <p:cNvSpPr txBox="1"/>
          <p:nvPr/>
        </p:nvSpPr>
        <p:spPr>
          <a:xfrm>
            <a:off x="8382001" y="817579"/>
            <a:ext cx="215332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Prior Knowledge (previous experiments, incomplete governing equations,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20C5-B733-686E-861E-9D7A7519E9B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65933" y="1140746"/>
            <a:ext cx="1452797" cy="68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52297-2CFF-3B6D-F0B7-8E404DFF712E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074947" y="1140746"/>
            <a:ext cx="13070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4D53-86C6-7F30-D05A-045A9233895E}"/>
              </a:ext>
            </a:extLst>
          </p:cNvPr>
          <p:cNvCxnSpPr>
            <a:cxnSpLocks/>
          </p:cNvCxnSpPr>
          <p:nvPr/>
        </p:nvCxnSpPr>
        <p:spPr>
          <a:xfrm>
            <a:off x="6755803" y="1383228"/>
            <a:ext cx="0" cy="101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703D2-DCAC-2FEB-88BA-E4CEF4FF74E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450500" y="3388737"/>
            <a:ext cx="0" cy="820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B0D85-31C4-78E3-F17A-7F915A0E8E3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30269" y="2850745"/>
            <a:ext cx="1533862" cy="44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B2B29-9E7C-70DA-1E05-C6979BAD91D1}"/>
              </a:ext>
            </a:extLst>
          </p:cNvPr>
          <p:cNvSpPr txBox="1"/>
          <p:nvPr/>
        </p:nvSpPr>
        <p:spPr>
          <a:xfrm>
            <a:off x="6164131" y="2389080"/>
            <a:ext cx="2153322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D-Matrix</a:t>
            </a:r>
          </a:p>
          <a:p>
            <a:endParaRPr lang="en-US" dirty="0"/>
          </a:p>
          <a:p>
            <a:r>
              <a:rPr lang="en-US" dirty="0"/>
              <a:t>(show D-Matrix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DB8B-3252-18F2-F317-8A4B4709221A}"/>
              </a:ext>
            </a:extLst>
          </p:cNvPr>
          <p:cNvSpPr txBox="1"/>
          <p:nvPr/>
        </p:nvSpPr>
        <p:spPr>
          <a:xfrm>
            <a:off x="270730" y="2465407"/>
            <a:ext cx="4359539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3D6FA-3035-6192-15CA-8138F35B88E8}"/>
              </a:ext>
            </a:extLst>
          </p:cNvPr>
          <p:cNvSpPr txBox="1"/>
          <p:nvPr/>
        </p:nvSpPr>
        <p:spPr>
          <a:xfrm>
            <a:off x="5043544" y="817578"/>
            <a:ext cx="12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A85B8-0DEB-0D65-5373-1D78AD0649A8}"/>
              </a:ext>
            </a:extLst>
          </p:cNvPr>
          <p:cNvSpPr txBox="1"/>
          <p:nvPr/>
        </p:nvSpPr>
        <p:spPr>
          <a:xfrm>
            <a:off x="6198200" y="1506078"/>
            <a:ext cx="12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parameter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F098-5630-80AD-D12B-1E092F1FB7BA}"/>
              </a:ext>
            </a:extLst>
          </p:cNvPr>
          <p:cNvSpPr txBox="1"/>
          <p:nvPr/>
        </p:nvSpPr>
        <p:spPr>
          <a:xfrm>
            <a:off x="4819428" y="2545933"/>
            <a:ext cx="120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vectors of </a:t>
            </a:r>
            <a:r>
              <a:rPr lang="en-US" dirty="0" err="1"/>
              <a:t>nullspace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FA094-01B6-21F6-0F8D-2F13BC394658}"/>
              </a:ext>
            </a:extLst>
          </p:cNvPr>
          <p:cNvSpPr txBox="1"/>
          <p:nvPr/>
        </p:nvSpPr>
        <p:spPr>
          <a:xfrm>
            <a:off x="2620836" y="3469263"/>
            <a:ext cx="174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Dimensionless 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0810F3-540F-7B55-4AA1-25368632BC6F}"/>
              </a:ext>
            </a:extLst>
          </p:cNvPr>
          <p:cNvSpPr txBox="1"/>
          <p:nvPr/>
        </p:nvSpPr>
        <p:spPr>
          <a:xfrm>
            <a:off x="3403383" y="890099"/>
            <a:ext cx="168895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Preprocessing (smoothing, averaging,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3620A-ADB3-03EF-86D4-7BD50976A4A0}"/>
              </a:ext>
            </a:extLst>
          </p:cNvPr>
          <p:cNvSpPr txBox="1"/>
          <p:nvPr/>
        </p:nvSpPr>
        <p:spPr>
          <a:xfrm>
            <a:off x="503815" y="655322"/>
            <a:ext cx="1688951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  <a:p>
            <a:r>
              <a:rPr lang="en-US" dirty="0"/>
              <a:t>Setup</a:t>
            </a:r>
          </a:p>
          <a:p>
            <a:endParaRPr lang="en-US" dirty="0"/>
          </a:p>
          <a:p>
            <a:r>
              <a:rPr lang="en-US" dirty="0"/>
              <a:t>&amp; 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43BAE-C0B3-D092-8FAD-E6A61DA60DAF}"/>
              </a:ext>
            </a:extLst>
          </p:cNvPr>
          <p:cNvCxnSpPr>
            <a:cxnSpLocks/>
          </p:cNvCxnSpPr>
          <p:nvPr/>
        </p:nvCxnSpPr>
        <p:spPr>
          <a:xfrm>
            <a:off x="2192766" y="1506078"/>
            <a:ext cx="1311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B93109-9C65-E4BA-A47F-36FFDF145D05}"/>
              </a:ext>
            </a:extLst>
          </p:cNvPr>
          <p:cNvSpPr txBox="1"/>
          <p:nvPr/>
        </p:nvSpPr>
        <p:spPr>
          <a:xfrm>
            <a:off x="2226318" y="1175033"/>
            <a:ext cx="12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</a:t>
            </a:r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44685BD7-502B-D328-15EB-828F614C9E32}"/>
              </a:ext>
            </a:extLst>
          </p:cNvPr>
          <p:cNvSpPr/>
          <p:nvPr/>
        </p:nvSpPr>
        <p:spPr>
          <a:xfrm>
            <a:off x="3499308" y="1258296"/>
            <a:ext cx="656217" cy="506481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52297-2CFF-3B6D-F0B7-8E404DFF712E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155525" y="1511537"/>
            <a:ext cx="13070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4D53-86C6-7F30-D05A-045A9233895E}"/>
              </a:ext>
            </a:extLst>
          </p:cNvPr>
          <p:cNvCxnSpPr>
            <a:cxnSpLocks/>
          </p:cNvCxnSpPr>
          <p:nvPr/>
        </p:nvCxnSpPr>
        <p:spPr>
          <a:xfrm>
            <a:off x="3913543" y="3380930"/>
            <a:ext cx="0" cy="101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703D2-DCAC-2FEB-88BA-E4CEF4FF74E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229485" y="5346463"/>
            <a:ext cx="0" cy="820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B0D85-31C4-78E3-F17A-7F915A0E8E3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827417" y="1764777"/>
            <a:ext cx="0" cy="67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B2B29-9E7C-70DA-1E05-C6979BAD91D1}"/>
              </a:ext>
            </a:extLst>
          </p:cNvPr>
          <p:cNvSpPr txBox="1"/>
          <p:nvPr/>
        </p:nvSpPr>
        <p:spPr>
          <a:xfrm>
            <a:off x="2710032" y="2457600"/>
            <a:ext cx="2153322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D-Matrix</a:t>
            </a:r>
          </a:p>
          <a:p>
            <a:endParaRPr lang="en-US" dirty="0"/>
          </a:p>
          <a:p>
            <a:r>
              <a:rPr lang="en-US" dirty="0"/>
              <a:t>(show D-Matrix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DB8B-3252-18F2-F317-8A4B4709221A}"/>
              </a:ext>
            </a:extLst>
          </p:cNvPr>
          <p:cNvSpPr txBox="1"/>
          <p:nvPr/>
        </p:nvSpPr>
        <p:spPr>
          <a:xfrm>
            <a:off x="2049715" y="4423133"/>
            <a:ext cx="4359539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F098-5630-80AD-D12B-1E092F1FB7BA}"/>
              </a:ext>
            </a:extLst>
          </p:cNvPr>
          <p:cNvSpPr txBox="1"/>
          <p:nvPr/>
        </p:nvSpPr>
        <p:spPr>
          <a:xfrm>
            <a:off x="2705100" y="3477071"/>
            <a:ext cx="120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vectors of </a:t>
            </a:r>
            <a:r>
              <a:rPr lang="en-US" dirty="0" err="1"/>
              <a:t>nullspace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FA094-01B6-21F6-0F8D-2F13BC394658}"/>
              </a:ext>
            </a:extLst>
          </p:cNvPr>
          <p:cNvSpPr txBox="1"/>
          <p:nvPr/>
        </p:nvSpPr>
        <p:spPr>
          <a:xfrm>
            <a:off x="4229484" y="5440613"/>
            <a:ext cx="174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Dimensionless numbers</a:t>
            </a: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F6CE5778-EBE0-A694-67D2-6B465B8E267F}"/>
              </a:ext>
            </a:extLst>
          </p:cNvPr>
          <p:cNvSpPr/>
          <p:nvPr/>
        </p:nvSpPr>
        <p:spPr>
          <a:xfrm>
            <a:off x="1043742" y="1124462"/>
            <a:ext cx="1005973" cy="10050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20B4-2939-4504-3663-CEEFB940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69" y="601714"/>
            <a:ext cx="1307054" cy="19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C8C4F-2D1E-8F7F-393F-B6ADD921D018}"/>
              </a:ext>
            </a:extLst>
          </p:cNvPr>
          <p:cNvSpPr txBox="1"/>
          <p:nvPr/>
        </p:nvSpPr>
        <p:spPr>
          <a:xfrm>
            <a:off x="4283464" y="1148067"/>
            <a:ext cx="13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  <a:p>
            <a:r>
              <a:rPr lang="en-US" dirty="0"/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08EAA-E8A8-F7C3-FBDC-BEDCAC6DC62C}"/>
              </a:ext>
            </a:extLst>
          </p:cNvPr>
          <p:cNvSpPr txBox="1"/>
          <p:nvPr/>
        </p:nvSpPr>
        <p:spPr>
          <a:xfrm>
            <a:off x="3289900" y="1709278"/>
            <a:ext cx="12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parameter</a:t>
            </a:r>
          </a:p>
        </p:txBody>
      </p:sp>
    </p:spTree>
    <p:extLst>
      <p:ext uri="{BB962C8B-B14F-4D97-AF65-F5344CB8AC3E}">
        <p14:creationId xmlns:p14="http://schemas.microsoft.com/office/powerpoint/2010/main" val="385401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7333D5-F79A-2740-ACEC-C7D536D93FE9}"/>
              </a:ext>
            </a:extLst>
          </p:cNvPr>
          <p:cNvSpPr/>
          <p:nvPr/>
        </p:nvSpPr>
        <p:spPr>
          <a:xfrm>
            <a:off x="3145970" y="213601"/>
            <a:ext cx="2484846" cy="64637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&amp; Preprocessing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6B7CCC-4B9E-5F45-A0DF-5DA7FE7E236F}"/>
              </a:ext>
            </a:extLst>
          </p:cNvPr>
          <p:cNvSpPr/>
          <p:nvPr/>
        </p:nvSpPr>
        <p:spPr>
          <a:xfrm>
            <a:off x="3074255" y="2626734"/>
            <a:ext cx="2643648" cy="83007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Matrix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36BF96F-E2D4-DA47-AC2D-7B60EA3CE533}"/>
                  </a:ext>
                </a:extLst>
              </p:cNvPr>
              <p:cNvSpPr/>
              <p:nvPr/>
            </p:nvSpPr>
            <p:spPr>
              <a:xfrm>
                <a:off x="3074255" y="4222097"/>
                <a:ext cx="2643648" cy="830074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form of 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endPara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36BF96F-E2D4-DA47-AC2D-7B60EA3C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55" y="4222097"/>
                <a:ext cx="2643648" cy="830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981C11F-4C93-B04B-8627-79871441F9C0}"/>
              </a:ext>
            </a:extLst>
          </p:cNvPr>
          <p:cNvGrpSpPr/>
          <p:nvPr/>
        </p:nvGrpSpPr>
        <p:grpSpPr>
          <a:xfrm>
            <a:off x="3074255" y="1254435"/>
            <a:ext cx="2643648" cy="923330"/>
            <a:chOff x="3074254" y="1668229"/>
            <a:chExt cx="2643648" cy="923330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1E974C27-4EAE-5347-8BD8-8C29283BDF83}"/>
                </a:ext>
              </a:extLst>
            </p:cNvPr>
            <p:cNvSpPr/>
            <p:nvPr/>
          </p:nvSpPr>
          <p:spPr>
            <a:xfrm rot="10800000">
              <a:off x="3074255" y="1668229"/>
              <a:ext cx="2643647" cy="923330"/>
            </a:xfrm>
            <a:prstGeom prst="trapezoid">
              <a:avLst>
                <a:gd name="adj" fmla="val 5515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5BFB44-3CAA-0E46-82E4-AFFC261DED19}"/>
                </a:ext>
              </a:extLst>
            </p:cNvPr>
            <p:cNvSpPr txBox="1"/>
            <p:nvPr/>
          </p:nvSpPr>
          <p:spPr>
            <a:xfrm>
              <a:off x="3074254" y="1714396"/>
              <a:ext cx="2643648" cy="830997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 Knowledge Parameter Space Reduction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6E16CF5-A93F-D348-B656-77362E459D38}"/>
                  </a:ext>
                </a:extLst>
              </p:cNvPr>
              <p:cNvSpPr/>
              <p:nvPr/>
            </p:nvSpPr>
            <p:spPr>
              <a:xfrm>
                <a:off x="3330116" y="5697725"/>
                <a:ext cx="2131926" cy="830074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6E16CF5-A93F-D348-B656-77362E459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16" y="5697725"/>
                <a:ext cx="2131926" cy="83007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9D1A0-5128-864A-BE64-5904F92FBE50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>
            <a:off x="4388393" y="859972"/>
            <a:ext cx="7686" cy="39446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3E7C71-E8D7-7346-9500-2DC35D2BBC61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>
            <a:off x="4396079" y="2177765"/>
            <a:ext cx="0" cy="44896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2CA56B-1CAD-C84E-94ED-47DDCC1FD1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96079" y="3456808"/>
            <a:ext cx="0" cy="76528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92B54-BC14-E540-B3C0-F7BC6446C9B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396079" y="5052171"/>
            <a:ext cx="0" cy="6455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C9FDDC-2923-4F41-9D46-B68C6A618E7F}"/>
              </a:ext>
            </a:extLst>
          </p:cNvPr>
          <p:cNvSpPr txBox="1"/>
          <p:nvPr/>
        </p:nvSpPr>
        <p:spPr>
          <a:xfrm>
            <a:off x="4459989" y="908771"/>
            <a:ext cx="2098342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1DF40B-1021-044B-A5EC-7CD727006D86}"/>
                  </a:ext>
                </a:extLst>
              </p:cNvPr>
              <p:cNvSpPr txBox="1"/>
              <p:nvPr/>
            </p:nvSpPr>
            <p:spPr>
              <a:xfrm>
                <a:off x="4474950" y="2108445"/>
                <a:ext cx="2564776" cy="584775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points of 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physical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1DF40B-1021-044B-A5EC-7CD72700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50" y="2108445"/>
                <a:ext cx="2564776" cy="584775"/>
              </a:xfrm>
              <a:prstGeom prst="rect">
                <a:avLst/>
              </a:prstGeom>
              <a:blipFill>
                <a:blip r:embed="rId7"/>
                <a:stretch>
                  <a:fillRect l="-1188" t="-3125" r="-2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C8446B2-E3D5-604E-824A-BD01D8165869}"/>
              </a:ext>
            </a:extLst>
          </p:cNvPr>
          <p:cNvSpPr txBox="1"/>
          <p:nvPr/>
        </p:nvSpPr>
        <p:spPr>
          <a:xfrm>
            <a:off x="4412871" y="3456808"/>
            <a:ext cx="2098342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Vectors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25AB9-704B-4F4B-9E2E-131FD1495515}"/>
              </a:ext>
            </a:extLst>
          </p:cNvPr>
          <p:cNvGrpSpPr/>
          <p:nvPr/>
        </p:nvGrpSpPr>
        <p:grpSpPr>
          <a:xfrm>
            <a:off x="6300639" y="2649868"/>
            <a:ext cx="2643648" cy="1066836"/>
            <a:chOff x="6300640" y="3052475"/>
            <a:chExt cx="2643648" cy="1066836"/>
          </a:xfrm>
        </p:grpSpPr>
        <p:pic>
          <p:nvPicPr>
            <p:cNvPr id="34" name="图片 36">
              <a:extLst>
                <a:ext uri="{FF2B5EF4-FFF2-40B4-BE49-F238E27FC236}">
                  <a16:creationId xmlns:a16="http://schemas.microsoft.com/office/drawing/2014/main" id="{4391E91D-D71B-364C-A5D5-A59B1D88B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415" t="16680" r="35860" b="75877"/>
            <a:stretch/>
          </p:blipFill>
          <p:spPr>
            <a:xfrm>
              <a:off x="6300640" y="3052475"/>
              <a:ext cx="2643648" cy="8287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图片 38">
              <a:extLst>
                <a:ext uri="{FF2B5EF4-FFF2-40B4-BE49-F238E27FC236}">
                  <a16:creationId xmlns:a16="http://schemas.microsoft.com/office/drawing/2014/main" id="{69764E93-534D-D049-A205-D63E5AAD8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4359" y="3938537"/>
              <a:ext cx="1916209" cy="18077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Picture 6" descr="\documentclass{article}&#10;\usepackage{amsmath}&#10;\pagestyle{empty}&#10;\begin{document}&#10;&#10;\setlength{\jot}{-2pt} % Adjust the space between lines here&#10;\begin{align*}&#10;     \boldsymbol{w}_{\Pi} &amp;= \boldsymbol{W}\boldsymbol{\gamma} = \sum_{i=1}^b \gamma_i \boldsymbol w_{i} \rightarrow  \Pi_1 = \prod_{i=1}^p x_i^{w_{\Pi_1, i}} \\&#10;    \Pi_0 &amp;\approx \widehat{\Pi}_0 = \beta_2 \Pi_1 + \beta_1 = f(\Pi_1)&#10;\end{align*}&#10;&#10;\end{document}&#10;" title="IguanaTex Bitmap Display">
            <a:extLst>
              <a:ext uri="{FF2B5EF4-FFF2-40B4-BE49-F238E27FC236}">
                <a16:creationId xmlns:a16="http://schemas.microsoft.com/office/drawing/2014/main" id="{206B506D-6FB5-3F14-1BF4-C2233713DC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91202" y="3981292"/>
            <a:ext cx="4565920" cy="104838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setlength{\jot}{-2pt}&#10;\begin{align*}&#10;    &amp;J=\sum_{k=1}^n(\Pi_{0,k}- \widehat{\Pi}_{0,k})^2+\sum_j^{q-1}\lambda_1|\boldsymbol{W}_{\boldsymbol{\gamma}_{\Pi_j}}^\top|_1+\lambda_2|\boldsymbol{\beta}|_1,\\&#10;    &amp;\boldsymbol{\gamma}^*, \boldsymbol{\beta}^* = \operatorname{argmin}_{\boldsymbol{\gamma}, \boldsymbol{\beta}} J.&#10;\end{align*}&#10;&#10;\end{document}" title="IguanaTex Bitmap Display">
            <a:extLst>
              <a:ext uri="{FF2B5EF4-FFF2-40B4-BE49-F238E27FC236}">
                <a16:creationId xmlns:a16="http://schemas.microsoft.com/office/drawing/2014/main" id="{E89A5EB7-BA3A-5BDC-8292-722A47E63E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81195" y="5420620"/>
            <a:ext cx="5412571" cy="109104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f, \boldsymbol{\gamma}, \boldsymbol{\beta}$&#10;&#10;&#10;\end{document}" title="IguanaTex Bitmap Display">
            <a:extLst>
              <a:ext uri="{FF2B5EF4-FFF2-40B4-BE49-F238E27FC236}">
                <a16:creationId xmlns:a16="http://schemas.microsoft.com/office/drawing/2014/main" id="{CA1BCA2F-7110-A6C1-B386-DC10E90AEC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82959" y="5247287"/>
            <a:ext cx="681143" cy="2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3F86A5-0399-CEA4-2389-813656BB5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 \label{eqn: nullspace}&#10;\boldsymbol{D}\boldsymbol{w}_{\Pi}&amp;=\boldsymbol{0}\\&#10;\Pi&amp;=\prod_{i=1}^p x_i^{w_{\Pi, i}},\\&#10;w_{\Pi, i}&amp; = \sum_j W_{ij}\gamma_j\\&#10;\end{align*}&#10;&#10;&#10;\end{document}" title="IguanaTex Bitmap Display">
            <a:extLst>
              <a:ext uri="{FF2B5EF4-FFF2-40B4-BE49-F238E27FC236}">
                <a16:creationId xmlns:a16="http://schemas.microsoft.com/office/drawing/2014/main" id="{7BB9600E-6193-AE60-24AB-1A5317E4AA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9226" y="2374471"/>
            <a:ext cx="1984000" cy="182095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begin{align*} \label{eqn: nullspace}&#10;\boldsymbol{D}\boldsymbol{W}&amp;=\boldsymbol{0}\\&#10;\boldsymbol{W}&amp;=[\boldsymbol{w}_1,\dots,\boldsymbol{w}_b]&#10;\end{align*}&#10;&#10;\end{document}" title="IguanaTex Bitmap Display">
            <a:extLst>
              <a:ext uri="{FF2B5EF4-FFF2-40B4-BE49-F238E27FC236}">
                <a16:creationId xmlns:a16="http://schemas.microsoft.com/office/drawing/2014/main" id="{CB4DF692-F570-DE38-0A6F-B3B6B1B945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59226" y="904838"/>
            <a:ext cx="2211047" cy="61714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align*} &#10;     \boldsymbol{w}_{\Pi}=\boldsymbol{W}\boldsymbol{\gamma}=\sum_{i=1}^b \gamma_i \boldsymbol w_{i},&#10;\end{align*}&#10;&#10;&#10;\end{document}" title="IguanaTex Bitmap Display">
            <a:extLst>
              <a:ext uri="{FF2B5EF4-FFF2-40B4-BE49-F238E27FC236}">
                <a16:creationId xmlns:a16="http://schemas.microsoft.com/office/drawing/2014/main" id="{7294C33B-5A52-9803-8496-ACA185B72B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5606" y="1588974"/>
            <a:ext cx="2505143" cy="7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4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D46CFF01-88A7-C190-61F7-AFAB90FB9C47}"/>
              </a:ext>
            </a:extLst>
          </p:cNvPr>
          <p:cNvSpPr txBox="1"/>
          <p:nvPr/>
        </p:nvSpPr>
        <p:spPr>
          <a:xfrm>
            <a:off x="75304" y="4539728"/>
            <a:ext cx="2506531" cy="152008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93BAC1-533B-7FA0-CF4F-5F1704F66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\documentclass{article}&#10;\usepackage{amsmath}&#10;\pagestyle{empty}&#10;\begin{document}&#10;&#10;\[&#10;\begin{pmatrix}&#10;\rho \\&#10;v \\&#10;d \\&#10;\eta \\&#10;\Delta P \\&#10;L&#10;\end{pmatrix}&#10;\]&#10;&#10;&#10;\end{document}" title="IguanaTex Bitmap Display">
            <a:extLst>
              <a:ext uri="{FF2B5EF4-FFF2-40B4-BE49-F238E27FC236}">
                <a16:creationId xmlns:a16="http://schemas.microsoft.com/office/drawing/2014/main" id="{E588CBE9-2FD8-8ACB-A1EF-656C6E0FC4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3166" y="497840"/>
            <a:ext cx="705524" cy="182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36687B-F463-D1BD-6DDE-2B0F0A058436}"/>
                  </a:ext>
                </a:extLst>
              </p:cNvPr>
              <p:cNvSpPr txBox="1"/>
              <p:nvPr/>
            </p:nvSpPr>
            <p:spPr>
              <a:xfrm>
                <a:off x="567343" y="114749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36687B-F463-D1BD-6DDE-2B0F0A05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3" y="114749"/>
                <a:ext cx="218008" cy="307777"/>
              </a:xfrm>
              <a:prstGeom prst="rect">
                <a:avLst/>
              </a:prstGeom>
              <a:blipFill>
                <a:blip r:embed="rId11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7ADBB-596D-9CDE-2BBA-6311B58CF0DF}"/>
              </a:ext>
            </a:extLst>
          </p:cNvPr>
          <p:cNvCxnSpPr>
            <a:cxnSpLocks/>
          </p:cNvCxnSpPr>
          <p:nvPr/>
        </p:nvCxnSpPr>
        <p:spPr>
          <a:xfrm>
            <a:off x="1172584" y="1152861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\documentclass{article}&#10;\usepackage{amsmath}&#10;\usepackage{amssymb}&#10;\pagestyle{empty}&#10;\begin{document}&#10;&#10;$log(\boldsymbol{x})\boldsymbol{W} \in \mathbb{R}^{n\times b}$&#10;&#10;&#10;\end{document}" title="IguanaTex Bitmap Display">
            <a:extLst>
              <a:ext uri="{FF2B5EF4-FFF2-40B4-BE49-F238E27FC236}">
                <a16:creationId xmlns:a16="http://schemas.microsoft.com/office/drawing/2014/main" id="{41835F4B-556B-09CF-3BE6-DD62E031BC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61971" y="702133"/>
            <a:ext cx="1862093" cy="278857"/>
          </a:xfrm>
          <a:prstGeom prst="rect">
            <a:avLst/>
          </a:prstGeom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1F12BBE-2F1A-1D5E-64C2-A7EC7B552AA3}"/>
              </a:ext>
            </a:extLst>
          </p:cNvPr>
          <p:cNvSpPr/>
          <p:nvPr/>
        </p:nvSpPr>
        <p:spPr>
          <a:xfrm>
            <a:off x="3818965" y="484354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D8883-DAF1-1479-42AB-C35DD4C5AE0E}"/>
              </a:ext>
            </a:extLst>
          </p:cNvPr>
          <p:cNvSpPr/>
          <p:nvPr/>
        </p:nvSpPr>
        <p:spPr>
          <a:xfrm>
            <a:off x="3818965" y="1012137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0BEC1EE-AE26-0106-D425-9B0CF95F4BA5}"/>
              </a:ext>
            </a:extLst>
          </p:cNvPr>
          <p:cNvSpPr/>
          <p:nvPr/>
        </p:nvSpPr>
        <p:spPr>
          <a:xfrm>
            <a:off x="3818965" y="1539920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91EB058-E0FB-C23B-5946-007B6DA152B2}"/>
              </a:ext>
            </a:extLst>
          </p:cNvPr>
          <p:cNvSpPr/>
          <p:nvPr/>
        </p:nvSpPr>
        <p:spPr>
          <a:xfrm>
            <a:off x="4552277" y="724315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614A553-DF4C-1A03-2777-36D79AE180BE}"/>
              </a:ext>
            </a:extLst>
          </p:cNvPr>
          <p:cNvSpPr/>
          <p:nvPr/>
        </p:nvSpPr>
        <p:spPr>
          <a:xfrm>
            <a:off x="4552277" y="1252098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8E1AACE-6B02-1B38-35B3-858067A463EE}"/>
              </a:ext>
            </a:extLst>
          </p:cNvPr>
          <p:cNvSpPr/>
          <p:nvPr/>
        </p:nvSpPr>
        <p:spPr>
          <a:xfrm>
            <a:off x="5284165" y="713107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663C2F2-C79C-7BE8-46DA-735CB71EE385}"/>
              </a:ext>
            </a:extLst>
          </p:cNvPr>
          <p:cNvSpPr/>
          <p:nvPr/>
        </p:nvSpPr>
        <p:spPr>
          <a:xfrm>
            <a:off x="5284165" y="1252098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FEE69A-2207-74FE-8454-1FC9BD4E11F7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4036973" y="598956"/>
            <a:ext cx="515304" cy="23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D4C624-55DD-99B2-2456-BE59323FCCEA}"/>
              </a:ext>
            </a:extLst>
          </p:cNvPr>
          <p:cNvCxnSpPr>
            <a:stCxn id="19" idx="6"/>
            <a:endCxn id="24" idx="1"/>
          </p:cNvCxnSpPr>
          <p:nvPr/>
        </p:nvCxnSpPr>
        <p:spPr>
          <a:xfrm>
            <a:off x="4036973" y="598956"/>
            <a:ext cx="547231" cy="68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6A07C4-AFF2-1ED8-C2D0-4641E78303E3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4036973" y="838917"/>
            <a:ext cx="515304" cy="28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B2D83C-AFD6-174B-487D-9000E975A963}"/>
              </a:ext>
            </a:extLst>
          </p:cNvPr>
          <p:cNvCxnSpPr>
            <a:stCxn id="20" idx="6"/>
            <a:endCxn id="24" idx="1"/>
          </p:cNvCxnSpPr>
          <p:nvPr/>
        </p:nvCxnSpPr>
        <p:spPr>
          <a:xfrm>
            <a:off x="4036973" y="1126739"/>
            <a:ext cx="547231" cy="1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4A0A5B-E82C-AB19-8624-9864A3EC764C}"/>
              </a:ext>
            </a:extLst>
          </p:cNvPr>
          <p:cNvCxnSpPr>
            <a:stCxn id="20" idx="6"/>
            <a:endCxn id="20" idx="6"/>
          </p:cNvCxnSpPr>
          <p:nvPr/>
        </p:nvCxnSpPr>
        <p:spPr>
          <a:xfrm>
            <a:off x="4036973" y="11267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3E5C45-BF73-EF64-B989-83D5756DB172}"/>
              </a:ext>
            </a:extLst>
          </p:cNvPr>
          <p:cNvCxnSpPr>
            <a:stCxn id="21" idx="7"/>
            <a:endCxn id="23" idx="2"/>
          </p:cNvCxnSpPr>
          <p:nvPr/>
        </p:nvCxnSpPr>
        <p:spPr>
          <a:xfrm flipV="1">
            <a:off x="4005046" y="838917"/>
            <a:ext cx="547231" cy="73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923591-BB04-AD56-207B-4E07FA14BC14}"/>
              </a:ext>
            </a:extLst>
          </p:cNvPr>
          <p:cNvCxnSpPr>
            <a:stCxn id="21" idx="7"/>
            <a:endCxn id="24" idx="1"/>
          </p:cNvCxnSpPr>
          <p:nvPr/>
        </p:nvCxnSpPr>
        <p:spPr>
          <a:xfrm flipV="1">
            <a:off x="4005046" y="1285664"/>
            <a:ext cx="579158" cy="28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8BE3CA-F448-2C78-9B54-41BA1E9A8F2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4770285" y="827709"/>
            <a:ext cx="513880" cy="53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7F1FF4-DFCC-29D0-5521-F618C167F5A9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4770285" y="1366700"/>
            <a:ext cx="51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4F902F8C-8265-5F9A-A196-CF3BB2969646}"/>
              </a:ext>
            </a:extLst>
          </p:cNvPr>
          <p:cNvSpPr/>
          <p:nvPr/>
        </p:nvSpPr>
        <p:spPr>
          <a:xfrm>
            <a:off x="5986996" y="1012136"/>
            <a:ext cx="218008" cy="2292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645C75-F858-80E4-FE8C-3125A9B87CB9}"/>
              </a:ext>
            </a:extLst>
          </p:cNvPr>
          <p:cNvCxnSpPr>
            <a:stCxn id="25" idx="6"/>
            <a:endCxn id="48" idx="2"/>
          </p:cNvCxnSpPr>
          <p:nvPr/>
        </p:nvCxnSpPr>
        <p:spPr>
          <a:xfrm>
            <a:off x="5502173" y="827709"/>
            <a:ext cx="484823" cy="29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D010A5-0B4B-F70E-E656-E241AA456E1D}"/>
              </a:ext>
            </a:extLst>
          </p:cNvPr>
          <p:cNvCxnSpPr>
            <a:cxnSpLocks/>
            <a:stCxn id="26" idx="6"/>
            <a:endCxn id="48" idx="2"/>
          </p:cNvCxnSpPr>
          <p:nvPr/>
        </p:nvCxnSpPr>
        <p:spPr>
          <a:xfrm flipV="1">
            <a:off x="5502173" y="1126738"/>
            <a:ext cx="484823" cy="23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6DBF1E-3B0D-567D-5263-C2E3F02DC516}"/>
              </a:ext>
            </a:extLst>
          </p:cNvPr>
          <p:cNvCxnSpPr>
            <a:cxnSpLocks/>
          </p:cNvCxnSpPr>
          <p:nvPr/>
        </p:nvCxnSpPr>
        <p:spPr>
          <a:xfrm>
            <a:off x="3136389" y="1097204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B8DEA11-39D4-C846-A3F3-C112888D5F35}"/>
              </a:ext>
            </a:extLst>
          </p:cNvPr>
          <p:cNvSpPr txBox="1"/>
          <p:nvPr/>
        </p:nvSpPr>
        <p:spPr>
          <a:xfrm>
            <a:off x="3220025" y="421"/>
            <a:ext cx="14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18575-26B1-E316-FBEC-22FF94581E56}"/>
                  </a:ext>
                </a:extLst>
              </p:cNvPr>
              <p:cNvSpPr txBox="1"/>
              <p:nvPr/>
            </p:nvSpPr>
            <p:spPr>
              <a:xfrm>
                <a:off x="4584204" y="1928169"/>
                <a:ext cx="1415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q = 2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18575-26B1-E316-FBEC-22FF94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204" y="1928169"/>
                <a:ext cx="1415888" cy="646331"/>
              </a:xfrm>
              <a:prstGeom prst="rect">
                <a:avLst/>
              </a:prstGeom>
              <a:blipFill>
                <a:blip r:embed="rId13"/>
                <a:stretch>
                  <a:fillRect l="-344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DD7358-CCF2-C514-A8CB-12D4B20FEB5C}"/>
              </a:ext>
            </a:extLst>
          </p:cNvPr>
          <p:cNvCxnSpPr>
            <a:cxnSpLocks/>
          </p:cNvCxnSpPr>
          <p:nvPr/>
        </p:nvCxnSpPr>
        <p:spPr>
          <a:xfrm>
            <a:off x="6320048" y="1115903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AC83F5-9966-C6A2-CB91-E81911D3BDE3}"/>
              </a:ext>
            </a:extLst>
          </p:cNvPr>
          <p:cNvCxnSpPr>
            <a:stCxn id="23" idx="0"/>
          </p:cNvCxnSpPr>
          <p:nvPr/>
        </p:nvCxnSpPr>
        <p:spPr>
          <a:xfrm flipV="1">
            <a:off x="4661281" y="369753"/>
            <a:ext cx="0" cy="35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AEF3A0-8292-13DF-5361-17BCED8BC88F}"/>
              </a:ext>
            </a:extLst>
          </p:cNvPr>
          <p:cNvCxnSpPr>
            <a:cxnSpLocks/>
          </p:cNvCxnSpPr>
          <p:nvPr/>
        </p:nvCxnSpPr>
        <p:spPr>
          <a:xfrm>
            <a:off x="4661281" y="369753"/>
            <a:ext cx="362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\documentclass{article}&#10;\usepackage{amsmath}&#10;\pagestyle{empty}&#10;\begin{document}&#10;&#10;$\mathcal{L} = MSE(\pi_1,NN(\pi_2))+\frac{\lambda_1}{1-\frac{\boldsymbol{\gamma}_1^T\boldsymbol{\gamma}_2}{||\boldsymbol{\gamma_1}||*||\boldsymbol{\gamma_1}||} + 0.001}$&#10;&#10;&#10;\end{document}" title="IguanaTex Bitmap Display">
            <a:extLst>
              <a:ext uri="{FF2B5EF4-FFF2-40B4-BE49-F238E27FC236}">
                <a16:creationId xmlns:a16="http://schemas.microsoft.com/office/drawing/2014/main" id="{2348A60C-3DD7-7A46-4D9C-BA59159BA5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51981" y="933438"/>
            <a:ext cx="4886858" cy="528762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05F51E-B5D5-DDDF-1811-BC28B4D7F4B3}"/>
              </a:ext>
            </a:extLst>
          </p:cNvPr>
          <p:cNvCxnSpPr>
            <a:cxnSpLocks/>
          </p:cNvCxnSpPr>
          <p:nvPr/>
        </p:nvCxnSpPr>
        <p:spPr>
          <a:xfrm flipV="1">
            <a:off x="8289745" y="372293"/>
            <a:ext cx="0" cy="45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04D3EBB-F001-E217-3020-F3DC2ECB224A}"/>
              </a:ext>
            </a:extLst>
          </p:cNvPr>
          <p:cNvCxnSpPr>
            <a:cxnSpLocks/>
          </p:cNvCxnSpPr>
          <p:nvPr/>
        </p:nvCxnSpPr>
        <p:spPr>
          <a:xfrm>
            <a:off x="8293861" y="547034"/>
            <a:ext cx="0" cy="38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C98DC026-C468-F694-C305-B878B812BBAA}"/>
              </a:ext>
            </a:extLst>
          </p:cNvPr>
          <p:cNvSpPr/>
          <p:nvPr/>
        </p:nvSpPr>
        <p:spPr>
          <a:xfrm rot="16200000">
            <a:off x="4513524" y="1751586"/>
            <a:ext cx="244777" cy="337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08A359-348D-01BE-4D95-17330C53E466}"/>
              </a:ext>
            </a:extLst>
          </p:cNvPr>
          <p:cNvSpPr txBox="1"/>
          <p:nvPr/>
        </p:nvSpPr>
        <p:spPr>
          <a:xfrm>
            <a:off x="1254844" y="1440422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1:</a:t>
            </a:r>
          </a:p>
          <a:p>
            <a:r>
              <a:rPr lang="en-US" dirty="0"/>
              <a:t>No biases!</a:t>
            </a:r>
          </a:p>
          <a:p>
            <a:endParaRPr lang="en-US" dirty="0"/>
          </a:p>
        </p:txBody>
      </p:sp>
      <p:pic>
        <p:nvPicPr>
          <p:cNvPr id="108" name="Picture 107" descr="\documentclass{article}&#10;\usepackage{amsmath}&#10;\pagestyle{empty}&#10;\begin{document}&#10;&#10;\begin{align*}&#10;&amp;\pi = \exp(log(\boldsymbol{x})\boldsymbol{W}\boldsymbol{\gamma}) \\&#10;&amp;\pi= \boldsymbol{x}^{\boldsymbol{W}\boldsymbol{\gamma}} = \prod_{i=1}^p x_i^{w_{ i}}&#10;\end{align*}&#10;&#10;\end{document}" title="IguanaTex Bitmap Display">
            <a:extLst>
              <a:ext uri="{FF2B5EF4-FFF2-40B4-BE49-F238E27FC236}">
                <a16:creationId xmlns:a16="http://schemas.microsoft.com/office/drawing/2014/main" id="{DA928419-9456-A135-4CD9-CD2B6350DE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66221" y="2064218"/>
            <a:ext cx="2220190" cy="1112382"/>
          </a:xfrm>
          <a:prstGeom prst="rect">
            <a:avLst/>
          </a:prstGeom>
        </p:spPr>
      </p:pic>
      <p:pic>
        <p:nvPicPr>
          <p:cNvPr id="101" name="Picture 100" descr="\documentclass{article}&#10;\usepackage{amsmath}&#10;\pagestyle{empty}&#10;\begin{document}&#10;&#10;$\pi_1$&#10;&#10;&#10;\end{document}" title="IguanaTex Bitmap Display">
            <a:extLst>
              <a:ext uri="{FF2B5EF4-FFF2-40B4-BE49-F238E27FC236}">
                <a16:creationId xmlns:a16="http://schemas.microsoft.com/office/drawing/2014/main" id="{8832B1C3-95C8-9D73-A6EF-58EAB64361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751434" y="569104"/>
            <a:ext cx="200229" cy="133029"/>
          </a:xfrm>
          <a:prstGeom prst="rect">
            <a:avLst/>
          </a:prstGeom>
        </p:spPr>
      </p:pic>
      <p:pic>
        <p:nvPicPr>
          <p:cNvPr id="104" name="Picture 103" descr="\documentclass{article}&#10;\usepackage{amsmath}&#10;\pagestyle{empty}&#10;\begin{document}&#10;&#10;$\pi_2$&#10;&#10;&#10;\end{document}" title="IguanaTex Bitmap Display">
            <a:extLst>
              <a:ext uri="{FF2B5EF4-FFF2-40B4-BE49-F238E27FC236}">
                <a16:creationId xmlns:a16="http://schemas.microsoft.com/office/drawing/2014/main" id="{65DF2A94-6BCF-98AF-CA02-C407FF5972A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01291" y="1094792"/>
            <a:ext cx="205715" cy="133029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&#10;$NN(\pi_2)$&#10;&#10;&#10;\end{document}" title="IguanaTex Bitmap Display">
            <a:extLst>
              <a:ext uri="{FF2B5EF4-FFF2-40B4-BE49-F238E27FC236}">
                <a16:creationId xmlns:a16="http://schemas.microsoft.com/office/drawing/2014/main" id="{465673BA-142B-B91D-CA81-F04E695A06B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87861" y="1318964"/>
            <a:ext cx="746112" cy="21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561D673-4A29-727F-2820-45B5068A1DDA}"/>
                  </a:ext>
                </a:extLst>
              </p:cNvPr>
              <p:cNvSpPr txBox="1"/>
              <p:nvPr/>
            </p:nvSpPr>
            <p:spPr>
              <a:xfrm>
                <a:off x="313166" y="3429000"/>
                <a:ext cx="361875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/>
                  </a:rPr>
                  <a:t>Hyperparameters:</a:t>
                </a:r>
              </a:p>
              <a:p>
                <a:r>
                  <a:rPr lang="en-US" dirty="0">
                    <a:latin typeface="Avenir" panose="02000503020000020003"/>
                  </a:rPr>
                  <a:t>q -- #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Avenir" panose="02000503020000020003"/>
                </a:endParaRPr>
              </a:p>
              <a:p>
                <a:r>
                  <a:rPr lang="en-US" dirty="0">
                    <a:latin typeface="Avenir" panose="02000503020000020003"/>
                  </a:rPr>
                  <a:t>W –hidden layers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/>
                  </a:rPr>
                  <a:t> --0</a:t>
                </a:r>
              </a:p>
              <a:p>
                <a:r>
                  <a:rPr lang="en-US" dirty="0">
                    <a:latin typeface="Avenir" panose="02000503020000020003"/>
                  </a:rPr>
                  <a:t>MSE vs </a:t>
                </a:r>
                <a:r>
                  <a:rPr lang="en-US" b="1" dirty="0">
                    <a:latin typeface="Avenir" panose="02000503020000020003"/>
                  </a:rPr>
                  <a:t>MSRE</a:t>
                </a:r>
              </a:p>
              <a:p>
                <a:r>
                  <a:rPr lang="en-US" dirty="0">
                    <a:latin typeface="Avenir" panose="02000503020000020003"/>
                  </a:rPr>
                  <a:t>Epochs: 600</a:t>
                </a:r>
              </a:p>
              <a:p>
                <a:r>
                  <a:rPr lang="en-US" dirty="0">
                    <a:latin typeface="Avenir" panose="02000503020000020003"/>
                  </a:rPr>
                  <a:t>L2 Penalty: 1e-4</a:t>
                </a:r>
              </a:p>
              <a:p>
                <a:r>
                  <a:rPr lang="en-US" dirty="0"/>
                  <a:t>Learning Rate: 1e-4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561D673-4A29-727F-2820-45B5068A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6" y="3429000"/>
                <a:ext cx="3618754" cy="2585323"/>
              </a:xfrm>
              <a:prstGeom prst="rect">
                <a:avLst/>
              </a:prstGeom>
              <a:blipFill>
                <a:blip r:embed="rId19"/>
                <a:stretch>
                  <a:fillRect l="-1347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3EDC29C6-2CA0-340E-A402-FBDEB8B1BEB0}"/>
              </a:ext>
            </a:extLst>
          </p:cNvPr>
          <p:cNvSpPr txBox="1"/>
          <p:nvPr/>
        </p:nvSpPr>
        <p:spPr>
          <a:xfrm>
            <a:off x="6849017" y="809644"/>
            <a:ext cx="5029816" cy="724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03C5B-234F-5E96-4CAA-CF7A9B9143BC}"/>
              </a:ext>
            </a:extLst>
          </p:cNvPr>
          <p:cNvSpPr txBox="1"/>
          <p:nvPr/>
        </p:nvSpPr>
        <p:spPr>
          <a:xfrm>
            <a:off x="2521495" y="1692833"/>
            <a:ext cx="24003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58B9D4FD-A970-2539-7CA2-57F4A7461C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66521" y="2830346"/>
            <a:ext cx="7915275" cy="3543300"/>
          </a:xfrm>
          <a:prstGeom prst="rect">
            <a:avLst/>
          </a:prstGeom>
        </p:spPr>
      </p:pic>
      <p:pic>
        <p:nvPicPr>
          <p:cNvPr id="124" name="Picture 123" descr="\documentclass{article}&#10;\usepackage{amsmath}&#10;\pagestyle{empty}&#10;\begin{document}&#10;&#10;$(\frac{\pi_1 -NN(\pi2)}{\pi_1})^2$&#10;&#10;&#10;\end{document}" title="IguanaTex Bitmap Display">
            <a:extLst>
              <a:ext uri="{FF2B5EF4-FFF2-40B4-BE49-F238E27FC236}">
                <a16:creationId xmlns:a16="http://schemas.microsoft.com/office/drawing/2014/main" id="{7CBA4D15-CC82-E1B8-5175-9A971E5340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231257" y="2455152"/>
            <a:ext cx="1585676" cy="40396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1C0EE9C-4172-B256-4C01-9061910E9190}"/>
              </a:ext>
            </a:extLst>
          </p:cNvPr>
          <p:cNvSpPr txBox="1"/>
          <p:nvPr/>
        </p:nvSpPr>
        <p:spPr>
          <a:xfrm>
            <a:off x="6389882" y="2333967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loss: 0.36</a:t>
            </a:r>
          </a:p>
          <a:p>
            <a:r>
              <a:rPr lang="en-US" dirty="0"/>
              <a:t>Avg acc: 0.36</a:t>
            </a:r>
          </a:p>
        </p:txBody>
      </p:sp>
    </p:spTree>
    <p:extLst>
      <p:ext uri="{BB962C8B-B14F-4D97-AF65-F5344CB8AC3E}">
        <p14:creationId xmlns:p14="http://schemas.microsoft.com/office/powerpoint/2010/main" val="36745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3">
            <a:extLst>
              <a:ext uri="{FF2B5EF4-FFF2-40B4-BE49-F238E27FC236}">
                <a16:creationId xmlns:a16="http://schemas.microsoft.com/office/drawing/2014/main" id="{DB68C971-5DE0-1788-EC53-8B9C084F5B0E}"/>
              </a:ext>
            </a:extLst>
          </p:cNvPr>
          <p:cNvSpPr/>
          <p:nvPr/>
        </p:nvSpPr>
        <p:spPr>
          <a:xfrm>
            <a:off x="2133600" y="1712087"/>
            <a:ext cx="5097332" cy="2832615"/>
          </a:xfrm>
          <a:prstGeom prst="roundRect">
            <a:avLst>
              <a:gd name="adj" fmla="val 4282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13 1">
            <a:extLst>
              <a:ext uri="{FF2B5EF4-FFF2-40B4-BE49-F238E27FC236}">
                <a16:creationId xmlns:a16="http://schemas.microsoft.com/office/drawing/2014/main" id="{6E6EF98F-4B86-E770-4B94-CFC8A5CCCC95}"/>
              </a:ext>
            </a:extLst>
          </p:cNvPr>
          <p:cNvSpPr txBox="1"/>
          <p:nvPr/>
        </p:nvSpPr>
        <p:spPr>
          <a:xfrm>
            <a:off x="2204869" y="139527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Dimensionless Numbers</a:t>
            </a: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B22D2D82-4767-8478-81AF-36B270A68E6D}"/>
              </a:ext>
            </a:extLst>
          </p:cNvPr>
          <p:cNvSpPr/>
          <p:nvPr/>
        </p:nvSpPr>
        <p:spPr>
          <a:xfrm>
            <a:off x="7572785" y="1712087"/>
            <a:ext cx="3826752" cy="2832615"/>
          </a:xfrm>
          <a:prstGeom prst="roundRect">
            <a:avLst>
              <a:gd name="adj" fmla="val 4282"/>
            </a:avLst>
          </a:prstGeom>
          <a:solidFill>
            <a:srgbClr val="FA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圆角矩形 21">
            <a:extLst>
              <a:ext uri="{FF2B5EF4-FFF2-40B4-BE49-F238E27FC236}">
                <a16:creationId xmlns:a16="http://schemas.microsoft.com/office/drawing/2014/main" id="{815AED51-1292-C86C-5C7C-C973FA7A0782}"/>
              </a:ext>
            </a:extLst>
          </p:cNvPr>
          <p:cNvSpPr/>
          <p:nvPr/>
        </p:nvSpPr>
        <p:spPr>
          <a:xfrm>
            <a:off x="3517750" y="4786387"/>
            <a:ext cx="5901132" cy="1180784"/>
          </a:xfrm>
          <a:prstGeom prst="roundRect">
            <a:avLst>
              <a:gd name="adj" fmla="val 4282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圆角矩形 17">
            <a:extLst>
              <a:ext uri="{FF2B5EF4-FFF2-40B4-BE49-F238E27FC236}">
                <a16:creationId xmlns:a16="http://schemas.microsoft.com/office/drawing/2014/main" id="{AFE24A73-50B8-3C79-EDD3-747A4AA4DC62}"/>
              </a:ext>
            </a:extLst>
          </p:cNvPr>
          <p:cNvSpPr/>
          <p:nvPr/>
        </p:nvSpPr>
        <p:spPr>
          <a:xfrm>
            <a:off x="2133600" y="392885"/>
            <a:ext cx="5097332" cy="1074748"/>
          </a:xfrm>
          <a:prstGeom prst="roundRect">
            <a:avLst>
              <a:gd name="adj" fmla="val 4282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13 2">
            <a:extLst>
              <a:ext uri="{FF2B5EF4-FFF2-40B4-BE49-F238E27FC236}">
                <a16:creationId xmlns:a16="http://schemas.microsoft.com/office/drawing/2014/main" id="{C0EB9BD9-A199-2E6C-2A59-C04EB1A27C52}"/>
              </a:ext>
            </a:extLst>
          </p:cNvPr>
          <p:cNvSpPr txBox="1"/>
          <p:nvPr/>
        </p:nvSpPr>
        <p:spPr>
          <a:xfrm>
            <a:off x="2179377" y="577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</p:txBody>
      </p:sp>
      <p:pic>
        <p:nvPicPr>
          <p:cNvPr id="24" name="Picture 23" descr="\documentclass{article}&#10;\usepackage{amsmath}&#10;\pagestyle{empty}&#10;\begin{document}&#10;&#10;$\{\Pi_0\}_{k=1}^n$: &#10;&#10;&#10;\end{document}" title="IguanaTex Bitmap Display">
            <a:extLst>
              <a:ext uri="{FF2B5EF4-FFF2-40B4-BE49-F238E27FC236}">
                <a16:creationId xmlns:a16="http://schemas.microsoft.com/office/drawing/2014/main" id="{D546C48A-BA75-75B8-08F2-4EF753DB82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13722" y="453297"/>
            <a:ext cx="969143" cy="26361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{\boldsymbol{x}\}_{k=1}^n$:&#10;&#10;&#10;\end{document}" title="IguanaTex Bitmap Display">
            <a:extLst>
              <a:ext uri="{FF2B5EF4-FFF2-40B4-BE49-F238E27FC236}">
                <a16:creationId xmlns:a16="http://schemas.microsoft.com/office/drawing/2014/main" id="{47370CCF-5AF4-9848-251A-BB25599F1E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45996" y="1012693"/>
            <a:ext cx="832000" cy="263620"/>
          </a:xfrm>
          <a:prstGeom prst="rect">
            <a:avLst/>
          </a:prstGeom>
        </p:spPr>
      </p:pic>
      <p:sp>
        <p:nvSpPr>
          <p:cNvPr id="17" name="文本框 26 2 1 1 1 1 1">
            <a:extLst>
              <a:ext uri="{FF2B5EF4-FFF2-40B4-BE49-F238E27FC236}">
                <a16:creationId xmlns:a16="http://schemas.microsoft.com/office/drawing/2014/main" id="{102FAB26-3DE9-43B4-10FE-82F5ECA58DBD}"/>
              </a:ext>
            </a:extLst>
          </p:cNvPr>
          <p:cNvSpPr txBox="1"/>
          <p:nvPr/>
        </p:nvSpPr>
        <p:spPr>
          <a:xfrm>
            <a:off x="3172013" y="380777"/>
            <a:ext cx="305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Dimensionless Number</a:t>
            </a:r>
          </a:p>
        </p:txBody>
      </p:sp>
      <p:sp>
        <p:nvSpPr>
          <p:cNvPr id="18" name="文本框 26 2 1 2 1">
            <a:extLst>
              <a:ext uri="{FF2B5EF4-FFF2-40B4-BE49-F238E27FC236}">
                <a16:creationId xmlns:a16="http://schemas.microsoft.com/office/drawing/2014/main" id="{40EC6446-7771-3EE4-0342-7F8A79A58166}"/>
              </a:ext>
            </a:extLst>
          </p:cNvPr>
          <p:cNvSpPr txBox="1"/>
          <p:nvPr/>
        </p:nvSpPr>
        <p:spPr>
          <a:xfrm>
            <a:off x="3108451" y="928041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variables</a:t>
            </a:r>
          </a:p>
        </p:txBody>
      </p:sp>
      <p:pic>
        <p:nvPicPr>
          <p:cNvPr id="36" name="Picture 35" descr="\documentclass{article}&#10;\usepackage{amsmath}&#10;\usepackage{multirow}&#10;\usepackage{blkarray}&#10;\pagestyle{empty}&#10;&#10;\begin{document}&#10;&#10;\begin{align*} \label{dim_matrix}&#10;\begin{blockarray}{r c c c c c}&#10;\begin{block}{r [ c c c c ] c}&#10;\multirow{1}{*}{Mass [kg]} &amp; D_{x_1,\mathrm{kg}} &amp; D_{x_2,\mathrm{kg}} &amp; \cdots &amp; D_{x_p,\mathrm{kg}} &amp; \\&#10;\multirow{1}{*}{Length [m]} &amp; D_{x_1,\mathrm{m}} &amp; D_{x_2,\mathrm{m}} &amp; \cdots &amp; D_{x_p,\mathrm{m}} &amp; \\&#10;\multirow{1}{*}{Time [s]} &amp; D_{x_1,\mathrm{s}} &amp; D_{x_2,\mathrm{s}} &amp; \cdots &amp; D_{x_p,\mathrm{s}} &amp; \\&#10;\end{block}&#10;\end{blockarray}&#10;\end{align*}&#10;&#10;\end{document}&#10;" title="IguanaTex Bitmap Display">
            <a:extLst>
              <a:ext uri="{FF2B5EF4-FFF2-40B4-BE49-F238E27FC236}">
                <a16:creationId xmlns:a16="http://schemas.microsoft.com/office/drawing/2014/main" id="{E0200442-8C74-4804-52A9-321F259DF5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42605" y="2049891"/>
            <a:ext cx="4915809" cy="885333"/>
          </a:xfrm>
          <a:prstGeom prst="rect">
            <a:avLst/>
          </a:prstGeom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9CD90F85-366A-3B38-63E0-0AE3CF8AE813}"/>
              </a:ext>
            </a:extLst>
          </p:cNvPr>
          <p:cNvSpPr txBox="1"/>
          <p:nvPr/>
        </p:nvSpPr>
        <p:spPr>
          <a:xfrm>
            <a:off x="7618505" y="139951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Structure of Scaling Relation</a:t>
            </a:r>
          </a:p>
        </p:txBody>
      </p:sp>
      <p:pic>
        <p:nvPicPr>
          <p:cNvPr id="27" name="Picture 26" descr="\documentclass{article}&#10;\usepackage{amsmath}&#10;\pagestyle{empty}&#10;\begin{document}&#10;&#10;\begin{align*} \label{eq:pi}&#10;    &amp;\Pi_0 = f(\Pi_1,\dots, \Pi_{q-1})&#10;\end{align*}&#10;&#10;&#10;\end{document}" title="IguanaTex Bitmap Display">
            <a:extLst>
              <a:ext uri="{FF2B5EF4-FFF2-40B4-BE49-F238E27FC236}">
                <a16:creationId xmlns:a16="http://schemas.microsoft.com/office/drawing/2014/main" id="{46FFE200-61C1-2A16-D332-46500F40DC9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81557" y="1819330"/>
            <a:ext cx="2380190" cy="263619"/>
          </a:xfrm>
          <a:prstGeom prst="rect">
            <a:avLst/>
          </a:prstGeom>
        </p:spPr>
      </p:pic>
      <p:sp>
        <p:nvSpPr>
          <p:cNvPr id="28" name="文本框 26 2 1 1 2">
            <a:extLst>
              <a:ext uri="{FF2B5EF4-FFF2-40B4-BE49-F238E27FC236}">
                <a16:creationId xmlns:a16="http://schemas.microsoft.com/office/drawing/2014/main" id="{36C98EAB-0CE4-E698-F2DF-E053C95A08CC}"/>
              </a:ext>
            </a:extLst>
          </p:cNvPr>
          <p:cNvSpPr txBox="1"/>
          <p:nvPr/>
        </p:nvSpPr>
        <p:spPr>
          <a:xfrm>
            <a:off x="7929229" y="2743754"/>
            <a:ext cx="239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Neural Network?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Other?</a:t>
            </a:r>
          </a:p>
        </p:txBody>
      </p:sp>
      <p:pic>
        <p:nvPicPr>
          <p:cNvPr id="32" name="Picture 31" descr="\documentclass{article}&#10;\usepackage{amsmath}&#10;\pagestyle{empty}&#10;\begin{document}&#10;&#10;$f$:&#10;&#10;&#10;\end{document}" title="IguanaTex Bitmap Display">
            <a:extLst>
              <a:ext uri="{FF2B5EF4-FFF2-40B4-BE49-F238E27FC236}">
                <a16:creationId xmlns:a16="http://schemas.microsoft.com/office/drawing/2014/main" id="{D39DFACF-4430-07BA-28C7-87FF4F45E3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03614" y="2469848"/>
            <a:ext cx="187429" cy="230095"/>
          </a:xfrm>
          <a:prstGeom prst="rect">
            <a:avLst/>
          </a:prstGeom>
        </p:spPr>
      </p:pic>
      <p:sp>
        <p:nvSpPr>
          <p:cNvPr id="37" name="文本框 26 2 1 1 1 2 1">
            <a:extLst>
              <a:ext uri="{FF2B5EF4-FFF2-40B4-BE49-F238E27FC236}">
                <a16:creationId xmlns:a16="http://schemas.microsoft.com/office/drawing/2014/main" id="{32D3FA6C-F60F-216C-5BD7-454B1085307D}"/>
              </a:ext>
            </a:extLst>
          </p:cNvPr>
          <p:cNvSpPr txBox="1"/>
          <p:nvPr/>
        </p:nvSpPr>
        <p:spPr>
          <a:xfrm>
            <a:off x="1" y="2729394"/>
            <a:ext cx="1791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DW = 0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 is used to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Dimensionless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numbers</a:t>
            </a:r>
          </a:p>
        </p:txBody>
      </p:sp>
      <p:pic>
        <p:nvPicPr>
          <p:cNvPr id="41" name="Picture 40" descr="\documentclass{article}&#10;\usepackage{amsmath}&#10;\pagestyle{empty}&#10;\begin{document}&#10;&#10;$\boldsymbol{D}$:&#10;&#10;&#10;\end{document}" title="IguanaTex Bitmap Display">
            <a:extLst>
              <a:ext uri="{FF2B5EF4-FFF2-40B4-BE49-F238E27FC236}">
                <a16:creationId xmlns:a16="http://schemas.microsoft.com/office/drawing/2014/main" id="{9B771130-42DE-DFC0-4B9D-63F06B3D71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42605" y="1795510"/>
            <a:ext cx="283428" cy="173714"/>
          </a:xfrm>
          <a:prstGeom prst="rect">
            <a:avLst/>
          </a:prstGeom>
        </p:spPr>
      </p:pic>
      <p:sp>
        <p:nvSpPr>
          <p:cNvPr id="42" name="文本框 26 2 1 1 1 1 2">
            <a:extLst>
              <a:ext uri="{FF2B5EF4-FFF2-40B4-BE49-F238E27FC236}">
                <a16:creationId xmlns:a16="http://schemas.microsoft.com/office/drawing/2014/main" id="{88188B69-4FF7-D153-8C74-3C68F30BAEF9}"/>
              </a:ext>
            </a:extLst>
          </p:cNvPr>
          <p:cNvSpPr txBox="1"/>
          <p:nvPr/>
        </p:nvSpPr>
        <p:spPr>
          <a:xfrm>
            <a:off x="2169307" y="368144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右箭头 19 1">
            <a:extLst>
              <a:ext uri="{FF2B5EF4-FFF2-40B4-BE49-F238E27FC236}">
                <a16:creationId xmlns:a16="http://schemas.microsoft.com/office/drawing/2014/main" id="{42FE117F-AA64-8D6A-3227-6006A5D68383}"/>
              </a:ext>
            </a:extLst>
          </p:cNvPr>
          <p:cNvSpPr/>
          <p:nvPr/>
        </p:nvSpPr>
        <p:spPr>
          <a:xfrm rot="5400000">
            <a:off x="5815742" y="1290853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右箭头 19 2">
            <a:extLst>
              <a:ext uri="{FF2B5EF4-FFF2-40B4-BE49-F238E27FC236}">
                <a16:creationId xmlns:a16="http://schemas.microsoft.com/office/drawing/2014/main" id="{F44FEA87-5A24-73CA-8E82-D105620E2CD0}"/>
              </a:ext>
            </a:extLst>
          </p:cNvPr>
          <p:cNvSpPr/>
          <p:nvPr/>
        </p:nvSpPr>
        <p:spPr>
          <a:xfrm rot="5400000">
            <a:off x="6047947" y="4333846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右箭头 19 3">
            <a:extLst>
              <a:ext uri="{FF2B5EF4-FFF2-40B4-BE49-F238E27FC236}">
                <a16:creationId xmlns:a16="http://schemas.microsoft.com/office/drawing/2014/main" id="{767195BE-7BC3-D227-AAFC-235CA43AC6AB}"/>
              </a:ext>
            </a:extLst>
          </p:cNvPr>
          <p:cNvSpPr/>
          <p:nvPr/>
        </p:nvSpPr>
        <p:spPr>
          <a:xfrm rot="5400000">
            <a:off x="8032273" y="4333847"/>
            <a:ext cx="619354" cy="484731"/>
          </a:xfrm>
          <a:prstGeom prst="rightArrow">
            <a:avLst>
              <a:gd name="adj1" fmla="val 50000"/>
              <a:gd name="adj2" fmla="val 6418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文本框 18">
            <a:extLst>
              <a:ext uri="{FF2B5EF4-FFF2-40B4-BE49-F238E27FC236}">
                <a16:creationId xmlns:a16="http://schemas.microsoft.com/office/drawing/2014/main" id="{EFE502D6-0E0D-052F-F43F-B9340976602A}"/>
              </a:ext>
            </a:extLst>
          </p:cNvPr>
          <p:cNvSpPr txBox="1"/>
          <p:nvPr/>
        </p:nvSpPr>
        <p:spPr>
          <a:xfrm>
            <a:off x="3527511" y="44776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</p:txBody>
      </p:sp>
      <p:sp>
        <p:nvSpPr>
          <p:cNvPr id="50" name="文本框 24 1">
            <a:extLst>
              <a:ext uri="{FF2B5EF4-FFF2-40B4-BE49-F238E27FC236}">
                <a16:creationId xmlns:a16="http://schemas.microsoft.com/office/drawing/2014/main" id="{50D1F19F-1D69-554F-761A-1989946EDFFC}"/>
              </a:ext>
            </a:extLst>
          </p:cNvPr>
          <p:cNvSpPr txBox="1"/>
          <p:nvPr/>
        </p:nvSpPr>
        <p:spPr>
          <a:xfrm>
            <a:off x="3524221" y="4812780"/>
            <a:ext cx="423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Choose hyperparameters for loss function</a:t>
            </a:r>
          </a:p>
        </p:txBody>
      </p:sp>
      <p:sp>
        <p:nvSpPr>
          <p:cNvPr id="55" name="文本框 26 2 1 1 1 2 2">
            <a:extLst>
              <a:ext uri="{FF2B5EF4-FFF2-40B4-BE49-F238E27FC236}">
                <a16:creationId xmlns:a16="http://schemas.microsoft.com/office/drawing/2014/main" id="{D028DF7A-6334-05D8-5673-B67EF5D7E39C}"/>
              </a:ext>
            </a:extLst>
          </p:cNvPr>
          <p:cNvSpPr txBox="1"/>
          <p:nvPr/>
        </p:nvSpPr>
        <p:spPr>
          <a:xfrm>
            <a:off x="10985755" y="4812780"/>
            <a:ext cx="2243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Hyperparameters on f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reg: order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NN: depth and width</a:t>
            </a:r>
          </a:p>
        </p:txBody>
      </p:sp>
      <p:sp>
        <p:nvSpPr>
          <p:cNvPr id="56" name="文本框 26 2 1 2 2">
            <a:extLst>
              <a:ext uri="{FF2B5EF4-FFF2-40B4-BE49-F238E27FC236}">
                <a16:creationId xmlns:a16="http://schemas.microsoft.com/office/drawing/2014/main" id="{C7B3DB35-D2E4-7420-DA23-DC5134E5F77E}"/>
              </a:ext>
            </a:extLst>
          </p:cNvPr>
          <p:cNvSpPr txBox="1"/>
          <p:nvPr/>
        </p:nvSpPr>
        <p:spPr>
          <a:xfrm>
            <a:off x="7620296" y="2393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</p:txBody>
      </p:sp>
      <p:sp>
        <p:nvSpPr>
          <p:cNvPr id="57" name="文本框 26 2 1 1 1 2 3">
            <a:extLst>
              <a:ext uri="{FF2B5EF4-FFF2-40B4-BE49-F238E27FC236}">
                <a16:creationId xmlns:a16="http://schemas.microsoft.com/office/drawing/2014/main" id="{7EBC64BF-6C5E-99BA-35AC-AFD374B60E5E}"/>
              </a:ext>
            </a:extLst>
          </p:cNvPr>
          <p:cNvSpPr txBox="1"/>
          <p:nvPr/>
        </p:nvSpPr>
        <p:spPr>
          <a:xfrm>
            <a:off x="10206077" y="6155155"/>
            <a:ext cx="351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optimization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hyperparamters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26 2 1 1 1 1 3 1">
            <a:extLst>
              <a:ext uri="{FF2B5EF4-FFF2-40B4-BE49-F238E27FC236}">
                <a16:creationId xmlns:a16="http://schemas.microsoft.com/office/drawing/2014/main" id="{2E03BD26-E454-8E85-C687-1614BDB873B2}"/>
              </a:ext>
            </a:extLst>
          </p:cNvPr>
          <p:cNvSpPr txBox="1"/>
          <p:nvPr/>
        </p:nvSpPr>
        <p:spPr>
          <a:xfrm>
            <a:off x="2187572" y="310343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null space       of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\documentclass{article}&#10;\usepackage{amsmath}&#10;\pagestyle{empty}&#10;\begin{document}&#10;&#10;$\boldsymbol{W}$&#10;&#10;&#10;\end{document}" title="IguanaTex Bitmap Display">
            <a:extLst>
              <a:ext uri="{FF2B5EF4-FFF2-40B4-BE49-F238E27FC236}">
                <a16:creationId xmlns:a16="http://schemas.microsoft.com/office/drawing/2014/main" id="{10D6F34C-6C09-D0A8-CB27-DD10D884B26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735626" y="3235073"/>
            <a:ext cx="245129" cy="15015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oldsymbol{D}$&#10;&#10;&#10;\end{document}" title="IguanaTex Bitmap Display">
            <a:extLst>
              <a:ext uri="{FF2B5EF4-FFF2-40B4-BE49-F238E27FC236}">
                <a16:creationId xmlns:a16="http://schemas.microsoft.com/office/drawing/2014/main" id="{DD2A9AE8-D8A7-398A-0A85-72DCE3466F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280042" y="3227321"/>
            <a:ext cx="190989" cy="150157"/>
          </a:xfrm>
          <a:prstGeom prst="rect">
            <a:avLst/>
          </a:prstGeom>
        </p:spPr>
      </p:pic>
      <p:sp>
        <p:nvSpPr>
          <p:cNvPr id="15" name="文本框 26 2 1 1 1 1 3 2">
            <a:extLst>
              <a:ext uri="{FF2B5EF4-FFF2-40B4-BE49-F238E27FC236}">
                <a16:creationId xmlns:a16="http://schemas.microsoft.com/office/drawing/2014/main" id="{F5708B73-46E6-D97F-66DE-72D0F29158F3}"/>
              </a:ext>
            </a:extLst>
          </p:cNvPr>
          <p:cNvSpPr txBox="1"/>
          <p:nvPr/>
        </p:nvSpPr>
        <p:spPr>
          <a:xfrm>
            <a:off x="2520464" y="3972950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dimensionless numbers?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\documentclass{article}&#10;\usepackage{amsmath}&#10;\pagestyle{empty}&#10;\begin{document}&#10;&#10;$J$&#10;&#10;&#10;\end{document}" title="IguanaTex Bitmap Display">
            <a:extLst>
              <a:ext uri="{FF2B5EF4-FFF2-40B4-BE49-F238E27FC236}">
                <a16:creationId xmlns:a16="http://schemas.microsoft.com/office/drawing/2014/main" id="{B6D525A1-B2CF-4469-DF84-B6381898C53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72979" y="4927599"/>
            <a:ext cx="121416" cy="151125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$\min J \rightarrow f,\, \Pi_j \: \forall j \in \{1, \ldots, q-1\}$&#10;&#10;&#10;\end{document}" title="IguanaTex Bitmap Display">
            <a:extLst>
              <a:ext uri="{FF2B5EF4-FFF2-40B4-BE49-F238E27FC236}">
                <a16:creationId xmlns:a16="http://schemas.microsoft.com/office/drawing/2014/main" id="{3DD852A3-E845-9D06-C9B9-CED389FE6A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796057" y="5353565"/>
            <a:ext cx="3707428" cy="2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6379026" y="4758853"/>
            <a:ext cx="3940098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1593552" y="435219"/>
            <a:ext cx="8734807" cy="1074748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1574031" y="1633291"/>
            <a:ext cx="3940098" cy="3019732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15740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1574031" y="3109469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null space of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3FC08-BA96-EF4F-9CD5-848C9F60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21" y="1681265"/>
            <a:ext cx="2032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2363-2EED-914E-BC5B-A4C84D511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427" y="3168107"/>
            <a:ext cx="203200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1574031" y="367641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 a solution to 	  be</a:t>
            </a:r>
          </a:p>
        </p:txBody>
      </p:sp>
      <p:sp>
        <p:nvSpPr>
          <p:cNvPr id="19" name="圆角矩形 3 2">
            <a:extLst>
              <a:ext uri="{FF2B5EF4-FFF2-40B4-BE49-F238E27FC236}">
                <a16:creationId xmlns:a16="http://schemas.microsoft.com/office/drawing/2014/main" id="{20D10AD4-0B11-1542-84F1-EAE9780C0810}"/>
              </a:ext>
            </a:extLst>
          </p:cNvPr>
          <p:cNvSpPr/>
          <p:nvPr/>
        </p:nvSpPr>
        <p:spPr>
          <a:xfrm>
            <a:off x="6379027" y="1626230"/>
            <a:ext cx="3940098" cy="2049909"/>
          </a:xfrm>
          <a:prstGeom prst="roundRect">
            <a:avLst>
              <a:gd name="adj" fmla="val 6475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177408" y="2988323"/>
            <a:ext cx="301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up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5009638" y="2387184"/>
            <a:ext cx="20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Define Structure of Scaling Relation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6380610" y="2495691"/>
            <a:ext cx="393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952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	    is parameterized by structural parameters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073" y="2551274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6379027" y="162356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scaling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relation take the form of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FB07AA-4084-E646-A7E2-4EB55698336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869524" y="1883091"/>
            <a:ext cx="2959100" cy="57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0ECC3F-58B7-0B4E-A997-8A5AED6CF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7842" y="3185079"/>
            <a:ext cx="5207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D7A981-A7EE-D745-8B3B-F8510E25E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0270" y="3385167"/>
            <a:ext cx="177800" cy="228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A5E53B-9BEF-C04D-8D7F-6B78228AE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2827" y="3409439"/>
            <a:ext cx="2895600" cy="266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49AF8C-9450-AF42-B708-9E7C45EE6F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7233" y="3726686"/>
            <a:ext cx="622300" cy="241300"/>
          </a:xfrm>
          <a:prstGeom prst="rect">
            <a:avLst/>
          </a:prstGeom>
        </p:spPr>
      </p:pic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6379027" y="3813855"/>
            <a:ext cx="3940098" cy="838223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5428909" y="3911891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8195187" y="3489928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5251AF2-9850-FA4B-9028-4B3CCEA96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8476" y="4159617"/>
            <a:ext cx="1981200" cy="3683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6379027" y="382249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5232" y="3899629"/>
            <a:ext cx="165100" cy="190500"/>
          </a:xfrm>
          <a:prstGeom prst="rect">
            <a:avLst/>
          </a:prstGeom>
        </p:spPr>
      </p:pic>
      <p:sp>
        <p:nvSpPr>
          <p:cNvPr id="44" name="右箭头 19 2 3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3390191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5187" y="4505590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1829007" y="445444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34003" y="483990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2130" y="769271"/>
            <a:ext cx="254000" cy="20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B32347A-7A1F-3C40-AA69-F41530997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6159" y="758816"/>
            <a:ext cx="1244600" cy="2413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3569533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1645369" y="974069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 of the System</a:t>
            </a:r>
            <a:endParaRPr lang="en-US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754A6-637B-BB40-8117-9E5B471B32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34876" y="5115811"/>
            <a:ext cx="609600" cy="2413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F0E4DA-B7AD-2741-8480-3F9C6240B0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55632" y="5121017"/>
            <a:ext cx="1879600" cy="2413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6560684" y="5362317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707769" y="5344550"/>
            <a:ext cx="1263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8376" y="1919739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7241812" y="973576"/>
            <a:ext cx="231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Dimensionless Numbers to Discover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89356-3562-3D42-BE4F-A1EC43388C17}"/>
              </a:ext>
            </a:extLst>
          </p:cNvPr>
          <p:cNvSpPr txBox="1"/>
          <p:nvPr/>
        </p:nvSpPr>
        <p:spPr>
          <a:xfrm>
            <a:off x="6544182" y="44082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10" name="右箭头 19 2 3 2">
            <a:extLst>
              <a:ext uri="{FF2B5EF4-FFF2-40B4-BE49-F238E27FC236}">
                <a16:creationId xmlns:a16="http://schemas.microsoft.com/office/drawing/2014/main" id="{219AD1A9-CE64-4E62-CED9-BE4B8E91CB35}"/>
              </a:ext>
            </a:extLst>
          </p:cNvPr>
          <p:cNvSpPr/>
          <p:nvPr/>
        </p:nvSpPr>
        <p:spPr>
          <a:xfrm rot="5400000">
            <a:off x="8179259" y="1338260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020317" y="799268"/>
            <a:ext cx="423010" cy="173105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\begin{equation*} \label{eqn: W_and_gamma}&#10;     \boldsymbol{w}_{i}=\sum_{k=1}^{b} \gamma_{i,k} \textbf{w}^{(k)}&#10;\end{equation*}&#10;&#10;\end{document}" title="IguanaTex Bitmap Display">
            <a:extLst>
              <a:ext uri="{FF2B5EF4-FFF2-40B4-BE49-F238E27FC236}">
                <a16:creationId xmlns:a16="http://schemas.microsoft.com/office/drawing/2014/main" id="{9C4EE946-7760-03EC-C435-740BEC7362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944855" y="3985070"/>
            <a:ext cx="1307774" cy="5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6379027" y="1632345"/>
            <a:ext cx="3940098" cy="3019733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6379026" y="4758853"/>
            <a:ext cx="3940098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1593552" y="435219"/>
            <a:ext cx="8734807" cy="1074748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1574031" y="1633291"/>
            <a:ext cx="3940098" cy="3019732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15740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1574031" y="3109469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null space of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3FC08-BA96-EF4F-9CD5-848C9F60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21" y="1681265"/>
            <a:ext cx="2032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2363-2EED-914E-BC5B-A4C84D511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427" y="3168107"/>
            <a:ext cx="203200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1574031" y="367641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Let a solution to              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177408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892446" y="2396655"/>
            <a:ext cx="22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 a Sparse Model for the Target Dimensionless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6388779" y="2649854"/>
            <a:ext cx="393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952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	    is parameterized by structural parameters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767" y="2705437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6601192" y="1739835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scaling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relation take the form of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FB07AA-4084-E646-A7E2-4EB55698336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820543" y="2037254"/>
            <a:ext cx="2959100" cy="57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0ECC3F-58B7-0B4E-A997-8A5AED6CF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6011" y="3329717"/>
            <a:ext cx="5207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D7A981-A7EE-D745-8B3B-F8510E25E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8439" y="3529805"/>
            <a:ext cx="177800" cy="228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A5E53B-9BEF-C04D-8D7F-6B78228AE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2827" y="3409439"/>
            <a:ext cx="2895600" cy="266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49AF8C-9450-AF42-B708-9E7C45EE6F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7733" y="3726686"/>
            <a:ext cx="622300" cy="241300"/>
          </a:xfrm>
          <a:prstGeom prst="rect">
            <a:avLst/>
          </a:prstGeom>
        </p:spPr>
      </p:pic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5428909" y="3911891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5251AF2-9850-FA4B-9028-4B3CCEA96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8476" y="4159617"/>
            <a:ext cx="1981200" cy="3683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6379027" y="382249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5232" y="3899629"/>
            <a:ext cx="165100" cy="190500"/>
          </a:xfrm>
          <a:prstGeom prst="rect">
            <a:avLst/>
          </a:prstGeom>
        </p:spPr>
      </p:pic>
      <p:sp>
        <p:nvSpPr>
          <p:cNvPr id="44" name="右箭头 19 2 3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3390191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5187" y="4505590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1829007" y="445444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34003" y="483990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2130" y="769271"/>
            <a:ext cx="254000" cy="20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B32347A-7A1F-3C40-AA69-F41530997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6159" y="758816"/>
            <a:ext cx="1244600" cy="2413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3569533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1645369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754A6-637B-BB40-8117-9E5B471B32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34876" y="5115811"/>
            <a:ext cx="609600" cy="2413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F0E4DA-B7AD-2741-8480-3F9C6240B0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55632" y="5121017"/>
            <a:ext cx="1879600" cy="2413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6560684" y="5362317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707769" y="5344550"/>
            <a:ext cx="1263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8376" y="1919739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7241812" y="964051"/>
            <a:ext cx="231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Dimensionless Numbers to Discover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89356-3562-3D42-BE4F-A1EC43388C17}"/>
              </a:ext>
            </a:extLst>
          </p:cNvPr>
          <p:cNvSpPr txBox="1"/>
          <p:nvPr/>
        </p:nvSpPr>
        <p:spPr>
          <a:xfrm>
            <a:off x="6544182" y="44082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10" name="右箭头 19 2 3 2">
            <a:extLst>
              <a:ext uri="{FF2B5EF4-FFF2-40B4-BE49-F238E27FC236}">
                <a16:creationId xmlns:a16="http://schemas.microsoft.com/office/drawing/2014/main" id="{219AD1A9-CE64-4E62-CED9-BE4B8E91CB35}"/>
              </a:ext>
            </a:extLst>
          </p:cNvPr>
          <p:cNvSpPr/>
          <p:nvPr/>
        </p:nvSpPr>
        <p:spPr>
          <a:xfrm rot="5400000">
            <a:off x="8130278" y="1320973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020317" y="789743"/>
            <a:ext cx="423010" cy="17310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\begin{equation*} \label{eqn: W_and_gamma}&#10;     \boldsymbol{w}_{i}=\sum_{k=1}^{b} \gamma_{i,k} \textbf{w}^{(k)},  \Pi_i=\prod_{j=1}^p x_j^{w_{i,j}}, \: \forall  i=1,\ldots,q-1&#10;\end{equation*}&#10;&#10;\end{document}" title="IguanaTex Bitmap Display">
            <a:extLst>
              <a:ext uri="{FF2B5EF4-FFF2-40B4-BE49-F238E27FC236}">
                <a16:creationId xmlns:a16="http://schemas.microsoft.com/office/drawing/2014/main" id="{08A37CA2-70B3-8930-2135-52DD5806A6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69222" y="3984191"/>
            <a:ext cx="3824104" cy="6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32346"/>
            <a:ext cx="3940098" cy="2616892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7" y="4358255"/>
            <a:ext cx="3940098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64877" y="261257"/>
            <a:ext cx="6410985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33291"/>
            <a:ext cx="4231005" cy="3019732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09469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null space of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3FC08-BA96-EF4F-9CD5-848C9F60A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021" y="1681265"/>
            <a:ext cx="2032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2363-2EED-914E-BC5B-A4C84D511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727" y="3168107"/>
            <a:ext cx="203200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67641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Let a solution to              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316587" y="2387944"/>
            <a:ext cx="22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 a Sparse Model for the Target Dimensionless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5812920" y="2475679"/>
            <a:ext cx="393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952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	    is parameterized by structural parameters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908" y="2539972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7" y="1748544"/>
            <a:ext cx="359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take the form of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B0ECC3F-58B7-0B4E-A997-8A5AED6CF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734" y="3172961"/>
            <a:ext cx="5207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D7A981-A7EE-D745-8B3B-F8510E25E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2580" y="3390467"/>
            <a:ext cx="177800" cy="228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A5E53B-9BEF-C04D-8D7F-6B78228AE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2727" y="3409439"/>
            <a:ext cx="2895600" cy="266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49AF8C-9450-AF42-B708-9E7C45EE6F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6208" y="3726686"/>
            <a:ext cx="622300" cy="241300"/>
          </a:xfrm>
          <a:prstGeom prst="rect">
            <a:avLst/>
          </a:prstGeom>
        </p:spPr>
      </p:pic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13862" y="3729007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3717990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9373" y="3795125"/>
            <a:ext cx="165100" cy="190500"/>
          </a:xfrm>
          <a:prstGeom prst="rect">
            <a:avLst/>
          </a:prstGeom>
        </p:spPr>
      </p:pic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7619328" y="407015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174460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058144" y="443930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9808" y="647349"/>
            <a:ext cx="254000" cy="20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B32347A-7A1F-3C40-AA69-F415309971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7484" y="636894"/>
            <a:ext cx="1244600" cy="2413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877211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754A6-637B-BB40-8117-9E5B471B32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9017" y="4715213"/>
            <a:ext cx="609600" cy="2413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F0E4DA-B7AD-2741-8480-3F9C6240B0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9773" y="4720419"/>
            <a:ext cx="1879600" cy="2413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84825" y="4961719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131909" y="4943952"/>
            <a:ext cx="1356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28276" y="1919739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2062" y="815998"/>
            <a:ext cx="2312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Discover</a:t>
            </a:r>
            <a:endParaRPr lang="en-US" i="1" dirty="0"/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\begin{equation*} \label{eqn: W_and_gamma}&#10;     \boldsymbol{w}_{i}=\sum_{k=1}^{b} \gamma_{i,k} \textbf{w}^{(k)}, \: \Pi_i=\prod_{j=1}^p x_j^{w_{i,j}} \: \: \forall  i=1,\ldots,q-1&#10;\end{equation*}&#10;&#10;\end{document}" title="IguanaTex Bitmap Display">
            <a:extLst>
              <a:ext uri="{FF2B5EF4-FFF2-40B4-BE49-F238E27FC236}">
                <a16:creationId xmlns:a16="http://schemas.microsoft.com/office/drawing/2014/main" id="{76970B39-8964-34B6-64A7-46ED626AD0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69123" y="3984191"/>
            <a:ext cx="3824105" cy="619275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807876" y="2122820"/>
            <a:ext cx="1904153" cy="2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32346"/>
            <a:ext cx="4411986" cy="2616892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6" y="4358255"/>
            <a:ext cx="4411985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64877" y="261257"/>
            <a:ext cx="6410985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33291"/>
            <a:ext cx="4231005" cy="3019732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09469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null space of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3FC08-BA96-EF4F-9CD5-848C9F60A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0621" y="1681265"/>
            <a:ext cx="2032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2363-2EED-914E-BC5B-A4C84D511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4467" y="3160487"/>
            <a:ext cx="203200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676414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Let a solution to              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2: Learning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243568" y="2377243"/>
            <a:ext cx="24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3: Learning a Sparse Model for the Target Dimensionless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5812920" y="2475679"/>
            <a:ext cx="393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908" y="2539972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7" y="1748544"/>
            <a:ext cx="359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take the form of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9AF8C-9450-AF42-B708-9E7C45EE6F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6208" y="3726686"/>
            <a:ext cx="622300" cy="241300"/>
          </a:xfrm>
          <a:prstGeom prst="rect">
            <a:avLst/>
          </a:prstGeom>
        </p:spPr>
      </p:pic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13862" y="3729007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314322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9373" y="3220361"/>
            <a:ext cx="165100" cy="190500"/>
          </a:xfrm>
          <a:prstGeom prst="rect">
            <a:avLst/>
          </a:prstGeom>
        </p:spPr>
      </p:pic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7932840" y="407015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174460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362945" y="443930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9808" y="647349"/>
            <a:ext cx="254000" cy="20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B32347A-7A1F-3C40-AA69-F41530997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7484" y="636894"/>
            <a:ext cx="1244600" cy="2413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877211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84825" y="4961719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741504" y="4943952"/>
            <a:ext cx="1356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28276" y="1919739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2062" y="815998"/>
            <a:ext cx="2312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Discover</a:t>
            </a:r>
            <a:endParaRPr lang="en-US" i="1" dirty="0"/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\begin{equation*} \label{eqn: W_and_gamma}&#10;     \boldsymbol{w}_{i}=\sum_{k=1}^{b} \gamma_{i,k} \textbf{w}^{(k)}, \: \Pi_i=\prod_{j=1}^p x_j^{w_{i,j}} \: \: \forall  i=1,\ldots,q-1&#10;\end{equation*}&#10;&#10;\end{document}" title="IguanaTex Bitmap Display">
            <a:extLst>
              <a:ext uri="{FF2B5EF4-FFF2-40B4-BE49-F238E27FC236}">
                <a16:creationId xmlns:a16="http://schemas.microsoft.com/office/drawing/2014/main" id="{76970B39-8964-34B6-64A7-46ED626AD0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0083" y="3984191"/>
            <a:ext cx="3824105" cy="619275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07876" y="2122820"/>
            <a:ext cx="1904153" cy="2608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BB844F-05F1-30A0-B16C-ADCE7FC30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878532" y="3455128"/>
            <a:ext cx="4258133" cy="60099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begin{equation*} \label{eqn: dimensionless_number_inputs}&#10;    \Pi_i(\boldsymbol{\gamma_i}) \: \forall  i=1,\ldots,q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310D55B4-C9CC-289F-8046-7D2BE7559DE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887787" y="4716605"/>
            <a:ext cx="2044342" cy="20358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begin{equation*}&#10;f&#10;\end{equation*}&#10;&#10;\end{document}" title="IguanaTex Bitmap Display">
            <a:extLst>
              <a:ext uri="{FF2B5EF4-FFF2-40B4-BE49-F238E27FC236}">
                <a16:creationId xmlns:a16="http://schemas.microsoft.com/office/drawing/2014/main" id="{CFC68788-8BBF-D8C9-4694-46B42048DB0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343419" y="4744811"/>
            <a:ext cx="102400" cy="184076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\begin{equation*} \label{eqn: nullspace}&#10;\boldsymbol{D}\boldsymbol{w}=\boldsymbol{0}, \: \text{Null}(\boldsymbol{D}) = \text{span}\{\textbf{w}^{(1)},\dots,\textbf{w}^{(b)}\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9F8F13C-C20A-7565-9576-028E63B64D3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61508" y="3394580"/>
            <a:ext cx="3687619" cy="2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32346"/>
            <a:ext cx="4411986" cy="2616892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6" y="4358255"/>
            <a:ext cx="4411985" cy="1107874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64877" y="261257"/>
            <a:ext cx="6410985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33291"/>
            <a:ext cx="4231005" cy="3832838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2356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3896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basis vectors of null space of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772280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Discover Input Dimensionless Numbers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2: Learning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243568" y="2377243"/>
            <a:ext cx="24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3: Learning a Sparse Model for the Target Dimensionless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E1B08-2B65-244E-9C61-32DA861606F1}"/>
              </a:ext>
            </a:extLst>
          </p:cNvPr>
          <p:cNvSpPr txBox="1"/>
          <p:nvPr/>
        </p:nvSpPr>
        <p:spPr>
          <a:xfrm>
            <a:off x="5812920" y="2431435"/>
            <a:ext cx="393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Select structure of scaling relation,    , e.g.,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</a:p>
          <a:p>
            <a:pPr marL="573088" indent="-2762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2BBEFC-5451-0942-B6FD-7C31EB7A92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3908" y="2480980"/>
            <a:ext cx="152400" cy="215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7" y="1748544"/>
            <a:ext cx="359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take the form of</a:t>
            </a:r>
            <a:endParaRPr lang="en-US" dirty="0"/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13862" y="3743755"/>
            <a:ext cx="1064670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314322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 Optimize a loss function,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9C4482-53DF-1243-9E01-1EFF80501F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9373" y="3205613"/>
            <a:ext cx="165100" cy="190500"/>
          </a:xfrm>
          <a:prstGeom prst="rect">
            <a:avLst/>
          </a:prstGeom>
        </p:spPr>
      </p:pic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7932840" y="407015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174460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Provide 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362945" y="4395065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357EA6-79DC-7646-8A5A-6863E14E7A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9808" y="647349"/>
            <a:ext cx="254000" cy="203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877211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84825" y="4946971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(Newly) Identified 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741504" y="4929204"/>
            <a:ext cx="1356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Relation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28276" y="1963983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2062" y="815998"/>
            <a:ext cx="2312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Discover</a:t>
            </a:r>
            <a:endParaRPr lang="en-US" i="1" dirty="0"/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72" name="Picture 71" descr="\documentclass{article}&#10;\usepackage{amsmath}&#10;\usepackage{amssymb}&#10;\pagestyle{empty}&#10;\begin{document}&#10;&#10;&#10;\begin{align*}&#10;&amp;\boldsymbol{w}_{i}=\sum_{k=1}^{b} \gamma_{i,k} \textbf{w}^{(k)}, \: \: \boldsymbol{w}_{i} \in \mathbb{R}^p\\&#10; &amp;\Pi_i=\prod_{j=1}^p x_j^{w_{i,j}} \: \: \forall  i=1,\ldots,q-1&#10;\end{align*}&#10;&#10;&#10;\end{document}" title="IguanaTex Bitmap Display">
            <a:extLst>
              <a:ext uri="{FF2B5EF4-FFF2-40B4-BE49-F238E27FC236}">
                <a16:creationId xmlns:a16="http://schemas.microsoft.com/office/drawing/2014/main" id="{4D48F15F-7D1B-51B8-E1F4-08683060D3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38946" y="4073982"/>
            <a:ext cx="2371726" cy="130803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07876" y="2100698"/>
            <a:ext cx="1904153" cy="2608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BB844F-05F1-30A0-B16C-ADCE7FC30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878532" y="3455128"/>
            <a:ext cx="4258133" cy="60099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begin{equation*} \label{eqn: dimensionless_number_inputs}&#10;    \Pi_i(\boldsymbol{\gamma_i}) \: \forall  i=1,\ldots,q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310D55B4-C9CC-289F-8046-7D2BE7559DE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887787" y="4701857"/>
            <a:ext cx="2044342" cy="203581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 \label{eq:pi}&#10;    \widehat{\Pi}_0= f(\Pi_1,\dots, \Pi_{q-1})&#10;\end{equation*}&#10;&#10;\end{document}" title="IguanaTex Bitmap Display">
            <a:extLst>
              <a:ext uri="{FF2B5EF4-FFF2-40B4-BE49-F238E27FC236}">
                <a16:creationId xmlns:a16="http://schemas.microsoft.com/office/drawing/2014/main" id="{2AA2990E-D7B8-9C0A-33A1-95C1FEC6BE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229919" y="4663696"/>
            <a:ext cx="1904152" cy="260876"/>
          </a:xfrm>
          <a:prstGeom prst="rect">
            <a:avLst/>
          </a:prstGeom>
        </p:spPr>
      </p:pic>
      <p:pic>
        <p:nvPicPr>
          <p:cNvPr id="74" name="Picture 73" descr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31FCB9A-D09B-04C0-4C52-B2D3ED69F01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039387" y="3497816"/>
            <a:ext cx="3731504" cy="2413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setlength{\arraycolsep}{2pt} % Adjust this value to control the spacing&#10;\begin{equation*}&#10;\textbf{x} = \begin{bmatrix} x_1, &amp; x_2,&amp; \ldots &amp; x_p \end{bmatrix}^T&#10;\end{equation*}&#10;&#10;\end{document}" title="IguanaTex Bitmap Display">
            <a:extLst>
              <a:ext uri="{FF2B5EF4-FFF2-40B4-BE49-F238E27FC236}">
                <a16:creationId xmlns:a16="http://schemas.microsoft.com/office/drawing/2014/main" id="{2BF827E3-F2EA-28F3-936B-C98B6B3DC36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28132" y="603035"/>
            <a:ext cx="1883430" cy="288915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begin{document}&#10;&#10;\begin{equation*}&#10;\boldsymbol{D} \in \mathbb{R}^{d \times p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1A8AAE6-E799-7B4F-BC8F-4B2DA16DF9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286674" y="1686930"/>
            <a:ext cx="762667" cy="167467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begin{document}&#10;&#10;\begin{equation*}&#10;\boldsymbol{D} &#10;\end{equation*}&#10;&#10;&#10;\end{document}" title="IguanaTex Bitmap Display">
            <a:extLst>
              <a:ext uri="{FF2B5EF4-FFF2-40B4-BE49-F238E27FC236}">
                <a16:creationId xmlns:a16="http://schemas.microsoft.com/office/drawing/2014/main" id="{02D3C11C-71D8-0899-3AD2-C2D094B597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783659" y="3230460"/>
            <a:ext cx="154667" cy="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21">
            <a:extLst>
              <a:ext uri="{FF2B5EF4-FFF2-40B4-BE49-F238E27FC236}">
                <a16:creationId xmlns:a16="http://schemas.microsoft.com/office/drawing/2014/main" id="{8D1C81A7-AB2F-814D-AB43-76A2EA80468C}"/>
              </a:ext>
            </a:extLst>
          </p:cNvPr>
          <p:cNvSpPr/>
          <p:nvPr/>
        </p:nvSpPr>
        <p:spPr>
          <a:xfrm>
            <a:off x="5803168" y="1632346"/>
            <a:ext cx="5131532" cy="2410290"/>
          </a:xfrm>
          <a:prstGeom prst="roundRect">
            <a:avLst>
              <a:gd name="adj" fmla="val 15065"/>
            </a:avLst>
          </a:prstGeom>
          <a:solidFill>
            <a:srgbClr val="DEF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圆角矩形 17 1">
            <a:extLst>
              <a:ext uri="{FF2B5EF4-FFF2-40B4-BE49-F238E27FC236}">
                <a16:creationId xmlns:a16="http://schemas.microsoft.com/office/drawing/2014/main" id="{B3C05F2D-29D8-FF4B-A9C2-6393192F78F6}"/>
              </a:ext>
            </a:extLst>
          </p:cNvPr>
          <p:cNvSpPr/>
          <p:nvPr/>
        </p:nvSpPr>
        <p:spPr>
          <a:xfrm>
            <a:off x="5803168" y="4198688"/>
            <a:ext cx="5131532" cy="1264665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圆角矩形 17 2">
            <a:extLst>
              <a:ext uri="{FF2B5EF4-FFF2-40B4-BE49-F238E27FC236}">
                <a16:creationId xmlns:a16="http://schemas.microsoft.com/office/drawing/2014/main" id="{2F3D6B77-13C4-814C-ACA9-6F06EF8A1FA8}"/>
              </a:ext>
            </a:extLst>
          </p:cNvPr>
          <p:cNvSpPr/>
          <p:nvPr/>
        </p:nvSpPr>
        <p:spPr>
          <a:xfrm>
            <a:off x="752475" y="261257"/>
            <a:ext cx="6423387" cy="1248710"/>
          </a:xfrm>
          <a:prstGeom prst="roundRect">
            <a:avLst>
              <a:gd name="adj" fmla="val 50000"/>
            </a:avLst>
          </a:prstGeom>
          <a:solidFill>
            <a:srgbClr val="FEF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3 1">
            <a:extLst>
              <a:ext uri="{FF2B5EF4-FFF2-40B4-BE49-F238E27FC236}">
                <a16:creationId xmlns:a16="http://schemas.microsoft.com/office/drawing/2014/main" id="{EA8550FA-C705-724D-8E15-F0959B4BF690}"/>
              </a:ext>
            </a:extLst>
          </p:cNvPr>
          <p:cNvSpPr/>
          <p:nvPr/>
        </p:nvSpPr>
        <p:spPr>
          <a:xfrm>
            <a:off x="752475" y="1679010"/>
            <a:ext cx="4231005" cy="3784343"/>
          </a:xfrm>
          <a:prstGeom prst="roundRect">
            <a:avLst>
              <a:gd name="adj" fmla="val 5463"/>
            </a:avLst>
          </a:prstGeom>
          <a:solidFill>
            <a:srgbClr val="DEE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2709-BDEA-3249-81F9-8BF0635A078A}"/>
              </a:ext>
            </a:extLst>
          </p:cNvPr>
          <p:cNvSpPr txBox="1"/>
          <p:nvPr/>
        </p:nvSpPr>
        <p:spPr>
          <a:xfrm>
            <a:off x="773931" y="1669288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Construct dimension matrix,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19BF4-F961-0949-BB0D-4992E45AF61E}"/>
              </a:ext>
            </a:extLst>
          </p:cNvPr>
          <p:cNvSpPr txBox="1"/>
          <p:nvPr/>
        </p:nvSpPr>
        <p:spPr>
          <a:xfrm>
            <a:off x="773931" y="3184685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Find basis vectors of null space of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DB4A3-44A1-7B41-B9C6-FE8F7DA7C7C3}"/>
              </a:ext>
            </a:extLst>
          </p:cNvPr>
          <p:cNvSpPr txBox="1"/>
          <p:nvPr/>
        </p:nvSpPr>
        <p:spPr>
          <a:xfrm>
            <a:off x="773931" y="3818000"/>
            <a:ext cx="39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Discover Input Dimensionless Numbers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20C5-8EA7-9640-95D6-A7E728BFAC9D}"/>
              </a:ext>
            </a:extLst>
          </p:cNvPr>
          <p:cNvSpPr txBox="1"/>
          <p:nvPr/>
        </p:nvSpPr>
        <p:spPr>
          <a:xfrm rot="16200000">
            <a:off x="-967983" y="2880602"/>
            <a:ext cx="301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II: Learning Input Dimensionless Numbers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3E2BB-892A-3A47-9591-C094E68A6D5B}"/>
              </a:ext>
            </a:extLst>
          </p:cNvPr>
          <p:cNvSpPr txBox="1"/>
          <p:nvPr/>
        </p:nvSpPr>
        <p:spPr>
          <a:xfrm rot="16200000">
            <a:off x="4243568" y="2319923"/>
            <a:ext cx="24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III: Learning a Sparse Model for the Target Dimensionless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072C9F-E23B-2140-B040-CEF037CEF7E5}"/>
              </a:ext>
            </a:extLst>
          </p:cNvPr>
          <p:cNvSpPr txBox="1"/>
          <p:nvPr/>
        </p:nvSpPr>
        <p:spPr>
          <a:xfrm>
            <a:off x="5990496" y="1748544"/>
            <a:ext cx="4791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dimensionless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   with parameters     take the form of:</a:t>
            </a:r>
            <a:endParaRPr lang="en-US" dirty="0"/>
          </a:p>
        </p:txBody>
      </p:sp>
      <p:sp>
        <p:nvSpPr>
          <p:cNvPr id="38" name="右箭头 19 2 1">
            <a:extLst>
              <a:ext uri="{FF2B5EF4-FFF2-40B4-BE49-F238E27FC236}">
                <a16:creationId xmlns:a16="http://schemas.microsoft.com/office/drawing/2014/main" id="{F86A8D04-4409-6242-9A3A-4A82FEAC0BFB}"/>
              </a:ext>
            </a:extLst>
          </p:cNvPr>
          <p:cNvSpPr/>
          <p:nvPr/>
        </p:nvSpPr>
        <p:spPr>
          <a:xfrm>
            <a:off x="4888779" y="3741460"/>
            <a:ext cx="1096045" cy="388086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右箭头 19 2 2">
            <a:extLst>
              <a:ext uri="{FF2B5EF4-FFF2-40B4-BE49-F238E27FC236}">
                <a16:creationId xmlns:a16="http://schemas.microsoft.com/office/drawing/2014/main" id="{D1C23282-12B8-1844-8BC3-A3B430BDCAF3}"/>
              </a:ext>
            </a:extLst>
          </p:cNvPr>
          <p:cNvSpPr/>
          <p:nvPr/>
        </p:nvSpPr>
        <p:spPr>
          <a:xfrm rot="5400000">
            <a:off x="3408129" y="6778226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44715-17EF-1A43-96E2-986069C59F9C}"/>
              </a:ext>
            </a:extLst>
          </p:cNvPr>
          <p:cNvSpPr txBox="1"/>
          <p:nvPr/>
        </p:nvSpPr>
        <p:spPr>
          <a:xfrm>
            <a:off x="5803168" y="2633955"/>
            <a:ext cx="39400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 Minimize the loss function: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to find coefficients      and </a:t>
            </a:r>
          </a:p>
        </p:txBody>
      </p:sp>
      <p:sp>
        <p:nvSpPr>
          <p:cNvPr id="44" name="右箭头 19 2 3 1 1">
            <a:extLst>
              <a:ext uri="{FF2B5EF4-FFF2-40B4-BE49-F238E27FC236}">
                <a16:creationId xmlns:a16="http://schemas.microsoft.com/office/drawing/2014/main" id="{1ED880F6-EA09-CF41-92FF-45AD908EFF9B}"/>
              </a:ext>
            </a:extLst>
          </p:cNvPr>
          <p:cNvSpPr/>
          <p:nvPr/>
        </p:nvSpPr>
        <p:spPr>
          <a:xfrm rot="5400000">
            <a:off x="2675270" y="1324402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5" name="右箭头 19 2 4">
            <a:extLst>
              <a:ext uri="{FF2B5EF4-FFF2-40B4-BE49-F238E27FC236}">
                <a16:creationId xmlns:a16="http://schemas.microsoft.com/office/drawing/2014/main" id="{09402320-A7A5-104A-9FB7-3D3B8538E3AD}"/>
              </a:ext>
            </a:extLst>
          </p:cNvPr>
          <p:cNvSpPr/>
          <p:nvPr/>
        </p:nvSpPr>
        <p:spPr>
          <a:xfrm rot="5400000">
            <a:off x="8199540" y="3864051"/>
            <a:ext cx="307777" cy="484731"/>
          </a:xfrm>
          <a:prstGeom prst="rightArrow">
            <a:avLst>
              <a:gd name="adj1" fmla="val 50000"/>
              <a:gd name="adj2" fmla="val 64185"/>
            </a:avLst>
          </a:prstGeom>
          <a:solidFill>
            <a:srgbClr val="C00000"/>
          </a:solidFill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A472E-5067-EE4B-93A2-A5A815ABA2DC}"/>
              </a:ext>
            </a:extLst>
          </p:cNvPr>
          <p:cNvSpPr txBox="1"/>
          <p:nvPr/>
        </p:nvSpPr>
        <p:spPr>
          <a:xfrm>
            <a:off x="2235876" y="271277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I: Provide User Inputs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01F3A-2926-4E45-BE6D-475BB69C06F1}"/>
              </a:ext>
            </a:extLst>
          </p:cNvPr>
          <p:cNvSpPr txBox="1"/>
          <p:nvPr/>
        </p:nvSpPr>
        <p:spPr>
          <a:xfrm>
            <a:off x="6650332" y="4235499"/>
            <a:ext cx="3430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BE1A7E-316A-5C4E-950B-F572F6201CA5}"/>
              </a:ext>
            </a:extLst>
          </p:cNvPr>
          <p:cNvSpPr txBox="1"/>
          <p:nvPr/>
        </p:nvSpPr>
        <p:spPr>
          <a:xfrm>
            <a:off x="2918155" y="968957"/>
            <a:ext cx="1906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Dimensionless Number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29A58-E655-734F-AB7E-72745F13E7A0}"/>
              </a:ext>
            </a:extLst>
          </p:cNvPr>
          <p:cNvSpPr txBox="1"/>
          <p:nvPr/>
        </p:nvSpPr>
        <p:spPr>
          <a:xfrm>
            <a:off x="816694" y="974069"/>
            <a:ext cx="1906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Variables</a:t>
            </a:r>
            <a:endParaRPr lang="en-US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47AC6-050C-7546-ABE0-F444161267EE}"/>
              </a:ext>
            </a:extLst>
          </p:cNvPr>
          <p:cNvSpPr txBox="1"/>
          <p:nvPr/>
        </p:nvSpPr>
        <p:spPr>
          <a:xfrm>
            <a:off x="5961967" y="4858489"/>
            <a:ext cx="226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  <a:endParaRPr lang="en-US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B1C819-49C3-8F40-93D7-499799FF1FFD}"/>
              </a:ext>
            </a:extLst>
          </p:cNvPr>
          <p:cNvSpPr txBox="1"/>
          <p:nvPr/>
        </p:nvSpPr>
        <p:spPr>
          <a:xfrm>
            <a:off x="8122632" y="4861194"/>
            <a:ext cx="2728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Model for Predicting the Target Dimensionless Number</a:t>
            </a:r>
            <a:endParaRPr lang="en-US" i="1" dirty="0"/>
          </a:p>
        </p:txBody>
      </p:sp>
      <p:pic>
        <p:nvPicPr>
          <p:cNvPr id="23" name="Picture 22" descr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 title="IguanaTex Bitmap Display">
            <a:extLst>
              <a:ext uri="{FF2B5EF4-FFF2-40B4-BE49-F238E27FC236}">
                <a16:creationId xmlns:a16="http://schemas.microsoft.com/office/drawing/2014/main" id="{B18CC2C9-45B9-7FD3-CF62-5FB7859E79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28276" y="2009703"/>
            <a:ext cx="3800533" cy="110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3780-BC8F-19A7-F0B7-720AD63C86D2}"/>
              </a:ext>
            </a:extLst>
          </p:cNvPr>
          <p:cNvSpPr txBox="1"/>
          <p:nvPr/>
        </p:nvSpPr>
        <p:spPr>
          <a:xfrm>
            <a:off x="4882062" y="770278"/>
            <a:ext cx="2312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of 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Dimensionless Numbers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Discover</a:t>
            </a:r>
            <a:endParaRPr lang="en-US" i="1" dirty="0"/>
          </a:p>
        </p:txBody>
      </p:sp>
      <p:pic>
        <p:nvPicPr>
          <p:cNvPr id="17" name="Picture 16" descr="\documentclass{article}&#10;\usepackage{amsmath}&#10;\pagestyle{empty}&#10;\begin{document}&#10;&#10;$q-1$&#10;&#10;&#10;\end{document}" title="IguanaTex Bitmap Display">
            <a:extLst>
              <a:ext uri="{FF2B5EF4-FFF2-40B4-BE49-F238E27FC236}">
                <a16:creationId xmlns:a16="http://schemas.microsoft.com/office/drawing/2014/main" id="{0C49065D-10DC-21AA-C64F-76DCA0946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852160" y="667821"/>
            <a:ext cx="423010" cy="173105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begin{document}&#10;&#10;&#10;\begin{align*}&#10;&amp;\boldsymbol{w}_{i}=\sum_{k=1}^{b} \gamma_{i,k} \textbf{w}^{(k)} \: \: \forall  i=1,\ldots,q-1, \: \: \boldsymbol{w}_{i} \in \mathbb{R}^p  \\&#10; &amp;\Pi_i=\prod_{j=1}^p x_j^{w_{i,j}} \: \: \forall  i=1,\ldots,q-1&#10;\end{align*}&#10;&#10;&#10;\end{document}" title="IguanaTex Bitmap Display">
            <a:extLst>
              <a:ext uri="{FF2B5EF4-FFF2-40B4-BE49-F238E27FC236}">
                <a16:creationId xmlns:a16="http://schemas.microsoft.com/office/drawing/2014/main" id="{BB6B6F48-DA58-84F5-4338-E8BB43D6F1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38946" y="4068293"/>
            <a:ext cx="3437789" cy="130803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begin{equation*} \label{eq:pi}&#10;    \widehat{\Pi}_0= f(\Pi_1,\dots, \Pi_{q-1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2389D-F714-2751-9C0B-77999D98C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434321" y="2287891"/>
            <a:ext cx="1904153" cy="2608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BB844F-05F1-30A0-B16C-ADCE7FC30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267040" y="2926350"/>
            <a:ext cx="4258133" cy="60099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begin{equation*} \label{eqn: dimensionless_number_inputs}&#10;    \Pi_i(\boldsymbol{\gamma_i}) \: \forall  i=1,\ldots,q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310D55B4-C9CC-289F-8046-7D2BE7559DE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887789" y="4562763"/>
            <a:ext cx="2044342" cy="203581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 \label{eq:pi}&#10;    \widehat{\Pi}_0= f(\Pi_1,\dots, \Pi_{q-1})&#10;\end{equation*}&#10;&#10;\end{document}" title="IguanaTex Bitmap Display">
            <a:extLst>
              <a:ext uri="{FF2B5EF4-FFF2-40B4-BE49-F238E27FC236}">
                <a16:creationId xmlns:a16="http://schemas.microsoft.com/office/drawing/2014/main" id="{2AA2990E-D7B8-9C0A-33A1-95C1FEC6BE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649277" y="4518808"/>
            <a:ext cx="1904152" cy="26087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 title="IguanaTex Bitmap Display">
            <a:extLst>
              <a:ext uri="{FF2B5EF4-FFF2-40B4-BE49-F238E27FC236}">
                <a16:creationId xmlns:a16="http://schemas.microsoft.com/office/drawing/2014/main" id="{3B4EF950-5370-334A-3268-EB7E6C031A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39388" y="3543535"/>
            <a:ext cx="3814399" cy="2413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setlength{\arraycolsep}{2pt} % Adjust this value to control the spacing&#10;\begin{equation*}&#10;\textbf{x} = \begin{bmatrix} x_1, &amp; x_2,&amp; \ldots &amp; x_p \end{bmatrix}^T&#10;\end{equation*}&#10;&#10;\end{document}" title="IguanaTex Bitmap Display">
            <a:extLst>
              <a:ext uri="{FF2B5EF4-FFF2-40B4-BE49-F238E27FC236}">
                <a16:creationId xmlns:a16="http://schemas.microsoft.com/office/drawing/2014/main" id="{2BF827E3-F2EA-28F3-936B-C98B6B3DC36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28132" y="603035"/>
            <a:ext cx="1883430" cy="288915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begin{document}&#10;&#10;\begin{equation*}&#10;\boldsymbol{D} \in \mathbb{R}^{d \times p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1A8AAE6-E799-7B4F-BC8F-4B2DA16DF9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293498" y="1732650"/>
            <a:ext cx="762667" cy="167467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begin{document}&#10;&#10;\begin{equation*}&#10;\boldsymbol{D} &#10;\end{equation*}&#10;&#10;&#10;\end{document}" title="IguanaTex Bitmap Display">
            <a:extLst>
              <a:ext uri="{FF2B5EF4-FFF2-40B4-BE49-F238E27FC236}">
                <a16:creationId xmlns:a16="http://schemas.microsoft.com/office/drawing/2014/main" id="{02D3C11C-71D8-0899-3AD2-C2D094B597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783659" y="3276976"/>
            <a:ext cx="154667" cy="1216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74F00389-81AB-26EB-1A7B-1DA00F08F1A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654235" y="1843970"/>
            <a:ext cx="114133" cy="15786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*}&#10;\boldsymbol{\beta}&#10;\end{equation*}&#10;&#10;\end{document}" title="IguanaTex Bitmap Display">
            <a:extLst>
              <a:ext uri="{FF2B5EF4-FFF2-40B4-BE49-F238E27FC236}">
                <a16:creationId xmlns:a16="http://schemas.microsoft.com/office/drawing/2014/main" id="{D9DD96C2-ACC7-26CE-C096-D467E77AA73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133239" y="3661655"/>
            <a:ext cx="130438" cy="180419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begin{equation*}&#10;\boldsymbol{\gamma_i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14CF37C-7033-DD02-10BD-90CFE4CD57E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63129" y="3691166"/>
            <a:ext cx="179200" cy="134095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begin{equation*}&#10;\Pi_0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611BCF-EC83-5F1F-165A-4E8EBF78D49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3858154" y="676041"/>
            <a:ext cx="218210" cy="17066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\begin{equation*}&#10;f&#10;\end{equation*}&#10;&#10;&#10;\end{document}" title="IguanaTex Bitmap Display">
            <a:extLst>
              <a:ext uri="{FF2B5EF4-FFF2-40B4-BE49-F238E27FC236}">
                <a16:creationId xmlns:a16="http://schemas.microsoft.com/office/drawing/2014/main" id="{9B3EFD57-7272-7600-CB24-FF9E220E1CF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8186105" y="1830031"/>
            <a:ext cx="89600" cy="1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29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171.354"/>
  <p:tag name="LATEXADDIN" val="\documentclass{article}&#10;\usepackage{amsmath}&#10;\pagestyle{empty}&#10;\begin{document}&#10;&#10;\begin{align*} \label{eq:pi}&#10;&amp;\{\Pi_1,\dots,\Pi_{q-1}\}\\&#10;&amp;\Pi_0 = f(\Pi_1,\dots, \Pi_{q-1})&#10;\end{align*}&#10;\end{document}"/>
  <p:tag name="IGUANATEXSIZE" val="20"/>
  <p:tag name="IGUANATEXCURSOR" val="14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0.49118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36.183"/>
  <p:tag name="LATEXADDIN" val="\documentclass{article}&#10;\usepackage{amsmath}&#10;\usepackage{amssymb} % Add this line&#10;\pagestyle{empty}&#10;\begin{document}&#10;&#10;$\boldsymbol{D}\in \mathbb{R}^{d\times p}$&#10;&#10;\end{document}&#10;"/>
  <p:tag name="IGUANATEXSIZE" val="20"/>
  <p:tag name="IGUANATEXCURSOR" val="17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0.9299"/>
  <p:tag name="LATEXADDIN" val="\documentclass{article}&#10;\usepackage{amsmath}&#10;\usepackage{amssymb} % Add this line&#10;\pagestyle{empty}&#10;\begin{document}&#10;&#10;$\boldsymbol{W}\in \mathbb{R}^{p\times b}$&#10;&#10;\end{document}&#10;"/>
  <p:tag name="IGUANATEXSIZE" val="20"/>
  <p:tag name="IGUANATEXCURSOR" val="15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7.4841"/>
  <p:tag name="LATEXADDIN" val="\documentclass{article}&#10;\usepackage{amsmath}&#10;\pagestyle{empty}&#10;\begin{document}&#10;&#10;$\Pi_j$&#10;&#10;&#10;\end{document}"/>
  <p:tag name="IGUANATEXSIZE" val="20"/>
  <p:tag name="IGUANATEXCURSOR" val="8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2066"/>
  <p:tag name="ORIGINALWIDTH" val="1884.514"/>
  <p:tag name="LATEXADDIN" val="\documentclass{article}&#10;\usepackage{amsmath}&#10;\pagestyle{empty}&#10;\begin{document}&#10;&#10;\begin{align*} \label{eqn: dimensionless_number}&#10;    \Pi_j=\prod_{i=1}^p x_i^{\boldsymbol{W}\boldsymbol{\gamma}_{\Pi, j}}, j\in \{1,\ldots,q-1\}&#10;\end{align*}&#10;&#10;&#10;\end{document}"/>
  <p:tag name="IGUANATEXSIZE" val="20"/>
  <p:tag name="IGUANATEXCURSOR" val="225"/>
  <p:tag name="TRANSPARENCY" val="True"/>
  <p:tag name="LATEXENGINEID" val="0"/>
  <p:tag name="TEMPFOLDER" val="C:\Users\vvmil\Documents\iguanatex\"/>
  <p:tag name="LATEXFORMHEIGHT" val="312"/>
  <p:tag name="LATEXFORMWIDTH" val="709.2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3.4384"/>
  <p:tag name="ORIGINALWIDTH" val="2875.14"/>
  <p:tag name="LATEXADDIN" val="\documentclass{article}&#10;\usepackage{amsmath}&#10;\pagestyle{empty}&#10;\begin{document}&#10;&#10;\begin{align*} \label{eq:pi}&#10;    &amp;\Pi_0 = f(\Pi_1,\dots, \Pi_{q-1}),\\&#10;    &amp;\Pi_0 \approx \widehat{\Pi}_0 = \sum_{i_1+i_2+\ldots+i_{q-1}\leq\psi}\beta_{i_1i_2\ldots i_{q-1}}\Pi_1^{i_1}\Pi_2^{i_2}\ldots\Pi_{q-1}^{i_{q-1}},&#10;\end{align*}&#10;&#10;&#10;\end{document}"/>
  <p:tag name="IGUANATEXSIZE" val="20"/>
  <p:tag name="IGUANATEXCURSOR" val="15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2.2385"/>
  <p:tag name="LATEXADDIN" val="\documentclass{article}&#10;\usepackage{amsmath}&#10;\pagestyle{empty}&#10;\begin{document}&#10;&#10;$\ell_1$&#10;&#10;&#10;\end{document}"/>
  <p:tag name="IGUANATEXSIZE" val="18"/>
  <p:tag name="IGUANATEXCURSOR" val="8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LATEXADDIN" val="\documentclass{article}&#10;\usepackage{amsmath}&#10;\pagestyle{empty}&#10;\begin{document}&#10;&#10;$\lambda_1$&#10;&#10;&#10;\end{document}"/>
  <p:tag name="IGUANATEXSIZE" val="20"/>
  <p:tag name="IGUANATEXCURSOR" val="10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$\lambda_2$&#10;&#10;&#10;\end{document}"/>
  <p:tag name="IGUANATEXSIZE" val="20"/>
  <p:tag name="IGUANATEXCURSOR" val="9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2482.939"/>
  <p:tag name="LATEXADDIN" val="\documentclass{article}&#10;\usepackage{amsmath}&#10;\pagestyle{empty}&#10;\begin{document}&#10;&#10;\begin{align*}&#10;    J=\sum_{k=1}^n(\Pi_{0,k}- \widehat{\Pi}_{0,k})^2+\sum_j^{q-1}\lambda_1|\boldsymbol{\gamma}_{\Pi_j}|_1+\lambda_2|\boldsymbol{\beta}|_1&#10;\end{align*}&#10;&#10;\end{document}"/>
  <p:tag name="IGUANATEXSIZE" val="20"/>
  <p:tag name="IGUANATEXCURSOR" val="23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798.6501"/>
  <p:tag name="LATEXADDIN" val="\documentclass{article}&#10;\usepackage{amsmath}&#10;\pagestyle{empty}&#10;\begin{document}&#10;$\boldsymbol{\gamma}_{\Pi, j}, \beta_{i_1i_2\ldots i_{q-1}}$&#10;&#10;&#10;\end{document}"/>
  <p:tag name="IGUANATEXSIZE" val="20"/>
  <p:tag name="IGUANATEXCURSOR" val="11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824.522"/>
  <p:tag name="LATEXADDIN" val="\documentclass{article}&#10;\usepackage{amsmath}&#10;\pagestyle{empty}&#10;\begin{document}&#10;&#10;$\min J \rightarrow f,\, \Pi_j \: \forall j \in \{1, \ldots, q-1\}$&#10;&#10;&#10;\end{document}"/>
  <p:tag name="IGUANATEXSIZE" val="20"/>
  <p:tag name="IGUANATEXCURSOR" val="10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150.356"/>
  <p:tag name="LATEXADDIN" val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/>
  <p:tag name="IGUANATEXSIZE" val="20"/>
  <p:tag name="IGUANATEXCURSOR" val="22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pagestyle{empty}&#10;\begin{document}&#10;$R^2$&#10;&#10;&#10;\end{document}"/>
  <p:tag name="IGUANATEXSIZE" val="18"/>
  <p:tag name="IGUANATEXCURSOR" val="8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7.4841"/>
  <p:tag name="LATEXADDIN" val="\documentclass{article}&#10;\usepackage{amsmath}&#10;\pagestyle{empty}&#10;\begin{document}&#10;&#10;$\Pi_j$&#10;&#10;&#10;\end{document}"/>
  <p:tag name="IGUANATEXSIZE" val="20"/>
  <p:tag name="IGUANATEXCURSOR" val="8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1.8823"/>
  <p:tag name="LATEXADDIN" val="\documentclass{article}&#10;\usepackage{amsmath}&#10;\pagestyle{empty}&#10;\begin{document}&#10;&#10;$j\in \{1,\ldots,q-1\}$&#10;&#10;&#10;\end{document}"/>
  <p:tag name="IGUANATEXSIZE" val="20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2.617"/>
  <p:tag name="LATEXADDIN" val="\documentclass{article}&#10;\usepackage{amsmath}&#10;\pagestyle{empty}&#10;\begin{document}&#10;&#10;\begin{align*}&#10;\{\mathcal{V}, K_{iz},\ldots, u_B\}_{k = 1}^n &#10;\end{align*}&#10;&#10;\end{document}"/>
  <p:tag name="IGUANATEXSIZE" val="20"/>
  <p:tag name="IGUANATEXCURSOR" val="14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4.2332"/>
  <p:tag name="LATEXADDIN" val="\documentclass{article}&#10;\usepackage{amsmath}&#10;\pagestyle{empty}&#10;\begin{document}&#10;&#10;$\Pi_0$&#10;&#10;&#10;\end{document}"/>
  <p:tag name="IGUANATEXSIZE" val="20"/>
  <p:tag name="IGUANATEXCURSOR" val="8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38.6952"/>
  <p:tag name="LATEXADDIN" val="\documentclass{article}&#10;\usepackage{amsmath}&#10;\pagestyle{empty}&#10;\begin{document}&#10;&#10;$\{\Pi_0\}_{k=1}^n$&#10;&#10;&#10;\end{document}"/>
  <p:tag name="IGUANATEXSIZE" val="20"/>
  <p:tag name="IGUANATEXCURSOR" val="10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36.183"/>
  <p:tag name="LATEXADDIN" val="\documentclass{article}&#10;\usepackage{amsmath}&#10;\usepackage{amssymb} % Add this line&#10;\pagestyle{empty}&#10;\begin{document}&#10;&#10;$\boldsymbol{D}\in \mathbb{R}^{d\times p}$&#10;&#10;\end{document}&#10;"/>
  <p:tag name="IGUANATEXSIZE" val="20"/>
  <p:tag name="IGUANATEXCURSOR" val="17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0.9299"/>
  <p:tag name="LATEXADDIN" val="\documentclass{article}&#10;\usepackage{amsmath}&#10;\usepackage{amssymb} % Add this line&#10;\pagestyle{empty}&#10;\begin{document}&#10;&#10;$\boldsymbol{W}\in \mathbb{R}^{p\times b}$&#10;&#10;\end{document}&#10;"/>
  <p:tag name="IGUANATEXSIZE" val="20"/>
  <p:tag name="IGUANATEXCURSOR" val="15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7.4841"/>
  <p:tag name="LATEXADDIN" val="\documentclass{article}&#10;\usepackage{amsmath}&#10;\pagestyle{empty}&#10;\begin{document}&#10;&#10;$\Pi_j$&#10;&#10;&#10;\end{document}"/>
  <p:tag name="IGUANATEXSIZE" val="20"/>
  <p:tag name="IGUANATEXCURSOR" val="8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2066"/>
  <p:tag name="ORIGINALWIDTH" val="1884.514"/>
  <p:tag name="LATEXADDIN" val="\documentclass{article}&#10;\usepackage{amsmath}&#10;\pagestyle{empty}&#10;\begin{document}&#10;&#10;\begin{align*} \label{eqn: dimensionless_number}&#10;    \Pi_j=\prod_{i=1}^p x_i^{\boldsymbol{W}\boldsymbol{\gamma}_{\Pi, j}}, j\in \{1,\ldots,q-1\}&#10;\end{align*}&#10;&#10;&#10;\end{document}"/>
  <p:tag name="IGUANATEXSIZE" val="20"/>
  <p:tag name="IGUANATEXCURSOR" val="225"/>
  <p:tag name="TRANSPARENCY" val="True"/>
  <p:tag name="LATEXENGINEID" val="0"/>
  <p:tag name="TEMPFOLDER" val="C:\Users\vvmil\Documents\iguanatex\"/>
  <p:tag name="LATEXFORMHEIGHT" val="312"/>
  <p:tag name="LATEXFORMWIDTH" val="709.2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3.4384"/>
  <p:tag name="ORIGINALWIDTH" val="2875.14"/>
  <p:tag name="LATEXADDIN" val="\documentclass{article}&#10;\usepackage{amsmath}&#10;\pagestyle{empty}&#10;\begin{document}&#10;&#10;\begin{align*} \label{eq:pi}&#10;    &amp;\Pi_0 = f(\Pi_1,\dots, \Pi_{q-1}),\\&#10;    &amp;\Pi_0 \approx \widehat{\Pi}_0 = \sum_{i_1+i_2+\ldots+i_{q-1}\leq\psi}\beta_{i_1i_2\ldots i_{q-1}}\Pi_1^{i_1}\Pi_2^{i_2}\ldots\Pi_{q-1}^{i_{q-1}},&#10;\end{align*}&#10;&#10;&#10;\end{document}"/>
  <p:tag name="IGUANATEXSIZE" val="20"/>
  <p:tag name="IGUANATEXCURSOR" val="15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2.2385"/>
  <p:tag name="LATEXADDIN" val="\documentclass{article}&#10;\usepackage{amsmath}&#10;\pagestyle{empty}&#10;\begin{document}&#10;&#10;$\ell_1$&#10;&#10;&#10;\end{document}"/>
  <p:tag name="IGUANATEXSIZE" val="18"/>
  <p:tag name="IGUANATEXCURSOR" val="8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LATEXADDIN" val="\documentclass{article}&#10;\usepackage{amsmath}&#10;\pagestyle{empty}&#10;\begin{document}&#10;&#10;$\lambda_1$&#10;&#10;&#10;\end{document}"/>
  <p:tag name="IGUANATEXSIZE" val="20"/>
  <p:tag name="IGUANATEXCURSOR" val="10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$\lambda_2$&#10;&#10;&#10;\end{document}"/>
  <p:tag name="IGUANATEXSIZE" val="20"/>
  <p:tag name="IGUANATEXCURSOR" val="9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2482.939"/>
  <p:tag name="LATEXADDIN" val="\documentclass{article}&#10;\usepackage{amsmath}&#10;\pagestyle{empty}&#10;\begin{document}&#10;&#10;\begin{align*}&#10;    J=\sum_{k=1}^n(\Pi_{0,k}- \widehat{\Pi}_{0,k})^2+\sum_j^{q-1}\lambda_1|\boldsymbol{\gamma}_{\Pi_j}|_1+\lambda_2|\boldsymbol{\beta}|_1&#10;\end{align*}&#10;&#10;\end{document}"/>
  <p:tag name="IGUANATEXSIZE" val="20"/>
  <p:tag name="IGUANATEXCURSOR" val="23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798.6501"/>
  <p:tag name="LATEXADDIN" val="\documentclass{article}&#10;\usepackage{amsmath}&#10;\pagestyle{empty}&#10;\begin{document}&#10;$\boldsymbol{\gamma}_{\Pi, j}, \beta_{i_1i_2\ldots i_{q-1}}$&#10;&#10;&#10;\end{document}"/>
  <p:tag name="IGUANATEXSIZE" val="20"/>
  <p:tag name="IGUANATEXCURSOR" val="11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150.356"/>
  <p:tag name="LATEXADDIN" val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/>
  <p:tag name="IGUANATEXSIZE" val="20"/>
  <p:tag name="IGUANATEXCURSOR" val="22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pagestyle{empty}&#10;\begin{document}&#10;$R^2$&#10;&#10;&#10;\end{document}"/>
  <p:tag name="IGUANATEXSIZE" val="18"/>
  <p:tag name="IGUANATEXCURSOR" val="8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7.4841"/>
  <p:tag name="LATEXADDIN" val="\documentclass{article}&#10;\usepackage{amsmath}&#10;\pagestyle{empty}&#10;\begin{document}&#10;&#10;$\Pi_j$&#10;&#10;&#10;\end{document}"/>
  <p:tag name="IGUANATEXSIZE" val="20"/>
  <p:tag name="IGUANATEXCURSOR" val="8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1.8823"/>
  <p:tag name="LATEXADDIN" val="\documentclass{article}&#10;\usepackage{amsmath}&#10;\pagestyle{empty}&#10;\begin{document}&#10;&#10;$j\in \{1,\ldots,q-1\}$&#10;&#10;&#10;\end{document}"/>
  <p:tag name="IGUANATEXSIZE" val="20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9355"/>
  <p:tag name="ORIGINALWIDTH" val="2206.974"/>
  <p:tag name="LATEXADDIN" val="\documentclass{article}&#10;\usepackage{amsmath}&#10;\pagestyle{empty}&#10;\begin{document}&#10;&#10;\setlength{\jot}{-2pt} % Adjust the space between lines here&#10;\begin{align*}&#10;     \boldsymbol{w}_{\Pi} &amp;= \boldsymbol{W}\boldsymbol{\gamma} = \sum_{i=1}^b \gamma_i \boldsymbol w_{i} \rightarrow  \Pi_1 = \prod_{i=1}^p x_i^{w_{\Pi_1, i}} \\&#10;    \Pi_0 &amp;\approx \widehat{\Pi}_0 = \beta_2 \Pi_1 + \beta_1 = f(\Pi_1)&#10;\end{align*}&#10;&#10;\end{document}&#10;"/>
  <p:tag name="IGUANATEXSIZE" val="20"/>
  <p:tag name="IGUANATEXCURSOR" val="390"/>
  <p:tag name="TRANSPARENCY" val="True"/>
  <p:tag name="LATEXENGINEID" val="0"/>
  <p:tag name="TEMPFOLDER" val="C:\Users\vvmil\Documents\iguanatex\"/>
  <p:tag name="LATEXFORMHEIGHT" val="483.6"/>
  <p:tag name="LATEXFORMWIDTH" val="490.2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6.9329"/>
  <p:tag name="ORIGINALWIDTH" val="2663.667"/>
  <p:tag name="LATEXADDIN" val="\documentclass{article}&#10;\usepackage{amsmath}&#10;\pagestyle{empty}&#10;\begin{document}&#10;&#10;\setlength{\jot}{-2pt}&#10;\begin{align*}&#10;    &amp;J=\sum_{k=1}^n(\Pi_{0,k}- \widehat{\Pi}_{0,k})^2+\sum_j^{q-1}\lambda_1|\boldsymbol{W}_{\boldsymbol{\gamma}_{\Pi_j}}^\top|_1+\lambda_2|\boldsymbol{\beta}|_1,\\&#10;    &amp;\boldsymbol{\gamma}^*, \boldsymbol{\beta}^* = \operatorname{argmin}_{\boldsymbol{\gamma}, \boldsymbol{\beta}} J.&#10;\end{align*}&#10;&#10;\end{document}"/>
  <p:tag name="IGUANATEXSIZE" val="20"/>
  <p:tag name="IGUANATEXCURSOR" val="354"/>
  <p:tag name="TRANSPARENCY" val="True"/>
  <p:tag name="LATEXENGINEID" val="0"/>
  <p:tag name="TEMPFOLDER" val="C:\Users\vvmil\Documents\iguanatex\"/>
  <p:tag name="LATEXFORMHEIGHT" val="403.2"/>
  <p:tag name="LATEXFORMWIDTH" val="579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335.2081"/>
  <p:tag name="LATEXADDIN" val="\documentclass{article}&#10;\usepackage{amsmath}&#10;\pagestyle{empty}&#10;\begin{document}&#10;&#10;$f, \boldsymbol{\gamma}, \boldsymbol{\beta}$&#10;&#10;&#10;\end{document}"/>
  <p:tag name="IGUANATEXSIZE" val="20"/>
  <p:tag name="IGUANATEXCURSOR" val="12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976.3779"/>
  <p:tag name="LATEXADDIN" val="\documentclass{article}&#10;\usepackage{amsmath}&#10;\pagestyle{empty}&#10;\begin{document}&#10;&#10;\begin{align*} \label{eqn: nullspace}&#10;\boldsymbol{D}\boldsymbol{w}_{\Pi}&amp;=\boldsymbol{0}\\&#10;\Pi&amp;=\prod_{i=1}^p x_i^{w_{\Pi, i}},\\&#10;w_{\Pi, i}&amp; = \sum_j W_{ij}\gamma_j\\&#10;\end{align*}&#10;&#10;&#10;\end{document}"/>
  <p:tag name="IGUANATEXSIZE" val="20"/>
  <p:tag name="IGUANATEXCURSOR" val="24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088.114"/>
  <p:tag name="LATEXADDIN" val="\documentclass{article}&#10;\usepackage{amsmath}&#10;\pagestyle{empty}&#10;\begin{document}&#10;&#10;\begin{align*} \label{eqn: nullspace}&#10;\boldsymbol{D}\boldsymbol{W}&amp;=\boldsymbol{0}\\&#10;\boldsymbol{W}&amp;=[\boldsymbol{w}_1,\dots,\boldsymbol{w}_b]&#10;\end{align*}&#10;&#10;\end{document}"/>
  <p:tag name="IGUANATEXSIZE" val="20"/>
  <p:tag name="IGUANATEXCURSOR" val="22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232.846"/>
  <p:tag name="LATEXADDIN" val="\documentclass{article}&#10;\usepackage{amsmath}&#10;\pagestyle{empty}&#10;\begin{document}&#10;&#10;\begin{align*} &#10;     \boldsymbol{w}_{\Pi}=\boldsymbol{W}\boldsymbol{\gamma}=\sum_{i=1}^b \gamma_i \boldsymbol w_{i},&#10;\end{align*}&#10;&#10;&#10;\end{document}"/>
  <p:tag name="IGUANATEXSIZE" val="20"/>
  <p:tag name="IGUANATEXCURSOR" val="20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347.2066"/>
  <p:tag name="LATEXADDIN" val="\documentclass{article}&#10;\usepackage{amsmath}&#10;\pagestyle{empty}&#10;\begin{document}&#10;&#10;\[&#10;\begin{pmatrix}&#10;\rho \\&#10;v \\&#10;d \\&#10;\eta \\&#10;\Delta P \\&#10;L&#10;\end{pmatrix}&#10;\]&#10;&#10;&#10;\end{document}"/>
  <p:tag name="IGUANATEXSIZE" val="20"/>
  <p:tag name="IGUANATEXCURSOR" val="15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16.3854"/>
  <p:tag name="LATEXADDIN" val="\documentclass{article}&#10;\usepackage{amsmath}&#10;\usepackage{amssymb}&#10;\pagestyle{empty}&#10;\begin{document}&#10;&#10;$log(\boldsymbol{x})\boldsymbol{W} \in \mathbb{R}^{n\times b}$&#10;&#10;&#10;\end{document}"/>
  <p:tag name="IGUANATEXSIZE" val="20"/>
  <p:tag name="IGUANATEXCURSOR" val="15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2404.949"/>
  <p:tag name="LATEXADDIN" val="\documentclass{article}&#10;\usepackage{amsmath}&#10;\pagestyle{empty}&#10;\begin{document}&#10;&#10;$\mathcal{L} = MSE(\pi_1,NN(\pi_2))+\frac{\lambda_1}{1-\frac{\boldsymbol{\gamma}_1^T\boldsymbol{\gamma}_2}{||\boldsymbol{\gamma_1}||*||\boldsymbol{\gamma_1}||} + 0.001}$&#10;&#10;&#10;\end{document}"/>
  <p:tag name="IGUANATEXSIZE" val="20"/>
  <p:tag name="IGUANATEXCURSOR" val="11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929.1339"/>
  <p:tag name="LATEXADDIN" val="\documentclass{article}&#10;\usepackage{amsmath}&#10;\pagestyle{empty}&#10;\begin{document}&#10;\begin{equation*} \label{eqn: W_and_gamma}&#10;     \boldsymbol{w}_{i}=\sum_{k=1}^{b} \gamma_{i,k} \textbf{w}^{(k)}&#10;\end{equation*}&#10;&#10;\end{document}"/>
  <p:tag name="IGUANATEXSIZE" val="16"/>
  <p:tag name="IGUANATEXCURSOR" val="19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7.4316"/>
  <p:tag name="ORIGINALWIDTH" val="1092.613"/>
  <p:tag name="LATEXADDIN" val="\documentclass{article}&#10;\usepackage{amsmath}&#10;\pagestyle{empty}&#10;\begin{document}&#10;&#10;\begin{align*}&#10;&amp;\pi = \exp(log(\boldsymbol{x})\boldsymbol{W}\boldsymbol{\gamma}) \\&#10;&amp;\pi= \boldsymbol{x}^{\boldsymbol{W}\boldsymbol{\gamma}} = \prod_{i=1}^p x_i^{w_{ i}}&#10;\end{align*}&#10;&#10;\end{document}"/>
  <p:tag name="IGUANATEXSIZE" val="20"/>
  <p:tag name="IGUANATEXCURSOR" val="166"/>
  <p:tag name="TRANSPARENCY" val="True"/>
  <p:tag name="LATEXENGINEID" val="0"/>
  <p:tag name="TEMPFOLDER" val="C:\Users\vvmil\Documents\iguanatex\"/>
  <p:tag name="LATEXFORMHEIGHT" val="312"/>
  <p:tag name="LATEXFORMWIDTH" val="496.2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09.4863"/>
  <p:tag name="LATEXADDIN" val="\documentclass{article}&#10;\usepackage{amsmath}&#10;\pagestyle{empty}&#10;\begin{document}&#10;&#10;$\pi_1$&#10;&#10;&#10;\end{document}"/>
  <p:tag name="IGUANATEXSIZE" val="18"/>
  <p:tag name="IGUANATEXCURSOR" val="8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12.4859"/>
  <p:tag name="LATEXADDIN" val="\documentclass{article}&#10;\usepackage{amsmath}&#10;\pagestyle{empty}&#10;\begin{document}&#10;&#10;$\pi_2$&#10;&#10;&#10;\end{document}"/>
  <p:tag name="IGUANATEXSIZE" val="18"/>
  <p:tag name="IGUANATEXCURSOR" val="8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4.1957"/>
  <p:tag name="LATEXADDIN" val="\documentclass{article}&#10;\usepackage{amsmath}&#10;\pagestyle{empty}&#10;\begin{document}&#10;&#10;$NN(\pi_2)$&#10;&#10;&#10;\end{document}"/>
  <p:tag name="IGUANATEXSIZE" val="20"/>
  <p:tag name="IGUANATEXCURSOR" val="9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709.4113"/>
  <p:tag name="LATEXADDIN" val="\documentclass{article}&#10;\usepackage{amsmath}&#10;\pagestyle{empty}&#10;\begin{document}&#10;&#10;$(\frac{\pi_1 -NN(\pi2)}{\pi_1})^2$&#10;&#10;&#10;\end{document}"/>
  <p:tag name="IGUANATEXSIZE" val="22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6.91"/>
  <p:tag name="LATEXADDIN" val="\documentclass{article}&#10;\usepackage{amsmath}&#10;\pagestyle{empty}&#10;\begin{document}&#10;\begin{equation*} \label{eqn: W_and_gamma}&#10;     \boldsymbol{w}_{i}=\sum_{k=1}^{b} \gamma_{i,k} \textbf{w}^{(k)},  \Pi_i=\prod_{j=1}^p x_j^{w_{i,j}}, \: \forall  i=1,\ldots,q-1&#10;\end{equation*}&#10;&#10;\end{document}"/>
  <p:tag name="IGUANATEXSIZE" val="16"/>
  <p:tag name="IGUANATEXCURSOR" val="23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76.9404"/>
  <p:tag name="LATEXADDIN" val="\documentclass{article}&#10;\usepackage{amsmath}&#10;\pagestyle{empty}&#10;\begin{document}&#10;&#10;$\{\Pi_0\}_{k=1}^n$: &#10;&#10;&#10;\end{document}"/>
  <p:tag name="IGUANATEXSIZE" val="20"/>
  <p:tag name="IGUANATEXCURSOR" val="9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6.91"/>
  <p:tag name="LATEXADDIN" val="\documentclass{article}&#10;\usepackage{amsmath}&#10;\pagestyle{empty}&#10;\begin{document}&#10;\begin{equation*} \label{eqn: W_and_gamma}&#10;     \boldsymbol{w}_{i}=\sum_{k=1}^{b} \gamma_{i,k} \textbf{w}^{(k)}, \: \Pi_i=\prod_{j=1}^p x_j^{w_{i,j}} \: \: \forall  i=1,\ldots,q-1&#10;\end{equation*}&#10;&#10;\end{document}"/>
  <p:tag name="IGUANATEXSIZE" val="16"/>
  <p:tag name="IGUANATEXCURSOR" val="23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6.91"/>
  <p:tag name="LATEXADDIN" val="\documentclass{article}&#10;\usepackage{amsmath}&#10;\pagestyle{empty}&#10;\begin{document}&#10;\begin{equation*} \label{eqn: W_and_gamma}&#10;     \boldsymbol{w}_{i}=\sum_{k=1}^{b} \gamma_{i,k} \textbf{w}^{(k)}, \: \Pi_i=\prod_{j=1}^p x_j^{w_{i,j}} \: \: \forall  i=1,\ldots,q-1&#10;\end{equation*}&#10;&#10;\end{document}"/>
  <p:tag name="IGUANATEXSIZE" val="16"/>
  <p:tag name="IGUANATEXCURSOR" val="23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2619.423"/>
  <p:tag name="LATEXADDIN" val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/>
  <p:tag name="IGUANATEXSIZE" val="16"/>
  <p:tag name="IGUANATEXCURSOR" val="3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7.593"/>
  <p:tag name="LATEXADDIN" val="\documentclass{article}&#10;\usepackage{amsmath}&#10;\pagestyle{empty}&#10;\begin{document}&#10;&#10;\begin{equation*} \label{eqn: dimensionless_number_inputs}&#10;    \Pi_i(\boldsymbol{\gamma_i}) \: \forall  i=1,\ldots,q-1&#10;\end{equation*}&#10;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&#10;\begin{equation*}&#10;f&#10;\end{equation*}&#10;&#10;\end{document}"/>
  <p:tag name="IGUANATEXSIZE" val="16"/>
  <p:tag name="IGUANATEXCURSOR" val="10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268.467"/>
  <p:tag name="LATEXADDIN" val="\documentclass{article}&#10;\usepackage{amsmath}&#10;\pagestyle{empty}&#10;\begin{document}&#10;&#10;\begin{equation*} \label{eqn: nullspace}&#10;\boldsymbol{D}\boldsymbol{w}=\boldsymbol{0}, \: \text{Null}(\boldsymbol{D}) = \text{span}\{\textbf{w}^{(1)},\dots,\textbf{w}^{(b)}\}&#10;\end{equation*}&#10;&#10;&#10;\end{document}"/>
  <p:tag name="IGUANATEXSIZE" val="16"/>
  <p:tag name="IGUANATEXCURSOR" val="21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09.4488"/>
  <p:tag name="LATEXADDIN" val="\documentclass{article}&#10;\usepackage{amsmath}&#10;\pagestyle{empty}&#10;\begin{document}&#10;&#10;$\{\boldsymbol{x}\}_{k=1}^n$:&#10;&#10;&#10;\end{document}"/>
  <p:tag name="IGUANATEXSIZE" val="20"/>
  <p:tag name="IGUANATEXCURSOR" val="10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4.6495"/>
  <p:tag name="ORIGINALWIDTH" val="1685.039"/>
  <p:tag name="LATEXADDIN" val="\documentclass{article}&#10;\usepackage{amsmath}&#10;\usepackage{amssymb}&#10;\pagestyle{empty}&#10;\begin{document}&#10;&#10;&#10;\begin{align*}&#10;&amp;\boldsymbol{w}_{i}=\sum_{k=1}^{b} \gamma_{i,k} \textbf{w}^{(k)}, \: \: \boldsymbol{w}_{i} \in \mathbb{R}^p\\&#10; &amp;\Pi_i=\prod_{j=1}^p x_j^{w_{i,j}} \: \: \forall  i=1,\ldots,q-1&#10;\end{align*}&#10;&#10;&#10;\end{document}"/>
  <p:tag name="IGUANATEXSIZE" val="16"/>
  <p:tag name="IGUANATEXCURSOR" val="189"/>
  <p:tag name="TRANSPARENCY" val="True"/>
  <p:tag name="LATEXENGINEID" val="0"/>
  <p:tag name="TEMPFOLDER" val="C:\Users\vvmil\Documents\iguanatex\"/>
  <p:tag name="LATEXFORMHEIGHT" val="347.4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2619.423"/>
  <p:tag name="LATEXADDIN" val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/>
  <p:tag name="IGUANATEXSIZE" val="16"/>
  <p:tag name="IGUANATEXCURSOR" val="3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7.593"/>
  <p:tag name="LATEXADDIN" val="\documentclass{article}&#10;\usepackage{amsmath}&#10;\pagestyle{empty}&#10;\begin{document}&#10;&#10;\begin{equation*} \label{eqn: dimensionless_number_inputs}&#10;    \Pi_i(\boldsymbol{\gamma_i}) \: \forall  i=1,\ldots,q-1&#10;\end{equation*}&#10;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295.463"/>
  <p:tag name="LATEXADDIN" val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&#10;\end{equation*}&#10;&#10;&#10;\end{document}"/>
  <p:tag name="IGUANATEXSIZE" val="16"/>
  <p:tag name="IGUANATEXCURSOR" val="24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158.605"/>
  <p:tag name="LATEXADDIN" val="\documentclass{article}&#10;\usepackage{amsmath}&#10;\pagestyle{empty}&#10;\begin{document}&#10;&#10;\setlength{\arraycolsep}{2pt} % Adjust this value to control the spacing&#10;\begin{equation*}&#10;\textbf{x} = \begin{bmatrix} x_1, &amp; x_2,&amp; \ldots &amp; x_p \end{bmatrix}^T&#10;\end{equation*}&#10;&#10;\end{document}"/>
  <p:tag name="IGUANATEXSIZE" val="16"/>
  <p:tag name="IGUANATEXCURSOR" val="24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36.183"/>
  <p:tag name="LATEXADDIN" val="\documentclass{article}&#10;\usepackage{amsmath}&#10;\usepackage{amssymb}&#10;\pagestyle{empty}&#10;\begin{document}&#10;&#10;\begin{equation*}&#10;\boldsymbol{D} \in \mathbb{R}^{d \times p}&#10;\end{equation*}&#10;&#10;&#10;\end{document}"/>
  <p:tag name="IGUANATEXSIZE" val="14"/>
  <p:tag name="IGUANATEXCURSOR" val="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5.6955"/>
  <p:tag name="ORIGINALWIDTH" val="2419.198"/>
  <p:tag name="LATEXADDIN" val="\documentclass{article}&#10;\usepackage{amsmath}&#10;\usepackage{multirow}&#10;\usepackage{blkarray}&#10;\pagestyle{empty}&#10;&#10;\begin{document}&#10;&#10;\begin{align*} \label{dim_matrix}&#10;\begin{blockarray}{r c c c c c}&#10;\begin{block}{r [ c c c c ] c}&#10;\multirow{1}{*}{Mass [kg]} &amp; D_{x_1,\mathrm{kg}} &amp; D_{x_2,\mathrm{kg}} &amp; \cdots &amp; D_{x_p,\mathrm{kg}} &amp; \\&#10;\multirow{1}{*}{Length [m]} &amp; D_{x_1,\mathrm{m}} &amp; D_{x_2,\mathrm{m}} &amp; \cdots &amp; D_{x_p,\mathrm{m}} &amp; \\&#10;\multirow{1}{*}{Time [s]} &amp; D_{x_1,\mathrm{s}} &amp; D_{x_2,\mathrm{s}} &amp; \cdots &amp; D_{x_p,\mathrm{s}} &amp; \\&#10;\end{block}&#10;\end{blockarray}&#10;\end{align*}&#10;&#10;\end{document}&#10;"/>
  <p:tag name="IGUANATEXSIZE" val="20"/>
  <p:tag name="IGUANATEXCURSOR" val="537"/>
  <p:tag name="TRANSPARENCY" val="True"/>
  <p:tag name="LATEXENGINEID" val="0"/>
  <p:tag name="TEMPFOLDER" val="C:\Users\vvmil\Documents\iguanatex\"/>
  <p:tag name="LATEXFORMHEIGHT" val="418.8"/>
  <p:tag name="LATEXFORMWIDTH" val="673.2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usepackage{amssymb}&#10;\pagestyle{empty}&#10;\begin{document}&#10;&#10;\begin{equation*}&#10;\boldsymbol{D} &#10;\end{equation*}&#10;&#10;&#10;\end{document}"/>
  <p:tag name="IGUANATEXSIZE" val="14"/>
  <p:tag name="IGUANATEXCURSOR" val="13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4.6495"/>
  <p:tag name="ORIGINALWIDTH" val="2442.445"/>
  <p:tag name="LATEXADDIN" val="\documentclass{article}&#10;\usepackage{amsmath}&#10;\usepackage{amssymb}&#10;\pagestyle{empty}&#10;\begin{document}&#10;&#10;&#10;\begin{align*}&#10;&amp;\boldsymbol{w}_{i}=\sum_{k=1}^{b} \gamma_{i,k} \textbf{w}^{(k)} \: \: \forall  i=1,\ldots,q-1, \: \: \boldsymbol{w}_{i} \in \mathbb{R}^p  \\&#10; &amp;\Pi_i=\prod_{j=1}^p x_j^{w_{i,j}} \: \: \forall  i=1,\ldots,q-1&#10;\end{align*}&#10;&#10;&#10;\end{document}"/>
  <p:tag name="IGUANATEXSIZE" val="16"/>
  <p:tag name="IGUANATEXCURSOR" val="182"/>
  <p:tag name="TRANSPARENCY" val="True"/>
  <p:tag name="LATEXENGINEID" val="0"/>
  <p:tag name="TEMPFOLDER" val="C:\Users\vvmil\Documents\iguanatex\"/>
  <p:tag name="LATEXFORMHEIGHT" val="347.4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2619.423"/>
  <p:tag name="LATEXADDIN" val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/>
  <p:tag name="IGUANATEXSIZE" val="16"/>
  <p:tag name="IGUANATEXCURSOR" val="3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7.593"/>
  <p:tag name="LATEXADDIN" val="\documentclass{article}&#10;\usepackage{amsmath}&#10;\pagestyle{empty}&#10;\begin{document}&#10;&#10;\begin{equation*} \label{eqn: dimensionless_number_inputs}&#10;    \Pi_i(\boldsymbol{\gamma_i}) \: \forall  i=1,\ldots,q-1&#10;\end{equation*}&#10;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346.457"/>
  <p:tag name="LATEXADDIN" val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/>
  <p:tag name="IGUANATEXSIZE" val="16"/>
  <p:tag name="IGUANATEXCURSOR" val="2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158.605"/>
  <p:tag name="LATEXADDIN" val="\documentclass{article}&#10;\usepackage{amsmath}&#10;\pagestyle{empty}&#10;\begin{document}&#10;&#10;\setlength{\arraycolsep}{2pt} % Adjust this value to control the spacing&#10;\begin{equation*}&#10;\textbf{x} = \begin{bmatrix} x_1, &amp; x_2,&amp; \ldots &amp; x_p \end{bmatrix}^T&#10;\end{equation*}&#10;&#10;\end{document}"/>
  <p:tag name="IGUANATEXSIZE" val="16"/>
  <p:tag name="IGUANATEXCURSOR" val="24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171.354"/>
  <p:tag name="LATEXADDIN" val="\documentclass{article}&#10;\usepackage{amsmath}&#10;\pagestyle{empty}&#10;\begin{document}&#10;&#10;\begin{align*} \label{eq:pi}&#10;    &amp;\Pi_0 = f(\Pi_1,\dots, \Pi_{q-1})&#10;\end{align*}&#10;&#10;&#10;\end{document}"/>
  <p:tag name="IGUANATEXSIZE" val="20"/>
  <p:tag name="IGUANATEXCURSOR" val="14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36.183"/>
  <p:tag name="LATEXADDIN" val="\documentclass{article}&#10;\usepackage{amsmath}&#10;\usepackage{amssymb}&#10;\pagestyle{empty}&#10;\begin{document}&#10;&#10;\begin{equation*}&#10;\boldsymbol{D} \in \mathbb{R}^{d \times p}&#10;\end{equation*}&#10;&#10;&#10;\end{document}"/>
  <p:tag name="IGUANATEXSIZE" val="14"/>
  <p:tag name="IGUANATEXCURSOR" val="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usepackage{amssymb}&#10;\pagestyle{empty}&#10;\begin{document}&#10;&#10;\begin{equation*}&#10;\boldsymbol{D} &#10;\end{equation*}&#10;&#10;&#10;\end{document}"/>
  <p:tag name="IGUANATEXSIZE" val="14"/>
  <p:tag name="IGUANATEXCURSOR" val="13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4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6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10.2362"/>
  <p:tag name="LATEXADDIN" val="\documentclass{article}&#10;\usepackage{amsmath}&#10;\pagestyle{empty}&#10;\begin{document}&#10;&#10;\begin{equation*}&#10;\boldsymbol{\gamma_i}&#10;\end{equation*}&#10;&#10;&#10;\end{document}"/>
  <p:tag name="IGUANATEXSIZE" val="16"/>
  <p:tag name="IGUANATEXCURSOR" val="11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4.2332"/>
  <p:tag name="LATEXADDIN" val="\documentclass{article}&#10;\usepackage{amsmath}&#10;\pagestyle{empty}&#10;\begin{document}&#10;&#10;\begin{equation*}&#10;\Pi_0&#10;\end{equation*}&#10;&#10;&#10;\end{document}"/>
  <p:tag name="IGUANATEXSIZE" val="16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&#10;\begin{equation*}&#10;f&#10;\end{equation*}&#10;&#10;&#10;\end{document}"/>
  <p:tag name="IGUANATEXSIZE" val="14"/>
  <p:tag name="IGUANATEXCURSOR" val="10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4.6495"/>
  <p:tag name="ORIGINALWIDTH" val="2633.671"/>
  <p:tag name="LATEXADDIN" val="\documentclass{article}&#10;\usepackage{amsmath}&#10;\usepackage{amssymb}&#10;\pagestyle{empty}&#10;\begin{document}&#10;&#10;\setlength{\arraycolsep}{2pt} % Adjust this value to control the spacing&#10;\begin{align*}&#10;&amp;\boldsymbol{w}_{i}=\sum_{k=1}^{b} \gamma_{i,k} \textbf{w}^{(k)}, \: \text{where } \boldsymbol{w_i} =  \begin{bmatrix} w_{i,1},&amp; \ldots, &amp; w_{i,p} \end{bmatrix}^T  \\&#10; &amp;\Pi_i=\prod_{j=1}^p x_j^{w_{i,j}}&#10;\end{align*}&#10;&#10;&#10;\end{document}"/>
  <p:tag name="IGUANATEXSIZE" val="16"/>
  <p:tag name="IGUANATEXCURSOR" val="288"/>
  <p:tag name="TRANSPARENCY" val="True"/>
  <p:tag name="LATEXENGINEID" val="0"/>
  <p:tag name="TEMPFOLDER" val="C:\Users\vvmil\Documents\iguanatex\"/>
  <p:tag name="LATEXFORMHEIGHT" val="439.8"/>
  <p:tag name="LATEXFORMWIDTH" val="529.2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2.2385"/>
  <p:tag name="LATEXADDIN" val="\documentclass{article}&#10;\usepackage{amsmath}&#10;\pagestyle{empty}&#10;\begin{document}&#10;&#10;$f$:&#10;&#10;&#10;\end{document}"/>
  <p:tag name="IGUANATEXSIZE" val="20"/>
  <p:tag name="IGUANATEXCURSOR" val="8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2619.423"/>
  <p:tag name="LATEXADDIN" val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/>
  <p:tag name="IGUANATEXSIZE" val="16"/>
  <p:tag name="IGUANATEXCURSOR" val="3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67.867"/>
  <p:tag name="LATEXADDIN" val="\documentclass{article}&#10;\usepackage{amsmath}&#10;\pagestyle{empty}&#10;\begin{document}&#10;&#10;\begin{equation*} \label{eqn: dimensionless_number_inputs}&#10;    \Pi_i \: \: \forall  i=1,\ldots,q-1&#10;\end{equation*}&#10;&#10;&#10;\end{document}"/>
  <p:tag name="IGUANATEXSIZE" val="16"/>
  <p:tag name="IGUANATEXCURSOR" val="15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346.457"/>
  <p:tag name="LATEXADDIN" val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/>
  <p:tag name="IGUANATEXSIZE" val="16"/>
  <p:tag name="IGUANATEXCURSOR" val="2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217.848"/>
  <p:tag name="LATEXADDIN" val="\documentclass{article}&#10;\usepackage{amsmath}&#10;\pagestyle{empty}&#10;\begin{document}&#10;&#10;\setlength{\arraycolsep}{2pt} % Adjust this value to control the spacing&#10;\begin{equation*}&#10;\boldsymbol{x} = \begin{bmatrix} x_1, &amp; x_2,&amp; \ldots, &amp; x_p \end{bmatrix}^T&#10;\end{equation*}&#10;&#10;\end{document}"/>
  <p:tag name="IGUANATEXSIZE" val="16"/>
  <p:tag name="IGUANATEXCURSOR" val="8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36.183"/>
  <p:tag name="LATEXADDIN" val="\documentclass{article}&#10;\usepackage{amsmath}&#10;\usepackage{amssymb}&#10;\pagestyle{empty}&#10;\begin{document}&#10;&#10;\begin{equation*}&#10;\boldsymbol{D} \in \mathbb{R}^{d \times p}&#10;\end{equation*}&#10;&#10;&#10;\end{document}"/>
  <p:tag name="IGUANATEXSIZE" val="14"/>
  <p:tag name="IGUANATEXCURSOR" val="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usepackage{amssymb}&#10;\pagestyle{empty}&#10;\begin{document}&#10;&#10;\begin{equation*}&#10;\boldsymbol{D} &#10;\end{equation*}&#10;&#10;&#10;\end{document}"/>
  <p:tag name="IGUANATEXSIZE" val="14"/>
  <p:tag name="IGUANATEXCURSOR" val="13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4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6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39.4826"/>
  <p:tag name="LATEXADDIN" val="\documentclass{article}&#10;\usepackage{amsmath}&#10;\pagestyle{empty}&#10;\begin{document}&#10;&#10;$\boldsymbol{D}$:&#10;&#10;&#10;\end{document}"/>
  <p:tag name="IGUANATEXSIZE" val="20"/>
  <p:tag name="IGUANATEXCURSOR" val="9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10.2362"/>
  <p:tag name="LATEXADDIN" val="\documentclass{article}&#10;\usepackage{amsmath}&#10;\pagestyle{empty}&#10;\begin{document}&#10;&#10;\begin{equation*}&#10;\boldsymbol{\gamma_i}&#10;\end{equation*}&#10;&#10;&#10;\end{document}"/>
  <p:tag name="IGUANATEXSIZE" val="16"/>
  <p:tag name="IGUANATEXCURSOR" val="11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4.2332"/>
  <p:tag name="LATEXADDIN" val="\documentclass{article}&#10;\usepackage{amsmath}&#10;\pagestyle{empty}&#10;\begin{document}&#10;&#10;\begin{equation*}&#10;\Pi_0&#10;\end{equation*}&#10;&#10;&#10;\end{document}"/>
  <p:tag name="IGUANATEXSIZE" val="16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&#10;\begin{equation*}&#10;f&#10;\end{equation*}&#10;&#10;&#10;\end{document}"/>
  <p:tag name="IGUANATEXSIZE" val="14"/>
  <p:tag name="IGUANATEXCURSOR" val="10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60.2175"/>
  <p:tag name="LATEXADDIN" val="\documentclass{article}&#10;\usepackage{amsmath}&#10;\pagestyle{empty}&#10;\begin{document}&#10;&#10;$q-1$&#10;&#10;&#10;\end{document}"/>
  <p:tag name="IGUANATEXSIZE" val="16"/>
  <p:tag name="IGUANATEXCURSOR" val="8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4.6495"/>
  <p:tag name="ORIGINALWIDTH" val="2435.695"/>
  <p:tag name="LATEXADDIN" val="\documentclass{article}&#10;\usepackage{amsmath}&#10;\usepackage{amssymb}&#10;\pagestyle{empty}&#10;\begin{document}&#10;&#10;\setlength{\arraycolsep}{2pt} % Adjust this value to control the spacing&#10;\begin{align*}&#10;&amp;\boldsymbol{w}_{i}=\sum_{k=1}^{b} \gamma_{i,k} \textbf{w}^{(k)} \\&#10; &amp;\Pi_i=\prod_{j=1}^p x_j^{w_{i,j}}, \: \text{where } \boldsymbol{w_i} =  \begin{bmatrix} w_{i,1},&amp; \ldots, &amp; w_{i,p} \end{bmatrix}^T &#10;\end{align*}&#10;&#10;&#10;\end{document}"/>
  <p:tag name="IGUANATEXSIZE" val="16"/>
  <p:tag name="IGUANATEXCURSOR" val="392"/>
  <p:tag name="TRANSPARENCY" val="True"/>
  <p:tag name="LATEXENGINEID" val="0"/>
  <p:tag name="TEMPFOLDER" val="C:\Users\vvmil\Documents\iguanatex\"/>
  <p:tag name="LATEXFORMHEIGHT" val="439.8"/>
  <p:tag name="LATEXFORMWIDTH" val="529.2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&#10;\end{document}"/>
  <p:tag name="IGUANATEXSIZE" val="16"/>
  <p:tag name="IGUANATEXCURSOR" val="1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2619.423"/>
  <p:tag name="LATEXADDIN" val="\documentclass{article}&#10;\usepackage{amsmath}&#10;\pagestyle{empty}&#10;\begin{document}&#10;&#10;\begin{equation*} \label{eqn: cost fcn 1}&#10;\begin{aligned}&#10;    J=\sum_{k=1}^n ||\Pi_{0,k}- \widehat{\Pi}_{0,k}||_2^2+ \lambda_1 \sum_{i=1}^{q-1} ||\boldsymbol{\gamma}_{i}||_1+\lambda_2||\boldsymbol{\beta}||_1&#10;\end{aligned}&#10;\end{equation*}&#10;&#10;&#10;\end{document}"/>
  <p:tag name="IGUANATEXSIZE" val="16"/>
  <p:tag name="IGUANATEXCURSOR" val="31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67.867"/>
  <p:tag name="LATEXADDIN" val="\documentclass{article}&#10;\usepackage{amsmath}&#10;\pagestyle{empty}&#10;\begin{document}&#10;&#10;\begin{equation*} \label{eqn: dimensionless_number_inputs}&#10;    \Pi_i \: \: \forall  i=1,\ldots,q-1&#10;\end{equation*}&#10;&#10;&#10;\end{document}"/>
  <p:tag name="IGUANATEXSIZE" val="16"/>
  <p:tag name="IGUANATEXCURSOR" val="15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71.354"/>
  <p:tag name="LATEXADDIN" val="\documentclass{article}&#10;\usepackage{amsmath}&#10;\pagestyle{empty}&#10;\begin{document}&#10;&#10;\begin{equation*} \label{eq:pi}&#10;    \widehat{\Pi}_0= f(\Pi_1,\dots, \Pi_{q-1})&#10;\end{equation*}&#10;&#10;\end{document}"/>
  <p:tag name="IGUANATEXSIZE" val="16"/>
  <p:tag name="IGUANATEXCURSOR" val="17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3.2321"/>
  <p:tag name="LATEXADDIN" val="\documentclass{article}&#10;\usepackage{amsmath}&#10;\pagestyle{empty}&#10;\begin{document}&#10;&#10;$\boldsymbol{W}$&#10;&#10;&#10;\end{document}"/>
  <p:tag name="IGUANATEXSIZE" val="20"/>
  <p:tag name="IGUANATEXCURSOR" val="9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346.457"/>
  <p:tag name="LATEXADDIN" val="\documentclass{article}&#10;\usepackage{amsmath}&#10;\usepackage{amssymb}&#10;\pagestyle{empty}&#10;\begin{document}&#10;&#10;\begin{equation*} \label{eqn: nullspace}&#10;\text{Null}(\boldsymbol{D}) = \text{span}\{\textbf{w}^{(1)},\dots,\textbf{w}^{(b)}\}, \: \textbf{w}^{(k)} \in \mathbb{R}^p&#10;\end{equation*}&#10;&#10;&#10;\end{document}"/>
  <p:tag name="IGUANATEXSIZE" val="16"/>
  <p:tag name="IGUANATEXCURSOR" val="2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213.348"/>
  <p:tag name="LATEXADDIN" val="\documentclass{article}&#10;\usepackage{amsmath}&#10;\pagestyle{empty}&#10;\begin{document}&#10;&#10;\setlength{\arraycolsep}{2pt} % Adjust this value to control the spacing&#10;\begin{equation*}&#10;\textbf{x} = \begin{bmatrix} x_1, &amp; x_2,&amp; \ldots, &amp; x_p \end{bmatrix}^T&#10;\end{equation*}&#10;&#10;\end{document}"/>
  <p:tag name="IGUANATEXSIZE" val="16"/>
  <p:tag name="IGUANATEXCURSOR" val="22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36.183"/>
  <p:tag name="LATEXADDIN" val="\documentclass{article}&#10;\usepackage{amsmath}&#10;\usepackage{amssymb}&#10;\pagestyle{empty}&#10;\begin{document}&#10;&#10;\begin{equation*}&#10;\boldsymbol{D} \in \mathbb{R}^{d \times p}&#10;\end{equation*}&#10;&#10;&#10;\end{document}"/>
  <p:tag name="IGUANATEXSIZE" val="14"/>
  <p:tag name="IGUANATEXCURSOR" val="6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usepackage{amssymb}&#10;\pagestyle{empty}&#10;\begin{document}&#10;&#10;\begin{equation*}&#10;\boldsymbol{D} &#10;\end{equation*}&#10;&#10;&#10;\end{document}"/>
  <p:tag name="IGUANATEXSIZE" val="14"/>
  <p:tag name="IGUANATEXCURSOR" val="13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4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80.24"/>
  <p:tag name="LATEXADDIN" val="\documentclass{article}&#10;\usepackage{amsmath}&#10;\pagestyle{empty}&#10;\begin{document}&#10;&#10;\begin{equation*}&#10;\boldsymbol{\beta}&#10;\end{equation*}&#10;&#10;\end{document}"/>
  <p:tag name="IGUANATEXSIZE" val="16"/>
  <p:tag name="IGUANATEXCURSOR" val="132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10.2362"/>
  <p:tag name="LATEXADDIN" val="\documentclass{article}&#10;\usepackage{amsmath}&#10;\pagestyle{empty}&#10;\begin{document}&#10;&#10;\begin{equation*}&#10;\boldsymbol{\gamma_i}&#10;\end{equation*}&#10;&#10;&#10;\end{document}"/>
  <p:tag name="IGUANATEXSIZE" val="16"/>
  <p:tag name="IGUANATEXCURSOR" val="11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4.2332"/>
  <p:tag name="LATEXADDIN" val="\documentclass{article}&#10;\usepackage{amsmath}&#10;\pagestyle{empty}&#10;\begin{document}&#10;&#10;\begin{equation*}&#10;\Pi_0&#10;\end{equation*}&#10;&#10;&#10;\end{document}"/>
  <p:tag name="IGUANATEXSIZE" val="16"/>
  <p:tag name="IGUANATEXCURSOR" val="104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&#10;\begin{equation*}&#10;f&#10;\end{equation*}&#10;&#10;&#10;\end{document}"/>
  <p:tag name="IGUANATEXSIZE" val="14"/>
  <p:tag name="IGUANATEXCURSOR" val="100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2671.916"/>
  <p:tag name="LATEXADDIN" val="\documentclass{article}&#10;\usepackage{amsmath}&#10;\pagestyle{empty}&#10;\begin{document}&#10;&#10;$\begin{array}{rc}&#10;\begin{array}{r}&#10; \\&#10;\text{Mass }[\text{M}] \\&#10;\text{Length }[\text{L}] \\&#10;\text{Time }[\text{T}] \\&#10;\vdots&#10;\end{array} &amp; &#10;\begin{array}{c}&#10;\begin{array}{cccc}&#10; x_{1}~\quad &amp; x_{2}~\quad &amp; \ldots &amp; x_{p}~\quad \\&#10;\end{array} \\&#10;\left[%&#10;\begin{array}{cccc}&#10; D_{x_1,\text{M}} &amp; D_{x_2,\text{M}} &amp; \ldots &amp; D_{x_p,\text{M}}\\&#10; D_{x_1,\text{L}} &amp; D_{x_2,\text{L}} &amp; \ldots &amp; D_{x_p,\text{L}}\\&#10; D_{x_1,\text{T}} &amp; D_{x_2,\text{T}} &amp; \ldots &amp; D_{x_p,\text{T}}\\&#10; \vdots &amp; \vdots &amp; \vdots &amp; \vdots\\&#10;\end{array}%&#10;\right]&#10;\end{array}&#10;\end{array}&#10;$&#10;&#10;&#10;\end{document}"/>
  <p:tag name="IGUANATEXSIZE" val="14"/>
  <p:tag name="IGUANATEXCURSOR" val="539"/>
  <p:tag name="TRANSPARENCY" val="True"/>
  <p:tag name="LATEXENGINEID" val="0"/>
  <p:tag name="TEMPFOLDER" val="C:\Users\vvmil\Documents\iguanatex\"/>
  <p:tag name="LATEXFORMHEIGHT" val="500.4"/>
  <p:tag name="LATEXFORMWIDTH" val="750.6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pagestyle{empty}&#10;\begin{document}&#10;&#10;$\boldsymbol{D}$&#10;&#10;&#10;\end{document}"/>
  <p:tag name="IGUANATEXSIZE" val="20"/>
  <p:tag name="IGUANATEXCURSOR" val="9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69.4788"/>
  <p:tag name="LATEXADDIN" val="\documentclass{article}&#10;\usepackage{amsmath}&#10;\pagestyle{empty}&#10;\begin{document}&#10;&#10;$\Pi_0$: &#10;&#10;&#10;\end{document}"/>
  <p:tag name="IGUANATEXSIZE" val="20"/>
  <p:tag name="IGUANATEXCURSOR" val="89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01.9872"/>
  <p:tag name="LATEXADDIN" val="\documentclass{article}&#10;\usepackage{amsmath}&#10;\pagestyle{empty}&#10;\begin{document}&#10;&#10;$\boldsymbol{x}$:&#10;&#10;&#10;\end{document}"/>
  <p:tag name="IGUANATEXSIZE" val="20"/>
  <p:tag name="IGUANATEXCURSOR" val="9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5.6955"/>
  <p:tag name="ORIGINALWIDTH" val="2419.198"/>
  <p:tag name="LATEXADDIN" val="\documentclass{article}&#10;\usepackage{amsmath}&#10;\usepackage{multirow}&#10;\usepackage{blkarray}&#10;\pagestyle{empty}&#10;&#10;\begin{document}&#10;&#10;\begin{align*} \label{dim_matrix}&#10;\begin{blockarray}{r c c c c c}&#10;\begin{block}{r [ c c c c ] c}&#10;\multirow{1}{*}{Mass [kg]} &amp; D_{x_1,\mathrm{kg}} &amp; D_{x_2,\mathrm{kg}} &amp; \cdots &amp; D_{x_p,\mathrm{kg}} &amp; \\&#10;\multirow{1}{*}{Length [m]} &amp; D_{x_1,\mathrm{m}} &amp; D_{x_2,\mathrm{m}} &amp; \cdots &amp; D_{x_p,\mathrm{m}} &amp; \\&#10;\multirow{1}{*}{Time [s]} &amp; D_{x_1,\mathrm{s}} &amp; D_{x_2,\mathrm{s}} &amp; \cdots &amp; D_{x_p,\mathrm{s}} &amp; \\&#10;\end{block}&#10;\end{blockarray}&#10;\end{align*}&#10;&#10;\end{document}&#10;"/>
  <p:tag name="IGUANATEXSIZE" val="20"/>
  <p:tag name="IGUANATEXCURSOR" val="537"/>
  <p:tag name="TRANSPARENCY" val="True"/>
  <p:tag name="LATEXENGINEID" val="0"/>
  <p:tag name="TEMPFOLDER" val="C:\Users\vvmil\Documents\iguanatex\"/>
  <p:tag name="LATEXFORMHEIGHT" val="418.8"/>
  <p:tag name="LATEXFORMWIDTH" val="673.2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171.354"/>
  <p:tag name="LATEXADDIN" val="\documentclass{article}&#10;\usepackage{amsmath}&#10;\pagestyle{empty}&#10;\begin{document}&#10;&#10;\begin{align*} \label{eq:pi}&#10;    &amp;\Pi_0 = f(\Pi_1,\dots, \Pi_{q-1})&#10;\end{align*}&#10;&#10;&#10;\end{document}"/>
  <p:tag name="IGUANATEXSIZE" val="20"/>
  <p:tag name="IGUANATEXCURSOR" val="14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2.2385"/>
  <p:tag name="LATEXADDIN" val="\documentclass{article}&#10;\usepackage{amsmath}&#10;\pagestyle{empty}&#10;\begin{document}&#10;&#10;$f$:&#10;&#10;&#10;\end{document}"/>
  <p:tag name="IGUANATEXSIZE" val="20"/>
  <p:tag name="IGUANATEXCURSOR" val="85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39.4826"/>
  <p:tag name="LATEXADDIN" val="\documentclass{article}&#10;\usepackage{amsmath}&#10;\pagestyle{empty}&#10;\begin{document}&#10;&#10;$\boldsymbol{D}$:&#10;&#10;&#10;\end{document}"/>
  <p:tag name="IGUANATEXSIZE" val="20"/>
  <p:tag name="IGUANATEXCURSOR" val="98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2.2385"/>
  <p:tag name="LATEXADDIN" val="\documentclass{article}&#10;\usepackage{amsmath}&#10;\pagestyle{empty}&#10;\begin{document}&#10;&#10;$\ell_1$&#10;&#10;&#10;\end{document}"/>
  <p:tag name="IGUANATEXSIZE" val="18"/>
  <p:tag name="IGUANATEXCURSOR" val="81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150.356"/>
  <p:tag name="LATEXADDIN" val="\documentclass{article}&#10;\usepackage{amsmath}&#10;\pagestyle{empty}&#10;\begin{document}&#10;&#10;\begin{align*}&#10;    \boldsymbol{\gamma}^*, \boldsymbol{\beta}^* = \operatorname{argmin}_{\boldsymbol{\gamma}, \boldsymbol{\beta}} J&#10;\end{align*}&#10;&#10;&#10;\end{document}"/>
  <p:tag name="IGUANATEXSIZE" val="20"/>
  <p:tag name="IGUANATEXCURSOR" val="223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3.2321"/>
  <p:tag name="LATEXADDIN" val="\documentclass{article}&#10;\usepackage{amsmath}&#10;\pagestyle{empty}&#10;\begin{document}&#10;&#10;$\boldsymbol{W}$&#10;&#10;&#10;\end{document}"/>
  <p:tag name="IGUANATEXSIZE" val="20"/>
  <p:tag name="IGUANATEXCURSOR" val="96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8.7364"/>
  <p:tag name="LATEXADDIN" val="\documentclass{article}&#10;\usepackage{amsmath}&#10;\pagestyle{empty}&#10;\begin{document}&#10;&#10;$\boldsymbol{D}$&#10;&#10;&#10;\end{document}"/>
  <p:tag name="IGUANATEXSIZE" val="20"/>
  <p:tag name="IGUANATEXCURSOR" val="97"/>
  <p:tag name="TRANSPARENCY" val="True"/>
  <p:tag name="LATEXENGINEID" val="0"/>
  <p:tag name="TEMPFOLDER" val="C:\Users\vvmil\Document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25963</TotalTime>
  <Words>5106</Words>
  <Application>Microsoft Office PowerPoint</Application>
  <PresentationFormat>Widescreen</PresentationFormat>
  <Paragraphs>699</Paragraphs>
  <Slides>24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Arial</vt:lpstr>
      <vt:lpstr>Avenir</vt:lpstr>
      <vt:lpstr>Calibri</vt:lpstr>
      <vt:lpstr>Cambria Math</vt:lpstr>
      <vt:lpstr>Monaco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Ketong Shao</dc:creator>
  <cp:lastModifiedBy>Victor Miller</cp:lastModifiedBy>
  <cp:revision>58</cp:revision>
  <cp:lastPrinted>2024-04-08T08:01:12Z</cp:lastPrinted>
  <dcterms:created xsi:type="dcterms:W3CDTF">2023-06-01T03:21:27Z</dcterms:created>
  <dcterms:modified xsi:type="dcterms:W3CDTF">2024-06-03T17:19:26Z</dcterms:modified>
</cp:coreProperties>
</file>