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39_2612DBB9.xml" ContentType="application/vnd.ms-powerpoint.comments+xml"/>
  <Override PartName="/ppt/comments/modernComment_13D_94FCA23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8" r:id="rId2"/>
    <p:sldId id="311" r:id="rId3"/>
    <p:sldId id="310" r:id="rId4"/>
    <p:sldId id="309" r:id="rId5"/>
    <p:sldId id="312" r:id="rId6"/>
    <p:sldId id="314" r:id="rId7"/>
    <p:sldId id="327" r:id="rId8"/>
    <p:sldId id="328" r:id="rId9"/>
    <p:sldId id="331" r:id="rId10"/>
    <p:sldId id="323" r:id="rId11"/>
    <p:sldId id="329" r:id="rId12"/>
    <p:sldId id="330" r:id="rId13"/>
    <p:sldId id="313" r:id="rId14"/>
    <p:sldId id="317" r:id="rId15"/>
    <p:sldId id="316" r:id="rId16"/>
    <p:sldId id="315" r:id="rId17"/>
    <p:sldId id="325" r:id="rId18"/>
    <p:sldId id="321" r:id="rId19"/>
    <p:sldId id="324" r:id="rId20"/>
    <p:sldId id="326" r:id="rId21"/>
    <p:sldId id="318" r:id="rId22"/>
    <p:sldId id="319" r:id="rId23"/>
    <p:sldId id="3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8B39C4-9BA1-D0AC-EE6C-EC58A0D332AF}" name="Victor Miller" initials="VM" userId="dcb9b563033d75d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139_2612DBB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7B260D-61BB-4C62-81B6-B9CDB83AF9B4}" authorId="{6C8B39C4-9BA1-D0AC-EE6C-EC58A0D332AF}" created="2024-03-02T18:20:11.3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38770105" sldId="313"/>
      <ac:picMk id="9" creationId="{53CA179E-30DA-6321-4ED4-B5A7A2496FDA}"/>
    </ac:deMkLst>
    <p188:txBody>
      <a:bodyPr/>
      <a:lstStyle/>
      <a:p>
        <a:r>
          <a:rPr lang="en-US"/>
          <a:t>Ali: consider adding some sense of the distribution of results so readers can see how robust it is</a:t>
        </a:r>
      </a:p>
    </p188:txBody>
  </p188:cm>
</p188:cmLst>
</file>

<file path=ppt/comments/modernComment_13D_94FCA2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CEB168-5084-447C-A999-0388FC007808}" authorId="{6C8B39C4-9BA1-D0AC-EE6C-EC58A0D332AF}" created="2024-03-02T18:23:39.0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99584575" sldId="317"/>
      <ac:spMk id="3" creationId="{447FADD8-D656-70BE-3547-5087137987AA}"/>
    </ac:deMkLst>
    <p188:txBody>
      <a:bodyPr/>
      <a:lstStyle/>
      <a:p>
        <a:r>
          <a:rPr lang="en-US"/>
          <a:t>Ali points out these are inhuman, computer generated numbers. Round to .1 or 0.01 when possible. Redo the extrapolation to match.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7D02C-9C0E-4603-942B-0E416701F31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8D10C-9A45-4985-A27B-D6FBF136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redoing if a new optimal lambda is found in the lambda tuning for EB.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8D10C-9A45-4985-A27B-D6FBF13651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redoing if a new optimal lambda is found in the lambda tuning for EB.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8D10C-9A45-4985-A27B-D6FBF13651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20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redoing if a new optimal lambda is found in the lambda tuning for EB.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8D10C-9A45-4985-A27B-D6FBF13651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2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3EF5-9208-30C4-60A6-B201530D5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8A078-CC10-8EFA-8078-D54BF8062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7CFB-AC11-753E-0BD3-AAF4C89F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B240-9DF2-434D-BE96-8D5E00DE708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A9B7-9A57-107A-0392-F90FEB87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CB26-9246-50D4-1FFA-337FC1BF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A634-10F2-45E5-B921-83A76A4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3D7D-57BA-F868-BA7E-CA7DDE0B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623F7-4B25-D501-07B9-4065D38A1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4B41-9D69-4334-AFCC-7FFE5CCE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B240-9DF2-434D-BE96-8D5E00DE708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62EE9-B48A-A501-7690-71C7043C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CC48-DD24-6285-34B5-C72CA061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A634-10F2-45E5-B921-83A76A4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27443-AF11-15F3-9CD2-9A471B063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F6062-DAE4-21FB-8024-EB629AE6E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FF0C-87D8-F7FA-122C-A9E39B3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B240-9DF2-434D-BE96-8D5E00DE708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EBC1-A535-DA6F-FD0C-BCE847BB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5628-C52A-635D-A886-615B5483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A634-10F2-45E5-B921-83A76A4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2Content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83" y="208937"/>
            <a:ext cx="11547835" cy="4708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defRPr sz="2800" b="0" i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512" y="805070"/>
            <a:ext cx="5603210" cy="5327373"/>
          </a:xfrm>
          <a:prstGeom prst="rect">
            <a:avLst/>
          </a:prstGeom>
        </p:spPr>
        <p:txBody>
          <a:bodyPr/>
          <a:lstStyle>
            <a:lvl1pPr marL="238125" indent="-238125">
              <a:spcBef>
                <a:spcPts val="1200"/>
              </a:spcBef>
              <a:spcAft>
                <a:spcPts val="0"/>
              </a:spcAft>
              <a:tabLst/>
              <a:defRPr b="0" i="0">
                <a:latin typeface="Avenir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74675" indent="-277813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sz="2000" b="0" i="0">
                <a:latin typeface="Avenir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62013" indent="-238125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/>
              <a:defRPr sz="2000" b="0" i="0">
                <a:latin typeface="Avenir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23812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 b="0" i="0">
                <a:latin typeface="Avenir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487488" indent="-238125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sz="2000" b="0" i="0">
                <a:latin typeface="Avenir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07CBB6-0450-8144-A273-384A814B14B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68280" y="805070"/>
            <a:ext cx="5603211" cy="5327373"/>
          </a:xfrm>
          <a:prstGeom prst="rect">
            <a:avLst/>
          </a:prstGeom>
        </p:spPr>
        <p:txBody>
          <a:bodyPr/>
          <a:lstStyle>
            <a:lvl1pPr marL="238125" indent="-238125">
              <a:spcBef>
                <a:spcPts val="1200"/>
              </a:spcBef>
              <a:spcAft>
                <a:spcPts val="0"/>
              </a:spcAft>
              <a:tabLst/>
              <a:defRPr b="0" i="0">
                <a:latin typeface="Avenir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74675" indent="-277813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sz="2000" b="0" i="0">
                <a:latin typeface="Avenir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62013" indent="-238125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/>
              <a:defRPr sz="2000" b="0" i="0">
                <a:latin typeface="Avenir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23812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 b="0" i="0">
                <a:latin typeface="Avenir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487488" indent="-238125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sz="2000" b="0" i="0">
                <a:latin typeface="Avenir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F06DEB4-E0BD-DE49-9715-035D519F8C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59226" y="6224242"/>
            <a:ext cx="9471991" cy="633758"/>
          </a:xfrm>
        </p:spPr>
        <p:txBody>
          <a:bodyPr bIns="91440" anchor="b">
            <a:normAutofit/>
          </a:bodyPr>
          <a:lstStyle>
            <a:lvl1pPr>
              <a:buNone/>
              <a:defRPr sz="1400"/>
            </a:lvl1pPr>
          </a:lstStyle>
          <a:p>
            <a:pPr lvl="0"/>
            <a:r>
              <a:rPr lang="en-US" baseline="30000" dirty="0"/>
              <a:t>#</a:t>
            </a:r>
            <a:r>
              <a:rPr lang="en-US" dirty="0"/>
              <a:t>Citations (Font Size 14)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9F90BF-6117-DF4B-ACB4-A4EF49CDB6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1265" y="6269233"/>
            <a:ext cx="1479479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F36C66-917E-FD4A-AE9C-FCA46AAD81F3}"/>
              </a:ext>
            </a:extLst>
          </p:cNvPr>
          <p:cNvSpPr txBox="1"/>
          <p:nvPr userDrawn="1"/>
        </p:nvSpPr>
        <p:spPr>
          <a:xfrm>
            <a:off x="11297078" y="6468680"/>
            <a:ext cx="5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4E1EEC1-040B-4AFD-8CDD-E1A0682B64B1}" type="slidenum">
              <a:rPr lang="en-US" sz="1400" b="0" i="0" smtClean="0">
                <a:latin typeface="Avenir" panose="02000503020000020003" pitchFamily="2" charset="0"/>
              </a:rPr>
              <a:pPr algn="r"/>
              <a:t>‹#›</a:t>
            </a:fld>
            <a:endParaRPr lang="en-US" sz="1400" b="0" i="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4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0DD0-DE3D-DFC5-2477-A956C362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5C8F-0DA8-3AD7-03C7-AF02D3CB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0291-CBF6-EF96-54E1-AF49695A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B240-9DF2-434D-BE96-8D5E00DE708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BF6EC-886F-531D-8D5F-A38397BF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D8E5-5532-5FE9-9421-A0107253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A634-10F2-45E5-B921-83A76A4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25A-5285-CE71-3D3F-D9159830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55D21-EE65-AE9F-2575-B17F3F65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51A3-CAC9-82DE-3F0D-5DBB663C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B240-9DF2-434D-BE96-8D5E00DE708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9926-AC74-37F3-98D9-C4A836DC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CF2F7-2FCF-236A-634A-1C72AD7F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A634-10F2-45E5-B921-83A76A4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6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65AA-78A2-0BD6-2EA7-E19ED00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9153-E051-8676-C213-F813EF92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E36C3-12D9-0C78-4937-4E2BE73B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AC3E0-3BC9-8EFE-B281-FB4FFEBC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B240-9DF2-434D-BE96-8D5E00DE708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65E78-EB26-4CF4-ADE8-CF88EC2F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9B316-D5B9-20E0-67B5-9409D93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A634-10F2-45E5-B921-83A76A4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1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C7CB-1A2D-F806-178C-8B0CE146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7D862-B89A-A462-CFA4-4BF66F9EC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CCD49-C481-6BDA-D9E0-1C0D9D618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50DCF-29C0-973C-365B-174EC5AE9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0C04B-92E4-C00B-1AAA-A98D159DE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99616-0656-BD8C-13D1-24626989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B240-9DF2-434D-BE96-8D5E00DE708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337C3-492F-6967-D9C5-420ED244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BFA8B-30EE-1FBE-A9C1-AD385AEA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A634-10F2-45E5-B921-83A76A4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F6D1-4E53-51A9-FB68-97B688A4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80861-0BD0-1815-F043-6C9FBE52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B240-9DF2-434D-BE96-8D5E00DE708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04F6D-D2DF-7BD3-BD71-CDD142E2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0206B-85B5-890F-6CF7-E62B1F1F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A634-10F2-45E5-B921-83A76A4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5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BB78D-9229-ED1E-FFF2-ECA9A0B2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B240-9DF2-434D-BE96-8D5E00DE708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59E12-1B85-4EAF-961A-6375A7C4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76EC-6810-FFDC-F85E-07231835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A634-10F2-45E5-B921-83A76A4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D396-AD49-79B5-B2FA-40B3B7BB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6A8D-CDBC-B0C9-83C5-E852F9E9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CD3E8-BAB2-9F72-066B-4F76F5BB0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AEC0-3B25-2B3B-230F-E0E31CBB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B240-9DF2-434D-BE96-8D5E00DE708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04690-DF5C-9B88-01F4-490BDB7E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B933-F90B-03B2-12A1-566D441B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A634-10F2-45E5-B921-83A76A4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3621-619A-D073-FA77-B2A33F38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F4CFC-F97A-8FC4-819F-2CE1E581A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0FDF6-4B80-0443-6A11-72F38ECD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3F41-984E-80A2-606C-113C10E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B240-9DF2-434D-BE96-8D5E00DE708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ABB7A-A8F3-53AB-E263-1437F752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35D4D-A5F0-F0CB-1F37-343E00AE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A634-10F2-45E5-B921-83A76A4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5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EF3C2-A944-E319-EC06-2364B741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394EB-30B6-DDFA-3825-AC228D187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CC3C-0E72-0D17-3BA3-8AD0CDCC5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B240-9DF2-434D-BE96-8D5E00DE708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00E2-F15D-EE71-73F8-8A6F94751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A02B-98A7-2531-8563-1E7B480C0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A634-10F2-45E5-B921-83A76A4A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8/10/relationships/comments" Target="../comments/modernComment_139_2612DBB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3D_94FCA23F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80A1-70BC-5D72-49FB-9B70F184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EC2743-A300-F2B6-87A0-9C519437B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Packing Case—Mass Balance</a:t>
                </a:r>
              </a:p>
              <a:p>
                <a:pPr lvl="1"/>
                <a:r>
                  <a:rPr lang="en-US" dirty="0"/>
                  <a:t>Final Dim #</a:t>
                </a:r>
              </a:p>
              <a:p>
                <a:pPr lvl="2"/>
                <a:r>
                  <a:rPr lang="en-US" dirty="0"/>
                  <a:t>Explain interpretation—based on terms from (perceived) top rates</a:t>
                </a:r>
              </a:p>
              <a:p>
                <a:pPr lvl="2"/>
                <a:r>
                  <a:rPr lang="en-US" dirty="0"/>
                  <a:t>Add terms—discarded</a:t>
                </a:r>
              </a:p>
              <a:p>
                <a:pPr lvl="2"/>
                <a:r>
                  <a:rPr lang="en-US" dirty="0"/>
                  <a:t>No extrapolation shown. </a:t>
                </a:r>
              </a:p>
              <a:p>
                <a:pPr marL="623888" lvl="2" indent="0">
                  <a:buNone/>
                </a:pPr>
                <a:endParaRPr lang="en-US" dirty="0"/>
              </a:p>
              <a:p>
                <a:pPr marL="623888" lvl="2" indent="0">
                  <a:buNone/>
                </a:pPr>
                <a:endParaRPr lang="en-US" dirty="0"/>
              </a:p>
              <a:p>
                <a:pPr marL="623888" lvl="2" indent="0">
                  <a:buNone/>
                </a:pPr>
                <a:endParaRPr lang="en-US" dirty="0"/>
              </a:p>
              <a:p>
                <a:pPr marL="623888" lvl="2" indent="0">
                  <a:buNone/>
                </a:pPr>
                <a:endParaRPr lang="en-US" dirty="0"/>
              </a:p>
              <a:p>
                <a:pPr marL="623888" lvl="2" indent="0">
                  <a:buNone/>
                </a:pPr>
                <a:r>
                  <a:rPr lang="en-US" dirty="0"/>
                  <a:t>Identical for Energy Balance.</a:t>
                </a:r>
              </a:p>
              <a:p>
                <a:pPr marL="6238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623888" lvl="2" indent="0">
                  <a:buNone/>
                </a:pPr>
                <a:r>
                  <a:rPr lang="en-US" dirty="0"/>
                  <a:t>Train—70</a:t>
                </a:r>
              </a:p>
              <a:p>
                <a:pPr marL="623888" lvl="2" indent="0">
                  <a:buNone/>
                </a:pPr>
                <a:r>
                  <a:rPr lang="en-US" dirty="0"/>
                  <a:t>Test: 15</a:t>
                </a:r>
              </a:p>
              <a:p>
                <a:pPr marL="623888" lvl="2" indent="0">
                  <a:buNone/>
                </a:pPr>
                <a:r>
                  <a:rPr lang="en-US" dirty="0"/>
                  <a:t>I do 30 random seeds, one gets r^2 = 0.6 on test. Now what?</a:t>
                </a:r>
              </a:p>
              <a:p>
                <a:pPr marL="623888" lvl="2" indent="0">
                  <a:buNone/>
                </a:pPr>
                <a:r>
                  <a:rPr lang="en-US" dirty="0"/>
                  <a:t>Use that SAME dim #, do NOT retrain?</a:t>
                </a:r>
              </a:p>
              <a:p>
                <a:pPr marL="623888" lvl="2" indent="0">
                  <a:buNone/>
                </a:pPr>
                <a:r>
                  <a:rPr lang="en-US" dirty="0"/>
                  <a:t>Extrapolation: 15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EC2743-A300-F2B6-87A0-9C519437B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1" t="-2860" r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D53FD-23CA-65C2-DC21-2D23EA807DF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Figures:</a:t>
            </a:r>
          </a:p>
          <a:p>
            <a:r>
              <a:rPr lang="en-US" dirty="0"/>
              <a:t>Lambda tuning--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8A9454-D5B8-BE95-4210-A6C80C70D7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red and blue line graph&#10;&#10;Description automatically generated">
            <a:extLst>
              <a:ext uri="{FF2B5EF4-FFF2-40B4-BE49-F238E27FC236}">
                <a16:creationId xmlns:a16="http://schemas.microsoft.com/office/drawing/2014/main" id="{615566A3-DBCF-738B-E575-CC9B32A63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1" y="2035532"/>
            <a:ext cx="5842359" cy="30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3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552E-0C34-5B06-E4C2-9419AA8B3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8433-0D53-1C8D-0346-A18EB959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Unpacked Case—Energy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9E983-132B-D3F3-FAFD-4A60CBC11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05070"/>
                <a:ext cx="5603210" cy="53273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42 Data Points</a:t>
                </a:r>
              </a:p>
              <a:p>
                <a:pPr lvl="1"/>
                <a:r>
                  <a:rPr lang="en-US" dirty="0"/>
                  <a:t>3 reactor volumes</a:t>
                </a:r>
              </a:p>
              <a:p>
                <a:pPr marL="296862" lvl="1" indent="0">
                  <a:buNone/>
                </a:pPr>
                <a:endParaRPr lang="en-US" dirty="0"/>
              </a:p>
              <a:p>
                <a:pPr marL="0" indent="-39688">
                  <a:buNone/>
                </a:pPr>
                <a:r>
                  <a:rPr lang="en-US" sz="2000" b="1" dirty="0"/>
                  <a:t>Dimensionless Number</a:t>
                </a:r>
                <a:endParaRPr lang="en-US" sz="2000" dirty="0"/>
              </a:p>
              <a:p>
                <a:pPr marL="0" indent="-396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-39688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-396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4.18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𝑒𝑙𝑎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0.86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𝑖𝑧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0.11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𝑒𝑙𝑎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0.97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+0.499</m:t>
                      </m:r>
                    </m:oMath>
                  </m:oMathPara>
                </a14:m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r>
                  <a:rPr lang="en-US" sz="2000" dirty="0"/>
                  <a:t>R2 = 0.99 (test, extrapolate)</a:t>
                </a:r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9E983-132B-D3F3-FAFD-4A60CBC11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05070"/>
                <a:ext cx="5603210" cy="5327373"/>
              </a:xfrm>
              <a:blipFill>
                <a:blip r:embed="rId3"/>
                <a:stretch>
                  <a:fillRect l="-1959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DBB5C-76F3-083C-E36B-2FE7F8B7F05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C6702-C92B-5209-092D-F6B00263AA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15006-F116-12F4-5727-C39863785F9B}"/>
              </a:ext>
            </a:extLst>
          </p:cNvPr>
          <p:cNvSpPr txBox="1"/>
          <p:nvPr/>
        </p:nvSpPr>
        <p:spPr>
          <a:xfrm>
            <a:off x="5122718" y="208937"/>
            <a:ext cx="7069283" cy="3763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Rates—EB unpacked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E_in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	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tb_elastic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K_ela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E_ela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t_b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ta_excitation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 V*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K_exc,a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E_exc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ta_ionization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V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K_iz,a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E_iz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ta_elastic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V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K_ela,a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E_ela,a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tb_ion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loss_electrode_a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n_sa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u_B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A_a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(1/2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V_p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tb)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ta_electron_loss_electrode_a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-1/4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n_sa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A_a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(-2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a)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v_e,a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1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552E-0C34-5B06-E4C2-9419AA8B3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8433-0D53-1C8D-0346-A18EB959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Unpacked Case—Energy Balance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DBB5C-76F3-083C-E36B-2FE7F8B7F05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C6702-C92B-5209-092D-F6B00263AA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0871D7-BEDE-EF2D-4300-877FA216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BA347-2A22-BF46-9A18-F630A6159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1" y="660503"/>
            <a:ext cx="6134632" cy="3048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38670B-7376-624D-5F62-5FB04AA53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22" y="3708767"/>
            <a:ext cx="5603211" cy="27528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C4C285-7238-65D8-94B5-C4F772A28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221" y="3247555"/>
            <a:ext cx="5966977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1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552E-0C34-5B06-E4C2-9419AA8B3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8433-0D53-1C8D-0346-A18EB959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Unpacked Case—Energy Balance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DBB5C-76F3-083C-E36B-2FE7F8B7F05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C6702-C92B-5209-092D-F6B00263AA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0871D7-BEDE-EF2D-4300-877FA216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524D9F-B248-F8F7-7C5D-E4DD64AEF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604" y="1264727"/>
            <a:ext cx="7706254" cy="335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1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F7CD-4441-A3C9-3101-51731CD3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Case—Mass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680BBC-E49D-0663-8FA1-C12F55A8F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235 Data Points</a:t>
                </a:r>
              </a:p>
              <a:p>
                <a:pPr lvl="1"/>
                <a:r>
                  <a:rPr lang="en-US" dirty="0"/>
                  <a:t>1 packing bead size</a:t>
                </a:r>
              </a:p>
              <a:p>
                <a:pPr lvl="1"/>
                <a:r>
                  <a:rPr lang="en-US" dirty="0"/>
                  <a:t>3 reactor volumes</a:t>
                </a:r>
              </a:p>
              <a:p>
                <a:pPr marL="296862" lvl="1" indent="0">
                  <a:buNone/>
                </a:pPr>
                <a:endParaRPr lang="en-US" dirty="0"/>
              </a:p>
              <a:p>
                <a:pPr marL="0" indent="-39688">
                  <a:buNone/>
                </a:pPr>
                <a:r>
                  <a:rPr lang="en-US" sz="2000" b="1" dirty="0"/>
                  <a:t>Idea</a:t>
                </a:r>
                <a:r>
                  <a:rPr lang="en-US" sz="2000" dirty="0"/>
                  <a:t>: adding more physics that matters or is thought to matter increases “information” available to algorithm. </a:t>
                </a:r>
              </a:p>
              <a:p>
                <a:pPr marL="303212" indent="-342900"/>
                <a:r>
                  <a:rPr lang="en-US" sz="2000" dirty="0"/>
                  <a:t>Physics most likely dominated by largest rates</a:t>
                </a:r>
              </a:p>
              <a:p>
                <a:pPr marL="303212" indent="-342900"/>
                <a:r>
                  <a:rPr lang="en-US" sz="2000" dirty="0"/>
                  <a:t>We want the algorithm to sort through as few terms as possible</a:t>
                </a:r>
              </a:p>
              <a:p>
                <a:pPr marL="303212" indent="-342900"/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Method</a:t>
                </a:r>
                <a:r>
                  <a:rPr lang="en-US" sz="2000" dirty="0"/>
                  <a:t>: start with largest rates and add the until a satisfactory relationship is found</a:t>
                </a:r>
              </a:p>
              <a:p>
                <a:r>
                  <a:rPr lang="en-US" sz="2000" dirty="0"/>
                  <a:t>Rate: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𝑖𝑧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𝑖𝑧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b="0" dirty="0"/>
                  <a:t> or rate of electron impact ionization</a:t>
                </a:r>
              </a:p>
              <a:p>
                <a:r>
                  <a:rPr lang="en-US" sz="2000" dirty="0"/>
                  <a:t>Term: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680BBC-E49D-0663-8FA1-C12F55A8F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41" t="-2288" r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23B88-2EBF-0C79-9DF5-3D0B90A01C9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25 random seeds for each point except final</a:t>
            </a:r>
          </a:p>
          <a:p>
            <a:r>
              <a:rPr lang="en-US" sz="2000" dirty="0"/>
              <a:t>Two rates already capture sizable fraction of physics</a:t>
            </a:r>
          </a:p>
          <a:p>
            <a:r>
              <a:rPr lang="en-US" sz="2000" dirty="0"/>
              <a:t>Increasing terms lets discovered dimensionless number become more accurate….as it adds terms</a:t>
            </a:r>
          </a:p>
          <a:p>
            <a:r>
              <a:rPr lang="en-US" sz="2000" dirty="0"/>
              <a:t>Find critical terms, and size drops. </a:t>
            </a:r>
          </a:p>
          <a:p>
            <a:r>
              <a:rPr lang="en-US" sz="2000" dirty="0"/>
              <a:t>As we add even more terms, the loss landscape is harder to navigate, harder to trim terms. Took &gt;100 random seeds to get good convergence.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CB6CA-4BC6-B036-BF5A-0C2530D8C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2B32D-74CB-5C78-E7FA-A98CBB2EA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135" y="208937"/>
            <a:ext cx="4831499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701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145C0-1AFA-C603-D7B0-AC7D7EB92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DCE6-178E-F7B8-8654-C9E796A0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Case—Mass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FADD8-D656-70BE-3547-508713798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235 Data Points</a:t>
                </a:r>
              </a:p>
              <a:p>
                <a:pPr lvl="1"/>
                <a:r>
                  <a:rPr lang="en-US" dirty="0"/>
                  <a:t>1 packing bead size</a:t>
                </a:r>
              </a:p>
              <a:p>
                <a:pPr lvl="1"/>
                <a:r>
                  <a:rPr lang="en-US" dirty="0"/>
                  <a:t>3 reactor volumes</a:t>
                </a:r>
              </a:p>
              <a:p>
                <a:pPr marL="296862" lvl="1" indent="0">
                  <a:buNone/>
                </a:pPr>
                <a:endParaRPr lang="en-US" dirty="0"/>
              </a:p>
              <a:p>
                <a:pPr marL="0" indent="-39688">
                  <a:buNone/>
                </a:pPr>
                <a:r>
                  <a:rPr lang="en-US" sz="2000" b="1" dirty="0"/>
                  <a:t>What is the discovered dimensionless number?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=0.274(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1.00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0.54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1.0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-39688">
                  <a:buNone/>
                </a:pPr>
                <a:r>
                  <a:rPr lang="en-US" sz="2000" b="1" dirty="0"/>
                  <a:t>R2 = 0.99</a:t>
                </a:r>
              </a:p>
              <a:p>
                <a:pPr marL="0" indent="-39688">
                  <a:buNone/>
                </a:pPr>
                <a:r>
                  <a:rPr lang="en-US" sz="2000" b="1" dirty="0"/>
                  <a:t>Rationalization:</a:t>
                </a:r>
              </a:p>
              <a:p>
                <a:pPr marL="0" indent="-39688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/>
                  <a:t> is a function of several terms,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dirty="0"/>
                  <a:t> in our model. Other terms 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/>
                  <a:t>. It is possible that using these terms the algorithm is solving something like the inverse problem,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, to balance units.</a:t>
                </a:r>
              </a:p>
              <a:p>
                <a:pPr marL="0" indent="-39688">
                  <a:buNone/>
                </a:pPr>
                <a:r>
                  <a:rPr lang="en-US" sz="2000" dirty="0"/>
                  <a:t>Top term: on pulse ionization by 2 He* collisions </a:t>
                </a:r>
              </a:p>
              <a:p>
                <a:pPr marL="0" indent="-39688">
                  <a:buNone/>
                </a:pPr>
                <a:r>
                  <a:rPr lang="en-US" sz="2000" dirty="0"/>
                  <a:t>Bottom term: on-pulse electron impact ionization</a:t>
                </a:r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b="1" dirty="0"/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FADD8-D656-70BE-3547-508713798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41" t="-2288" r="-1850" b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5D5423-51D9-599F-A343-D05001B1677C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>
              <a:xfrm>
                <a:off x="6011502" y="805070"/>
                <a:ext cx="5859990" cy="5327373"/>
              </a:xfrm>
            </p:spPr>
            <p:txBody>
              <a:bodyPr>
                <a:normAutofit lnSpcReduction="10000"/>
              </a:bodyPr>
              <a:lstStyle/>
              <a:p>
                <a:endParaRPr lang="en-US" sz="2000" dirty="0"/>
              </a:p>
              <a:p>
                <a:r>
                  <a:rPr lang="en-US" sz="2000" b="1" dirty="0"/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1" dirty="0"/>
                  <a:t> (the concentration of excited helium) is removed?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=0.266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8.36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8.28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8.12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1.56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𝑖𝑧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8.77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6.65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8.55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8.81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𝑖𝑧𝑎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2.12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2.40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000" i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=0.83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(validation, does not extrapolate)</a:t>
                </a:r>
              </a:p>
              <a:p>
                <a:r>
                  <a:rPr lang="en-US" sz="2000" b="1" dirty="0"/>
                  <a:t>Rationalization:</a:t>
                </a:r>
                <a:endParaRPr lang="en-US" sz="2000" dirty="0"/>
              </a:p>
              <a:p>
                <a:r>
                  <a:rPr lang="en-US" sz="2000" dirty="0"/>
                  <a:t>More terms (10) which are used to increase the information content. Moreover,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does not appear, supporting the idea that it is used to help extract information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The performance and size is similar to the number for 5 rates</a:t>
                </a:r>
              </a:p>
              <a:p>
                <a:r>
                  <a:rPr lang="en-US" sz="2000" dirty="0"/>
                  <a:t>Top term: loss to packing, wall during the off pulse</a:t>
                </a:r>
              </a:p>
              <a:p>
                <a:r>
                  <a:rPr lang="en-US" sz="2000" dirty="0"/>
                  <a:t>Bottom term: on-pulse ionization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5D5423-51D9-599F-A343-D05001B16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6011502" y="805070"/>
                <a:ext cx="5859990" cy="5327373"/>
              </a:xfrm>
              <a:blipFill>
                <a:blip r:embed="rId4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2FD2F-4EDE-136D-0684-A3172986C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45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0BA80-B0D8-D9F4-22D4-AD3779377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306D-706E-8747-2F35-8F26B2ED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Case—Mass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72F7-1555-93ED-570F-E47FABED5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235 Data Points</a:t>
            </a:r>
          </a:p>
          <a:p>
            <a:pPr lvl="1"/>
            <a:r>
              <a:rPr lang="en-US" dirty="0"/>
              <a:t>1 packing bead size</a:t>
            </a:r>
          </a:p>
          <a:p>
            <a:pPr lvl="1"/>
            <a:r>
              <a:rPr lang="en-US" dirty="0"/>
              <a:t>3 reactor volumes</a:t>
            </a:r>
          </a:p>
          <a:p>
            <a:pPr marL="296862" lvl="1" indent="0">
              <a:buNone/>
            </a:pPr>
            <a:endParaRPr lang="en-US" dirty="0"/>
          </a:p>
          <a:p>
            <a:pPr marL="0" indent="-39688">
              <a:buNone/>
            </a:pPr>
            <a:r>
              <a:rPr lang="en-US" sz="2000" b="1" dirty="0"/>
              <a:t>Idea</a:t>
            </a:r>
            <a:r>
              <a:rPr lang="en-US" sz="2000" dirty="0"/>
              <a:t>: we can tune the trade-off between performance and interpretability by encouraging small dimensionless numbers (using LASSO to provide a Laplacian Prior)</a:t>
            </a:r>
          </a:p>
          <a:p>
            <a:pPr marL="303212" indent="-342900"/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Method</a:t>
            </a:r>
            <a:r>
              <a:rPr lang="en-US" sz="2000" dirty="0"/>
              <a:t>: take good fit ( 6 terms) and see how lambda-tuning influences the discovery</a:t>
            </a:r>
          </a:p>
          <a:p>
            <a:pPr marL="0" indent="-39688">
              <a:buNone/>
            </a:pPr>
            <a:endParaRPr lang="en-US" sz="2000" dirty="0"/>
          </a:p>
          <a:p>
            <a:pPr marL="0" indent="-39688">
              <a:buNone/>
            </a:pPr>
            <a:endParaRPr lang="en-US" sz="2000" dirty="0"/>
          </a:p>
          <a:p>
            <a:pPr marL="0" indent="-39688">
              <a:buNone/>
            </a:pPr>
            <a:endParaRPr lang="en-US" sz="2000" dirty="0"/>
          </a:p>
          <a:p>
            <a:pPr marL="0" indent="-39688">
              <a:buNone/>
            </a:pPr>
            <a:endParaRPr lang="en-US" sz="2000" dirty="0"/>
          </a:p>
          <a:p>
            <a:pPr marL="0" indent="-39688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A5BFF-DF59-46FE-3A02-3C96C2DB6C2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25 random seeds for each point except final</a:t>
            </a:r>
          </a:p>
          <a:p>
            <a:r>
              <a:rPr lang="en-US" sz="2000" dirty="0"/>
              <a:t>Increasing \lambda (the penalty on size) drops the dimensionless number</a:t>
            </a:r>
          </a:p>
          <a:p>
            <a:r>
              <a:rPr lang="en-US" sz="2000" dirty="0"/>
              <a:t>Optimum available. Beyond this point, the penalty begins to drop the fit as well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A3990-0F74-6468-5362-A029B5968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853FC-CD29-3A3B-89C4-BBC8DCE0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325" y="190885"/>
            <a:ext cx="5219592" cy="249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3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F16C-D765-9681-AC24-B5BC5C2F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Case – Mass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FE0E9-7466-4923-0D2B-245D0CF17F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Extrapolation parity plot</a:t>
                </a:r>
              </a:p>
              <a:p>
                <a:r>
                  <a:rPr lang="en-US" dirty="0"/>
                  <a:t>Extrapolation dim #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=0.274(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1.00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383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1.01082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𝑖𝑧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0.5470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0.0087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=0.274(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1.00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1.01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𝑖𝑧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0.55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This is almost identical to the number discovered with no extrapolation</a:t>
                </a:r>
                <a:endParaRPr lang="en-US" dirty="0"/>
              </a:p>
              <a:p>
                <a:r>
                  <a:rPr lang="en-US" dirty="0"/>
                  <a:t>Low influence terms are removed or minimized.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Observation:</a:t>
                </a:r>
              </a:p>
              <a:p>
                <a:r>
                  <a:rPr lang="en-US" dirty="0"/>
                  <a:t>could not extrapolate in the unpacked case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FE0E9-7466-4923-0D2B-245D0CF17F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3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41C6B-C9F9-FF31-43FB-3C38DA9C4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A7E14-F80D-5D9E-B6B6-D2BDCD61251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F6FA7F-464E-B844-4ADD-2F8129DEB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188" y="649288"/>
            <a:ext cx="6335812" cy="288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22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9D1C-0BFB-2B38-BFDE-693A1CE5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1968-7454-6BAB-7D39-82EA8D50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extrapolate:</a:t>
            </a:r>
          </a:p>
          <a:p>
            <a:r>
              <a:rPr lang="en-US" dirty="0"/>
              <a:t>EB-unpacked</a:t>
            </a:r>
          </a:p>
          <a:p>
            <a:r>
              <a:rPr lang="en-US" dirty="0"/>
              <a:t>MB-packed</a:t>
            </a:r>
          </a:p>
          <a:p>
            <a:r>
              <a:rPr lang="en-US" dirty="0"/>
              <a:t>EB-packed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E0AD2-E45E-8F64-7358-DAF5DF488F1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Next steps:</a:t>
            </a:r>
          </a:p>
          <a:p>
            <a:r>
              <a:rPr lang="en-US" dirty="0"/>
              <a:t>Use only the extrapolating dim #</a:t>
            </a:r>
          </a:p>
          <a:p>
            <a:pPr lvl="1"/>
            <a:r>
              <a:rPr lang="en-US" dirty="0"/>
              <a:t>Redo plots, ignore unpacked MB case which failed to extrapolate</a:t>
            </a:r>
          </a:p>
          <a:p>
            <a:pPr lvl="1"/>
            <a:r>
              <a:rPr lang="en-US" dirty="0"/>
              <a:t>Be up front about what makes a good dim #</a:t>
            </a:r>
          </a:p>
          <a:p>
            <a:pPr lvl="3"/>
            <a:r>
              <a:rPr lang="en-US" dirty="0"/>
              <a:t>Performance</a:t>
            </a:r>
          </a:p>
          <a:p>
            <a:pPr lvl="3"/>
            <a:r>
              <a:rPr lang="en-US" dirty="0"/>
              <a:t>Pithy</a:t>
            </a:r>
          </a:p>
          <a:p>
            <a:pPr lvl="3"/>
            <a:r>
              <a:rPr lang="en-US" dirty="0"/>
              <a:t>Extrapolate (covers range of applicable physics)</a:t>
            </a:r>
          </a:p>
          <a:p>
            <a:pPr lvl="1"/>
            <a:r>
              <a:rPr lang="en-US" dirty="0"/>
              <a:t>Positioning the work:</a:t>
            </a:r>
          </a:p>
          <a:p>
            <a:pPr lvl="2"/>
            <a:r>
              <a:rPr lang="en-US" dirty="0"/>
              <a:t>Used measurement to feed into model</a:t>
            </a:r>
          </a:p>
          <a:p>
            <a:pPr lvl="2"/>
            <a:r>
              <a:rPr lang="en-US" dirty="0"/>
              <a:t>Can rationalize dim #’s on basis of model</a:t>
            </a:r>
          </a:p>
          <a:p>
            <a:pPr marL="679450" lvl="1" indent="-342900"/>
            <a:r>
              <a:rPr lang="en-US" dirty="0"/>
              <a:t>Truncate dim #’s and see extrapolation performance. Desire: report rounded numbers\</a:t>
            </a:r>
          </a:p>
          <a:p>
            <a:pPr marL="679450" lvl="1" indent="-342900"/>
            <a:r>
              <a:rPr lang="en-US" dirty="0"/>
              <a:t>Indefinite hold: regression with polynomial terms , not dimensionless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06317-C177-C8B1-91B1-9211728726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6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BECC-B8C8-F963-93FD-D666C53E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Comparison—regression, MB, packed?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CFEE0-4C7D-F261-AAF9-A9F41A91C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C365C-2E39-9C18-3CA6-DF218523E42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E5444-177C-CE74-07AF-40D6636F7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42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84F3-16A2-5937-96F9-AE0040BC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6F73-5C79-59F0-1C23-7171216E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MOBO—Kimberly	</a:t>
            </a:r>
          </a:p>
          <a:p>
            <a:pPr lvl="1"/>
            <a:r>
              <a:rPr lang="en-US" dirty="0"/>
              <a:t>While she worked on the control problem, I did some planning for the UV-Vis. After some literature review, had a suggestion that worked well in literature. For PAW, best to read in high UV range (190-250).</a:t>
            </a:r>
          </a:p>
          <a:p>
            <a:pPr lvl="1"/>
            <a:r>
              <a:rPr lang="en-US" dirty="0"/>
              <a:t>Want to measure: nitrite, nitrate</a:t>
            </a:r>
          </a:p>
          <a:p>
            <a:pPr lvl="1"/>
            <a:r>
              <a:rPr lang="en-US" dirty="0"/>
              <a:t>Issue:</a:t>
            </a:r>
          </a:p>
          <a:p>
            <a:pPr lvl="1"/>
            <a:r>
              <a:rPr lang="en-US" dirty="0"/>
              <a:t>O2 concentration matters in this range. Must explicitly account for it. How? Can’t just sprinkle oxygen into water. Avoid carbonic acid.</a:t>
            </a:r>
          </a:p>
          <a:p>
            <a:pPr lvl="1"/>
            <a:r>
              <a:rPr lang="en-US" dirty="0"/>
              <a:t>Hydrogen peroxide is UV active in this range</a:t>
            </a:r>
          </a:p>
          <a:p>
            <a:pPr lvl="1"/>
            <a:r>
              <a:rPr lang="en-US" dirty="0"/>
              <a:t>H2O2 and HNO2 spectra are pH dependent in this range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DC62C-2F27-DBDC-AE40-52118D9D48B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02C38-DFD0-C35D-E451-7BE762E71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1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1D7EB-F6D4-0690-FD4F-08F594C75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AE41-C182-288E-563F-A33EAD89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AC89B-AE23-8D3C-F6DE-28D683AF2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Context—</a:t>
                </a:r>
              </a:p>
              <a:p>
                <a:endParaRPr lang="en-US" dirty="0"/>
              </a:p>
              <a:p>
                <a:r>
                  <a:rPr lang="en-US" dirty="0"/>
                  <a:t>Packing vs No Packing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: include dim #’s with and without this term, as it is has high explanatory power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Dimensionless number: extrapolate?</a:t>
                </a:r>
              </a:p>
              <a:p>
                <a:pPr lvl="1"/>
                <a:r>
                  <a:rPr lang="en-US" dirty="0"/>
                  <a:t>One trained on bottom 85% of target data, tested on top 15% (“</a:t>
                </a:r>
                <a:r>
                  <a:rPr lang="en-US" dirty="0" err="1"/>
                  <a:t>ext</a:t>
                </a:r>
                <a:r>
                  <a:rPr lang="en-US" dirty="0"/>
                  <a:t> dim #	”)</a:t>
                </a:r>
              </a:p>
              <a:p>
                <a:pPr lvl="1"/>
                <a:r>
                  <a:rPr lang="en-US" dirty="0"/>
                  <a:t>One trained on random test/train split that covers the whole range (“reg dim #”)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AC89B-AE23-8D3C-F6DE-28D683AF2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9" t="-1831" b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DE4F7-435A-47F4-4355-2472296025C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AF0B60-989D-0AF6-C296-C80D471B3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A357-DDBF-983F-B4F4-DF35A575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Case—Energy Balance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8FE6B-9318-EF26-235F-D8A61F599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0512" y="805070"/>
                <a:ext cx="5947768" cy="53273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=1.2343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𝑒𝑙𝑎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0.8156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0.8042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1.4330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0.1868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+1.7238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=0.9999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1" dirty="0"/>
                  <a:t>Rationale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’s are informative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because they are functions of 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8FE6B-9318-EF26-235F-D8A61F599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512" y="805070"/>
                <a:ext cx="5947768" cy="5327373"/>
              </a:xfrm>
              <a:blipFill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63B81-0E62-7F8B-449F-3C473711BEE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590310" y="805070"/>
            <a:ext cx="6281182" cy="532737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Rates—EB packed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E_in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		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 ionization: 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K_iz,a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E_iz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tb elastic: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K_ela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E_ela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 excitation: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K_exc,a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E_exc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 elastic: 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K_ela,a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E_ela,a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tb floating loss: 	 ne exp(-1/2)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u_B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(5/2)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A_tot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t_b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 floating loss: 	ne exp(-1/2_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u_B_a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_c (5/2)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T_e_a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A_tot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30F66-C3BB-DBB0-B547-11DDF7271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72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150992-B43B-60AB-1ACE-9481A3B55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777B-9AFD-FB0D-BDFD-A7BFFC82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Unpacked Case—Mass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C7296-EFC0-AB18-35CE-3C0FDF2442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42 Data Points</a:t>
                </a:r>
              </a:p>
              <a:p>
                <a:pPr lvl="1"/>
                <a:r>
                  <a:rPr lang="en-US" dirty="0"/>
                  <a:t>3 reactor volumes</a:t>
                </a:r>
              </a:p>
              <a:p>
                <a:pPr marL="296862" lvl="1" indent="0">
                  <a:buNone/>
                </a:pPr>
                <a:endParaRPr lang="en-US" dirty="0"/>
              </a:p>
              <a:p>
                <a:pPr marL="0" indent="-39688">
                  <a:buNone/>
                </a:pPr>
                <a:r>
                  <a:rPr lang="en-US" sz="2000" b="1" dirty="0"/>
                  <a:t>Idea</a:t>
                </a:r>
                <a:r>
                  <a:rPr lang="en-US" sz="2000" dirty="0"/>
                  <a:t>: adding more physics that matters or is thought to matter increases “information” available to algorithm. </a:t>
                </a:r>
              </a:p>
              <a:p>
                <a:pPr marL="303212" indent="-342900"/>
                <a:r>
                  <a:rPr lang="en-US" sz="2000" dirty="0"/>
                  <a:t>Physics most likely dominated by largest rates</a:t>
                </a:r>
              </a:p>
              <a:p>
                <a:pPr marL="303212" indent="-342900"/>
                <a:r>
                  <a:rPr lang="en-US" sz="2000" dirty="0"/>
                  <a:t>We want the algorithm to sort through as few terms as possible</a:t>
                </a:r>
              </a:p>
              <a:p>
                <a:pPr marL="303212" indent="-342900"/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Method</a:t>
                </a:r>
                <a:r>
                  <a:rPr lang="en-US" sz="2000" dirty="0"/>
                  <a:t>: start with largest rates and add the until a satisfactory relationship is found</a:t>
                </a:r>
              </a:p>
              <a:p>
                <a:r>
                  <a:rPr lang="en-US" sz="2000" dirty="0"/>
                  <a:t>Rate: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𝑖𝑧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𝑖𝑧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b="0" dirty="0"/>
                  <a:t> or rate of electron impact ionization</a:t>
                </a:r>
              </a:p>
              <a:p>
                <a:r>
                  <a:rPr lang="en-US" sz="2000" dirty="0"/>
                  <a:t>Term: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C7296-EFC0-AB18-35CE-3C0FDF244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9" t="-2517" r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2845-04AE-A1AA-4C54-E79CDF9E3F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Lambda = 0.003</a:t>
            </a:r>
          </a:p>
          <a:p>
            <a:r>
              <a:rPr lang="en-US" sz="2000" dirty="0"/>
              <a:t>25 random seeds for each point except final</a:t>
            </a:r>
          </a:p>
          <a:p>
            <a:r>
              <a:rPr lang="en-US" sz="2000" dirty="0"/>
              <a:t>Two rates already capture sizable fraction of physics</a:t>
            </a:r>
          </a:p>
          <a:p>
            <a:r>
              <a:rPr lang="en-US" sz="2000" dirty="0"/>
              <a:t>Increasing terms lets discovered dimensionless number become more accurate….as it adds terms</a:t>
            </a:r>
          </a:p>
          <a:p>
            <a:r>
              <a:rPr lang="en-US" sz="2000" dirty="0"/>
              <a:t>Find critical terms, and size drops. </a:t>
            </a:r>
          </a:p>
          <a:p>
            <a:r>
              <a:rPr lang="en-US" sz="2000" dirty="0"/>
              <a:t>As we add even more terms, the loss landscape is harder to navigate, harder to trim terms. No convergence for &gt;300 random seeds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EA688-03E0-D098-5240-BE3BC1893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5E53BA-DD0F-1503-7D98-7C2EBA652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119981" cy="288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3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62371DA-A6D6-DE2D-7F23-9AD0FF7D9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F8BB-FC44-83E5-E023-1F013884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Unpacked Case—Mass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6B40-D0E9-1AD6-F9D8-C5DCE00B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42 Data Points</a:t>
            </a:r>
          </a:p>
          <a:p>
            <a:pPr lvl="1"/>
            <a:r>
              <a:rPr lang="en-US" dirty="0"/>
              <a:t>3 reactor volumes</a:t>
            </a:r>
          </a:p>
          <a:p>
            <a:pPr marL="296862" lvl="1" indent="0">
              <a:buNone/>
            </a:pPr>
            <a:endParaRPr lang="en-US" dirty="0"/>
          </a:p>
          <a:p>
            <a:pPr marL="0" indent="-39688">
              <a:buNone/>
            </a:pPr>
            <a:r>
              <a:rPr lang="en-US" sz="2000" dirty="0"/>
              <a:t>I have data on plotting vs lambda. Did not plot.</a:t>
            </a:r>
          </a:p>
          <a:p>
            <a:pPr marL="0" indent="-39688">
              <a:buNone/>
            </a:pPr>
            <a:endParaRPr lang="en-US" sz="2000" dirty="0"/>
          </a:p>
          <a:p>
            <a:pPr marL="0" indent="-39688">
              <a:buNone/>
            </a:pPr>
            <a:endParaRPr lang="en-US" sz="2000" dirty="0"/>
          </a:p>
          <a:p>
            <a:pPr marL="0" indent="-39688">
              <a:buNone/>
            </a:pPr>
            <a:endParaRPr lang="en-US" sz="2000" dirty="0"/>
          </a:p>
          <a:p>
            <a:pPr marL="0" indent="-39688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688B6-768F-C107-255A-36E62081A23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BBC70-47D3-0192-2FE1-B564E9EE2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66BDF4E-E216-5EE5-1946-368FDA1E6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7E64-09D8-7EAF-3DB3-853FCCBE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Unpacked Case—Mass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9E6E1-3A16-1F90-3949-3EA564AC2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42 Data Points</a:t>
                </a:r>
              </a:p>
              <a:p>
                <a:pPr lvl="1"/>
                <a:r>
                  <a:rPr lang="en-US" dirty="0"/>
                  <a:t>3 reactor volumes</a:t>
                </a:r>
              </a:p>
              <a:p>
                <a:pPr marL="296862" lvl="1" indent="0">
                  <a:buNone/>
                </a:pPr>
                <a:endParaRPr lang="en-US" dirty="0"/>
              </a:p>
              <a:p>
                <a:pPr marL="0" indent="-39688">
                  <a:buNone/>
                </a:pPr>
                <a:r>
                  <a:rPr lang="en-US" sz="2000" b="1" dirty="0"/>
                  <a:t>Discovered Dimensionless Number:</a:t>
                </a:r>
              </a:p>
              <a:p>
                <a:pPr marL="0" indent="-39688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=0.0333(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1.1683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0.6899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0.2743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0.18886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0.1176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𝑠𝑏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0.0694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𝑠𝑎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0.02731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1.437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0.8413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0.5545</m:t>
                            </m:r>
                          </m:sup>
                        </m:sSub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0.2115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0.0159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/>
                  <a:t>)</a:t>
                </a:r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  <a:p>
                <a:pPr marL="0" indent="-39688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9E6E1-3A16-1F90-3949-3EA564AC2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9" t="-1831" r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C9959-41D3-EC4B-38C9-D0F0D8F08ED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04BE6-EE03-0A97-8F86-361267BAA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C8748-1610-135F-D7C1-450637DAED00}"/>
              </a:ext>
            </a:extLst>
          </p:cNvPr>
          <p:cNvSpPr txBox="1"/>
          <p:nvPr/>
        </p:nvSpPr>
        <p:spPr>
          <a:xfrm>
            <a:off x="6036734" y="70519"/>
            <a:ext cx="614751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Volumetric ionization ta,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K_iz_a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*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*V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 Loss tb: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u_B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t_b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A_tot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Tb loss to electrode a: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n_sa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u_B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t_b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Tb loss to electrode b: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n_sb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u_B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t_b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 loss electrode a: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n_sa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u_B_a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t_a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Ta_packing_wall_loss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*exp(-1/2)*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u_B_a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A_tot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t_a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Ta_vol_double_he_exc_ion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Volume*(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n_He_exc_a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**2)*K_2_iz_a*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t_a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4B53D-40BA-C772-8D14-A02765060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12FD-8487-C3A8-2214-44C411FE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 Order—Results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F1DE-EB45-0100-C240-0EDB3B45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Packing Case—Mass Balance</a:t>
            </a:r>
          </a:p>
          <a:p>
            <a:pPr lvl="1"/>
            <a:r>
              <a:rPr lang="en-US" dirty="0"/>
              <a:t>Final ‘reg dim #’ </a:t>
            </a:r>
            <a:r>
              <a:rPr lang="en-US" dirty="0">
                <a:solidFill>
                  <a:srgbClr val="FF0000"/>
                </a:solidFill>
              </a:rPr>
              <a:t>**</a:t>
            </a:r>
          </a:p>
          <a:p>
            <a:pPr lvl="2"/>
            <a:r>
              <a:rPr lang="en-US" dirty="0"/>
              <a:t>Explain interpretation, that </a:t>
            </a:r>
            <a:r>
              <a:rPr lang="en-US" dirty="0" err="1"/>
              <a:t>n</a:t>
            </a:r>
            <a:r>
              <a:rPr lang="en-US" baseline="-25000" dirty="0" err="1"/>
              <a:t>He</a:t>
            </a:r>
            <a:r>
              <a:rPr lang="en-US" baseline="-25000" dirty="0"/>
              <a:t>*a</a:t>
            </a:r>
            <a:r>
              <a:rPr lang="en-US" dirty="0"/>
              <a:t> is highly informative</a:t>
            </a:r>
          </a:p>
          <a:p>
            <a:pPr lvl="1"/>
            <a:r>
              <a:rPr lang="en-US" dirty="0"/>
              <a:t>Derived from top 6/10 rates (remaining rates are negligible) </a:t>
            </a:r>
          </a:p>
          <a:p>
            <a:pPr lvl="1"/>
            <a:r>
              <a:rPr lang="en-US" dirty="0"/>
              <a:t>Dim # w/out </a:t>
            </a:r>
            <a:r>
              <a:rPr lang="en-US" dirty="0" err="1"/>
              <a:t>n</a:t>
            </a:r>
            <a:r>
              <a:rPr lang="en-US" baseline="-25000" dirty="0" err="1"/>
              <a:t>He</a:t>
            </a:r>
            <a:r>
              <a:rPr lang="en-US" baseline="-25000" dirty="0"/>
              <a:t>*a</a:t>
            </a:r>
            <a:endParaRPr lang="en-US" dirty="0"/>
          </a:p>
          <a:p>
            <a:pPr lvl="2"/>
            <a:r>
              <a:rPr lang="en-US" dirty="0"/>
              <a:t>Explain what terms it represents</a:t>
            </a:r>
          </a:p>
          <a:p>
            <a:pPr lvl="1"/>
            <a:r>
              <a:rPr lang="en-US" strike="sngStrike" dirty="0"/>
              <a:t>Comparison: dimensionless # found that can extrapolate (trained on bottom 85% of target) vs dimensionless # found when training data is taken randomly (80/20 train/test split)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**</a:t>
            </a:r>
            <a:r>
              <a:rPr lang="en-US" dirty="0"/>
              <a:t>Why not ‘</a:t>
            </a:r>
            <a:r>
              <a:rPr lang="en-US" dirty="0" err="1"/>
              <a:t>ext</a:t>
            </a:r>
            <a:r>
              <a:rPr lang="en-US" dirty="0"/>
              <a:t> dim #’?</a:t>
            </a:r>
          </a:p>
          <a:p>
            <a:pPr lvl="3"/>
            <a:r>
              <a:rPr lang="en-US" dirty="0"/>
              <a:t>Problem: r^2=0.5 makes for terrible parity plot</a:t>
            </a:r>
          </a:p>
          <a:p>
            <a:pPr lvl="3"/>
            <a:r>
              <a:rPr lang="en-US" dirty="0"/>
              <a:t>Argue: ‘reg dim#’ higher r^2 means it better captures the system behavior.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1BD47-5D25-F468-F0BA-31D0FDD5E4D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Figures:</a:t>
            </a:r>
          </a:p>
          <a:p>
            <a:r>
              <a:rPr lang="en-US" dirty="0"/>
              <a:t>Lambda tuning </a:t>
            </a:r>
          </a:p>
          <a:p>
            <a:pPr lvl="1"/>
            <a:r>
              <a:rPr lang="en-US" dirty="0"/>
              <a:t>On ‘reg dim #’ because </a:t>
            </a:r>
          </a:p>
          <a:p>
            <a:pPr lvl="2"/>
            <a:r>
              <a:rPr lang="en-US" dirty="0"/>
              <a:t>Easier to produce ‘reg dim #s’</a:t>
            </a:r>
          </a:p>
          <a:p>
            <a:pPr lvl="2"/>
            <a:r>
              <a:rPr lang="en-US" dirty="0"/>
              <a:t>Greater variability in r^2 in ‘reg dim #s’ vs ‘</a:t>
            </a:r>
            <a:r>
              <a:rPr lang="en-US" dirty="0" err="1"/>
              <a:t>ext</a:t>
            </a:r>
            <a:r>
              <a:rPr lang="en-US" dirty="0"/>
              <a:t> dim #s’. </a:t>
            </a:r>
          </a:p>
          <a:p>
            <a:r>
              <a:rPr lang="en-US" dirty="0"/>
              <a:t>Show mean r^2 vs # of included rates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C0E17-B834-FC33-8078-957355771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5550009"/>
            <a:ext cx="6003193" cy="817613"/>
          </a:xfrm>
        </p:spPr>
        <p:txBody>
          <a:bodyPr/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Problem: unpacked case has very little data. Dimensionless numbers that “extrapolate” do a bad job and have a bad r^2.</a:t>
            </a:r>
          </a:p>
        </p:txBody>
      </p:sp>
    </p:spTree>
    <p:extLst>
      <p:ext uri="{BB962C8B-B14F-4D97-AF65-F5344CB8AC3E}">
        <p14:creationId xmlns:p14="http://schemas.microsoft.com/office/powerpoint/2010/main" val="385158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67EBD-8C79-6E95-40C1-1EEC1C6D3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5785-47C3-98FF-FE37-64D67022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 Order—Results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3FC5C-B240-A233-3369-91317208DF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Packing Case—Mass Balance</a:t>
                </a:r>
              </a:p>
              <a:p>
                <a:pPr lvl="1"/>
                <a:r>
                  <a:rPr lang="en-US" dirty="0"/>
                  <a:t>Final ‘</a:t>
                </a:r>
                <a:r>
                  <a:rPr lang="en-US" dirty="0" err="1"/>
                  <a:t>ext</a:t>
                </a:r>
                <a:r>
                  <a:rPr lang="en-US" dirty="0"/>
                  <a:t> dim #’</a:t>
                </a:r>
              </a:p>
              <a:p>
                <a:pPr lvl="2"/>
                <a:r>
                  <a:rPr lang="en-US" dirty="0"/>
                  <a:t>Explain interpretation, that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He</a:t>
                </a:r>
                <a:r>
                  <a:rPr lang="en-US" baseline="-25000" dirty="0"/>
                  <a:t>*a</a:t>
                </a:r>
                <a:r>
                  <a:rPr lang="en-US" dirty="0"/>
                  <a:t> is highly informative </a:t>
                </a:r>
              </a:p>
              <a:p>
                <a:pPr lvl="2"/>
                <a:r>
                  <a:rPr lang="en-US" dirty="0"/>
                  <a:t>Derived from top 6/10 rates (remaining rates are negligible)</a:t>
                </a:r>
              </a:p>
              <a:p>
                <a:pPr lvl="2"/>
                <a:r>
                  <a:rPr lang="en-US" dirty="0"/>
                  <a:t>Added terms are discarded/ minimized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0.013</m:t>
                        </m:r>
                      </m:sup>
                    </m:sSubSup>
                  </m:oMath>
                </a14:m>
                <a:r>
                  <a:rPr lang="en-US" b="0" dirty="0"/>
                  <a:t>)</a:t>
                </a:r>
              </a:p>
              <a:p>
                <a:pPr lvl="2"/>
                <a:endParaRPr lang="en-US" dirty="0"/>
              </a:p>
              <a:p>
                <a:pPr marL="623888" lvl="2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Dim # w/out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He</a:t>
                </a:r>
                <a:r>
                  <a:rPr lang="en-US" baseline="-25000" dirty="0"/>
                  <a:t>*a</a:t>
                </a:r>
                <a:endParaRPr lang="en-US" dirty="0"/>
              </a:p>
              <a:p>
                <a:pPr lvl="2"/>
                <a:r>
                  <a:rPr lang="en-US" dirty="0"/>
                  <a:t>Explain what terms it represents</a:t>
                </a:r>
              </a:p>
              <a:p>
                <a:pPr lvl="2"/>
                <a:r>
                  <a:rPr lang="en-US" dirty="0"/>
                  <a:t>Remove rates—down to top 2/10—the dimensionless number is roughly unchanged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3FC5C-B240-A233-3369-91317208D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9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A5AD2-CB7E-3CB9-C6B3-367F87DC6F8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Figures:</a:t>
            </a:r>
          </a:p>
          <a:p>
            <a:r>
              <a:rPr lang="en-US" dirty="0"/>
              <a:t>‘Ext dim #’ extrapolation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85708-249F-5AA9-F8E7-341B8484F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9226" y="5629523"/>
            <a:ext cx="9471991" cy="1228477"/>
          </a:xfrm>
        </p:spPr>
        <p:txBody>
          <a:bodyPr/>
          <a:lstStyle/>
          <a:p>
            <a:r>
              <a:rPr lang="en-US" dirty="0"/>
              <a:t>For the packed case—good extrapolation</a:t>
            </a:r>
          </a:p>
          <a:p>
            <a:r>
              <a:rPr lang="en-US" dirty="0"/>
              <a:t>the dimensionless number is based on the top two terms if no </a:t>
            </a:r>
            <a:r>
              <a:rPr lang="en-US" dirty="0" err="1"/>
              <a:t>n</a:t>
            </a:r>
            <a:r>
              <a:rPr lang="en-US" baseline="-25000" dirty="0" err="1"/>
              <a:t>He</a:t>
            </a:r>
            <a:r>
              <a:rPr lang="en-US" baseline="-25000" dirty="0"/>
              <a:t>*a</a:t>
            </a:r>
            <a:r>
              <a:rPr lang="en-US" dirty="0"/>
              <a:t> is included </a:t>
            </a:r>
          </a:p>
          <a:p>
            <a:r>
              <a:rPr lang="en-US" dirty="0"/>
              <a:t>Cannot converge for all terms—try </a:t>
            </a:r>
            <a:r>
              <a:rPr lang="en-US" dirty="0" err="1"/>
              <a:t>multistart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5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0596-F956-4969-6F7B-F7EFE661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9895-1EE3-5706-C130-3DA80867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0EF83-F67C-54A9-E70E-6147542F123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094BC-7865-C640-2649-B8E25A5D2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F17F-ACE0-74D3-D305-CEA590FC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812B-437A-9E7C-2EE6-81908BCB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 as if we can measure everything</a:t>
            </a:r>
          </a:p>
          <a:p>
            <a:r>
              <a:rPr lang="en-US" dirty="0"/>
              <a:t>Use data-driven methods to find dimensionless relationship</a:t>
            </a:r>
          </a:p>
          <a:p>
            <a:r>
              <a:rPr lang="en-US" dirty="0"/>
              <a:t>We act as if we cannot see into the model, and hence we add terms we think are relevant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08137-518C-6CD7-898A-E0C1966327C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8C7A8-9F6A-07F1-1177-37D132E3AA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A357-DDBF-983F-B4F4-DF35A575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Case—Energy Balance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8FE6B-9318-EF26-235F-D8A61F599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0512" y="805070"/>
                <a:ext cx="5947768" cy="53273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=0.538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𝑒𝑙𝑎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0.95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1.13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2.09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+0.873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R2 = 0.95</a:t>
                </a:r>
              </a:p>
              <a:p>
                <a:r>
                  <a:rPr lang="en-US" b="0" dirty="0"/>
                  <a:t>When not </a:t>
                </a:r>
                <a:r>
                  <a:rPr lang="en-US" b="0"/>
                  <a:t>manually trimmed</a:t>
                </a:r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1" dirty="0"/>
                  <a:t>Rationale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’s are informative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because they are functions of it; drawn from the top rates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8FE6B-9318-EF26-235F-D8A61F599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512" y="805070"/>
                <a:ext cx="5947768" cy="5327373"/>
              </a:xfrm>
              <a:blipFill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63B81-0E62-7F8B-449F-3C473711BEE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590310" y="805070"/>
            <a:ext cx="6281182" cy="532737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Rates—EB packed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E_in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		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 ionization: 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K_iz,a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E_iz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tb elastic: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K_ela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E_ela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 excitation: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K_exc,a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E_exc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 elastic: 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K_ela,a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E_ela,a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tb floating loss: 	 ne exp(-1/2)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u_B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(5/2)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A_tot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t_b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 floating loss: 	ne exp(-1/2_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u_B_a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_c (5/2)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T_e_a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A_tot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30F66-C3BB-DBB0-B547-11DDF7271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A357-DDBF-983F-B4F4-DF35A575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Case—Energy Balance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FE6B-9318-EF26-235F-D8A61F599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2" y="805070"/>
            <a:ext cx="5947768" cy="532737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63B81-0E62-7F8B-449F-3C473711BEE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590310" y="805070"/>
            <a:ext cx="6281182" cy="532737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Rates—EB packed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E_in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		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 ionization: 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K_iz,a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E_iz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tb elastic: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K_ela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E_ela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 excitation: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K_exc,a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E_exc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 elastic: 	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K_ela,a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E_ela,a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tb floating loss: 	 ne exp(-1/2)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u_B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e_c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(5/2)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A_tot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t_b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 floating loss: 	ne exp(-1/2_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u_B_a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_c (5/2)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T_e_a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A_tot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t_a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30F66-C3BB-DBB0-B547-11DDF7271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236E70B-1EE6-0BEF-F119-29823D57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5744273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19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A357-DDBF-983F-B4F4-DF35A575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Case—Energy Balance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FE6B-9318-EF26-235F-D8A61F599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2" y="805070"/>
            <a:ext cx="5947768" cy="532737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30F66-C3BB-DBB0-B547-11DDF7271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11A7DA-7514-BBE3-092D-11373035280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96C1A-1E09-ED28-02C7-45AA929D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21" y="1112580"/>
            <a:ext cx="5915573" cy="2934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6031B4-B3DF-1A20-BED4-C2F1B7EE7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40" y="3197245"/>
            <a:ext cx="5366036" cy="2768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0782-C305-2E1B-2E79-22C76CB5F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00" y="117138"/>
            <a:ext cx="6038185" cy="27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32863</TotalTime>
  <Words>2420</Words>
  <Application>Microsoft Office PowerPoint</Application>
  <PresentationFormat>Widescreen</PresentationFormat>
  <Paragraphs>301</Paragraphs>
  <Slides>23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</vt:lpstr>
      <vt:lpstr>Arial</vt:lpstr>
      <vt:lpstr>Avenir</vt:lpstr>
      <vt:lpstr>Calibri</vt:lpstr>
      <vt:lpstr>Calibri Light</vt:lpstr>
      <vt:lpstr>Cambria Math</vt:lpstr>
      <vt:lpstr>Courier New</vt:lpstr>
      <vt:lpstr>Wingdings</vt:lpstr>
      <vt:lpstr>Office Theme</vt:lpstr>
      <vt:lpstr>Original Paper</vt:lpstr>
      <vt:lpstr>Current Work</vt:lpstr>
      <vt:lpstr>Paper Presentation Order—Results </vt:lpstr>
      <vt:lpstr>Paper Presentation Order—Results </vt:lpstr>
      <vt:lpstr>SPACE</vt:lpstr>
      <vt:lpstr>CONTEXT</vt:lpstr>
      <vt:lpstr>Packed Case—Energy Balance </vt:lpstr>
      <vt:lpstr>Packed Case—Energy Balance </vt:lpstr>
      <vt:lpstr>Packed Case—Energy Balance </vt:lpstr>
      <vt:lpstr>Unpacked Case—Energy Balance</vt:lpstr>
      <vt:lpstr>Unpacked Case—Energy Balance</vt:lpstr>
      <vt:lpstr>Unpacked Case—Energy Balance</vt:lpstr>
      <vt:lpstr>Packed Case—Mass Balance</vt:lpstr>
      <vt:lpstr>Packed Case—Mass Balance</vt:lpstr>
      <vt:lpstr>Packed Case—Mass Balance</vt:lpstr>
      <vt:lpstr>Packed Case – Mass Balance</vt:lpstr>
      <vt:lpstr>Key Takeaways</vt:lpstr>
      <vt:lpstr>Comparison—regression, MB, packed?</vt:lpstr>
      <vt:lpstr>Other</vt:lpstr>
      <vt:lpstr>Packed Case—Energy Balance </vt:lpstr>
      <vt:lpstr>Unpacked Case—Mass Balance</vt:lpstr>
      <vt:lpstr>Unpacked Case—Mass Balance</vt:lpstr>
      <vt:lpstr>Unpacked Case—Mass Balance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Miller</dc:creator>
  <cp:lastModifiedBy>Victor Miller</cp:lastModifiedBy>
  <cp:revision>27</cp:revision>
  <dcterms:created xsi:type="dcterms:W3CDTF">2023-05-09T16:38:39Z</dcterms:created>
  <dcterms:modified xsi:type="dcterms:W3CDTF">2024-04-19T07:51:48Z</dcterms:modified>
</cp:coreProperties>
</file>