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FDD"/>
          </a:solidFill>
        </a:fill>
      </a:tcStyle>
    </a:wholeTbl>
    <a:band2H>
      <a:tcTxStyle/>
      <a:tcStyle>
        <a:tcBdr/>
        <a:fill>
          <a:solidFill>
            <a:srgbClr val="EEF0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1D0"/>
          </a:solidFill>
        </a:fill>
      </a:tcStyle>
    </a:wholeTbl>
    <a:band2H>
      <a:tcTxStyle/>
      <a:tcStyle>
        <a:tcBdr/>
        <a:fill>
          <a:solidFill>
            <a:srgbClr val="EBE9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CECD"/>
          </a:solidFill>
        </a:fill>
      </a:tcStyle>
    </a:wholeTbl>
    <a:band2H>
      <a:tcTxStyle/>
      <a:tcStyle>
        <a:tcBdr/>
        <a:fill>
          <a:solidFill>
            <a:srgbClr val="EBE8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34"/>
              </a:solidFill>
              <a:prstDash val="solid"/>
              <a:round/>
            </a:ln>
          </a:top>
          <a:bottom>
            <a:ln w="25400" cap="flat">
              <a:solidFill>
                <a:srgbClr val="29293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34"/>
              </a:solidFill>
              <a:prstDash val="solid"/>
              <a:round/>
            </a:ln>
          </a:top>
          <a:bottom>
            <a:ln w="25400" cap="flat">
              <a:solidFill>
                <a:srgbClr val="29293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34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34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34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292934"/>
              </a:solidFill>
              <a:prstDash val="solid"/>
              <a:round/>
            </a:ln>
          </a:left>
          <a:right>
            <a:ln w="12700" cap="flat">
              <a:solidFill>
                <a:srgbClr val="292934"/>
              </a:solidFill>
              <a:prstDash val="solid"/>
              <a:round/>
            </a:ln>
          </a:right>
          <a:top>
            <a:ln w="12700" cap="flat">
              <a:solidFill>
                <a:srgbClr val="292934"/>
              </a:solidFill>
              <a:prstDash val="solid"/>
              <a:round/>
            </a:ln>
          </a:top>
          <a:bottom>
            <a:ln w="12700" cap="flat">
              <a:solidFill>
                <a:srgbClr val="292934"/>
              </a:solidFill>
              <a:prstDash val="solid"/>
              <a:round/>
            </a:ln>
          </a:bottom>
          <a:insideH>
            <a:ln w="12700" cap="flat">
              <a:solidFill>
                <a:srgbClr val="292934"/>
              </a:solidFill>
              <a:prstDash val="solid"/>
              <a:round/>
            </a:ln>
          </a:insideH>
          <a:insideV>
            <a:ln w="12700" cap="flat">
              <a:solidFill>
                <a:srgbClr val="292934"/>
              </a:solidFill>
              <a:prstDash val="solid"/>
              <a:round/>
            </a:ln>
          </a:insideV>
        </a:tcBdr>
        <a:fill>
          <a:solidFill>
            <a:srgbClr val="292934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292934"/>
              </a:solidFill>
              <a:prstDash val="solid"/>
              <a:round/>
            </a:ln>
          </a:left>
          <a:right>
            <a:ln w="12700" cap="flat">
              <a:solidFill>
                <a:srgbClr val="292934"/>
              </a:solidFill>
              <a:prstDash val="solid"/>
              <a:round/>
            </a:ln>
          </a:right>
          <a:top>
            <a:ln w="12700" cap="flat">
              <a:solidFill>
                <a:srgbClr val="292934"/>
              </a:solidFill>
              <a:prstDash val="solid"/>
              <a:round/>
            </a:ln>
          </a:top>
          <a:bottom>
            <a:ln w="12700" cap="flat">
              <a:solidFill>
                <a:srgbClr val="292934"/>
              </a:solidFill>
              <a:prstDash val="solid"/>
              <a:round/>
            </a:ln>
          </a:bottom>
          <a:insideH>
            <a:ln w="12700" cap="flat">
              <a:solidFill>
                <a:srgbClr val="292934"/>
              </a:solidFill>
              <a:prstDash val="solid"/>
              <a:round/>
            </a:ln>
          </a:insideH>
          <a:insideV>
            <a:ln w="12700" cap="flat">
              <a:solidFill>
                <a:srgbClr val="292934"/>
              </a:solidFill>
              <a:prstDash val="solid"/>
              <a:round/>
            </a:ln>
          </a:insideV>
        </a:tcBdr>
        <a:fill>
          <a:solidFill>
            <a:srgbClr val="292934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292934"/>
              </a:solidFill>
              <a:prstDash val="solid"/>
              <a:round/>
            </a:ln>
          </a:left>
          <a:right>
            <a:ln w="12700" cap="flat">
              <a:solidFill>
                <a:srgbClr val="292934"/>
              </a:solidFill>
              <a:prstDash val="solid"/>
              <a:round/>
            </a:ln>
          </a:right>
          <a:top>
            <a:ln w="50800" cap="flat">
              <a:solidFill>
                <a:srgbClr val="292934"/>
              </a:solidFill>
              <a:prstDash val="solid"/>
              <a:round/>
            </a:ln>
          </a:top>
          <a:bottom>
            <a:ln w="12700" cap="flat">
              <a:solidFill>
                <a:srgbClr val="292934"/>
              </a:solidFill>
              <a:prstDash val="solid"/>
              <a:round/>
            </a:ln>
          </a:bottom>
          <a:insideH>
            <a:ln w="12700" cap="flat">
              <a:solidFill>
                <a:srgbClr val="292934"/>
              </a:solidFill>
              <a:prstDash val="solid"/>
              <a:round/>
            </a:ln>
          </a:insideH>
          <a:insideV>
            <a:ln w="12700" cap="flat">
              <a:solidFill>
                <a:srgbClr val="29293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292934"/>
              </a:solidFill>
              <a:prstDash val="solid"/>
              <a:round/>
            </a:ln>
          </a:left>
          <a:right>
            <a:ln w="12700" cap="flat">
              <a:solidFill>
                <a:srgbClr val="292934"/>
              </a:solidFill>
              <a:prstDash val="solid"/>
              <a:round/>
            </a:ln>
          </a:right>
          <a:top>
            <a:ln w="12700" cap="flat">
              <a:solidFill>
                <a:srgbClr val="292934"/>
              </a:solidFill>
              <a:prstDash val="solid"/>
              <a:round/>
            </a:ln>
          </a:top>
          <a:bottom>
            <a:ln w="25400" cap="flat">
              <a:solidFill>
                <a:srgbClr val="292934"/>
              </a:solidFill>
              <a:prstDash val="solid"/>
              <a:round/>
            </a:ln>
          </a:bottom>
          <a:insideH>
            <a:ln w="12700" cap="flat">
              <a:solidFill>
                <a:srgbClr val="292934"/>
              </a:solidFill>
              <a:prstDash val="solid"/>
              <a:round/>
            </a:ln>
          </a:insideH>
          <a:insideV>
            <a:ln w="12700" cap="flat">
              <a:solidFill>
                <a:srgbClr val="29293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316"/>
  </p:normalViewPr>
  <p:slideViewPr>
    <p:cSldViewPr snapToGrid="0" snapToObjects="1">
      <p:cViewPr varScale="1">
        <p:scale>
          <a:sx n="72" d="100"/>
          <a:sy n="72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/>
          <a:lstStyle>
            <a:lvl1pPr>
              <a:defRPr sz="5400" cap="all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1pPr>
            <a:lvl2pPr marL="0" indent="457200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2pPr>
            <a:lvl3pPr marL="0" indent="914400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3pPr>
            <a:lvl4pPr marL="0" indent="1371600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4pPr>
            <a:lvl5pPr marL="0" indent="1828800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traight Connector 7"/>
          <p:cNvSpPr/>
          <p:nvPr/>
        </p:nvSpPr>
        <p:spPr>
          <a:xfrm>
            <a:off x="685800" y="3398520"/>
            <a:ext cx="7848601" cy="1589"/>
          </a:xfrm>
          <a:prstGeom prst="line">
            <a:avLst/>
          </a:prstGeom>
          <a:ln w="19050">
            <a:solidFill>
              <a:srgbClr val="D2533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solidFill>
          <a:srgbClr val="D253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722312" y="2362200"/>
            <a:ext cx="7772401" cy="2200275"/>
          </a:xfrm>
          <a:prstGeom prst="rect">
            <a:avLst/>
          </a:prstGeom>
        </p:spPr>
        <p:txBody>
          <a:bodyPr anchor="b"/>
          <a:lstStyle>
            <a:lvl1pPr>
              <a:defRPr sz="4800" cap="all">
                <a:solidFill>
                  <a:srgbClr val="F3F2D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4626864"/>
            <a:ext cx="7772401" cy="150018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F3F2DC"/>
                </a:solidFill>
              </a:defRPr>
            </a:lvl1pPr>
            <a:lvl2pPr marL="0" indent="457200">
              <a:buClrTx/>
              <a:buSzTx/>
              <a:buFontTx/>
              <a:buNone/>
              <a:defRPr>
                <a:solidFill>
                  <a:srgbClr val="F3F2DC"/>
                </a:solidFill>
              </a:defRPr>
            </a:lvl2pPr>
            <a:lvl3pPr marL="0" indent="914400">
              <a:buClrTx/>
              <a:buSzTx/>
              <a:buFontTx/>
              <a:buNone/>
              <a:defRPr>
                <a:solidFill>
                  <a:srgbClr val="F3F2DC"/>
                </a:solidFill>
              </a:defRPr>
            </a:lvl3pPr>
            <a:lvl4pPr marL="0" indent="1371600">
              <a:buClrTx/>
              <a:buSzTx/>
              <a:buFontTx/>
              <a:buNone/>
              <a:defRPr>
                <a:solidFill>
                  <a:srgbClr val="F3F2DC"/>
                </a:solidFill>
              </a:defRPr>
            </a:lvl4pPr>
            <a:lvl5pPr marL="0" indent="1828800">
              <a:buClrTx/>
              <a:buSzTx/>
              <a:buFontTx/>
              <a:buNone/>
              <a:defRPr>
                <a:solidFill>
                  <a:srgbClr val="F3F2DC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traight Connector 6"/>
          <p:cNvSpPr/>
          <p:nvPr/>
        </p:nvSpPr>
        <p:spPr>
          <a:xfrm>
            <a:off x="731519" y="4599432"/>
            <a:ext cx="7848602" cy="1589"/>
          </a:xfrm>
          <a:prstGeom prst="line">
            <a:avLst/>
          </a:prstGeom>
          <a:ln w="19050">
            <a:solidFill>
              <a:srgbClr val="F3F2D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73351"/>
            <a:ext cx="4038600" cy="471830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487680" indent="-213360">
              <a:spcBef>
                <a:spcPts val="600"/>
              </a:spcBef>
              <a:defRPr sz="2800"/>
            </a:lvl2pPr>
            <a:lvl3pPr marL="804672" indent="-256032">
              <a:spcBef>
                <a:spcPts val="600"/>
              </a:spcBef>
              <a:defRPr sz="2800"/>
            </a:lvl3pPr>
            <a:lvl4pPr marL="1107439" indent="-284480">
              <a:spcBef>
                <a:spcPts val="600"/>
              </a:spcBef>
              <a:defRPr sz="2800"/>
            </a:lvl4pPr>
            <a:lvl5pPr marL="1264919" indent="-21336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76400"/>
            <a:ext cx="3931921" cy="63976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D2533C"/>
                </a:solidFill>
              </a:defRPr>
            </a:lvl1pPr>
            <a:lvl2pPr marL="0" indent="4572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D2533C"/>
                </a:solidFill>
              </a:defRPr>
            </a:lvl2pPr>
            <a:lvl3pPr marL="0" indent="9144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D2533C"/>
                </a:solidFill>
              </a:defRPr>
            </a:lvl3pPr>
            <a:lvl4pPr marL="0" indent="13716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D2533C"/>
                </a:solidFill>
              </a:defRPr>
            </a:lvl4pPr>
            <a:lvl5pPr marL="0" indent="18288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D2533C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754879" y="1676399"/>
            <a:ext cx="3931921" cy="639764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D2533C"/>
                </a:solidFill>
              </a:defRPr>
            </a:pPr>
            <a:endParaRPr/>
          </a:p>
        </p:txBody>
      </p:sp>
      <p:sp>
        <p:nvSpPr>
          <p:cNvPr id="54" name="Straight Connector 10"/>
          <p:cNvSpPr/>
          <p:nvPr/>
        </p:nvSpPr>
        <p:spPr>
          <a:xfrm flipH="1">
            <a:off x="4571999" y="1691640"/>
            <a:ext cx="795" cy="4709160"/>
          </a:xfrm>
          <a:prstGeom prst="line">
            <a:avLst/>
          </a:prstGeom>
          <a:ln w="19050">
            <a:solidFill>
              <a:srgbClr val="D2533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457200" y="792079"/>
            <a:ext cx="2139696" cy="1261874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xfrm>
            <a:off x="2971800" y="792079"/>
            <a:ext cx="5715000" cy="5577842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483325" indent="-209005">
              <a:spcBef>
                <a:spcPts val="700"/>
              </a:spcBef>
              <a:defRPr sz="3200"/>
            </a:lvl2pPr>
            <a:lvl3pPr marL="792480" indent="-243840">
              <a:spcBef>
                <a:spcPts val="700"/>
              </a:spcBef>
              <a:defRPr sz="3200"/>
            </a:lvl3pPr>
            <a:lvl4pPr marL="1115567" indent="-292608">
              <a:spcBef>
                <a:spcPts val="700"/>
              </a:spcBef>
              <a:defRPr sz="3200"/>
            </a:lvl4pPr>
            <a:lvl5pPr marL="1271016" indent="-219456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457201" y="2130551"/>
            <a:ext cx="2139696" cy="4243616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80" name="Straight Connector 8"/>
          <p:cNvSpPr/>
          <p:nvPr/>
        </p:nvSpPr>
        <p:spPr>
          <a:xfrm flipH="1">
            <a:off x="2775010" y="792079"/>
            <a:ext cx="1589" cy="5577841"/>
          </a:xfrm>
          <a:prstGeom prst="line">
            <a:avLst/>
          </a:prstGeom>
          <a:ln w="19050">
            <a:solidFill>
              <a:srgbClr val="D2533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457200" y="792480"/>
            <a:ext cx="2142681" cy="126492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89" name="Picture Placeholder 2"/>
          <p:cNvSpPr>
            <a:spLocks noGrp="1"/>
          </p:cNvSpPr>
          <p:nvPr>
            <p:ph type="pic" idx="21"/>
          </p:nvPr>
        </p:nvSpPr>
        <p:spPr>
          <a:xfrm>
            <a:off x="2858610" y="838200"/>
            <a:ext cx="5904390" cy="5500458"/>
          </a:xfrm>
          <a:prstGeom prst="rect">
            <a:avLst/>
          </a:prstGeom>
          <a:ln w="76200">
            <a:solidFill>
              <a:srgbClr val="FFFFFF"/>
            </a:solidFill>
            <a:miter lim="800000"/>
          </a:ln>
          <a:effectLst>
            <a:outerShdw blurRad="50800" dist="12700" dir="5400000" rotWithShape="0">
              <a:srgbClr val="000000">
                <a:alpha val="58999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/>
          <p:nvPr/>
        </p:nvSpPr>
        <p:spPr>
          <a:xfrm>
            <a:off x="0" y="220785"/>
            <a:ext cx="9144000" cy="228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Rectangle 6"/>
          <p:cNvSpPr/>
          <p:nvPr/>
        </p:nvSpPr>
        <p:spPr>
          <a:xfrm>
            <a:off x="0" y="-1"/>
            <a:ext cx="9144000" cy="3657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620000" y="38468"/>
            <a:ext cx="301908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4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100" baseline="0">
          <a:solidFill>
            <a:srgbClr val="D2533C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100" baseline="0">
          <a:solidFill>
            <a:srgbClr val="D2533C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100" baseline="0">
          <a:solidFill>
            <a:srgbClr val="D2533C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100" baseline="0">
          <a:solidFill>
            <a:srgbClr val="D2533C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100" baseline="0">
          <a:solidFill>
            <a:srgbClr val="D2533C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100" baseline="0">
          <a:solidFill>
            <a:srgbClr val="D2533C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100" baseline="0">
          <a:solidFill>
            <a:srgbClr val="D2533C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100" baseline="0">
          <a:solidFill>
            <a:srgbClr val="D2533C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100" baseline="0">
          <a:solidFill>
            <a:srgbClr val="D2533C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182879" marR="0" indent="-18287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85000"/>
        <a:buFont typeface="Arial"/>
        <a:buChar char="•"/>
        <a:tabLst/>
        <a:defRPr sz="2400" b="0" i="0" u="none" strike="noStrike" cap="none" spc="0" baseline="0"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1pPr>
      <a:lvl2pPr marL="493775" marR="0" indent="-21945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85000"/>
        <a:buFont typeface="Arial"/>
        <a:buChar char="•"/>
        <a:tabLst/>
        <a:defRPr sz="2400" b="0" i="0" u="none" strike="noStrike" cap="none" spc="0" baseline="0"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2pPr>
      <a:lvl3pPr marL="792479" marR="0" indent="-2438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90000"/>
        <a:buFont typeface="Arial"/>
        <a:buChar char="•"/>
        <a:tabLst/>
        <a:defRPr sz="2400" b="0" i="0" u="none" strike="noStrike" cap="none" spc="0" baseline="0"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3pPr>
      <a:lvl4pPr marL="1097279" marR="0" indent="-27431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400" b="0" i="0" u="none" strike="noStrike" cap="none" spc="0" baseline="0"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4pPr>
      <a:lvl5pPr marL="1286691" marR="0" indent="-235131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400" b="0" i="0" u="none" strike="noStrike" cap="none" spc="0" baseline="0"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5pPr>
      <a:lvl6pPr marL="1526344" marR="0" indent="-337624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400" b="0" i="0" u="none" strike="noStrike" cap="none" spc="0" baseline="0"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6pPr>
      <a:lvl7pPr marL="1709224" marR="0" indent="-337624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400" b="0" i="0" u="none" strike="noStrike" cap="none" spc="0" baseline="0"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7pPr>
      <a:lvl8pPr marL="1892104" marR="0" indent="-337624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400" b="0" i="0" u="none" strike="noStrike" cap="none" spc="0" baseline="0"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8pPr>
      <a:lvl9pPr marL="2074984" marR="0" indent="-337624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400" b="0" i="0" u="none" strike="noStrike" cap="none" spc="0" baseline="0"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robi.com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ruinlearn.ucla.edu/courses/163213" TargetMode="External"/><Relationship Id="rId2" Type="http://schemas.openxmlformats.org/officeDocument/2006/relationships/hyperlink" Target="https://bruinlearn.ucla.edu/courses/16321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xinyi.guan.phd@Anderson.ucla.edu" TargetMode="External"/><Relationship Id="rId4" Type="http://schemas.openxmlformats.org/officeDocument/2006/relationships/hyperlink" Target="mailto:velibor.misic@anderson.ucla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Lecture 0: Introduction</a:t>
            </a:r>
          </a:p>
        </p:txBody>
      </p:sp>
      <p:sp>
        <p:nvSpPr>
          <p:cNvPr id="101" name="Subtitle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 1</a:t>
            </a:r>
            <a:br/>
            <a:r>
              <a:t>MGMTMSA 408 – Operations Analytics</a:t>
            </a:r>
            <a:br/>
            <a:r>
              <a:t>Prof. Velibor Misic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ooter Placeholder 4"/>
          <p:cNvSpPr txBox="1"/>
          <p:nvPr/>
        </p:nvSpPr>
        <p:spPr>
          <a:xfrm>
            <a:off x="502919" y="6515261"/>
            <a:ext cx="4023362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D2533C"/>
                </a:solidFill>
              </a:defRPr>
            </a:lvl1pPr>
          </a:lstStyle>
          <a:p>
            <a:r>
              <a:t>MGMTMSA 408 – Lecture 0: Introduction</a:t>
            </a:r>
          </a:p>
        </p:txBody>
      </p:sp>
      <p:sp>
        <p:nvSpPr>
          <p:cNvPr id="14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Schedule (Section 1)</a:t>
            </a:r>
          </a:p>
        </p:txBody>
      </p:sp>
      <p:sp>
        <p:nvSpPr>
          <p:cNvPr id="14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10741"/>
          </a:xfrm>
          <a:prstGeom prst="rect">
            <a:avLst/>
          </a:prstGeom>
        </p:spPr>
        <p:txBody>
          <a:bodyPr/>
          <a:lstStyle>
            <a:lvl2pPr marL="457200" indent="-182879">
              <a:spcBef>
                <a:spcPts val="400"/>
              </a:spcBef>
              <a:defRPr sz="2000"/>
            </a:lvl2pPr>
          </a:lstStyle>
          <a:p>
            <a:r>
              <a:t>Rough schedule of topics:</a:t>
            </a:r>
          </a:p>
          <a:p>
            <a:pPr lvl="1"/>
            <a:r>
              <a:t>Subject to change (depending on pace / interest)</a:t>
            </a:r>
          </a:p>
        </p:txBody>
      </p:sp>
      <p:sp>
        <p:nvSpPr>
          <p:cNvPr id="146" name="Straight Connector 6"/>
          <p:cNvSpPr/>
          <p:nvPr/>
        </p:nvSpPr>
        <p:spPr>
          <a:xfrm>
            <a:off x="457200" y="6430981"/>
            <a:ext cx="8229601" cy="1"/>
          </a:xfrm>
          <a:prstGeom prst="line">
            <a:avLst/>
          </a:prstGeom>
          <a:ln w="2642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graphicFrame>
        <p:nvGraphicFramePr>
          <p:cNvPr id="147" name="Table 3"/>
          <p:cNvGraphicFramePr/>
          <p:nvPr/>
        </p:nvGraphicFramePr>
        <p:xfrm>
          <a:off x="1765005" y="2509284"/>
          <a:ext cx="5911702" cy="338618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300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5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83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292934"/>
                          </a:solidFill>
                        </a:rPr>
                        <a:t>Class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292934"/>
                          </a:solidFill>
                        </a:rPr>
                        <a:t>Date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292934"/>
                          </a:solidFill>
                        </a:rPr>
                        <a:t>Topic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83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1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4/6/23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LP Duality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83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2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4/13/23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Column Generation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83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3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4/20/23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Revenue Management</a:t>
                      </a:r>
                    </a:p>
                  </a:txBody>
                  <a:tcPr marL="0" marR="0" marT="0" marB="0" horzOverflow="overflow">
                    <a:solidFill>
                      <a:srgbClr val="EE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83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4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4/27/23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Assortment Optimization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83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5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5/4/23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Inventory Optimization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83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6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5/11/23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Bandit Models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83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7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5/18/23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Location Models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83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8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5/25/23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Transportation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83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9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6/1/23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Special Topics - I (TBD)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83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10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6/8/23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Special Topics - II (TBD)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ooter Placeholder 4"/>
          <p:cNvSpPr txBox="1"/>
          <p:nvPr/>
        </p:nvSpPr>
        <p:spPr>
          <a:xfrm>
            <a:off x="502919" y="6515261"/>
            <a:ext cx="402336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D2533C"/>
                </a:solidFill>
              </a:defRPr>
            </a:lvl1pPr>
          </a:lstStyle>
          <a:p>
            <a:r>
              <a:t>MGMTMSA 408 – Lecture 0: Introduction</a:t>
            </a:r>
          </a:p>
        </p:txBody>
      </p:sp>
      <p:sp>
        <p:nvSpPr>
          <p:cNvPr id="15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Schedule (Section 2)</a:t>
            </a:r>
          </a:p>
        </p:txBody>
      </p:sp>
      <p:sp>
        <p:nvSpPr>
          <p:cNvPr id="15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10741"/>
          </a:xfrm>
          <a:prstGeom prst="rect">
            <a:avLst/>
          </a:prstGeom>
        </p:spPr>
        <p:txBody>
          <a:bodyPr/>
          <a:lstStyle>
            <a:lvl2pPr marL="457200" indent="-182879">
              <a:spcBef>
                <a:spcPts val="400"/>
              </a:spcBef>
              <a:defRPr sz="2000"/>
            </a:lvl2pPr>
          </a:lstStyle>
          <a:p>
            <a:r>
              <a:t>Rough schedule of topics:</a:t>
            </a:r>
          </a:p>
          <a:p>
            <a:pPr lvl="1"/>
            <a:r>
              <a:t>Subject to change (depending on pace / interest)</a:t>
            </a:r>
          </a:p>
        </p:txBody>
      </p:sp>
      <p:sp>
        <p:nvSpPr>
          <p:cNvPr id="152" name="Straight Connector 6"/>
          <p:cNvSpPr/>
          <p:nvPr/>
        </p:nvSpPr>
        <p:spPr>
          <a:xfrm>
            <a:off x="457200" y="6430981"/>
            <a:ext cx="8229600" cy="1"/>
          </a:xfrm>
          <a:prstGeom prst="line">
            <a:avLst/>
          </a:prstGeom>
          <a:ln w="2642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graphicFrame>
        <p:nvGraphicFramePr>
          <p:cNvPr id="153" name="Table 3"/>
          <p:cNvGraphicFramePr/>
          <p:nvPr/>
        </p:nvGraphicFramePr>
        <p:xfrm>
          <a:off x="1765005" y="2509284"/>
          <a:ext cx="5911702" cy="338618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300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5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83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292934"/>
                          </a:solidFill>
                        </a:rPr>
                        <a:t>Class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292934"/>
                          </a:solidFill>
                        </a:rPr>
                        <a:t>Date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292934"/>
                          </a:solidFill>
                        </a:rPr>
                        <a:t>Topic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83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1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4/5/23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LP Duality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83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2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4/12/23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Column Generation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83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3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4/19/23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Revenue Management</a:t>
                      </a:r>
                    </a:p>
                  </a:txBody>
                  <a:tcPr marL="0" marR="0" marT="0" marB="0" horzOverflow="overflow">
                    <a:solidFill>
                      <a:srgbClr val="EE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83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4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4/26/23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Assortment Optimization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83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5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5/3/23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Inventory Optimization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83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6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5/10/23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Bandit Models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83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7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5/17/23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Location Models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83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8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5/24/23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Transportation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83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9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5/31/23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Special Topics - I (TBD)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83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10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6/7/23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92934"/>
                          </a:solidFill>
                        </a:rPr>
                        <a:t>Special Topics - II (TBD)</a:t>
                      </a:r>
                    </a:p>
                  </a:txBody>
                  <a:tcPr marL="9525" marR="9525" marT="9525" marB="9525" anchor="ctr" horzOverflow="overflow">
                    <a:solidFill>
                      <a:srgbClr val="EE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ooter Placeholder 4"/>
          <p:cNvSpPr txBox="1"/>
          <p:nvPr/>
        </p:nvSpPr>
        <p:spPr>
          <a:xfrm>
            <a:off x="502919" y="6515261"/>
            <a:ext cx="4023362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D2533C"/>
                </a:solidFill>
              </a:defRPr>
            </a:lvl1pPr>
          </a:lstStyle>
          <a:p>
            <a:r>
              <a:t>MGMTMSA 408 – Lecture 0: Introduction</a:t>
            </a:r>
          </a:p>
        </p:txBody>
      </p:sp>
      <p:sp>
        <p:nvSpPr>
          <p:cNvPr id="1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Software</a:t>
            </a:r>
          </a:p>
        </p:txBody>
      </p:sp>
      <p:sp>
        <p:nvSpPr>
          <p:cNvPr id="1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10741"/>
          </a:xfrm>
          <a:prstGeom prst="rect">
            <a:avLst/>
          </a:prstGeom>
        </p:spPr>
        <p:txBody>
          <a:bodyPr/>
          <a:lstStyle/>
          <a:p>
            <a:r>
              <a:t>Required software:</a:t>
            </a:r>
          </a:p>
          <a:p>
            <a:pPr marL="457200" lvl="1" indent="-182879">
              <a:spcBef>
                <a:spcPts val="400"/>
              </a:spcBef>
              <a:defRPr sz="2000" b="1"/>
            </a:pPr>
            <a:r>
              <a:t>R</a:t>
            </a:r>
            <a:r>
              <a:rPr b="0"/>
              <a:t> </a:t>
            </a:r>
          </a:p>
          <a:p>
            <a:pPr marL="457200" lvl="1" indent="-182879">
              <a:spcBef>
                <a:spcPts val="400"/>
              </a:spcBef>
              <a:defRPr sz="2000" b="1"/>
            </a:pPr>
            <a:r>
              <a:t>RStudio </a:t>
            </a:r>
            <a:r>
              <a:rPr b="0"/>
              <a:t>(recommended)</a:t>
            </a:r>
          </a:p>
          <a:p>
            <a:pPr marL="457200" lvl="1" indent="-182879">
              <a:spcBef>
                <a:spcPts val="400"/>
              </a:spcBef>
              <a:defRPr sz="2000" b="1"/>
            </a:pPr>
            <a:r>
              <a:t>Python</a:t>
            </a:r>
            <a:r>
              <a:rPr b="0"/>
              <a:t> --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https://www.python.org</a:t>
            </a:r>
            <a:r>
              <a:rPr b="0"/>
              <a:t> </a:t>
            </a:r>
          </a:p>
          <a:p>
            <a:pPr marL="731519" lvl="2" indent="-182880">
              <a:spcBef>
                <a:spcPts val="400"/>
              </a:spcBef>
              <a:defRPr sz="1800"/>
            </a:pPr>
            <a:r>
              <a:t>General-purpose programming language</a:t>
            </a:r>
          </a:p>
          <a:p>
            <a:pPr marL="731519" lvl="2" indent="-182880">
              <a:spcBef>
                <a:spcPts val="400"/>
              </a:spcBef>
              <a:defRPr sz="1800"/>
            </a:pPr>
            <a:r>
              <a:t>Free, open-source</a:t>
            </a:r>
          </a:p>
          <a:p>
            <a:pPr marL="457200" lvl="1" indent="-182879">
              <a:spcBef>
                <a:spcPts val="400"/>
              </a:spcBef>
              <a:defRPr sz="2000" b="1"/>
            </a:pPr>
            <a:r>
              <a:t>Gurobi</a:t>
            </a:r>
            <a:r>
              <a:rPr b="0"/>
              <a:t> --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http://www.gurobi.com</a:t>
            </a:r>
          </a:p>
          <a:p>
            <a:pPr marL="731519" lvl="2" indent="-182880">
              <a:spcBef>
                <a:spcPts val="400"/>
              </a:spcBef>
              <a:defRPr sz="1800"/>
            </a:pPr>
            <a:r>
              <a:t>State-of-the-art commercial solver for linear, mixed-integer and second-order cone optimization problems</a:t>
            </a:r>
          </a:p>
          <a:p>
            <a:pPr marL="731519" lvl="2" indent="-182880">
              <a:spcBef>
                <a:spcPts val="400"/>
              </a:spcBef>
              <a:defRPr sz="1800"/>
            </a:pPr>
            <a:r>
              <a:t>Free for academic users</a:t>
            </a:r>
          </a:p>
          <a:p>
            <a:pPr marL="731519" lvl="2" indent="-182880">
              <a:spcBef>
                <a:spcPts val="400"/>
              </a:spcBef>
              <a:defRPr sz="1800" b="1"/>
            </a:pPr>
            <a:r>
              <a:t>Please double check when your Gurobi license expires</a:t>
            </a:r>
          </a:p>
          <a:p>
            <a:pPr marL="1005839" lvl="3" indent="-182880">
              <a:spcBef>
                <a:spcPts val="400"/>
              </a:spcBef>
              <a:buSzPct val="90000"/>
              <a:defRPr sz="1800"/>
            </a:pPr>
            <a:r>
              <a:t>Ideally, </a:t>
            </a:r>
            <a:r>
              <a:rPr b="1"/>
              <a:t>renew it now</a:t>
            </a:r>
          </a:p>
        </p:txBody>
      </p:sp>
      <p:sp>
        <p:nvSpPr>
          <p:cNvPr id="158" name="Straight Connector 6"/>
          <p:cNvSpPr/>
          <p:nvPr/>
        </p:nvSpPr>
        <p:spPr>
          <a:xfrm>
            <a:off x="457200" y="6430981"/>
            <a:ext cx="8229601" cy="1"/>
          </a:xfrm>
          <a:prstGeom prst="line">
            <a:avLst/>
          </a:prstGeom>
          <a:ln w="2642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ooter Placeholder 4"/>
          <p:cNvSpPr txBox="1"/>
          <p:nvPr/>
        </p:nvSpPr>
        <p:spPr>
          <a:xfrm>
            <a:off x="502919" y="6515261"/>
            <a:ext cx="4023362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D2533C"/>
                </a:solidFill>
              </a:defRPr>
            </a:lvl1pPr>
          </a:lstStyle>
          <a:p>
            <a:r>
              <a:t>MGMTMSA 408 – Lecture 0: Introduction</a:t>
            </a:r>
          </a:p>
        </p:txBody>
      </p:sp>
      <p:sp>
        <p:nvSpPr>
          <p:cNvPr id="10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Administration</a:t>
            </a:r>
          </a:p>
        </p:txBody>
      </p:sp>
      <p:sp>
        <p:nvSpPr>
          <p:cNvPr id="10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1074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Website: </a:t>
            </a:r>
            <a:r>
              <a:rPr b="0"/>
              <a:t>hosted on BruinLearn</a:t>
            </a:r>
          </a:p>
          <a:p>
            <a:pPr marL="457200" lvl="1" indent="-182879">
              <a:defRPr b="1"/>
            </a:pPr>
            <a:r>
              <a:rPr b="0"/>
              <a:t>Section 1</a:t>
            </a:r>
            <a:r>
              <a:t>:</a:t>
            </a:r>
            <a:r>
              <a:rPr b="0"/>
              <a:t>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https://bruinlearn.ucla.edu/courses/163210</a:t>
            </a:r>
            <a:r>
              <a:rPr b="0"/>
              <a:t> </a:t>
            </a:r>
          </a:p>
          <a:p>
            <a:pPr marL="457200" lvl="1" indent="-182879">
              <a:defRPr b="1"/>
            </a:pPr>
            <a:r>
              <a:rPr b="0"/>
              <a:t>Section 2: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https://bruinlearn.ucla.edu/courses/163213</a:t>
            </a:r>
            <a:r>
              <a:rPr b="0"/>
              <a:t> </a:t>
            </a:r>
          </a:p>
          <a:p>
            <a:pPr>
              <a:defRPr b="1"/>
            </a:pPr>
            <a:r>
              <a:t>Textbook: </a:t>
            </a:r>
            <a:r>
              <a:rPr b="0"/>
              <a:t>No required textbook </a:t>
            </a:r>
          </a:p>
          <a:p>
            <a:pPr>
              <a:defRPr b="1"/>
            </a:pPr>
            <a:r>
              <a:t>Instructor</a:t>
            </a:r>
            <a:r>
              <a:rPr b="0"/>
              <a:t>: Velibor Misic, 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velibor.misic@anderson.ucla.edu</a:t>
            </a:r>
            <a:r>
              <a:rPr b="0"/>
              <a:t> </a:t>
            </a:r>
          </a:p>
          <a:p>
            <a:pPr>
              <a:defRPr b="1"/>
            </a:pPr>
            <a:r>
              <a:t>Teaching Assistant</a:t>
            </a:r>
            <a:r>
              <a:rPr b="0"/>
              <a:t>: Xinyi Guan,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xinyi.guan.phd@anderson.ucla.edu</a:t>
            </a:r>
            <a:r>
              <a:rPr b="0"/>
              <a:t> </a:t>
            </a:r>
          </a:p>
          <a:p>
            <a:endParaRPr b="0"/>
          </a:p>
          <a:p>
            <a:r>
              <a:t>Please review syllabus for detailed course rules </a:t>
            </a:r>
          </a:p>
        </p:txBody>
      </p:sp>
      <p:sp>
        <p:nvSpPr>
          <p:cNvPr id="106" name="Straight Connector 6"/>
          <p:cNvSpPr/>
          <p:nvPr/>
        </p:nvSpPr>
        <p:spPr>
          <a:xfrm>
            <a:off x="457200" y="6430981"/>
            <a:ext cx="8229601" cy="1"/>
          </a:xfrm>
          <a:prstGeom prst="line">
            <a:avLst/>
          </a:prstGeom>
          <a:ln w="2642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ooter Placeholder 4"/>
          <p:cNvSpPr txBox="1"/>
          <p:nvPr/>
        </p:nvSpPr>
        <p:spPr>
          <a:xfrm>
            <a:off x="502919" y="6515261"/>
            <a:ext cx="4023362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D2533C"/>
                </a:solidFill>
              </a:defRPr>
            </a:lvl1pPr>
          </a:lstStyle>
          <a:p>
            <a:r>
              <a:t>MGMTMSA 408 – Lecture 0: Introduction</a:t>
            </a:r>
          </a:p>
        </p:txBody>
      </p:sp>
      <p:sp>
        <p:nvSpPr>
          <p:cNvPr id="10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Grading</a:t>
            </a:r>
          </a:p>
        </p:txBody>
      </p:sp>
      <p:sp>
        <p:nvSpPr>
          <p:cNvPr id="11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1074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b="1"/>
            </a:pPr>
            <a:r>
              <a:t>Class Participation:</a:t>
            </a:r>
            <a:r>
              <a:rPr b="0"/>
              <a:t> 15%</a:t>
            </a:r>
          </a:p>
          <a:p>
            <a:pPr marL="457200" lvl="1" indent="-182879">
              <a:lnSpc>
                <a:spcPct val="90000"/>
              </a:lnSpc>
              <a:spcBef>
                <a:spcPts val="400"/>
              </a:spcBef>
              <a:defRPr sz="2000"/>
            </a:pPr>
            <a:r>
              <a:t>Attendance is mandatory</a:t>
            </a:r>
          </a:p>
          <a:p>
            <a:pPr marL="457200" lvl="1" indent="-182879">
              <a:lnSpc>
                <a:spcPct val="90000"/>
              </a:lnSpc>
              <a:spcBef>
                <a:spcPts val="400"/>
              </a:spcBef>
              <a:defRPr sz="2000"/>
            </a:pPr>
            <a:r>
              <a:t>Allowed to miss one class; more than one absence will lower grade</a:t>
            </a:r>
          </a:p>
          <a:p>
            <a:pPr marL="457200" lvl="1" indent="-182879">
              <a:lnSpc>
                <a:spcPct val="90000"/>
              </a:lnSpc>
              <a:spcBef>
                <a:spcPts val="400"/>
              </a:spcBef>
              <a:defRPr sz="2000"/>
            </a:pPr>
            <a:endParaRPr/>
          </a:p>
          <a:p>
            <a:pPr>
              <a:lnSpc>
                <a:spcPct val="90000"/>
              </a:lnSpc>
              <a:defRPr b="1"/>
            </a:pPr>
            <a:r>
              <a:t>Homework</a:t>
            </a:r>
            <a:r>
              <a:rPr b="0"/>
              <a:t>: 40%</a:t>
            </a:r>
          </a:p>
          <a:p>
            <a:pPr marL="457200" lvl="1" indent="-182879">
              <a:lnSpc>
                <a:spcPct val="90000"/>
              </a:lnSpc>
              <a:spcBef>
                <a:spcPts val="400"/>
              </a:spcBef>
              <a:defRPr sz="2000"/>
            </a:pPr>
            <a:r>
              <a:t>Four assignments</a:t>
            </a:r>
          </a:p>
          <a:p>
            <a:pPr marL="457200" lvl="1" indent="-182879">
              <a:lnSpc>
                <a:spcPct val="90000"/>
              </a:lnSpc>
              <a:spcBef>
                <a:spcPts val="400"/>
              </a:spcBef>
              <a:defRPr sz="2000"/>
            </a:pPr>
            <a:r>
              <a:t>Problems (2-3) involving R or Python</a:t>
            </a:r>
          </a:p>
          <a:p>
            <a:pPr>
              <a:lnSpc>
                <a:spcPct val="90000"/>
              </a:lnSpc>
            </a:pPr>
            <a:endParaRPr sz="2000"/>
          </a:p>
          <a:p>
            <a:pPr>
              <a:lnSpc>
                <a:spcPct val="90000"/>
              </a:lnSpc>
              <a:defRPr b="1"/>
            </a:pPr>
            <a:r>
              <a:t>Final Exam</a:t>
            </a:r>
            <a:r>
              <a:rPr b="0"/>
              <a:t>: 45%</a:t>
            </a:r>
          </a:p>
          <a:p>
            <a:pPr marL="457200" lvl="1" indent="-182879">
              <a:lnSpc>
                <a:spcPct val="90000"/>
              </a:lnSpc>
              <a:spcBef>
                <a:spcPts val="400"/>
              </a:spcBef>
              <a:defRPr sz="2000"/>
            </a:pPr>
            <a:r>
              <a:t>Take-home exam; will have 72 hours to complete it during Week 11</a:t>
            </a:r>
          </a:p>
          <a:p>
            <a:pPr marL="457200" lvl="1" indent="-182879">
              <a:lnSpc>
                <a:spcPct val="90000"/>
              </a:lnSpc>
              <a:spcBef>
                <a:spcPts val="400"/>
              </a:spcBef>
              <a:defRPr sz="2000"/>
            </a:pPr>
            <a:r>
              <a:t>Problems (4-5) involving R and Python</a:t>
            </a:r>
          </a:p>
        </p:txBody>
      </p:sp>
      <p:sp>
        <p:nvSpPr>
          <p:cNvPr id="111" name="Straight Connector 6"/>
          <p:cNvSpPr/>
          <p:nvPr/>
        </p:nvSpPr>
        <p:spPr>
          <a:xfrm>
            <a:off x="457200" y="6430981"/>
            <a:ext cx="8229601" cy="1"/>
          </a:xfrm>
          <a:prstGeom prst="line">
            <a:avLst/>
          </a:prstGeom>
          <a:ln w="2642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ooter Placeholder 4"/>
          <p:cNvSpPr txBox="1"/>
          <p:nvPr/>
        </p:nvSpPr>
        <p:spPr>
          <a:xfrm>
            <a:off x="502919" y="6515261"/>
            <a:ext cx="4023362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D2533C"/>
                </a:solidFill>
              </a:defRPr>
            </a:lvl1pPr>
          </a:lstStyle>
          <a:p>
            <a:r>
              <a:t>MGMTMSA 408 – Lecture 0: Introduction</a:t>
            </a:r>
          </a:p>
        </p:txBody>
      </p:sp>
      <p:sp>
        <p:nvSpPr>
          <p:cNvPr id="11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Office Hours</a:t>
            </a:r>
          </a:p>
        </p:txBody>
      </p:sp>
      <p:sp>
        <p:nvSpPr>
          <p:cNvPr id="11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1074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Office hours</a:t>
            </a:r>
            <a:r>
              <a:rPr b="0"/>
              <a:t>:</a:t>
            </a:r>
          </a:p>
          <a:p>
            <a:pPr marL="457200" lvl="1" indent="-182879">
              <a:spcBef>
                <a:spcPts val="400"/>
              </a:spcBef>
              <a:defRPr sz="2000"/>
            </a:pPr>
            <a:r>
              <a:t>Xinyi’s office hours: TBA</a:t>
            </a:r>
          </a:p>
          <a:p>
            <a:pPr marL="457200" lvl="1" indent="-182879">
              <a:spcBef>
                <a:spcPts val="400"/>
              </a:spcBef>
              <a:defRPr sz="2000"/>
            </a:pPr>
            <a:r>
              <a:t>Prof. Misic’s office hours: by appointment</a:t>
            </a:r>
          </a:p>
          <a:p>
            <a:pPr marL="457200" lvl="1" indent="-182879">
              <a:spcBef>
                <a:spcPts val="400"/>
              </a:spcBef>
              <a:defRPr sz="2000"/>
            </a:pPr>
            <a:endParaRPr/>
          </a:p>
          <a:p>
            <a:r>
              <a:t>Besides office hours, please feel free to reach out to us with any questions by email </a:t>
            </a:r>
          </a:p>
        </p:txBody>
      </p:sp>
      <p:sp>
        <p:nvSpPr>
          <p:cNvPr id="116" name="Straight Connector 6"/>
          <p:cNvSpPr/>
          <p:nvPr/>
        </p:nvSpPr>
        <p:spPr>
          <a:xfrm>
            <a:off x="457200" y="6430981"/>
            <a:ext cx="8229601" cy="1"/>
          </a:xfrm>
          <a:prstGeom prst="line">
            <a:avLst/>
          </a:prstGeom>
          <a:ln w="2642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ooter Placeholder 4"/>
          <p:cNvSpPr txBox="1"/>
          <p:nvPr/>
        </p:nvSpPr>
        <p:spPr>
          <a:xfrm>
            <a:off x="502919" y="6515261"/>
            <a:ext cx="4023362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D2533C"/>
                </a:solidFill>
              </a:defRPr>
            </a:lvl1pPr>
          </a:lstStyle>
          <a:p>
            <a:r>
              <a:t>MGMTMSA 408 – Lecture 0: Introduction</a:t>
            </a:r>
          </a:p>
        </p:txBody>
      </p:sp>
      <p:sp>
        <p:nvSpPr>
          <p:cNvPr id="11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Etiquette</a:t>
            </a:r>
          </a:p>
        </p:txBody>
      </p:sp>
      <p:sp>
        <p:nvSpPr>
          <p:cNvPr id="12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1074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Lecture etiquette:</a:t>
            </a:r>
          </a:p>
          <a:p>
            <a:pPr marL="457200" lvl="1" indent="-182879">
              <a:spcBef>
                <a:spcPts val="400"/>
              </a:spcBef>
              <a:defRPr sz="2000"/>
            </a:pPr>
            <a:r>
              <a:t>Please come on time</a:t>
            </a:r>
          </a:p>
          <a:p>
            <a:pPr marL="457200" lvl="1" indent="-182879">
              <a:spcBef>
                <a:spcPts val="400"/>
              </a:spcBef>
              <a:defRPr sz="2000"/>
            </a:pPr>
            <a:r>
              <a:t>Please be mindful of your questions</a:t>
            </a:r>
          </a:p>
          <a:p>
            <a:pPr marL="731519" lvl="2" indent="-182880">
              <a:spcBef>
                <a:spcPts val="400"/>
              </a:spcBef>
              <a:defRPr sz="1800"/>
            </a:pPr>
            <a:r>
              <a:t>If you have questions from previous weeks, please save them for the break / after class / email</a:t>
            </a:r>
          </a:p>
          <a:p>
            <a:pPr marL="457200" lvl="1" indent="-182879">
              <a:spcBef>
                <a:spcPts val="400"/>
              </a:spcBef>
              <a:defRPr sz="2000"/>
            </a:pPr>
            <a:r>
              <a:t>Throughout the quarter, I may provide some time for you to think about problems on your own, before I go through them</a:t>
            </a:r>
          </a:p>
          <a:p>
            <a:pPr marL="731519" lvl="2" indent="-182880">
              <a:spcBef>
                <a:spcPts val="400"/>
              </a:spcBef>
              <a:defRPr sz="1800"/>
            </a:pPr>
            <a:r>
              <a:t>You can talk with the person next to you … </a:t>
            </a:r>
          </a:p>
          <a:p>
            <a:pPr marL="731519" lvl="2" indent="-182880">
              <a:spcBef>
                <a:spcPts val="400"/>
              </a:spcBef>
              <a:defRPr sz="1800"/>
            </a:pPr>
            <a:r>
              <a:t>… but this is not an invitation to disengage </a:t>
            </a:r>
          </a:p>
        </p:txBody>
      </p:sp>
      <p:sp>
        <p:nvSpPr>
          <p:cNvPr id="121" name="Straight Connector 6"/>
          <p:cNvSpPr/>
          <p:nvPr/>
        </p:nvSpPr>
        <p:spPr>
          <a:xfrm>
            <a:off x="457200" y="6430981"/>
            <a:ext cx="8229601" cy="1"/>
          </a:xfrm>
          <a:prstGeom prst="line">
            <a:avLst/>
          </a:prstGeom>
          <a:ln w="2642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ooter Placeholder 4"/>
          <p:cNvSpPr txBox="1"/>
          <p:nvPr/>
        </p:nvSpPr>
        <p:spPr>
          <a:xfrm>
            <a:off x="502919" y="6515261"/>
            <a:ext cx="4023362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D2533C"/>
                </a:solidFill>
              </a:defRPr>
            </a:lvl1pPr>
          </a:lstStyle>
          <a:p>
            <a:r>
              <a:t>MGMTMSA 408 – Lecture 0: Introduction</a:t>
            </a:r>
          </a:p>
        </p:txBody>
      </p:sp>
      <p:sp>
        <p:nvSpPr>
          <p:cNvPr id="12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Homework and Final Exam</a:t>
            </a:r>
          </a:p>
        </p:txBody>
      </p:sp>
      <p:sp>
        <p:nvSpPr>
          <p:cNvPr id="12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1074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Homework:</a:t>
            </a:r>
          </a:p>
          <a:p>
            <a:pPr marL="457200" lvl="1" indent="-182879">
              <a:spcBef>
                <a:spcPts val="400"/>
              </a:spcBef>
              <a:defRPr sz="2000"/>
            </a:pPr>
            <a:r>
              <a:t>Homework is to be submitted via BruinLearn</a:t>
            </a:r>
          </a:p>
          <a:p>
            <a:pPr marL="457200" lvl="1" indent="-182879">
              <a:spcBef>
                <a:spcPts val="400"/>
              </a:spcBef>
              <a:defRPr sz="2000"/>
            </a:pPr>
            <a:r>
              <a:t>Link to submit will be available under the Homework tab</a:t>
            </a:r>
          </a:p>
          <a:p>
            <a:pPr marL="457200" lvl="1" indent="-182879">
              <a:spcBef>
                <a:spcPts val="400"/>
              </a:spcBef>
              <a:defRPr sz="2000"/>
            </a:pPr>
            <a:r>
              <a:t>(Example: Homework 1 is available right now, under the Homework tab on BruinLearn)</a:t>
            </a:r>
          </a:p>
          <a:p>
            <a:pPr marL="457200" lvl="1" indent="-182879">
              <a:spcBef>
                <a:spcPts val="400"/>
              </a:spcBef>
              <a:defRPr sz="2000"/>
            </a:pPr>
            <a:r>
              <a:t>Need to submit both answers and Python/R code</a:t>
            </a:r>
          </a:p>
          <a:p>
            <a:endParaRPr sz="2000"/>
          </a:p>
          <a:p>
            <a:pPr>
              <a:defRPr b="1"/>
            </a:pPr>
            <a:r>
              <a:t>Final exam</a:t>
            </a:r>
            <a:r>
              <a:rPr b="0"/>
              <a:t>:</a:t>
            </a:r>
          </a:p>
          <a:p>
            <a:pPr marL="457200" lvl="1" indent="-182879">
              <a:spcBef>
                <a:spcPts val="400"/>
              </a:spcBef>
              <a:defRPr sz="2000"/>
            </a:pPr>
            <a:r>
              <a:t>Also will require submission via BruinLearn</a:t>
            </a:r>
          </a:p>
          <a:p>
            <a:pPr marL="457200" lvl="1" indent="-182879">
              <a:spcBef>
                <a:spcPts val="400"/>
              </a:spcBef>
              <a:defRPr sz="2000"/>
            </a:pPr>
            <a:r>
              <a:t>More details later in the quarter</a:t>
            </a:r>
          </a:p>
        </p:txBody>
      </p:sp>
      <p:sp>
        <p:nvSpPr>
          <p:cNvPr id="126" name="Straight Connector 6"/>
          <p:cNvSpPr/>
          <p:nvPr/>
        </p:nvSpPr>
        <p:spPr>
          <a:xfrm>
            <a:off x="457200" y="6430981"/>
            <a:ext cx="8229601" cy="1"/>
          </a:xfrm>
          <a:prstGeom prst="line">
            <a:avLst/>
          </a:prstGeom>
          <a:ln w="2642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ooter Placeholder 4"/>
          <p:cNvSpPr txBox="1"/>
          <p:nvPr/>
        </p:nvSpPr>
        <p:spPr>
          <a:xfrm>
            <a:off x="502919" y="6515261"/>
            <a:ext cx="4023362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D2533C"/>
                </a:solidFill>
              </a:defRPr>
            </a:lvl1pPr>
          </a:lstStyle>
          <a:p>
            <a:r>
              <a:t>MGMTMSA 408 – Lecture 0: Introduction</a:t>
            </a:r>
          </a:p>
        </p:txBody>
      </p:sp>
      <p:sp>
        <p:nvSpPr>
          <p:cNvPr id="12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Key Dates (Section 1)</a:t>
            </a:r>
          </a:p>
        </p:txBody>
      </p:sp>
      <p:sp>
        <p:nvSpPr>
          <p:cNvPr id="13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1074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April 20: </a:t>
            </a:r>
            <a:r>
              <a:rPr b="0"/>
              <a:t>Homework 1 due</a:t>
            </a:r>
          </a:p>
          <a:p>
            <a:pPr>
              <a:defRPr b="1"/>
            </a:pPr>
            <a:r>
              <a:t>May 4</a:t>
            </a:r>
            <a:r>
              <a:rPr b="0"/>
              <a:t>: Homework 2 due</a:t>
            </a:r>
          </a:p>
          <a:p>
            <a:pPr>
              <a:defRPr b="1"/>
            </a:pPr>
            <a:r>
              <a:t>May 18</a:t>
            </a:r>
            <a:r>
              <a:rPr b="0"/>
              <a:t>: Homework 3 due</a:t>
            </a:r>
          </a:p>
          <a:p>
            <a:pPr>
              <a:defRPr b="1"/>
            </a:pPr>
            <a:r>
              <a:t>June 1</a:t>
            </a:r>
            <a:r>
              <a:rPr b="0"/>
              <a:t>: Homework 4 due</a:t>
            </a:r>
          </a:p>
          <a:p>
            <a:endParaRPr b="0"/>
          </a:p>
          <a:p>
            <a:pPr>
              <a:defRPr b="1"/>
            </a:pPr>
            <a:r>
              <a:t>June 13, 12pm PST</a:t>
            </a:r>
            <a:r>
              <a:rPr b="0"/>
              <a:t>: Final exam released</a:t>
            </a:r>
          </a:p>
          <a:p>
            <a:pPr>
              <a:defRPr b="1"/>
            </a:pPr>
            <a:r>
              <a:t>June 16, 12pm PST</a:t>
            </a:r>
            <a:r>
              <a:rPr b="0"/>
              <a:t>: Final exam due</a:t>
            </a:r>
          </a:p>
        </p:txBody>
      </p:sp>
      <p:sp>
        <p:nvSpPr>
          <p:cNvPr id="131" name="Straight Connector 6"/>
          <p:cNvSpPr/>
          <p:nvPr/>
        </p:nvSpPr>
        <p:spPr>
          <a:xfrm>
            <a:off x="457200" y="6430981"/>
            <a:ext cx="8229601" cy="1"/>
          </a:xfrm>
          <a:prstGeom prst="line">
            <a:avLst/>
          </a:prstGeom>
          <a:ln w="2642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ooter Placeholder 4"/>
          <p:cNvSpPr txBox="1"/>
          <p:nvPr/>
        </p:nvSpPr>
        <p:spPr>
          <a:xfrm>
            <a:off x="502919" y="6515261"/>
            <a:ext cx="402336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D2533C"/>
                </a:solidFill>
              </a:defRPr>
            </a:lvl1pPr>
          </a:lstStyle>
          <a:p>
            <a:r>
              <a:t>MGMTMSA 408 – Lecture 0: Introduction</a:t>
            </a:r>
          </a:p>
        </p:txBody>
      </p:sp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Key Dates (Section 2)</a:t>
            </a:r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1074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April 19: </a:t>
            </a:r>
            <a:r>
              <a:rPr b="0"/>
              <a:t>Homework 1 due</a:t>
            </a:r>
          </a:p>
          <a:p>
            <a:pPr>
              <a:defRPr b="1"/>
            </a:pPr>
            <a:r>
              <a:t>May 3</a:t>
            </a:r>
            <a:r>
              <a:rPr b="0"/>
              <a:t>: Homework 2 due</a:t>
            </a:r>
          </a:p>
          <a:p>
            <a:pPr>
              <a:defRPr b="1"/>
            </a:pPr>
            <a:r>
              <a:t>May 17</a:t>
            </a:r>
            <a:r>
              <a:rPr b="0"/>
              <a:t>: Homework 3 due</a:t>
            </a:r>
          </a:p>
          <a:p>
            <a:pPr>
              <a:defRPr b="1"/>
            </a:pPr>
            <a:r>
              <a:t>May 31</a:t>
            </a:r>
            <a:r>
              <a:rPr b="0"/>
              <a:t>: Homework 4 due</a:t>
            </a:r>
          </a:p>
          <a:p>
            <a:endParaRPr b="0"/>
          </a:p>
          <a:p>
            <a:pPr>
              <a:defRPr b="1"/>
            </a:pPr>
            <a:r>
              <a:t>June 13, 12pm PST</a:t>
            </a:r>
            <a:r>
              <a:rPr b="0"/>
              <a:t>: Final exam released</a:t>
            </a:r>
          </a:p>
          <a:p>
            <a:pPr>
              <a:defRPr b="1"/>
            </a:pPr>
            <a:r>
              <a:t>June 16, 12pm PST</a:t>
            </a:r>
            <a:r>
              <a:rPr b="0"/>
              <a:t>: Final exam due</a:t>
            </a:r>
          </a:p>
        </p:txBody>
      </p:sp>
      <p:sp>
        <p:nvSpPr>
          <p:cNvPr id="136" name="Straight Connector 6"/>
          <p:cNvSpPr/>
          <p:nvPr/>
        </p:nvSpPr>
        <p:spPr>
          <a:xfrm>
            <a:off x="457200" y="6430981"/>
            <a:ext cx="8229600" cy="1"/>
          </a:xfrm>
          <a:prstGeom prst="line">
            <a:avLst/>
          </a:prstGeom>
          <a:ln w="2642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ooter Placeholder 4"/>
          <p:cNvSpPr txBox="1"/>
          <p:nvPr/>
        </p:nvSpPr>
        <p:spPr>
          <a:xfrm>
            <a:off x="502919" y="6515261"/>
            <a:ext cx="4023362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D2533C"/>
                </a:solidFill>
              </a:defRPr>
            </a:lvl1pPr>
          </a:lstStyle>
          <a:p>
            <a:r>
              <a:t>MGMTMSA 408 – Lecture 0: Introduction</a:t>
            </a:r>
          </a:p>
        </p:txBody>
      </p:sp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this course about?</a:t>
            </a:r>
          </a:p>
        </p:txBody>
      </p:sp>
      <p:sp>
        <p:nvSpPr>
          <p:cNvPr id="14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1074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dirty="0"/>
              <a:t>Operations:</a:t>
            </a:r>
          </a:p>
          <a:p>
            <a:pPr marL="457200" lvl="1" indent="-182879">
              <a:spcBef>
                <a:spcPts val="400"/>
              </a:spcBef>
              <a:defRPr sz="2000"/>
            </a:pPr>
            <a:r>
              <a:rPr dirty="0"/>
              <a:t>Word comes from Latin word </a:t>
            </a:r>
            <a:r>
              <a:rPr i="1" dirty="0"/>
              <a:t>opus </a:t>
            </a:r>
            <a:r>
              <a:rPr dirty="0"/>
              <a:t>(= work)</a:t>
            </a:r>
            <a:endParaRPr i="1" dirty="0"/>
          </a:p>
          <a:p>
            <a:pPr marL="457200" lvl="1" indent="-182879">
              <a:spcBef>
                <a:spcPts val="400"/>
              </a:spcBef>
              <a:defRPr sz="2000"/>
            </a:pPr>
            <a:r>
              <a:rPr dirty="0"/>
              <a:t>Operations is the ”work” that a firm does</a:t>
            </a:r>
          </a:p>
          <a:p>
            <a:pPr marL="457200" lvl="1" indent="-182879">
              <a:spcBef>
                <a:spcPts val="400"/>
              </a:spcBef>
              <a:defRPr sz="2000"/>
            </a:pPr>
            <a:r>
              <a:rPr dirty="0"/>
              <a:t>Processes that support the production and delivery of products and services</a:t>
            </a:r>
          </a:p>
          <a:p>
            <a:pPr marL="457200" lvl="1" indent="-182879">
              <a:spcBef>
                <a:spcPts val="400"/>
              </a:spcBef>
              <a:defRPr sz="2000"/>
            </a:pPr>
            <a:endParaRPr dirty="0"/>
          </a:p>
          <a:p>
            <a:pPr>
              <a:defRPr b="1"/>
            </a:pPr>
            <a:r>
              <a:rPr dirty="0"/>
              <a:t>Analytics</a:t>
            </a:r>
            <a:r>
              <a:rPr b="0" dirty="0"/>
              <a:t>:</a:t>
            </a:r>
          </a:p>
          <a:p>
            <a:pPr marL="457200" lvl="1" indent="-182879">
              <a:spcBef>
                <a:spcPts val="400"/>
              </a:spcBef>
              <a:defRPr sz="2000"/>
            </a:pPr>
            <a:r>
              <a:rPr dirty="0"/>
              <a:t>Science of using data and models to make decisions that create value</a:t>
            </a:r>
          </a:p>
        </p:txBody>
      </p:sp>
      <p:sp>
        <p:nvSpPr>
          <p:cNvPr id="141" name="Straight Connector 6"/>
          <p:cNvSpPr/>
          <p:nvPr/>
        </p:nvSpPr>
        <p:spPr>
          <a:xfrm>
            <a:off x="457200" y="6430981"/>
            <a:ext cx="8229601" cy="1"/>
          </a:xfrm>
          <a:prstGeom prst="line">
            <a:avLst/>
          </a:prstGeom>
          <a:ln w="26425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GMT408Theme">
  <a:themeElements>
    <a:clrScheme name="MGMT408Theme">
      <a:dk1>
        <a:srgbClr val="292934"/>
      </a:dk1>
      <a:lt1>
        <a:srgbClr val="FFFFFF"/>
      </a:lt1>
      <a:dk2>
        <a:srgbClr val="A7A7A7"/>
      </a:dk2>
      <a:lt2>
        <a:srgbClr val="535353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FF00FF"/>
      </a:folHlink>
    </a:clrScheme>
    <a:fontScheme name="MGMT408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GMT408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6425" cap="flat">
          <a:solidFill>
            <a:schemeClr val="accent1"/>
          </a:solidFill>
          <a:prstDash val="solid"/>
          <a:round/>
        </a:ln>
        <a:effectLst>
          <a:outerShdw blurRad="38100" dist="25400" dir="27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9293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64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9293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GMT408Theme">
  <a:themeElements>
    <a:clrScheme name="MGMT408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FF00FF"/>
      </a:folHlink>
    </a:clrScheme>
    <a:fontScheme name="MGMT408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GMT408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6425" cap="flat">
          <a:solidFill>
            <a:schemeClr val="accent1"/>
          </a:solidFill>
          <a:prstDash val="solid"/>
          <a:round/>
        </a:ln>
        <a:effectLst>
          <a:outerShdw blurRad="38100" dist="25400" dir="27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9293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64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9293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763</Words>
  <Application>Microsoft Macintosh PowerPoint</Application>
  <PresentationFormat>On-screen Show (4:3)</PresentationFormat>
  <Paragraphs>166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MGMT408Theme</vt:lpstr>
      <vt:lpstr>Lecture 0: Introduction</vt:lpstr>
      <vt:lpstr>Administration</vt:lpstr>
      <vt:lpstr>Grading</vt:lpstr>
      <vt:lpstr>Office Hours</vt:lpstr>
      <vt:lpstr>Etiquette</vt:lpstr>
      <vt:lpstr>Homework and Final Exam</vt:lpstr>
      <vt:lpstr>Key Dates (Section 1)</vt:lpstr>
      <vt:lpstr>Key Dates (Section 2)</vt:lpstr>
      <vt:lpstr>What is this course about?</vt:lpstr>
      <vt:lpstr>Schedule (Section 1)</vt:lpstr>
      <vt:lpstr>Schedule (Section 2)</vt:lpstr>
      <vt:lpstr>Software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0: Introduction</dc:title>
  <cp:lastModifiedBy>Microsoft Office User</cp:lastModifiedBy>
  <cp:revision>1</cp:revision>
  <dcterms:modified xsi:type="dcterms:W3CDTF">2023-03-29T04:00:45Z</dcterms:modified>
</cp:coreProperties>
</file>