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8" r:id="rId3"/>
    <p:sldId id="259" r:id="rId4"/>
    <p:sldId id="266" r:id="rId5"/>
    <p:sldId id="261" r:id="rId6"/>
    <p:sldId id="262" r:id="rId7"/>
    <p:sldId id="267" r:id="rId8"/>
    <p:sldId id="269" r:id="rId9"/>
    <p:sldId id="270"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8BFBE-272C-4CA3-9928-1E1003AA9646}" v="3" dt="2023-11-30T03:47:55.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2" d="100"/>
          <a:sy n="72" d="100"/>
        </p:scale>
        <p:origin x="4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373C-F889-C3C3-53BE-25A0D1B33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697B18-70A7-A9F1-6193-CFA1CF8CF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2F3EBF-4934-7146-229C-728620793FAC}"/>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4A27445B-78C1-2627-D817-F43BC484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90733-E547-C769-6098-1C0AC5449CA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4499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4955-960B-C12F-8DC9-E2978D80C5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601D61-BFE2-6AB8-2A61-5FEEDB1CA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269F-08AF-0B35-2A5D-E9B6DE4FB42F}"/>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6E129A16-918B-BF73-6A3D-0E92DFE01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8ED91-9C00-533B-F004-23F1EB1FFC6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2294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F48359-856F-7BAE-9B1A-3C314ACDE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BC9F2C-271C-B9F6-6B71-B02AAF1B9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C0992-0A5D-3B34-26AC-EAC34677FCC5}"/>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C71343E3-CF31-D3BB-571E-DF52F9C57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86106-74B1-0339-9D7F-DE263EB24D46}"/>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3681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F7-FE85-7EA0-3960-99380A3E36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20814-75B7-A181-6F23-1FEBF915C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CB77B-4DF7-8C63-C80F-B404F04896E5}"/>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28AE8416-95D3-BBF8-E2EB-29723DBE1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E7EFB-FAF6-FDDF-714B-F30F9A05F35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36814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2BE1-107C-A014-35A6-9708EB420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DD87-B79E-70AA-8B50-2BC4107BCB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2777E-1E78-F0FC-ECAA-D51480ABD27E}"/>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7546E0BA-517D-E523-E960-EC9162116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6EBE-BF7E-41DC-C5DD-4C192D8FEC9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9575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39D8-A5D9-0C29-A1AE-FBBBA09ED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70CBD7-E2EC-C791-E971-1B65F5FA6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CF45-AB52-8105-3C7A-7CC0FD14DE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0F66C4-E365-E1CC-32FC-8B3BDED38726}"/>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DD092625-5FAA-760D-ACFB-847C2BD5A5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BFF32F-DB8B-F6DF-90BC-BE8E2143D128}"/>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636383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1B12-640A-623B-0D0E-CCB846C62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0CEF-81E8-357C-2E7F-7929CA0D9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D6EB0-0B52-5171-3A96-5590A1654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321CB-E7F7-C8A0-657F-AFC5E1C20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A04C-4FBB-A224-DE72-4FEFEB84BE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A7E51F-8BD0-15C8-4835-AA0B1DFA358C}"/>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8" name="Footer Placeholder 7">
            <a:extLst>
              <a:ext uri="{FF2B5EF4-FFF2-40B4-BE49-F238E27FC236}">
                <a16:creationId xmlns:a16="http://schemas.microsoft.com/office/drawing/2014/main" id="{DFB32453-40F6-4AF1-2E05-33A82AC53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59301D-6ED1-E274-3CC2-93919F188625}"/>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15227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54C-7E95-8270-E6B2-96FC542DA5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C868BD-ACF9-4C6E-EB7E-E852B684E66A}"/>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4" name="Footer Placeholder 3">
            <a:extLst>
              <a:ext uri="{FF2B5EF4-FFF2-40B4-BE49-F238E27FC236}">
                <a16:creationId xmlns:a16="http://schemas.microsoft.com/office/drawing/2014/main" id="{2719CB7B-E90D-1568-BAA6-3EA5A6ACF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2A2726-B9A9-DF2C-B8EB-F7B43858C01B}"/>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509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CD9217-E35D-0292-4DAB-75A12618D7FF}"/>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3" name="Footer Placeholder 2">
            <a:extLst>
              <a:ext uri="{FF2B5EF4-FFF2-40B4-BE49-F238E27FC236}">
                <a16:creationId xmlns:a16="http://schemas.microsoft.com/office/drawing/2014/main" id="{7E45A9E6-3E9D-3BFD-B402-2D057AFE5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97966-3159-6AEB-786A-1FA73AF1AC3A}"/>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250234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22A8-F52F-389E-3914-D6B60202C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51A331-07E0-90C9-C93F-E672FC491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B7120-DFD0-8C5B-F793-8F672935E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3FBD7-806E-6AE7-B862-06B6C3EA0826}"/>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5BA2A9B5-99DD-D2BD-C199-99A9382D3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AFF42-5471-2A9F-483C-0D7344C7462C}"/>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393506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674E-6F80-2C36-D69A-D4734F0E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086CC6-6439-0201-840B-EAC6F10BDD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9E51DD-357E-548E-4C20-093C209D70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0A528-E119-20CE-AB12-FA5E045BD750}"/>
              </a:ext>
            </a:extLst>
          </p:cNvPr>
          <p:cNvSpPr>
            <a:spLocks noGrp="1"/>
          </p:cNvSpPr>
          <p:nvPr>
            <p:ph type="dt" sz="half" idx="10"/>
          </p:nvPr>
        </p:nvSpPr>
        <p:spPr/>
        <p:txBody>
          <a:bodyPr/>
          <a:lstStyle/>
          <a:p>
            <a:fld id="{AAB5F6B8-300A-416B-BA03-5EACEF40AB6D}" type="datetimeFigureOut">
              <a:rPr lang="en-US" smtClean="0"/>
              <a:t>4/15/2024</a:t>
            </a:fld>
            <a:endParaRPr lang="en-US"/>
          </a:p>
        </p:txBody>
      </p:sp>
      <p:sp>
        <p:nvSpPr>
          <p:cNvPr id="6" name="Footer Placeholder 5">
            <a:extLst>
              <a:ext uri="{FF2B5EF4-FFF2-40B4-BE49-F238E27FC236}">
                <a16:creationId xmlns:a16="http://schemas.microsoft.com/office/drawing/2014/main" id="{3D8A9767-5961-24EE-93FD-5067845163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909FF-EF4F-155A-20A9-F251380C29F0}"/>
              </a:ext>
            </a:extLst>
          </p:cNvPr>
          <p:cNvSpPr>
            <a:spLocks noGrp="1"/>
          </p:cNvSpPr>
          <p:nvPr>
            <p:ph type="sldNum" sz="quarter" idx="12"/>
          </p:nvPr>
        </p:nvSpPr>
        <p:spPr/>
        <p:txBody>
          <a:bodyPr/>
          <a:lstStyle/>
          <a:p>
            <a:fld id="{C7493A43-C1AB-4554-8BE2-593A3D301D2C}" type="slidenum">
              <a:rPr lang="en-US" smtClean="0"/>
              <a:t>‹#›</a:t>
            </a:fld>
            <a:endParaRPr lang="en-US"/>
          </a:p>
        </p:txBody>
      </p:sp>
    </p:spTree>
    <p:extLst>
      <p:ext uri="{BB962C8B-B14F-4D97-AF65-F5344CB8AC3E}">
        <p14:creationId xmlns:p14="http://schemas.microsoft.com/office/powerpoint/2010/main" val="68794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497BBE-FEF4-8CDD-E5B7-72EC09BB2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1BE11F-DD82-ED2E-997E-FED6F6CA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C8CB9-DA32-1F94-DEE9-098CA085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B5F6B8-300A-416B-BA03-5EACEF40AB6D}" type="datetimeFigureOut">
              <a:rPr lang="en-US" smtClean="0"/>
              <a:t>4/15/2024</a:t>
            </a:fld>
            <a:endParaRPr lang="en-US"/>
          </a:p>
        </p:txBody>
      </p:sp>
      <p:sp>
        <p:nvSpPr>
          <p:cNvPr id="5" name="Footer Placeholder 4">
            <a:extLst>
              <a:ext uri="{FF2B5EF4-FFF2-40B4-BE49-F238E27FC236}">
                <a16:creationId xmlns:a16="http://schemas.microsoft.com/office/drawing/2014/main" id="{558A2F29-9637-2D21-BB90-B7248AD00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C12BD2-21B7-6D2C-85D2-D346A0A7F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93A43-C1AB-4554-8BE2-593A3D301D2C}" type="slidenum">
              <a:rPr lang="en-US" smtClean="0"/>
              <a:t>‹#›</a:t>
            </a:fld>
            <a:endParaRPr lang="en-US"/>
          </a:p>
        </p:txBody>
      </p:sp>
    </p:spTree>
    <p:extLst>
      <p:ext uri="{BB962C8B-B14F-4D97-AF65-F5344CB8AC3E}">
        <p14:creationId xmlns:p14="http://schemas.microsoft.com/office/powerpoint/2010/main" val="259071546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invertebrate&#10;&#10;Description automatically generated">
            <a:extLst>
              <a:ext uri="{FF2B5EF4-FFF2-40B4-BE49-F238E27FC236}">
                <a16:creationId xmlns:a16="http://schemas.microsoft.com/office/drawing/2014/main" id="{999404FA-6CC2-B135-3D2D-8F4A231346F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891" r="822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357F52-B151-4A36-48D6-5918D757C447}"/>
              </a:ext>
            </a:extLst>
          </p:cNvPr>
          <p:cNvSpPr>
            <a:spLocks noGrp="1"/>
          </p:cNvSpPr>
          <p:nvPr>
            <p:ph type="ctrTitle"/>
          </p:nvPr>
        </p:nvSpPr>
        <p:spPr>
          <a:xfrm>
            <a:off x="529803" y="1872306"/>
            <a:ext cx="10185594" cy="1629832"/>
          </a:xfrm>
        </p:spPr>
        <p:txBody>
          <a:bodyPr vert="horz" lIns="91440" tIns="45720" rIns="91440" bIns="45720" rtlCol="0" anchor="ctr">
            <a:normAutofit/>
          </a:bodyPr>
          <a:lstStyle/>
          <a:p>
            <a:pPr marL="457200" marR="0">
              <a:lnSpc>
                <a:spcPct val="90000"/>
              </a:lnSpc>
              <a:spcAft>
                <a:spcPts val="800"/>
              </a:spcAft>
            </a:pPr>
            <a:r>
              <a:rPr lang="en-US" sz="2400" cap="all" dirty="0">
                <a:solidFill>
                  <a:schemeClr val="tx1"/>
                </a:solidFill>
                <a:effectLst/>
              </a:rPr>
              <a:t>           Genetic-based disease identification with deep </a:t>
            </a:r>
            <a:br>
              <a:rPr lang="en-US" sz="2400" dirty="0">
                <a:solidFill>
                  <a:schemeClr val="tx1"/>
                </a:solidFill>
                <a:effectLst/>
              </a:rPr>
            </a:br>
            <a:r>
              <a:rPr lang="en-US" sz="2400" cap="all" dirty="0">
                <a:solidFill>
                  <a:schemeClr val="tx1"/>
                </a:solidFill>
                <a:effectLst/>
              </a:rPr>
              <a:t>                     learning on neural networks</a:t>
            </a:r>
            <a:br>
              <a:rPr lang="en-US" sz="1400" dirty="0">
                <a:solidFill>
                  <a:schemeClr val="tx1"/>
                </a:solidFill>
                <a:effectLst/>
              </a:rPr>
            </a:br>
            <a:endParaRPr lang="en-US" sz="1400" dirty="0">
              <a:solidFill>
                <a:schemeClr val="tx1"/>
              </a:solidFill>
            </a:endParaRPr>
          </a:p>
        </p:txBody>
      </p:sp>
      <p:sp>
        <p:nvSpPr>
          <p:cNvPr id="4" name="TextBox 3">
            <a:extLst>
              <a:ext uri="{FF2B5EF4-FFF2-40B4-BE49-F238E27FC236}">
                <a16:creationId xmlns:a16="http://schemas.microsoft.com/office/drawing/2014/main" id="{7F0B6B9B-624F-CDC6-0FBD-42303ADA08B6}"/>
              </a:ext>
            </a:extLst>
          </p:cNvPr>
          <p:cNvSpPr txBox="1"/>
          <p:nvPr/>
        </p:nvSpPr>
        <p:spPr>
          <a:xfrm>
            <a:off x="7781730" y="5374433"/>
            <a:ext cx="4410249" cy="646331"/>
          </a:xfrm>
          <a:prstGeom prst="rect">
            <a:avLst/>
          </a:prstGeom>
          <a:noFill/>
        </p:spPr>
        <p:txBody>
          <a:bodyPr wrap="square" rtlCol="0">
            <a:spAutoFit/>
          </a:bodyPr>
          <a:lstStyle/>
          <a:p>
            <a:r>
              <a:rPr lang="en-US" dirty="0"/>
              <a:t>By:</a:t>
            </a:r>
          </a:p>
          <a:p>
            <a:r>
              <a:rPr lang="en-US" dirty="0"/>
              <a:t>Valluri Vayu Nandhan(700747722)</a:t>
            </a:r>
          </a:p>
        </p:txBody>
      </p:sp>
    </p:spTree>
    <p:extLst>
      <p:ext uri="{BB962C8B-B14F-4D97-AF65-F5344CB8AC3E}">
        <p14:creationId xmlns:p14="http://schemas.microsoft.com/office/powerpoint/2010/main" val="32227930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720A0-F96C-98C3-A92C-4BAE3E5B5DA8}"/>
              </a:ext>
            </a:extLst>
          </p:cNvPr>
          <p:cNvSpPr txBox="1"/>
          <p:nvPr/>
        </p:nvSpPr>
        <p:spPr>
          <a:xfrm>
            <a:off x="536714" y="337930"/>
            <a:ext cx="8289234" cy="4454233"/>
          </a:xfrm>
          <a:prstGeom prst="rect">
            <a:avLst/>
          </a:prstGeom>
          <a:noFill/>
        </p:spPr>
        <p:txBody>
          <a:bodyPr wrap="square">
            <a:spAutoFit/>
          </a:bodyPr>
          <a:lstStyle/>
          <a:p>
            <a:pPr marL="0" marR="0" algn="ctr">
              <a:lnSpc>
                <a:spcPct val="150000"/>
              </a:lnSpc>
              <a:spcBef>
                <a:spcPts val="0"/>
              </a:spcBef>
              <a:spcAft>
                <a:spcPts val="800"/>
              </a:spcAft>
            </a:pPr>
            <a:r>
              <a:rPr lang="uz-Latn-UZ" sz="2000" b="1" dirty="0">
                <a:effectLst/>
                <a:latin typeface="Times New Roman" panose="02020603050405020304" pitchFamily="18" charset="0"/>
                <a:ea typeface="Calibri" panose="020F0502020204030204" pitchFamily="34" charset="0"/>
                <a:cs typeface="Times New Roman" panose="02020603050405020304" pitchFamily="18" charset="0"/>
              </a:rPr>
              <a:t>SYSTEM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SPECIFICATIONS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uz-Latn-UZ" sz="18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Intel(R) Pentium(R) CPU G2010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Clock Speed			2.80GHz</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RAM				2.00 GB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a:t>
            </a:r>
            <a:r>
              <a:rPr lang="uz-Latn-UZ" sz="1800" dirty="0">
                <a:effectLst/>
                <a:latin typeface="Times New Roman" panose="02020603050405020304" pitchFamily="18" charset="0"/>
                <a:ea typeface="Calibri" panose="020F0502020204030204" pitchFamily="34" charset="0"/>
                <a:cs typeface="Times New Roman" panose="02020603050405020304" pitchFamily="18" charset="0"/>
              </a:rPr>
              <a:t>1 TB HDD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50000"/>
              </a:lnSpc>
              <a:spcBef>
                <a:spcPts val="0"/>
              </a:spcBef>
              <a:spcAft>
                <a:spcPts val="0"/>
              </a:spcAft>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uz-Latn-UZ" sz="1800" b="1" dirty="0">
                <a:effectLst/>
                <a:latin typeface="Times New Roman" panose="02020603050405020304" pitchFamily="18" charset="0"/>
                <a:ea typeface="Times New Roman" panose="02020603050405020304" pitchFamily="18" charset="0"/>
                <a:cs typeface="Times New Roman" panose="02020603050405020304" pitchFamily="18" charset="0"/>
              </a:rPr>
              <a:t> SOFTWARE REQUIREMENTS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uz-Latn-UZ" sz="1800" dirty="0">
                <a:effectLst/>
                <a:latin typeface="Times New Roman" panose="02020603050405020304" pitchFamily="18" charset="0"/>
                <a:ea typeface="Times New Roman" panose="02020603050405020304" pitchFamily="18" charset="0"/>
                <a:cs typeface="Times New Roman" panose="02020603050405020304" pitchFamily="18" charset="0"/>
              </a:rPr>
              <a:t>Front-End Tool:	Python in Google Colab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044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867FE-F35A-AE88-A515-0B0577528A45}"/>
              </a:ext>
            </a:extLst>
          </p:cNvPr>
          <p:cNvSpPr txBox="1"/>
          <p:nvPr/>
        </p:nvSpPr>
        <p:spPr>
          <a:xfrm>
            <a:off x="307910" y="970385"/>
            <a:ext cx="4749282" cy="5197054"/>
          </a:xfrm>
          <a:prstGeom prst="rect">
            <a:avLst/>
          </a:prstGeom>
        </p:spPr>
        <p:txBody>
          <a:bodyPr vert="horz" lIns="91440" tIns="45720" rIns="91440" bIns="45720" rtlCol="0">
            <a:normAutofit/>
          </a:bodyPr>
          <a:lstStyle/>
          <a:p>
            <a:pPr>
              <a:lnSpc>
                <a:spcPct val="90000"/>
              </a:lnSpc>
              <a:spcAft>
                <a:spcPts val="600"/>
              </a:spcAft>
            </a:pPr>
            <a:r>
              <a:rPr lang="en-US" sz="2800" b="1" dirty="0"/>
              <a:t>Results/Simulations:</a:t>
            </a:r>
          </a:p>
          <a:p>
            <a:pPr>
              <a:lnSpc>
                <a:spcPct val="90000"/>
              </a:lnSpc>
              <a:spcAft>
                <a:spcPts val="600"/>
              </a:spcAft>
            </a:pPr>
            <a:endParaRPr lang="en-US" sz="2800" b="1" dirty="0"/>
          </a:p>
          <a:p>
            <a:pPr>
              <a:lnSpc>
                <a:spcPct val="90000"/>
              </a:lnSpc>
              <a:spcAft>
                <a:spcPts val="600"/>
              </a:spcAft>
            </a:pPr>
            <a:r>
              <a:rPr lang="en-US" sz="1400" b="1" dirty="0"/>
              <a:t>         </a:t>
            </a:r>
            <a:r>
              <a:rPr lang="en-US" dirty="0">
                <a:effectLst/>
              </a:rPr>
              <a:t>Genetic-based disease identification with deep learning on neural networks will be the Python-based application which contributes to finding out the genetic disease. It will be helpful in finding the genetic disease based on the </a:t>
            </a:r>
            <a:r>
              <a:rPr lang="en-US" dirty="0"/>
              <a:t>attributes</a:t>
            </a:r>
            <a:r>
              <a:rPr lang="en-US" dirty="0">
                <a:effectLst/>
              </a:rPr>
              <a:t> of the patient records.</a:t>
            </a:r>
            <a:r>
              <a:rPr lang="en-US" b="0" i="0" dirty="0">
                <a:effectLst/>
              </a:rPr>
              <a:t> The results of these studies demonstrate the potential of deep learning on neural networks for genetic-based disease identification. These models offer high accuracy rates and improved efficiency compared to traditional diagnostic methods, with the potential to improve patient outcomes.</a:t>
            </a:r>
          </a:p>
          <a:p>
            <a:pPr>
              <a:lnSpc>
                <a:spcPct val="90000"/>
              </a:lnSpc>
              <a:spcAft>
                <a:spcPts val="600"/>
              </a:spcAft>
            </a:pPr>
            <a:r>
              <a:rPr lang="en-US" sz="1400" b="1" dirty="0"/>
              <a:t>                                                            </a:t>
            </a:r>
          </a:p>
        </p:txBody>
      </p:sp>
      <p:pic>
        <p:nvPicPr>
          <p:cNvPr id="4" name="Picture 3" descr="A picture containing diagram&#10;&#10;Description automatically generated">
            <a:extLst>
              <a:ext uri="{FF2B5EF4-FFF2-40B4-BE49-F238E27FC236}">
                <a16:creationId xmlns:a16="http://schemas.microsoft.com/office/drawing/2014/main" id="{08A5624D-5F50-B3A4-D1B3-D449BBADE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18" y="224783"/>
            <a:ext cx="2828925" cy="4318969"/>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620ECA4-CC21-7A22-FC2A-A2F2B1EC4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2337" y="315940"/>
            <a:ext cx="2828925" cy="2348007"/>
          </a:xfrm>
          <a:prstGeom prst="rect">
            <a:avLst/>
          </a:prstGeom>
        </p:spPr>
      </p:pic>
      <p:pic>
        <p:nvPicPr>
          <p:cNvPr id="3" name="Picture 2">
            <a:extLst>
              <a:ext uri="{FF2B5EF4-FFF2-40B4-BE49-F238E27FC236}">
                <a16:creationId xmlns:a16="http://schemas.microsoft.com/office/drawing/2014/main" id="{AB8A6C4E-A0C7-2BDC-E692-1D7D0BAFC4BD}"/>
              </a:ext>
            </a:extLst>
          </p:cNvPr>
          <p:cNvPicPr>
            <a:picLocks noChangeAspect="1"/>
          </p:cNvPicPr>
          <p:nvPr/>
        </p:nvPicPr>
        <p:blipFill>
          <a:blip r:embed="rId4"/>
          <a:stretch>
            <a:fillRect/>
          </a:stretch>
        </p:blipFill>
        <p:spPr>
          <a:xfrm>
            <a:off x="307910" y="5159829"/>
            <a:ext cx="11304970" cy="1649653"/>
          </a:xfrm>
          <a:prstGeom prst="rect">
            <a:avLst/>
          </a:prstGeom>
        </p:spPr>
      </p:pic>
    </p:spTree>
    <p:extLst>
      <p:ext uri="{BB962C8B-B14F-4D97-AF65-F5344CB8AC3E}">
        <p14:creationId xmlns:p14="http://schemas.microsoft.com/office/powerpoint/2010/main" val="99444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2" name="TextBox 1">
            <a:extLst>
              <a:ext uri="{FF2B5EF4-FFF2-40B4-BE49-F238E27FC236}">
                <a16:creationId xmlns:a16="http://schemas.microsoft.com/office/drawing/2014/main" id="{91D3A28E-76A1-1438-7F57-A6D3FD090815}"/>
              </a:ext>
            </a:extLst>
          </p:cNvPr>
          <p:cNvSpPr txBox="1"/>
          <p:nvPr/>
        </p:nvSpPr>
        <p:spPr>
          <a:xfrm>
            <a:off x="188844" y="357809"/>
            <a:ext cx="5788876" cy="5606429"/>
          </a:xfrm>
          <a:prstGeom prst="rect">
            <a:avLst/>
          </a:prstGeom>
        </p:spPr>
        <p:txBody>
          <a:bodyPr vert="horz" lIns="91440" tIns="45720" rIns="91440" bIns="45720" rtlCol="0" anchor="t">
            <a:normAutofit lnSpcReduction="10000"/>
          </a:bodyPr>
          <a:lstStyle/>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r>
              <a:rPr lang="en-US" sz="2800" b="1" u="sng" dirty="0">
                <a:latin typeface="Times New Roman" panose="02020603050405020304" pitchFamily="18" charset="0"/>
                <a:cs typeface="Times New Roman" panose="02020603050405020304" pitchFamily="18" charset="0"/>
              </a:rPr>
              <a:t>References: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[1]. </a:t>
            </a:r>
            <a:r>
              <a:rPr lang="en-US" sz="1400" dirty="0" err="1">
                <a:latin typeface="Times New Roman" panose="02020603050405020304" pitchFamily="18" charset="0"/>
                <a:cs typeface="Times New Roman" panose="02020603050405020304" pitchFamily="18" charset="0"/>
              </a:rPr>
              <a:t>Chunyu</a:t>
            </a:r>
            <a:r>
              <a:rPr lang="en-US" sz="1400" dirty="0">
                <a:latin typeface="Times New Roman" panose="02020603050405020304" pitchFamily="18" charset="0"/>
                <a:cs typeface="Times New Roman" panose="02020603050405020304" pitchFamily="18" charset="0"/>
              </a:rPr>
              <a:t> Wang1 , </a:t>
            </a:r>
            <a:r>
              <a:rPr lang="en-US" sz="1400" dirty="0" err="1">
                <a:latin typeface="Times New Roman" panose="02020603050405020304" pitchFamily="18" charset="0"/>
                <a:cs typeface="Times New Roman" panose="02020603050405020304" pitchFamily="18" charset="0"/>
              </a:rPr>
              <a:t>Junling</a:t>
            </a:r>
            <a:r>
              <a:rPr lang="en-US" sz="1400" dirty="0">
                <a:latin typeface="Times New Roman" panose="02020603050405020304" pitchFamily="18" charset="0"/>
                <a:cs typeface="Times New Roman" panose="02020603050405020304" pitchFamily="18" charset="0"/>
              </a:rPr>
              <a:t> Guo1 , Ning Zhao1 , Yang Liu1 , </a:t>
            </a:r>
            <a:r>
              <a:rPr lang="en-US" sz="1400" dirty="0" err="1">
                <a:latin typeface="Times New Roman" panose="02020603050405020304" pitchFamily="18" charset="0"/>
                <a:cs typeface="Times New Roman" panose="02020603050405020304" pitchFamily="18" charset="0"/>
              </a:rPr>
              <a:t>Xiaoyan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Guojun</a:t>
            </a:r>
            <a:r>
              <a:rPr lang="en-US" sz="1400" dirty="0">
                <a:latin typeface="Times New Roman" panose="02020603050405020304" pitchFamily="18" charset="0"/>
                <a:cs typeface="Times New Roman" panose="02020603050405020304" pitchFamily="18" charset="0"/>
              </a:rPr>
              <a:t> Liu1 , </a:t>
            </a:r>
            <a:r>
              <a:rPr lang="en-US" sz="1400" dirty="0" err="1">
                <a:latin typeface="Times New Roman" panose="02020603050405020304" pitchFamily="18" charset="0"/>
                <a:cs typeface="Times New Roman" panose="02020603050405020304" pitchFamily="18" charset="0"/>
              </a:rPr>
              <a:t>Maozu</a:t>
            </a:r>
            <a:r>
              <a:rPr lang="en-US" sz="1400" dirty="0">
                <a:latin typeface="Times New Roman" panose="02020603050405020304" pitchFamily="18" charset="0"/>
                <a:cs typeface="Times New Roman" panose="02020603050405020304" pitchFamily="18" charset="0"/>
              </a:rPr>
              <a:t> Guo2,3,” A Cancer Survival Prediction Method Based on Graph Convolutional Network”- DOI 10.1109/TNB.2019.2936398, IEEE. </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[2]. NOUR ELDEEN M. KHALIFA 1 , MOHAMED HAMED N. TAHA 1 , DALIA EZZAT ALI 1 , ADAM SLOWIK 2 , (Senior Member, IEEE), AND ABOUL ELLA HASSANIEN 1-“ Artificial Intelligence Technique for Gene Expression by Tumor RNA-Seq Data: A Novel Optimized Deep Learning Approach”- date of publication January 29, 2020, date of current version February 6, 2020 , IEEE.</a:t>
            </a:r>
          </a:p>
          <a:p>
            <a:pPr>
              <a:lnSpc>
                <a:spcPct val="90000"/>
              </a:lnSpc>
              <a:spcAft>
                <a:spcPts val="600"/>
              </a:spcAft>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[3]. Haibing Guo1,* , </a:t>
            </a:r>
            <a:r>
              <a:rPr lang="en-US" sz="1400" dirty="0" err="1">
                <a:latin typeface="Times New Roman" panose="02020603050405020304" pitchFamily="18" charset="0"/>
                <a:cs typeface="Times New Roman" panose="02020603050405020304" pitchFamily="18" charset="0"/>
              </a:rPr>
              <a:t>Yongjin</a:t>
            </a:r>
            <a:r>
              <a:rPr lang="en-US" sz="1400" dirty="0">
                <a:latin typeface="Times New Roman" panose="02020603050405020304" pitchFamily="18" charset="0"/>
                <a:cs typeface="Times New Roman" panose="02020603050405020304" pitchFamily="18" charset="0"/>
              </a:rPr>
              <a:t> Zhang2-“ RESTING STATE fMRI AND IMPROVED DEEP LEARNING ALGORITHM FOR EARLIER DETECTION OF ALZHEIMER’S DISEASE”- DOI 10.1109/ACCESS.2020.3003424, IEEE Access.</a:t>
            </a:r>
          </a:p>
          <a:p>
            <a:pPr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a:lnSpc>
                <a:spcPct val="90000"/>
              </a:lnSpc>
              <a:spcAft>
                <a:spcPts val="600"/>
              </a:spcAft>
            </a:pPr>
            <a:r>
              <a:rPr lang="en-US" sz="1400" dirty="0">
                <a:latin typeface="Times New Roman" panose="02020603050405020304" pitchFamily="18" charset="0"/>
                <a:cs typeface="Times New Roman" panose="02020603050405020304" pitchFamily="18" charset="0"/>
              </a:rPr>
              <a:t>[4]. </a:t>
            </a:r>
            <a:r>
              <a:rPr lang="en-US" sz="1400" dirty="0" err="1">
                <a:latin typeface="Times New Roman" panose="02020603050405020304" pitchFamily="18" charset="0"/>
                <a:cs typeface="Times New Roman" panose="02020603050405020304" pitchFamily="18" charset="0"/>
              </a:rPr>
              <a:t>Xiangxiang</a:t>
            </a:r>
            <a:r>
              <a:rPr lang="en-US" sz="1400" dirty="0">
                <a:latin typeface="Times New Roman" panose="02020603050405020304" pitchFamily="18" charset="0"/>
                <a:cs typeface="Times New Roman" panose="02020603050405020304" pitchFamily="18" charset="0"/>
              </a:rPr>
              <a:t> Zeng, Senior Member, IEEE, </a:t>
            </a:r>
            <a:r>
              <a:rPr lang="en-US" sz="1400" dirty="0" err="1">
                <a:latin typeface="Times New Roman" panose="02020603050405020304" pitchFamily="18" charset="0"/>
                <a:cs typeface="Times New Roman" panose="02020603050405020304" pitchFamily="18" charset="0"/>
              </a:rPr>
              <a:t>Yinglai</a:t>
            </a:r>
            <a:r>
              <a:rPr lang="en-US" sz="1400" dirty="0">
                <a:latin typeface="Times New Roman" panose="02020603050405020304" pitchFamily="18" charset="0"/>
                <a:cs typeface="Times New Roman" panose="02020603050405020304" pitchFamily="18" charset="0"/>
              </a:rPr>
              <a:t> Lin, </a:t>
            </a:r>
            <a:r>
              <a:rPr lang="en-US" sz="1400" dirty="0" err="1">
                <a:latin typeface="Times New Roman" panose="02020603050405020304" pitchFamily="18" charset="0"/>
                <a:cs typeface="Times New Roman" panose="02020603050405020304" pitchFamily="18" charset="0"/>
              </a:rPr>
              <a:t>Yuying</a:t>
            </a:r>
            <a:r>
              <a:rPr lang="en-US" sz="1400" dirty="0">
                <a:latin typeface="Times New Roman" panose="02020603050405020304" pitchFamily="18" charset="0"/>
                <a:cs typeface="Times New Roman" panose="02020603050405020304" pitchFamily="18" charset="0"/>
              </a:rPr>
              <a:t> He, </a:t>
            </a:r>
            <a:r>
              <a:rPr lang="en-US" sz="1400" dirty="0" err="1">
                <a:latin typeface="Times New Roman" panose="02020603050405020304" pitchFamily="18" charset="0"/>
                <a:cs typeface="Times New Roman" panose="02020603050405020304" pitchFamily="18" charset="0"/>
              </a:rPr>
              <a:t>Linyuan</a:t>
            </a:r>
            <a:r>
              <a:rPr lang="en-US" sz="1400" dirty="0">
                <a:latin typeface="Times New Roman" panose="02020603050405020304" pitchFamily="18" charset="0"/>
                <a:cs typeface="Times New Roman" panose="02020603050405020304" pitchFamily="18" charset="0"/>
              </a:rPr>
              <a:t> Lu, Xiaoping Min ¨ ∗ , and Alfonso </a:t>
            </a:r>
            <a:r>
              <a:rPr lang="en-US" sz="1400" dirty="0" err="1">
                <a:latin typeface="Times New Roman" panose="02020603050405020304" pitchFamily="18" charset="0"/>
                <a:cs typeface="Times New Roman" panose="02020603050405020304" pitchFamily="18" charset="0"/>
              </a:rPr>
              <a:t>Rodr´ıguez</a:t>
            </a:r>
            <a:r>
              <a:rPr lang="en-US" sz="1400" dirty="0">
                <a:latin typeface="Times New Roman" panose="02020603050405020304" pitchFamily="18" charset="0"/>
                <a:cs typeface="Times New Roman" panose="02020603050405020304" pitchFamily="18" charset="0"/>
              </a:rPr>
              <a:t>-Paton-“ Deep collaborative filtering for prediction of disease genes”- DOI 10.1109/TCBB.2019.2907536, IEEE/ACM Transactions on Computational Biology and Bioinformatics. </a:t>
            </a:r>
          </a:p>
          <a:p>
            <a:pPr indent="-228600">
              <a:lnSpc>
                <a:spcPct val="90000"/>
              </a:lnSpc>
              <a:spcAft>
                <a:spcPts val="600"/>
              </a:spcAft>
              <a:buFont typeface="Arial" panose="020B0604020202020204" pitchFamily="34" charset="0"/>
              <a:buChar char="•"/>
            </a:pPr>
            <a:endParaRPr lang="en-US" sz="800" dirty="0"/>
          </a:p>
        </p:txBody>
      </p:sp>
      <p:sp>
        <p:nvSpPr>
          <p:cNvPr id="19" name="Freeform: Shape 18">
            <a:extLst>
              <a:ext uri="{FF2B5EF4-FFF2-40B4-BE49-F238E27FC236}">
                <a16:creationId xmlns:a16="http://schemas.microsoft.com/office/drawing/2014/main" id="{9F68E20E-6240-4DD9-A3D6-57B838407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27728" y="885812"/>
            <a:ext cx="5298208" cy="503702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Picture 6" descr="A picture containing text, book, shelf, indoor&#10;&#10;Description automatically generated">
            <a:extLst>
              <a:ext uri="{FF2B5EF4-FFF2-40B4-BE49-F238E27FC236}">
                <a16:creationId xmlns:a16="http://schemas.microsoft.com/office/drawing/2014/main" id="{97E2C92D-1CA9-FF8D-7271-330C6E28C8E0}"/>
              </a:ext>
            </a:extLst>
          </p:cNvPr>
          <p:cNvPicPr>
            <a:picLocks noChangeAspect="1"/>
          </p:cNvPicPr>
          <p:nvPr/>
        </p:nvPicPr>
        <p:blipFill rotWithShape="1">
          <a:blip r:embed="rId2">
            <a:extLst>
              <a:ext uri="{28A0092B-C50C-407E-A947-70E740481C1C}">
                <a14:useLocalDpi xmlns:a14="http://schemas.microsoft.com/office/drawing/2010/main" val="0"/>
              </a:ext>
            </a:extLst>
          </a:blip>
          <a:srcRect l="29734" r="24395" b="1"/>
          <a:stretch/>
        </p:blipFill>
        <p:spPr>
          <a:xfrm>
            <a:off x="6623466" y="1064419"/>
            <a:ext cx="4906732" cy="4679812"/>
          </a:xfrm>
          <a:custGeom>
            <a:avLst/>
            <a:gdLst/>
            <a:ahLst/>
            <a:cxnLst/>
            <a:rect l="l" t="t" r="r" b="b"/>
            <a:pathLst>
              <a:path w="4906732" h="4679812">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p:spPr>
      </p:pic>
      <p:sp>
        <p:nvSpPr>
          <p:cNvPr id="21" name="Freeform: Shape 20">
            <a:extLst>
              <a:ext uri="{FF2B5EF4-FFF2-40B4-BE49-F238E27FC236}">
                <a16:creationId xmlns:a16="http://schemas.microsoft.com/office/drawing/2014/main" id="{74169F48-3AE4-4FA1-899E-6A598A0FF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466" y="1064419"/>
            <a:ext cx="4906732" cy="4679812"/>
          </a:xfrm>
          <a:custGeom>
            <a:avLst/>
            <a:gdLst>
              <a:gd name="connsiteX0" fmla="*/ 2111892 w 4906732"/>
              <a:gd name="connsiteY0" fmla="*/ 128277 h 4679812"/>
              <a:gd name="connsiteX1" fmla="*/ 1284759 w 4906732"/>
              <a:gd name="connsiteY1" fmla="*/ 304571 h 4679812"/>
              <a:gd name="connsiteX2" fmla="*/ 681504 w 4906732"/>
              <a:gd name="connsiteY2" fmla="*/ 780226 h 4679812"/>
              <a:gd name="connsiteX3" fmla="*/ 145242 w 4906732"/>
              <a:gd name="connsiteY3" fmla="*/ 2465033 h 4679812"/>
              <a:gd name="connsiteX4" fmla="*/ 384115 w 4906732"/>
              <a:gd name="connsiteY4" fmla="*/ 3155989 h 4679812"/>
              <a:gd name="connsiteX5" fmla="*/ 1091369 w 4906732"/>
              <a:gd name="connsiteY5" fmla="*/ 3799371 h 4679812"/>
              <a:gd name="connsiteX6" fmla="*/ 1246870 w 4906732"/>
              <a:gd name="connsiteY6" fmla="*/ 3922444 h 4679812"/>
              <a:gd name="connsiteX7" fmla="*/ 2524620 w 4906732"/>
              <a:gd name="connsiteY7" fmla="*/ 4542238 h 4679812"/>
              <a:gd name="connsiteX8" fmla="*/ 4207799 w 4906732"/>
              <a:gd name="connsiteY8" fmla="*/ 3534781 h 4679812"/>
              <a:gd name="connsiteX9" fmla="*/ 4387177 w 4906732"/>
              <a:gd name="connsiteY9" fmla="*/ 3277045 h 4679812"/>
              <a:gd name="connsiteX10" fmla="*/ 4743172 w 4906732"/>
              <a:gd name="connsiteY10" fmla="*/ 2465033 h 4679812"/>
              <a:gd name="connsiteX11" fmla="*/ 4528076 w 4906732"/>
              <a:gd name="connsiteY11" fmla="*/ 1590526 h 4679812"/>
              <a:gd name="connsiteX12" fmla="*/ 3934883 w 4906732"/>
              <a:gd name="connsiteY12" fmla="*/ 839091 h 4679812"/>
              <a:gd name="connsiteX13" fmla="*/ 3077260 w 4906732"/>
              <a:gd name="connsiteY13" fmla="*/ 317975 h 4679812"/>
              <a:gd name="connsiteX14" fmla="*/ 2111892 w 4906732"/>
              <a:gd name="connsiteY14" fmla="*/ 128277 h 4679812"/>
              <a:gd name="connsiteX15" fmla="*/ 2098733 w 4906732"/>
              <a:gd name="connsiteY15" fmla="*/ 0 h 4679812"/>
              <a:gd name="connsiteX16" fmla="*/ 3128936 w 4906732"/>
              <a:gd name="connsiteY16" fmla="*/ 201123 h 4679812"/>
              <a:gd name="connsiteX17" fmla="*/ 4044157 w 4906732"/>
              <a:gd name="connsiteY17" fmla="*/ 753626 h 4679812"/>
              <a:gd name="connsiteX18" fmla="*/ 4677189 w 4906732"/>
              <a:gd name="connsiteY18" fmla="*/ 1550320 h 4679812"/>
              <a:gd name="connsiteX19" fmla="*/ 4906732 w 4906732"/>
              <a:gd name="connsiteY19" fmla="*/ 2477497 h 4679812"/>
              <a:gd name="connsiteX20" fmla="*/ 4526828 w 4906732"/>
              <a:gd name="connsiteY20" fmla="*/ 3338417 h 4679812"/>
              <a:gd name="connsiteX21" fmla="*/ 4335403 w 4906732"/>
              <a:gd name="connsiteY21" fmla="*/ 3611676 h 4679812"/>
              <a:gd name="connsiteX22" fmla="*/ 2539181 w 4906732"/>
              <a:gd name="connsiteY22" fmla="*/ 4679812 h 4679812"/>
              <a:gd name="connsiteX23" fmla="*/ 1175614 w 4906732"/>
              <a:gd name="connsiteY23" fmla="*/ 4022687 h 4679812"/>
              <a:gd name="connsiteX24" fmla="*/ 1009670 w 4906732"/>
              <a:gd name="connsiteY24" fmla="*/ 3892202 h 4679812"/>
              <a:gd name="connsiteX25" fmla="*/ 254918 w 4906732"/>
              <a:gd name="connsiteY25" fmla="*/ 3210070 h 4679812"/>
              <a:gd name="connsiteX26" fmla="*/ 0 w 4906732"/>
              <a:gd name="connsiteY26" fmla="*/ 2477497 h 4679812"/>
              <a:gd name="connsiteX27" fmla="*/ 572277 w 4906732"/>
              <a:gd name="connsiteY27" fmla="*/ 691216 h 4679812"/>
              <a:gd name="connsiteX28" fmla="*/ 1216048 w 4906732"/>
              <a:gd name="connsiteY28" fmla="*/ 186911 h 4679812"/>
              <a:gd name="connsiteX29" fmla="*/ 2098733 w 4906732"/>
              <a:gd name="connsiteY29" fmla="*/ 0 h 467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906732" h="4679812">
                <a:moveTo>
                  <a:pt x="2111892" y="128277"/>
                </a:moveTo>
                <a:cubicBezTo>
                  <a:pt x="1809573" y="128277"/>
                  <a:pt x="1531330" y="187646"/>
                  <a:pt x="1284759" y="304571"/>
                </a:cubicBezTo>
                <a:cubicBezTo>
                  <a:pt x="1053677" y="414236"/>
                  <a:pt x="850716" y="574300"/>
                  <a:pt x="681504" y="780226"/>
                </a:cubicBezTo>
                <a:cubicBezTo>
                  <a:pt x="335670" y="1201251"/>
                  <a:pt x="145242" y="1799576"/>
                  <a:pt x="145242" y="2465033"/>
                </a:cubicBezTo>
                <a:cubicBezTo>
                  <a:pt x="145242" y="2730530"/>
                  <a:pt x="218947" y="2943614"/>
                  <a:pt x="384115" y="3155989"/>
                </a:cubicBezTo>
                <a:cubicBezTo>
                  <a:pt x="556885" y="3378145"/>
                  <a:pt x="816480" y="3582762"/>
                  <a:pt x="1091369" y="3799371"/>
                </a:cubicBezTo>
                <a:cubicBezTo>
                  <a:pt x="1142084" y="3839287"/>
                  <a:pt x="1194478" y="3880613"/>
                  <a:pt x="1246870" y="3922444"/>
                </a:cubicBezTo>
                <a:cubicBezTo>
                  <a:pt x="1715839" y="4296801"/>
                  <a:pt x="2058119" y="4542238"/>
                  <a:pt x="2524620" y="4542238"/>
                </a:cubicBezTo>
                <a:cubicBezTo>
                  <a:pt x="3235427" y="4542238"/>
                  <a:pt x="3738828" y="4240958"/>
                  <a:pt x="4207799" y="3534781"/>
                </a:cubicBezTo>
                <a:cubicBezTo>
                  <a:pt x="4269169" y="3442350"/>
                  <a:pt x="4329161" y="3358288"/>
                  <a:pt x="4387177" y="3277045"/>
                </a:cubicBezTo>
                <a:cubicBezTo>
                  <a:pt x="4627632" y="2940185"/>
                  <a:pt x="4743172" y="2765002"/>
                  <a:pt x="4743172" y="2465033"/>
                </a:cubicBezTo>
                <a:cubicBezTo>
                  <a:pt x="4743172" y="2167182"/>
                  <a:pt x="4670751" y="1872957"/>
                  <a:pt x="4528076" y="1590526"/>
                </a:cubicBezTo>
                <a:cubicBezTo>
                  <a:pt x="4388460" y="1314244"/>
                  <a:pt x="4188856" y="1061349"/>
                  <a:pt x="3934883" y="839091"/>
                </a:cubicBezTo>
                <a:cubicBezTo>
                  <a:pt x="3685253" y="620565"/>
                  <a:pt x="3388755" y="440343"/>
                  <a:pt x="3077260" y="317975"/>
                </a:cubicBezTo>
                <a:cubicBezTo>
                  <a:pt x="2757379" y="192082"/>
                  <a:pt x="2432465" y="128277"/>
                  <a:pt x="2111892" y="128277"/>
                </a:cubicBezTo>
                <a:close/>
                <a:moveTo>
                  <a:pt x="2098733" y="0"/>
                </a:moveTo>
                <a:cubicBezTo>
                  <a:pt x="2440836" y="0"/>
                  <a:pt x="2787571" y="67648"/>
                  <a:pt x="3128936" y="201123"/>
                </a:cubicBezTo>
                <a:cubicBezTo>
                  <a:pt x="3461352" y="330861"/>
                  <a:pt x="3777761" y="521938"/>
                  <a:pt x="4044157" y="753626"/>
                </a:cubicBezTo>
                <a:cubicBezTo>
                  <a:pt x="4315187" y="989269"/>
                  <a:pt x="4528197" y="1257397"/>
                  <a:pt x="4677189" y="1550320"/>
                </a:cubicBezTo>
                <a:cubicBezTo>
                  <a:pt x="4829446" y="1849760"/>
                  <a:pt x="4906732" y="2161706"/>
                  <a:pt x="4906732" y="2477497"/>
                </a:cubicBezTo>
                <a:cubicBezTo>
                  <a:pt x="4906732" y="2795534"/>
                  <a:pt x="4783432" y="2981268"/>
                  <a:pt x="4526828" y="3338417"/>
                </a:cubicBezTo>
                <a:cubicBezTo>
                  <a:pt x="4464915" y="3424553"/>
                  <a:pt x="4400896" y="3513679"/>
                  <a:pt x="4335403" y="3611676"/>
                </a:cubicBezTo>
                <a:cubicBezTo>
                  <a:pt x="3834936" y="4360387"/>
                  <a:pt x="3297724" y="4679812"/>
                  <a:pt x="2539181" y="4679812"/>
                </a:cubicBezTo>
                <a:cubicBezTo>
                  <a:pt x="2041348" y="4679812"/>
                  <a:pt x="1676081" y="4419592"/>
                  <a:pt x="1175614" y="4022687"/>
                </a:cubicBezTo>
                <a:cubicBezTo>
                  <a:pt x="1119704" y="3978338"/>
                  <a:pt x="1063792" y="3934522"/>
                  <a:pt x="1009670" y="3892202"/>
                </a:cubicBezTo>
                <a:cubicBezTo>
                  <a:pt x="716320" y="3662546"/>
                  <a:pt x="439289" y="3445606"/>
                  <a:pt x="254918" y="3210070"/>
                </a:cubicBezTo>
                <a:cubicBezTo>
                  <a:pt x="78655" y="2984902"/>
                  <a:pt x="0" y="2758986"/>
                  <a:pt x="0" y="2477497"/>
                </a:cubicBezTo>
                <a:cubicBezTo>
                  <a:pt x="0" y="1771961"/>
                  <a:pt x="203218" y="1137598"/>
                  <a:pt x="572277" y="691216"/>
                </a:cubicBezTo>
                <a:cubicBezTo>
                  <a:pt x="752856" y="472887"/>
                  <a:pt x="969447" y="303182"/>
                  <a:pt x="1216048" y="186911"/>
                </a:cubicBezTo>
                <a:cubicBezTo>
                  <a:pt x="1479180" y="62945"/>
                  <a:pt x="1776110" y="0"/>
                  <a:pt x="2098733" y="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0733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83469CEC-1C0A-3C22-48D4-04197341277F}"/>
              </a:ext>
            </a:extLst>
          </p:cNvPr>
          <p:cNvPicPr>
            <a:picLocks noChangeAspect="1"/>
          </p:cNvPicPr>
          <p:nvPr/>
        </p:nvPicPr>
        <p:blipFill rotWithShape="1">
          <a:blip r:embed="rId2">
            <a:extLst>
              <a:ext uri="{28A0092B-C50C-407E-A947-70E740481C1C}">
                <a14:useLocalDpi xmlns:a14="http://schemas.microsoft.com/office/drawing/2010/main" val="0"/>
              </a:ext>
            </a:extLst>
          </a:blip>
          <a:srcRect b="25000"/>
          <a:stretch/>
        </p:blipFill>
        <p:spPr>
          <a:xfrm>
            <a:off x="20" y="10"/>
            <a:ext cx="12191980" cy="6857990"/>
          </a:xfrm>
          <a:prstGeom prst="rect">
            <a:avLst/>
          </a:prstGeom>
        </p:spPr>
      </p:pic>
    </p:spTree>
    <p:extLst>
      <p:ext uri="{BB962C8B-B14F-4D97-AF65-F5344CB8AC3E}">
        <p14:creationId xmlns:p14="http://schemas.microsoft.com/office/powerpoint/2010/main" val="83745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day&#10;&#10;Description automatically generated">
            <a:extLst>
              <a:ext uri="{FF2B5EF4-FFF2-40B4-BE49-F238E27FC236}">
                <a16:creationId xmlns:a16="http://schemas.microsoft.com/office/drawing/2014/main" id="{4C38337E-8C8E-DC5A-ADBD-1CF85658054E}"/>
              </a:ext>
            </a:extLst>
          </p:cNvPr>
          <p:cNvPicPr>
            <a:picLocks noChangeAspect="1"/>
          </p:cNvPicPr>
          <p:nvPr/>
        </p:nvPicPr>
        <p:blipFill rotWithShape="1">
          <a:blip r:embed="rId2">
            <a:extLst>
              <a:ext uri="{28A0092B-C50C-407E-A947-70E740481C1C}">
                <a14:useLocalDpi xmlns:a14="http://schemas.microsoft.com/office/drawing/2010/main" val="0"/>
              </a:ext>
            </a:extLst>
          </a:blip>
          <a:srcRect r="4120" b="-1"/>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1674F03-4ED4-BE26-5DA1-421D8CD25879}"/>
              </a:ext>
            </a:extLst>
          </p:cNvPr>
          <p:cNvSpPr txBox="1"/>
          <p:nvPr/>
        </p:nvSpPr>
        <p:spPr>
          <a:xfrm>
            <a:off x="0" y="914400"/>
            <a:ext cx="5347252" cy="5262563"/>
          </a:xfrm>
          <a:prstGeom prst="rect">
            <a:avLst/>
          </a:prstGeom>
        </p:spPr>
        <p:txBody>
          <a:bodyPr vert="horz" lIns="91440" tIns="45720" rIns="91440" bIns="45720" rtlCol="0">
            <a:normAutofit/>
          </a:bodyPr>
          <a:lstStyle/>
          <a:p>
            <a:pPr>
              <a:lnSpc>
                <a:spcPct val="90000"/>
              </a:lnSpc>
              <a:spcAft>
                <a:spcPts val="600"/>
              </a:spcAft>
            </a:pPr>
            <a:r>
              <a:rPr lang="en-US" sz="2000" b="1" dirty="0"/>
              <a:t>Motivation :</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900" dirty="0"/>
              <a:t>Identifying</a:t>
            </a:r>
            <a:r>
              <a:rPr lang="en-US" sz="1900" dirty="0">
                <a:effectLst/>
              </a:rPr>
              <a:t> disease genes from the human genome is an important and fundamental problem in biomedical research.</a:t>
            </a:r>
            <a:r>
              <a:rPr lang="en-US" sz="1900" dirty="0"/>
              <a:t> </a:t>
            </a:r>
            <a:r>
              <a:rPr lang="en-US" sz="1900" b="0" i="0" dirty="0">
                <a:effectLst/>
              </a:rPr>
              <a:t>The motivation behind this research is to improve the identification of genetic-based diseases. Genetic diseases are often complex and difficult to diagnose, requiring expensive and time-consuming laboratory tests. The goal is to create a reliable and scalable tool that can assist healthcare professionals in making accurate diagnoses and providing personalized treatment plans to patients with genetic-based diseases.</a:t>
            </a:r>
            <a:endParaRPr lang="en-US" sz="19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886793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51283688-463C-7B65-CAA6-BD184A03F4E8}"/>
              </a:ext>
            </a:extLst>
          </p:cNvPr>
          <p:cNvPicPr>
            <a:picLocks noChangeAspect="1"/>
          </p:cNvPicPr>
          <p:nvPr/>
        </p:nvPicPr>
        <p:blipFill rotWithShape="1">
          <a:blip r:embed="rId2">
            <a:extLst>
              <a:ext uri="{28A0092B-C50C-407E-A947-70E740481C1C}">
                <a14:useLocalDpi xmlns:a14="http://schemas.microsoft.com/office/drawing/2010/main" val="0"/>
              </a:ext>
            </a:extLst>
          </a:blip>
          <a:srcRect r="15627" b="-1"/>
          <a:stretch/>
        </p:blipFill>
        <p:spPr>
          <a:xfrm>
            <a:off x="6273218" y="10"/>
            <a:ext cx="5918781" cy="6857990"/>
          </a:xfrm>
          <a:prstGeom prst="rect">
            <a:avLst/>
          </a:prstGeom>
        </p:spPr>
      </p:pic>
      <p:sp>
        <p:nvSpPr>
          <p:cNvPr id="2" name="TextBox 1">
            <a:extLst>
              <a:ext uri="{FF2B5EF4-FFF2-40B4-BE49-F238E27FC236}">
                <a16:creationId xmlns:a16="http://schemas.microsoft.com/office/drawing/2014/main" id="{907F75B5-EB38-55D2-850C-2FF76ECE46C2}"/>
              </a:ext>
            </a:extLst>
          </p:cNvPr>
          <p:cNvSpPr txBox="1"/>
          <p:nvPr/>
        </p:nvSpPr>
        <p:spPr>
          <a:xfrm>
            <a:off x="481029" y="840286"/>
            <a:ext cx="6638228" cy="4692767"/>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3000" b="1" dirty="0">
                <a:latin typeface="Times New Roman" panose="02020603050405020304" pitchFamily="18" charset="0"/>
                <a:ea typeface="+mj-ea"/>
                <a:cs typeface="Times New Roman" panose="02020603050405020304" pitchFamily="18" charset="0"/>
              </a:rPr>
              <a:t>Objectives:</a:t>
            </a:r>
          </a:p>
          <a:p>
            <a:pPr algn="just">
              <a:lnSpc>
                <a:spcPct val="90000"/>
              </a:lnSpc>
              <a:spcBef>
                <a:spcPct val="0"/>
              </a:spcBef>
              <a:spcAft>
                <a:spcPts val="600"/>
              </a:spcAft>
            </a:pPr>
            <a:endParaRPr lang="en-US" sz="2100" dirty="0">
              <a:latin typeface="Times New Roman" panose="02020603050405020304" pitchFamily="18" charset="0"/>
              <a:ea typeface="+mj-ea"/>
              <a:cs typeface="Times New Roman" panose="02020603050405020304" pitchFamily="18" charset="0"/>
            </a:endParaRPr>
          </a:p>
          <a:p>
            <a:pPr algn="just">
              <a:lnSpc>
                <a:spcPct val="90000"/>
              </a:lnSpc>
              <a:spcBef>
                <a:spcPct val="0"/>
              </a:spcBef>
              <a:spcAft>
                <a:spcPts val="600"/>
              </a:spcAft>
            </a:pPr>
            <a:r>
              <a:rPr lang="en-US" sz="2100" dirty="0">
                <a:latin typeface="Times New Roman" panose="02020603050405020304" pitchFamily="18" charset="0"/>
                <a:ea typeface="+mj-ea"/>
                <a:cs typeface="Times New Roman" panose="02020603050405020304" pitchFamily="18" charset="0"/>
              </a:rPr>
              <a:t>                     The objective Genetic based disease identification with deep learning on neural networks is to detect the genetic disease in the patient records. In this work, the dataset containing the genetic disease dataset will be taken into consideration. The pre-processing will be applied to the dataset, and the noisy and null value data will be removed. After the data will be analyzed and visualized for further processing.  The deep learning algorithm will be chosen to make the prediction.</a:t>
            </a: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endParaRPr lang="en-US" sz="4800" b="1" dirty="0">
              <a:latin typeface="+mj-lt"/>
              <a:ea typeface="+mj-ea"/>
              <a:cs typeface="+mj-cs"/>
            </a:endParaRPr>
          </a:p>
          <a:p>
            <a:pPr>
              <a:lnSpc>
                <a:spcPct val="90000"/>
              </a:lnSpc>
              <a:spcBef>
                <a:spcPct val="0"/>
              </a:spcBef>
              <a:spcAft>
                <a:spcPts val="600"/>
              </a:spcAft>
            </a:pPr>
            <a:r>
              <a:rPr lang="en-US" sz="4800" dirty="0">
                <a:latin typeface="+mj-lt"/>
                <a:ea typeface="+mj-ea"/>
                <a:cs typeface="+mj-cs"/>
              </a:rPr>
              <a:t> </a:t>
            </a:r>
          </a:p>
        </p:txBody>
      </p:sp>
    </p:spTree>
    <p:extLst>
      <p:ext uri="{BB962C8B-B14F-4D97-AF65-F5344CB8AC3E}">
        <p14:creationId xmlns:p14="http://schemas.microsoft.com/office/powerpoint/2010/main" val="5654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typing on a computer&#10;&#10;Description automatically generated with medium confidence">
            <a:extLst>
              <a:ext uri="{FF2B5EF4-FFF2-40B4-BE49-F238E27FC236}">
                <a16:creationId xmlns:a16="http://schemas.microsoft.com/office/drawing/2014/main" id="{7CA32385-6EB3-5B23-460D-BFBFF4F26EDD}"/>
              </a:ext>
            </a:extLst>
          </p:cNvPr>
          <p:cNvPicPr>
            <a:picLocks noChangeAspect="1"/>
          </p:cNvPicPr>
          <p:nvPr/>
        </p:nvPicPr>
        <p:blipFill rotWithShape="1">
          <a:blip r:embed="rId2">
            <a:extLst>
              <a:ext uri="{28A0092B-C50C-407E-A947-70E740481C1C}">
                <a14:useLocalDpi xmlns:a14="http://schemas.microsoft.com/office/drawing/2010/main" val="0"/>
              </a:ext>
            </a:extLst>
          </a:blip>
          <a:srcRect r="5882" b="-1"/>
          <a:stretch/>
        </p:blipFill>
        <p:spPr>
          <a:xfrm>
            <a:off x="2522358" y="10"/>
            <a:ext cx="9669642" cy="6857990"/>
          </a:xfrm>
          <a:prstGeom prst="rect">
            <a:avLst/>
          </a:prstGeom>
        </p:spPr>
      </p:pic>
      <p:sp>
        <p:nvSpPr>
          <p:cNvPr id="18" name="Rectangle 1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C1E4A9E2-BBAA-91A1-4C94-54A841E7E6A0}"/>
              </a:ext>
            </a:extLst>
          </p:cNvPr>
          <p:cNvSpPr txBox="1"/>
          <p:nvPr/>
        </p:nvSpPr>
        <p:spPr>
          <a:xfrm>
            <a:off x="838200" y="655983"/>
            <a:ext cx="3822189" cy="5520980"/>
          </a:xfrm>
          <a:prstGeom prst="rect">
            <a:avLst/>
          </a:prstGeom>
        </p:spPr>
        <p:txBody>
          <a:bodyPr vert="horz" lIns="91440" tIns="45720" rIns="91440" bIns="45720" rtlCol="0">
            <a:normAutofit/>
          </a:bodyPr>
          <a:lstStyle/>
          <a:p>
            <a:pPr>
              <a:lnSpc>
                <a:spcPct val="90000"/>
              </a:lnSpc>
              <a:spcAft>
                <a:spcPts val="600"/>
              </a:spcAft>
            </a:pPr>
            <a:r>
              <a:rPr lang="en-US" sz="2800" b="1" dirty="0"/>
              <a:t>Related Work:</a:t>
            </a:r>
          </a:p>
          <a:p>
            <a:pPr indent="-228600">
              <a:lnSpc>
                <a:spcPct val="90000"/>
              </a:lnSpc>
              <a:spcAft>
                <a:spcPts val="600"/>
              </a:spcAft>
              <a:buFont typeface="Arial" panose="020B0604020202020204" pitchFamily="34" charset="0"/>
              <a:buChar char="•"/>
            </a:pPr>
            <a:r>
              <a:rPr lang="en-US" sz="1900" dirty="0"/>
              <a:t>A comprehensive review of existing literature and research on the topic</a:t>
            </a:r>
          </a:p>
          <a:p>
            <a:pPr indent="-228600">
              <a:lnSpc>
                <a:spcPct val="90000"/>
              </a:lnSpc>
              <a:spcAft>
                <a:spcPts val="600"/>
              </a:spcAft>
              <a:buFont typeface="Arial" panose="020B0604020202020204" pitchFamily="34" charset="0"/>
              <a:buChar char="•"/>
            </a:pPr>
            <a:r>
              <a:rPr lang="en-US" sz="1900" dirty="0"/>
              <a:t>Analysis of relevant algorithms, models, and techniques used in previous studies</a:t>
            </a:r>
          </a:p>
          <a:p>
            <a:pPr indent="-228600">
              <a:lnSpc>
                <a:spcPct val="90000"/>
              </a:lnSpc>
              <a:spcAft>
                <a:spcPts val="600"/>
              </a:spcAft>
              <a:buFont typeface="Arial" panose="020B0604020202020204" pitchFamily="34" charset="0"/>
              <a:buChar char="•"/>
            </a:pPr>
            <a:r>
              <a:rPr lang="en-US" sz="1900" dirty="0"/>
              <a:t>Collection and analysis of relevant datasets to inform the current study</a:t>
            </a:r>
          </a:p>
          <a:p>
            <a:pPr indent="-228600">
              <a:lnSpc>
                <a:spcPct val="90000"/>
              </a:lnSpc>
              <a:spcAft>
                <a:spcPts val="600"/>
              </a:spcAft>
              <a:buFont typeface="Arial" panose="020B0604020202020204" pitchFamily="34" charset="0"/>
              <a:buChar char="•"/>
            </a:pPr>
            <a:r>
              <a:rPr lang="en-US" sz="1900" dirty="0"/>
              <a:t>Study and implementation of code or software used in previous studies to inform the current study</a:t>
            </a:r>
          </a:p>
          <a:p>
            <a:pPr indent="-228600">
              <a:lnSpc>
                <a:spcPct val="90000"/>
              </a:lnSpc>
              <a:spcAft>
                <a:spcPts val="600"/>
              </a:spcAft>
              <a:buFont typeface="Arial" panose="020B0604020202020204" pitchFamily="34" charset="0"/>
              <a:buChar char="•"/>
            </a:pPr>
            <a:r>
              <a:rPr lang="en-US" sz="1900" dirty="0"/>
              <a:t>Comparison and evaluation of previous studies' findings with the current study's results</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94947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BA587-7570-D597-BDC7-ECE1CAE1ECD9}"/>
              </a:ext>
            </a:extLst>
          </p:cNvPr>
          <p:cNvSpPr txBox="1"/>
          <p:nvPr/>
        </p:nvSpPr>
        <p:spPr>
          <a:xfrm>
            <a:off x="429208" y="1744823"/>
            <a:ext cx="6783355" cy="4432139"/>
          </a:xfrm>
          <a:prstGeom prst="rect">
            <a:avLst/>
          </a:prstGeom>
        </p:spPr>
        <p:txBody>
          <a:bodyPr vert="horz" lIns="91440" tIns="45720" rIns="91440" bIns="45720" rtlCol="0">
            <a:normAutofit/>
          </a:bodyPr>
          <a:lstStyle/>
          <a:p>
            <a:pPr>
              <a:lnSpc>
                <a:spcPct val="90000"/>
              </a:lnSpc>
              <a:spcAft>
                <a:spcPts val="600"/>
              </a:spcAft>
            </a:pPr>
            <a:r>
              <a:rPr lang="en-US" sz="1400" dirty="0"/>
              <a:t> </a:t>
            </a:r>
            <a:r>
              <a:rPr lang="en-US" sz="2800" b="1" dirty="0"/>
              <a:t>Problem Statement:</a:t>
            </a:r>
          </a:p>
          <a:p>
            <a:pPr indent="-228600">
              <a:lnSpc>
                <a:spcPct val="90000"/>
              </a:lnSpc>
              <a:spcAft>
                <a:spcPts val="600"/>
              </a:spcAft>
              <a:buFont typeface="Arial" panose="020B0604020202020204" pitchFamily="34" charset="0"/>
              <a:buChar char="•"/>
            </a:pPr>
            <a:endParaRPr lang="en-US" sz="1400" dirty="0"/>
          </a:p>
          <a:p>
            <a:pPr algn="just">
              <a:lnSpc>
                <a:spcPct val="90000"/>
              </a:lnSpc>
              <a:spcAft>
                <a:spcPts val="600"/>
              </a:spcAft>
            </a:pPr>
            <a:r>
              <a:rPr lang="en-US" sz="1400" dirty="0">
                <a:effectLst/>
              </a:rPr>
              <a:t>                         </a:t>
            </a:r>
            <a:r>
              <a:rPr lang="en-US" dirty="0">
                <a:effectLst/>
              </a:rPr>
              <a:t>The problem statement addressed by this research is the difficulty in identifying genetic-based diseases using traditional diagnostic methods. While genetic testing has advanced significantly in recent years, accurately diagnosing genetic diseases remains a challenge. Conventional methods are often expensive, time-consuming, and can be inconclusive. The traditional approach typically involves performing laboratory tests to examine genetic variants, and it can take a long time to identify the specific genetic mutations that contribute to the disease. This delay in diagnosis can lead to delayed or incorrect treatment, which can have severe consequences for patients.</a:t>
            </a:r>
            <a:endParaRPr lang="en-US" dirty="0"/>
          </a:p>
          <a:p>
            <a:pPr indent="-228600">
              <a:lnSpc>
                <a:spcPct val="90000"/>
              </a:lnSpc>
              <a:spcAft>
                <a:spcPts val="600"/>
              </a:spcAft>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A1807A7F-E23D-9369-C24B-B02DB68115E4}"/>
              </a:ext>
            </a:extLst>
          </p:cNvPr>
          <p:cNvPicPr>
            <a:picLocks noChangeAspect="1"/>
          </p:cNvPicPr>
          <p:nvPr/>
        </p:nvPicPr>
        <p:blipFill rotWithShape="1">
          <a:blip r:embed="rId2">
            <a:extLst>
              <a:ext uri="{28A0092B-C50C-407E-A947-70E740481C1C}">
                <a14:useLocalDpi xmlns:a14="http://schemas.microsoft.com/office/drawing/2010/main" val="0"/>
              </a:ext>
            </a:extLst>
          </a:blip>
          <a:srcRect l="1214" r="18345"/>
          <a:stretch/>
        </p:blipFill>
        <p:spPr>
          <a:xfrm>
            <a:off x="7136431" y="643234"/>
            <a:ext cx="4076657" cy="5599876"/>
          </a:xfrm>
          <a:prstGeom prst="rect">
            <a:avLst/>
          </a:prstGeom>
        </p:spPr>
      </p:pic>
    </p:spTree>
    <p:extLst>
      <p:ext uri="{BB962C8B-B14F-4D97-AF65-F5344CB8AC3E}">
        <p14:creationId xmlns:p14="http://schemas.microsoft.com/office/powerpoint/2010/main" val="43735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769FCC6-2042-3583-8B8B-B24434D342F1}"/>
              </a:ext>
            </a:extLst>
          </p:cNvPr>
          <p:cNvPicPr>
            <a:picLocks noChangeAspect="1"/>
          </p:cNvPicPr>
          <p:nvPr/>
        </p:nvPicPr>
        <p:blipFill rotWithShape="1">
          <a:blip r:embed="rId2">
            <a:extLst>
              <a:ext uri="{28A0092B-C50C-407E-A947-70E740481C1C}">
                <a14:useLocalDpi xmlns:a14="http://schemas.microsoft.com/office/drawing/2010/main" val="0"/>
              </a:ext>
            </a:extLst>
          </a:blip>
          <a:srcRect r="2358"/>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9DBC804-6108-D620-3469-B8F2E241F304}"/>
              </a:ext>
            </a:extLst>
          </p:cNvPr>
          <p:cNvSpPr txBox="1"/>
          <p:nvPr/>
        </p:nvSpPr>
        <p:spPr>
          <a:xfrm>
            <a:off x="248478" y="566530"/>
            <a:ext cx="4411911" cy="5610433"/>
          </a:xfrm>
          <a:prstGeom prst="rect">
            <a:avLst/>
          </a:prstGeom>
        </p:spPr>
        <p:txBody>
          <a:bodyPr vert="horz" lIns="91440" tIns="45720" rIns="91440" bIns="45720" rtlCol="0">
            <a:normAutofit/>
          </a:bodyPr>
          <a:lstStyle/>
          <a:p>
            <a:pPr indent="-228600">
              <a:lnSpc>
                <a:spcPct val="90000"/>
              </a:lnSpc>
              <a:spcBef>
                <a:spcPct val="0"/>
              </a:spcBef>
              <a:spcAft>
                <a:spcPts val="600"/>
              </a:spcAft>
              <a:buFont typeface="Arial" panose="020B0604020202020204" pitchFamily="34" charset="0"/>
              <a:buChar char="•"/>
            </a:pPr>
            <a:endParaRPr lang="en-US" sz="1400" b="1" dirty="0"/>
          </a:p>
          <a:p>
            <a:pPr indent="-228600">
              <a:lnSpc>
                <a:spcPct val="90000"/>
              </a:lnSpc>
              <a:spcBef>
                <a:spcPct val="0"/>
              </a:spcBef>
              <a:spcAft>
                <a:spcPts val="600"/>
              </a:spcAft>
              <a:buFont typeface="Arial" panose="020B0604020202020204" pitchFamily="34" charset="0"/>
              <a:buChar char="•"/>
            </a:pPr>
            <a:endParaRPr lang="en-US" sz="1400" b="1" dirty="0"/>
          </a:p>
          <a:p>
            <a:pPr>
              <a:lnSpc>
                <a:spcPct val="90000"/>
              </a:lnSpc>
              <a:spcBef>
                <a:spcPct val="0"/>
              </a:spcBef>
              <a:spcAft>
                <a:spcPts val="600"/>
              </a:spcAft>
            </a:pPr>
            <a:r>
              <a:rPr lang="en-US" b="1" dirty="0"/>
              <a:t>Proposed Solution :</a:t>
            </a:r>
          </a:p>
          <a:p>
            <a:pPr>
              <a:lnSpc>
                <a:spcPct val="90000"/>
              </a:lnSpc>
              <a:spcBef>
                <a:spcPct val="0"/>
              </a:spcBef>
              <a:spcAft>
                <a:spcPts val="600"/>
              </a:spcAft>
            </a:pPr>
            <a:r>
              <a:rPr lang="en-US" sz="1400" dirty="0"/>
              <a:t> </a:t>
            </a:r>
            <a:r>
              <a:rPr lang="en-US" sz="1900" dirty="0"/>
              <a:t>The proposed system aims to predict genetic diseases using deep learning algorithms, specifically, Convolutional Neural Networks (CNN) implemented through </a:t>
            </a:r>
            <a:r>
              <a:rPr lang="en-US" sz="1900" dirty="0" err="1"/>
              <a:t>Keras</a:t>
            </a:r>
            <a:r>
              <a:rPr lang="en-US" sz="1900" dirty="0"/>
              <a:t>. The dataset is split into training and testing variables and passed through the CNN model for evaluation. The accuracy and confusion matrix of the neural network are analyzed, and the results are compared with other algorithms. The heat map matches genetic diseases with yes or no values, and the prediction results are shown. The final accuracy levels are depicted graphically, and future enhancements could involve using larger datasets to improve efficiency.</a:t>
            </a:r>
          </a:p>
          <a:p>
            <a:pPr indent="-228600">
              <a:lnSpc>
                <a:spcPct val="90000"/>
              </a:lnSpc>
              <a:spcBef>
                <a:spcPct val="0"/>
              </a:spcBef>
              <a:spcAft>
                <a:spcPts val="600"/>
              </a:spcAft>
              <a:buFont typeface="Arial" panose="020B0604020202020204" pitchFamily="34" charset="0"/>
              <a:buChar char="•"/>
            </a:pPr>
            <a:endParaRPr lang="en-US" sz="1900" b="1" dirty="0"/>
          </a:p>
          <a:p>
            <a:pPr indent="-228600">
              <a:lnSpc>
                <a:spcPct val="90000"/>
              </a:lnSpc>
              <a:spcBef>
                <a:spcPct val="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87493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FF9F7D-7978-B208-F359-81309F2D19D4}"/>
              </a:ext>
            </a:extLst>
          </p:cNvPr>
          <p:cNvSpPr/>
          <p:nvPr/>
        </p:nvSpPr>
        <p:spPr>
          <a:xfrm>
            <a:off x="705677" y="1689652"/>
            <a:ext cx="2474844" cy="10287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Dataset</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7DBCF306-E98F-9D9B-7DDC-0C7189FA3551}"/>
              </a:ext>
            </a:extLst>
          </p:cNvPr>
          <p:cNvSpPr/>
          <p:nvPr/>
        </p:nvSpPr>
        <p:spPr>
          <a:xfrm>
            <a:off x="3975653" y="1093304"/>
            <a:ext cx="4124739" cy="539694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01B352-37D1-8955-DE38-2D44D5E17E53}"/>
              </a:ext>
            </a:extLst>
          </p:cNvPr>
          <p:cNvSpPr/>
          <p:nvPr/>
        </p:nvSpPr>
        <p:spPr>
          <a:xfrm>
            <a:off x="4253947" y="1495835"/>
            <a:ext cx="3190461" cy="8945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effectLst/>
                <a:latin typeface="Calibri" panose="020F0502020204030204" pitchFamily="34" charset="0"/>
                <a:ea typeface="Calibri" panose="020F0502020204030204" pitchFamily="34" charset="0"/>
                <a:cs typeface="Times New Roman" panose="02020603050405020304" pitchFamily="18" charset="0"/>
              </a:rPr>
              <a:t>Data preprocess</a:t>
            </a:r>
            <a:endParaRPr lang="en-US" dirty="0"/>
          </a:p>
        </p:txBody>
      </p:sp>
      <p:sp>
        <p:nvSpPr>
          <p:cNvPr id="10" name="Rectangle 9">
            <a:extLst>
              <a:ext uri="{FF2B5EF4-FFF2-40B4-BE49-F238E27FC236}">
                <a16:creationId xmlns:a16="http://schemas.microsoft.com/office/drawing/2014/main" id="{E24A15C7-0C60-685E-396A-6989EB8C9D71}"/>
              </a:ext>
            </a:extLst>
          </p:cNvPr>
          <p:cNvSpPr/>
          <p:nvPr/>
        </p:nvSpPr>
        <p:spPr>
          <a:xfrm>
            <a:off x="4244008" y="2720831"/>
            <a:ext cx="3250097" cy="10038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Data Cleaning</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1" name="Rectangle 10">
            <a:extLst>
              <a:ext uri="{FF2B5EF4-FFF2-40B4-BE49-F238E27FC236}">
                <a16:creationId xmlns:a16="http://schemas.microsoft.com/office/drawing/2014/main" id="{15BED63D-DB1E-F908-8600-EB5B142F4368}"/>
              </a:ext>
            </a:extLst>
          </p:cNvPr>
          <p:cNvSpPr/>
          <p:nvPr/>
        </p:nvSpPr>
        <p:spPr>
          <a:xfrm>
            <a:off x="4253947" y="4050201"/>
            <a:ext cx="3299791" cy="8150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Training, test data</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2" name="Rectangle 11">
            <a:extLst>
              <a:ext uri="{FF2B5EF4-FFF2-40B4-BE49-F238E27FC236}">
                <a16:creationId xmlns:a16="http://schemas.microsoft.com/office/drawing/2014/main" id="{E4863783-474A-6365-453F-E6EC8BD710DA}"/>
              </a:ext>
            </a:extLst>
          </p:cNvPr>
          <p:cNvSpPr/>
          <p:nvPr/>
        </p:nvSpPr>
        <p:spPr>
          <a:xfrm>
            <a:off x="4244008" y="5078898"/>
            <a:ext cx="3299791" cy="11330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kern="1200" dirty="0">
                <a:solidFill>
                  <a:schemeClr val="bg1"/>
                </a:solidFill>
                <a:effectLst/>
                <a:latin typeface="Times New Roman" panose="02020603050405020304" pitchFamily="18" charset="0"/>
                <a:ea typeface="Times New Roman" panose="02020603050405020304" pitchFamily="18" charset="0"/>
              </a:rPr>
              <a:t>Deep Learning Algorithm implementation</a:t>
            </a:r>
            <a:endParaRPr lang="en-US" sz="1800" dirty="0">
              <a:solidFill>
                <a:schemeClr val="bg1"/>
              </a:solidFill>
              <a:effectLst/>
              <a:latin typeface="Times New Roman" panose="02020603050405020304" pitchFamily="18" charset="0"/>
              <a:ea typeface="Times New Roman" panose="02020603050405020304" pitchFamily="18" charset="0"/>
            </a:endParaRPr>
          </a:p>
          <a:p>
            <a:pPr algn="ctr"/>
            <a:endParaRPr lang="en-US" dirty="0"/>
          </a:p>
        </p:txBody>
      </p:sp>
      <p:sp>
        <p:nvSpPr>
          <p:cNvPr id="13" name="Rectangle 12">
            <a:extLst>
              <a:ext uri="{FF2B5EF4-FFF2-40B4-BE49-F238E27FC236}">
                <a16:creationId xmlns:a16="http://schemas.microsoft.com/office/drawing/2014/main" id="{3B8DE551-53BF-C63D-4B70-962C1DAB2D10}"/>
              </a:ext>
            </a:extLst>
          </p:cNvPr>
          <p:cNvSpPr/>
          <p:nvPr/>
        </p:nvSpPr>
        <p:spPr>
          <a:xfrm>
            <a:off x="8716618" y="4457705"/>
            <a:ext cx="3120887" cy="1520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z-Latn-UZ"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Genetic Disease prediction</a:t>
            </a: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14" name="TextBox 13">
            <a:extLst>
              <a:ext uri="{FF2B5EF4-FFF2-40B4-BE49-F238E27FC236}">
                <a16:creationId xmlns:a16="http://schemas.microsoft.com/office/drawing/2014/main" id="{0B25E3A0-A6A4-B60C-0E39-4ED0C0075453}"/>
              </a:ext>
            </a:extLst>
          </p:cNvPr>
          <p:cNvSpPr txBox="1"/>
          <p:nvPr/>
        </p:nvSpPr>
        <p:spPr>
          <a:xfrm flipH="1">
            <a:off x="606286" y="526774"/>
            <a:ext cx="7345018" cy="646331"/>
          </a:xfrm>
          <a:prstGeom prst="rect">
            <a:avLst/>
          </a:prstGeom>
          <a:noFill/>
        </p:spPr>
        <p:txBody>
          <a:bodyPr wrap="square" rtlCol="0">
            <a:spAutoFit/>
          </a:bodyPr>
          <a:lstStyle/>
          <a:p>
            <a:r>
              <a:rPr lang="uz-Latn-UZ"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ARCHITECTURE DIAGRAM</a:t>
            </a:r>
            <a:r>
              <a:rPr lang="en-US" sz="1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8" name="Arrow: Right 17">
            <a:extLst>
              <a:ext uri="{FF2B5EF4-FFF2-40B4-BE49-F238E27FC236}">
                <a16:creationId xmlns:a16="http://schemas.microsoft.com/office/drawing/2014/main" id="{BF9C5EE1-2021-7625-8CF7-EBBDC0114ED3}"/>
              </a:ext>
            </a:extLst>
          </p:cNvPr>
          <p:cNvSpPr/>
          <p:nvPr/>
        </p:nvSpPr>
        <p:spPr>
          <a:xfrm>
            <a:off x="8100392" y="5367130"/>
            <a:ext cx="616226" cy="20872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CF26D68-7A00-A642-4998-967AEF9C12A7}"/>
              </a:ext>
            </a:extLst>
          </p:cNvPr>
          <p:cNvSpPr/>
          <p:nvPr/>
        </p:nvSpPr>
        <p:spPr>
          <a:xfrm>
            <a:off x="3180521" y="2027583"/>
            <a:ext cx="795132" cy="2484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2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utdoor, day&#10;&#10;Description automatically generated">
            <a:extLst>
              <a:ext uri="{FF2B5EF4-FFF2-40B4-BE49-F238E27FC236}">
                <a16:creationId xmlns:a16="http://schemas.microsoft.com/office/drawing/2014/main" id="{8FEFB768-F264-361D-E945-2BAD76BC646B}"/>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206" b="10074"/>
          <a:stretch/>
        </p:blipFill>
        <p:spPr>
          <a:xfrm>
            <a:off x="20" y="-198772"/>
            <a:ext cx="12191980" cy="6857990"/>
          </a:xfrm>
          <a:prstGeom prst="rect">
            <a:avLst/>
          </a:prstGeom>
        </p:spPr>
      </p:pic>
      <p:sp>
        <p:nvSpPr>
          <p:cNvPr id="3" name="TextBox 2">
            <a:extLst>
              <a:ext uri="{FF2B5EF4-FFF2-40B4-BE49-F238E27FC236}">
                <a16:creationId xmlns:a16="http://schemas.microsoft.com/office/drawing/2014/main" id="{663E8CC2-4A6D-78EE-2FA2-D046AC991AA1}"/>
              </a:ext>
            </a:extLst>
          </p:cNvPr>
          <p:cNvSpPr txBox="1"/>
          <p:nvPr/>
        </p:nvSpPr>
        <p:spPr>
          <a:xfrm>
            <a:off x="378823" y="574766"/>
            <a:ext cx="11560628" cy="5602197"/>
          </a:xfrm>
          <a:prstGeom prst="rect">
            <a:avLst/>
          </a:prstGeom>
        </p:spPr>
        <p:txBody>
          <a:bodyPr vert="horz" lIns="91440" tIns="45720" rIns="91440" bIns="45720" rtlCol="0">
            <a:normAutofit/>
          </a:bodyPr>
          <a:lstStyle/>
          <a:p>
            <a:pPr marR="0">
              <a:lnSpc>
                <a:spcPct val="90000"/>
              </a:lnSpc>
              <a:spcBef>
                <a:spcPts val="0"/>
              </a:spcBef>
              <a:spcAft>
                <a:spcPts val="800"/>
              </a:spcAft>
            </a:pPr>
            <a:r>
              <a:rPr lang="en-US" sz="2800" b="1" u="sng" dirty="0">
                <a:solidFill>
                  <a:srgbClr val="FFFFFF"/>
                </a:solidFill>
                <a:effectLst/>
              </a:rPr>
              <a:t>Convolutional Neural Networks model:</a:t>
            </a:r>
          </a:p>
          <a:p>
            <a:pPr marR="0">
              <a:lnSpc>
                <a:spcPct val="90000"/>
              </a:lnSpc>
              <a:spcBef>
                <a:spcPts val="0"/>
              </a:spcBef>
              <a:spcAft>
                <a:spcPts val="800"/>
              </a:spcAft>
            </a:pPr>
            <a:r>
              <a:rPr lang="en-US" sz="2800" b="0" i="0" dirty="0">
                <a:solidFill>
                  <a:srgbClr val="FFFFFF"/>
                </a:solidFill>
                <a:effectLst/>
              </a:rPr>
              <a:t>a </a:t>
            </a:r>
            <a:r>
              <a:rPr lang="en-US" sz="2800" i="0" dirty="0">
                <a:solidFill>
                  <a:srgbClr val="FFFFFF"/>
                </a:solidFill>
                <a:effectLst/>
              </a:rPr>
              <a:t>convolutional neural network (CNN) </a:t>
            </a:r>
            <a:r>
              <a:rPr lang="en-US" sz="2800" b="0" i="0" dirty="0">
                <a:solidFill>
                  <a:srgbClr val="FFFFFF"/>
                </a:solidFill>
                <a:effectLst/>
              </a:rPr>
              <a:t>is a class of artificial neural networks</a:t>
            </a:r>
            <a:r>
              <a:rPr lang="en-US" sz="2800" i="0" dirty="0">
                <a:solidFill>
                  <a:srgbClr val="FFFFFF"/>
                </a:solidFill>
                <a:effectLst/>
              </a:rPr>
              <a:t> most commonly applied to analyze visual imagery. CNNs use a mathematical operation called convolution in place of general matrix multiplication in at least one of their layers. They are specifically designed to process pixel data and are used in image recognition and processing</a:t>
            </a:r>
          </a:p>
          <a:p>
            <a:pPr marL="0" marR="0" indent="-228600">
              <a:lnSpc>
                <a:spcPct val="90000"/>
              </a:lnSpc>
              <a:spcBef>
                <a:spcPts val="0"/>
              </a:spcBef>
              <a:spcAft>
                <a:spcPts val="800"/>
              </a:spcAft>
              <a:buFont typeface="Arial" panose="020B0604020202020204" pitchFamily="34" charset="0"/>
              <a:buChar char="•"/>
            </a:pPr>
            <a:endParaRPr lang="en-US" sz="2800" i="0" dirty="0">
              <a:solidFill>
                <a:srgbClr val="FFFFFF"/>
              </a:solidFill>
              <a:effectLst/>
            </a:endParaRPr>
          </a:p>
          <a:p>
            <a:pPr>
              <a:lnSpc>
                <a:spcPct val="90000"/>
              </a:lnSpc>
              <a:spcAft>
                <a:spcPts val="800"/>
              </a:spcAft>
            </a:pPr>
            <a:r>
              <a:rPr lang="en-US" sz="2800" b="1" u="sng" dirty="0" err="1">
                <a:solidFill>
                  <a:srgbClr val="FFFFFF"/>
                </a:solidFill>
                <a:effectLst/>
              </a:rPr>
              <a:t>Keras</a:t>
            </a:r>
            <a:r>
              <a:rPr lang="en-US" sz="2800" b="1" u="sng" dirty="0">
                <a:solidFill>
                  <a:srgbClr val="FFFFFF"/>
                </a:solidFill>
                <a:effectLst/>
              </a:rPr>
              <a:t>  model of Deep Learning:</a:t>
            </a:r>
          </a:p>
          <a:p>
            <a:pPr>
              <a:lnSpc>
                <a:spcPct val="90000"/>
              </a:lnSpc>
              <a:spcAft>
                <a:spcPts val="800"/>
              </a:spcAft>
            </a:pPr>
            <a:r>
              <a:rPr lang="en-US" sz="2800" b="0" i="0" dirty="0" err="1">
                <a:solidFill>
                  <a:srgbClr val="FFFFFF"/>
                </a:solidFill>
                <a:effectLst/>
              </a:rPr>
              <a:t>Keras</a:t>
            </a:r>
            <a:r>
              <a:rPr lang="en-US" sz="2800" b="0" i="0" dirty="0">
                <a:solidFill>
                  <a:srgbClr val="FFFFFF"/>
                </a:solidFill>
                <a:effectLst/>
              </a:rPr>
              <a:t> is a high-level, user-friendly API used for building and training neural networks. It is an open-source library built in Python that runs on top of TensorFlow. </a:t>
            </a:r>
            <a:endParaRPr lang="en-US" sz="2800" b="1" u="sng"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a:p>
            <a:pPr marL="0" marR="0" indent="-228600">
              <a:lnSpc>
                <a:spcPct val="90000"/>
              </a:lnSpc>
              <a:spcBef>
                <a:spcPts val="0"/>
              </a:spcBef>
              <a:spcAft>
                <a:spcPts val="800"/>
              </a:spcAft>
              <a:buFont typeface="Arial" panose="020B0604020202020204" pitchFamily="34" charset="0"/>
              <a:buChar char="•"/>
            </a:pPr>
            <a:endParaRPr lang="en-US" dirty="0">
              <a:solidFill>
                <a:srgbClr val="FFFFFF"/>
              </a:solidFill>
              <a:effectLst/>
            </a:endParaRPr>
          </a:p>
        </p:txBody>
      </p:sp>
    </p:spTree>
    <p:extLst>
      <p:ext uri="{BB962C8B-B14F-4D97-AF65-F5344CB8AC3E}">
        <p14:creationId xmlns:p14="http://schemas.microsoft.com/office/powerpoint/2010/main" val="261829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01610C-96D6-953E-270E-5A781F680EBB}"/>
              </a:ext>
            </a:extLst>
          </p:cNvPr>
          <p:cNvSpPr txBox="1"/>
          <p:nvPr/>
        </p:nvSpPr>
        <p:spPr>
          <a:xfrm>
            <a:off x="258418" y="527270"/>
            <a:ext cx="11169994" cy="5794018"/>
          </a:xfrm>
          <a:prstGeom prst="rect">
            <a:avLst/>
          </a:prstGeom>
        </p:spPr>
        <p:txBody>
          <a:bodyPr vert="horz" lIns="91440" tIns="45720" rIns="91440" bIns="45720" rtlCol="0">
            <a:noAutofit/>
          </a:bodyPr>
          <a:lstStyle/>
          <a:p>
            <a:pPr>
              <a:lnSpc>
                <a:spcPct val="90000"/>
              </a:lnSpc>
              <a:spcBef>
                <a:spcPts val="1000"/>
              </a:spcBef>
              <a:buClr>
                <a:schemeClr val="accent1"/>
              </a:buClr>
              <a:buSzPct val="80000"/>
            </a:pPr>
            <a:r>
              <a:rPr lang="en-US" sz="1400" b="1" dirty="0"/>
              <a:t>Libraries used in the application: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u="sng" dirty="0" err="1"/>
              <a:t>k</a:t>
            </a:r>
            <a:r>
              <a:rPr lang="en-US" sz="1400" b="1" u="sng" dirty="0" err="1"/>
              <a:t>eras.models</a:t>
            </a:r>
            <a:r>
              <a:rPr lang="en-US" sz="1400" b="1" u="sng" dirty="0"/>
              <a:t> -Sequential: </a:t>
            </a:r>
            <a:r>
              <a:rPr lang="en-US" sz="1400" dirty="0"/>
              <a:t>A Sequential model is appropriate for a plain stack of layers where each layer has exactly one input tensor and one output tensor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Keras</a:t>
            </a:r>
            <a:r>
              <a:rPr lang="en-US" sz="1400" b="1" u="sng" dirty="0"/>
              <a:t>. layers </a:t>
            </a:r>
            <a:r>
              <a:rPr lang="en-US" sz="1400" u="sng" dirty="0"/>
              <a:t>- </a:t>
            </a:r>
            <a:r>
              <a:rPr lang="en-US" sz="1400" dirty="0"/>
              <a:t>Dense: The Dense layer connects every neuron in the current layer to every neuron in the next layer.</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Numpy</a:t>
            </a:r>
            <a:r>
              <a:rPr lang="en-US" sz="1400" dirty="0" err="1"/>
              <a:t>:NumPy</a:t>
            </a:r>
            <a:r>
              <a:rPr lang="en-US" sz="1400" dirty="0"/>
              <a:t> is a Python library for numerical computation that provides powerful data structures for working with multi-dimensional arrays and matrices.</a:t>
            </a:r>
          </a:p>
          <a:p>
            <a:pPr>
              <a:lnSpc>
                <a:spcPct val="90000"/>
              </a:lnSpc>
              <a:spcBef>
                <a:spcPts val="1000"/>
              </a:spcBef>
              <a:buClr>
                <a:schemeClr val="accent1"/>
              </a:buClr>
              <a:buSzPct val="80000"/>
              <a:buFont typeface="Wingdings 3" charset="2"/>
              <a:buChar char=""/>
            </a:pPr>
            <a:r>
              <a:rPr lang="en-US" sz="1400" b="1" u="sng" dirty="0"/>
              <a:t>pandas </a:t>
            </a:r>
            <a:r>
              <a:rPr lang="en-US" sz="1400" dirty="0"/>
              <a:t>:Pandas is a Python library for data manipulation and analysis. It provides data structures and functions for working with tabular data, including data import/export, data cleaning, merging, reshaping, and aggregation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dirty="0"/>
              <a:t> </a:t>
            </a:r>
            <a:r>
              <a:rPr lang="en-US" sz="1400" b="1" u="sng" dirty="0" err="1"/>
              <a:t>matplotlib</a:t>
            </a:r>
            <a:r>
              <a:rPr lang="en-US" sz="1400" b="1" dirty="0" err="1"/>
              <a:t>:</a:t>
            </a:r>
            <a:r>
              <a:rPr lang="en-US" sz="1400" dirty="0" err="1"/>
              <a:t>Matplotlib</a:t>
            </a:r>
            <a:r>
              <a:rPr lang="en-US" sz="1400" dirty="0"/>
              <a:t> is a Python library for creating static, animated, and interactive visualizations in Python. It provides a wide range of tools for creating charts, plots, histograms, and other types of visualizations.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seaborn</a:t>
            </a:r>
            <a:r>
              <a:rPr lang="en-US" sz="1400" u="sng" dirty="0" err="1"/>
              <a:t>:</a:t>
            </a:r>
            <a:r>
              <a:rPr lang="en-US" sz="1400" dirty="0" err="1"/>
              <a:t>Seaborn</a:t>
            </a:r>
            <a:r>
              <a:rPr lang="en-US" sz="1400" dirty="0"/>
              <a:t> is a Python data visualization library built on top of Matplotlib. It provides a high-level interface for creating informative and attractive statistical graphics</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r>
              <a:rPr lang="en-US" sz="1400" b="1" u="sng" dirty="0" err="1"/>
              <a:t>Os</a:t>
            </a:r>
            <a:r>
              <a:rPr lang="en-US" sz="1400" u="sng" dirty="0" err="1"/>
              <a:t>:</a:t>
            </a:r>
            <a:r>
              <a:rPr lang="en-US" sz="1400" dirty="0" err="1"/>
              <a:t>The</a:t>
            </a:r>
            <a:r>
              <a:rPr lang="en-US" sz="1400" dirty="0"/>
              <a:t> </a:t>
            </a:r>
            <a:r>
              <a:rPr lang="en-US" sz="1400" dirty="0" err="1"/>
              <a:t>os</a:t>
            </a:r>
            <a:r>
              <a:rPr lang="en-US" sz="1400" dirty="0"/>
              <a:t> module in Python provides a way to interact with the underlying operating system, including functions for manipulating files and directories, working with environment variables, and launching external processes.</a:t>
            </a:r>
          </a:p>
          <a:p>
            <a:pPr>
              <a:lnSpc>
                <a:spcPct val="90000"/>
              </a:lnSpc>
              <a:spcBef>
                <a:spcPts val="1000"/>
              </a:spcBef>
              <a:buClr>
                <a:schemeClr val="accent1"/>
              </a:buClr>
              <a:buSzPct val="80000"/>
              <a:buFont typeface="Wingdings 3" charset="2"/>
              <a:buChar char=""/>
            </a:pPr>
            <a:r>
              <a:rPr lang="en-US" sz="1400" b="1" u="sng" dirty="0" err="1"/>
              <a:t>Sklearn</a:t>
            </a:r>
            <a:r>
              <a:rPr lang="en-US" sz="1400" u="sng" dirty="0"/>
              <a:t> </a:t>
            </a:r>
            <a:r>
              <a:rPr lang="en-US" sz="1400" dirty="0"/>
              <a:t>:Scikit-learn, also known as </a:t>
            </a:r>
            <a:r>
              <a:rPr lang="en-US" sz="1400" dirty="0" err="1"/>
              <a:t>sklearn</a:t>
            </a:r>
            <a:r>
              <a:rPr lang="en-US" sz="1400" dirty="0"/>
              <a:t>, is a popular Python library for machine learning. It provides a wide range of tools for data preprocessing, feature engineering, model selection, and model evaluation.</a:t>
            </a:r>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a:p>
            <a:pPr>
              <a:lnSpc>
                <a:spcPct val="90000"/>
              </a:lnSpc>
              <a:spcBef>
                <a:spcPts val="1000"/>
              </a:spcBef>
              <a:buClr>
                <a:schemeClr val="accent1"/>
              </a:buClr>
              <a:buSzPct val="80000"/>
              <a:buFont typeface="Wingdings 3" charset="2"/>
              <a:buChar char=""/>
            </a:pPr>
            <a:endParaRPr lang="en-US" sz="1400" dirty="0"/>
          </a:p>
        </p:txBody>
      </p:sp>
    </p:spTree>
    <p:extLst>
      <p:ext uri="{BB962C8B-B14F-4D97-AF65-F5344CB8AC3E}">
        <p14:creationId xmlns:p14="http://schemas.microsoft.com/office/powerpoint/2010/main" val="4934888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1218</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Meiryo</vt:lpstr>
      <vt:lpstr>Arial</vt:lpstr>
      <vt:lpstr>Calibri</vt:lpstr>
      <vt:lpstr>Calibri Light</vt:lpstr>
      <vt:lpstr>Symbol</vt:lpstr>
      <vt:lpstr>Times New Roman</vt:lpstr>
      <vt:lpstr>Wingdings</vt:lpstr>
      <vt:lpstr>Wingdings 3</vt:lpstr>
      <vt:lpstr>Office Theme</vt:lpstr>
      <vt:lpstr>           Genetic-based disease identification with deep                       learning on neural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Genetic-based disease identification with deep                                                                    learning on neural networks</dc:title>
  <dc:creator>Prathusha Kallem</dc:creator>
  <cp:lastModifiedBy>Vayu Nandhan Valluri</cp:lastModifiedBy>
  <cp:revision>4</cp:revision>
  <dcterms:created xsi:type="dcterms:W3CDTF">2023-04-22T18:18:27Z</dcterms:created>
  <dcterms:modified xsi:type="dcterms:W3CDTF">2024-04-16T04:12:31Z</dcterms:modified>
</cp:coreProperties>
</file>