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0" r:id="rId9"/>
    <p:sldId id="265" r:id="rId10"/>
    <p:sldId id="267" r:id="rId11"/>
    <p:sldId id="2146847058" r:id="rId12"/>
    <p:sldId id="2146847061" r:id="rId13"/>
    <p:sldId id="2146847062" r:id="rId14"/>
    <p:sldId id="2146847063" r:id="rId15"/>
    <p:sldId id="2146847064" r:id="rId16"/>
    <p:sldId id="2146847065" r:id="rId17"/>
    <p:sldId id="268" r:id="rId18"/>
    <p:sldId id="2146847055" r:id="rId19"/>
    <p:sldId id="269" r:id="rId20"/>
    <p:sldId id="2146847056" r:id="rId21"/>
    <p:sldId id="214684705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30/06/2024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30/06/2024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30/06/2024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30/06/2024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30/06/2024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30/06/2024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30/06/2024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30/06/2024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30/06/2024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30/06/2024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30/06/2024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30/06/2024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0748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College chat bot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Vivian Dsouza – St Joseph Engineering College -AIML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9CD5-4197-DBA9-6AF2-4E0D0FEFF60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A7CB504-8758-3E1D-980F-8BB42FC7FFF3}"/>
              </a:ext>
            </a:extLst>
          </p:cNvPr>
          <p:cNvPicPr>
            <a:picLocks noGrp="1" noChangeAspect="1"/>
          </p:cNvPicPr>
          <p:nvPr>
            <p:ph idx="1"/>
          </p:nvPr>
        </p:nvPicPr>
        <p:blipFill>
          <a:blip r:embed="rId2"/>
          <a:stretch>
            <a:fillRect/>
          </a:stretch>
        </p:blipFill>
        <p:spPr>
          <a:xfrm>
            <a:off x="820246" y="1232452"/>
            <a:ext cx="10551507" cy="4673600"/>
          </a:xfrm>
        </p:spPr>
      </p:pic>
    </p:spTree>
    <p:extLst>
      <p:ext uri="{BB962C8B-B14F-4D97-AF65-F5344CB8AC3E}">
        <p14:creationId xmlns:p14="http://schemas.microsoft.com/office/powerpoint/2010/main" val="99336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19A5-4D65-3370-BCC0-F21B641C7E1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5817968-78E5-6D86-44AD-C7A5BF394403}"/>
              </a:ext>
            </a:extLst>
          </p:cNvPr>
          <p:cNvPicPr>
            <a:picLocks noGrp="1" noChangeAspect="1"/>
          </p:cNvPicPr>
          <p:nvPr>
            <p:ph idx="1"/>
          </p:nvPr>
        </p:nvPicPr>
        <p:blipFill>
          <a:blip r:embed="rId2"/>
          <a:stretch>
            <a:fillRect/>
          </a:stretch>
        </p:blipFill>
        <p:spPr>
          <a:xfrm>
            <a:off x="834767" y="1301750"/>
            <a:ext cx="10522465" cy="4673600"/>
          </a:xfrm>
        </p:spPr>
      </p:pic>
    </p:spTree>
    <p:extLst>
      <p:ext uri="{BB962C8B-B14F-4D97-AF65-F5344CB8AC3E}">
        <p14:creationId xmlns:p14="http://schemas.microsoft.com/office/powerpoint/2010/main" val="118642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1210-BC5C-B5A5-4FF2-BD148265C70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9B47EA8-7AC5-1639-64C8-6FBD1F27BC19}"/>
              </a:ext>
            </a:extLst>
          </p:cNvPr>
          <p:cNvPicPr>
            <a:picLocks noGrp="1" noChangeAspect="1"/>
          </p:cNvPicPr>
          <p:nvPr>
            <p:ph idx="1"/>
          </p:nvPr>
        </p:nvPicPr>
        <p:blipFill>
          <a:blip r:embed="rId2"/>
          <a:stretch>
            <a:fillRect/>
          </a:stretch>
        </p:blipFill>
        <p:spPr>
          <a:xfrm>
            <a:off x="925165" y="702155"/>
            <a:ext cx="1274725" cy="6102251"/>
          </a:xfrm>
        </p:spPr>
      </p:pic>
      <p:pic>
        <p:nvPicPr>
          <p:cNvPr id="9" name="Picture 8">
            <a:extLst>
              <a:ext uri="{FF2B5EF4-FFF2-40B4-BE49-F238E27FC236}">
                <a16:creationId xmlns:a16="http://schemas.microsoft.com/office/drawing/2014/main" id="{3C6B1FC5-98A7-72DA-19F4-8B84947CF872}"/>
              </a:ext>
            </a:extLst>
          </p:cNvPr>
          <p:cNvPicPr>
            <a:picLocks noChangeAspect="1"/>
          </p:cNvPicPr>
          <p:nvPr/>
        </p:nvPicPr>
        <p:blipFill>
          <a:blip r:embed="rId3"/>
          <a:stretch>
            <a:fillRect/>
          </a:stretch>
        </p:blipFill>
        <p:spPr>
          <a:xfrm>
            <a:off x="3348998" y="609600"/>
            <a:ext cx="2909411" cy="6248400"/>
          </a:xfrm>
          <a:prstGeom prst="rect">
            <a:avLst/>
          </a:prstGeom>
        </p:spPr>
      </p:pic>
      <p:pic>
        <p:nvPicPr>
          <p:cNvPr id="11" name="Picture 10">
            <a:extLst>
              <a:ext uri="{FF2B5EF4-FFF2-40B4-BE49-F238E27FC236}">
                <a16:creationId xmlns:a16="http://schemas.microsoft.com/office/drawing/2014/main" id="{ED252991-ECF9-8DEC-23D6-3F13C8986091}"/>
              </a:ext>
            </a:extLst>
          </p:cNvPr>
          <p:cNvPicPr>
            <a:picLocks noChangeAspect="1"/>
          </p:cNvPicPr>
          <p:nvPr/>
        </p:nvPicPr>
        <p:blipFill>
          <a:blip r:embed="rId4"/>
          <a:stretch>
            <a:fillRect/>
          </a:stretch>
        </p:blipFill>
        <p:spPr>
          <a:xfrm>
            <a:off x="7281901" y="556005"/>
            <a:ext cx="2909411" cy="6248401"/>
          </a:xfrm>
          <a:prstGeom prst="rect">
            <a:avLst/>
          </a:prstGeom>
        </p:spPr>
      </p:pic>
    </p:spTree>
    <p:extLst>
      <p:ext uri="{BB962C8B-B14F-4D97-AF65-F5344CB8AC3E}">
        <p14:creationId xmlns:p14="http://schemas.microsoft.com/office/powerpoint/2010/main" val="3815636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D4E8-0FFC-BB03-0DA3-0F77E673F0A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C1B1008-2F14-5A55-A871-6A7EBC0C706A}"/>
              </a:ext>
            </a:extLst>
          </p:cNvPr>
          <p:cNvPicPr>
            <a:picLocks noGrp="1" noChangeAspect="1"/>
          </p:cNvPicPr>
          <p:nvPr>
            <p:ph idx="1"/>
          </p:nvPr>
        </p:nvPicPr>
        <p:blipFill>
          <a:blip r:embed="rId2"/>
          <a:stretch>
            <a:fillRect/>
          </a:stretch>
        </p:blipFill>
        <p:spPr>
          <a:xfrm>
            <a:off x="1328443" y="702156"/>
            <a:ext cx="2791273" cy="5986645"/>
          </a:xfrm>
        </p:spPr>
      </p:pic>
      <p:pic>
        <p:nvPicPr>
          <p:cNvPr id="7" name="Picture 6">
            <a:extLst>
              <a:ext uri="{FF2B5EF4-FFF2-40B4-BE49-F238E27FC236}">
                <a16:creationId xmlns:a16="http://schemas.microsoft.com/office/drawing/2014/main" id="{32B487B3-6F09-1412-FFB3-9EE1010C2B4F}"/>
              </a:ext>
            </a:extLst>
          </p:cNvPr>
          <p:cNvPicPr>
            <a:picLocks noChangeAspect="1"/>
          </p:cNvPicPr>
          <p:nvPr/>
        </p:nvPicPr>
        <p:blipFill>
          <a:blip r:embed="rId3"/>
          <a:stretch>
            <a:fillRect/>
          </a:stretch>
        </p:blipFill>
        <p:spPr>
          <a:xfrm>
            <a:off x="5984042" y="702155"/>
            <a:ext cx="2787531" cy="5986645"/>
          </a:xfrm>
          <a:prstGeom prst="rect">
            <a:avLst/>
          </a:prstGeom>
        </p:spPr>
      </p:pic>
    </p:spTree>
    <p:extLst>
      <p:ext uri="{BB962C8B-B14F-4D97-AF65-F5344CB8AC3E}">
        <p14:creationId xmlns:p14="http://schemas.microsoft.com/office/powerpoint/2010/main" val="270665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In summary, deploying a college chatbot with IBM Watson Assistant enhances student support through 24/7 availability, personalized interactions, and efficient query handling. It optimizes administrative processes by automating repetitive tasks and provides valuable data insights for informed decision-making. This strategic implementation benefits both students and the institution, fostering a more responsive and efficient educational environment.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Personalized Assistance: </a:t>
            </a:r>
            <a:r>
              <a:rPr lang="en-US" dirty="0"/>
              <a:t>Incorporating machine learning algorithms can enable the chatbot to analyze user preferences and behaviors, offering personalized recommendations and tailored assistance throughout the admission journey.</a:t>
            </a:r>
          </a:p>
          <a:p>
            <a:pPr marL="305435" indent="-305435"/>
            <a:r>
              <a:rPr lang="en-US" b="1" dirty="0"/>
              <a:t>Multilingual Support: </a:t>
            </a:r>
            <a:r>
              <a:rPr lang="en-US" dirty="0"/>
              <a:t>Integrating language translation features can make the chatbot accessible to a wider audience, including international students, thus diversifying the applicant pool and enhancing the college's global reach.</a:t>
            </a:r>
          </a:p>
          <a:p>
            <a:pPr marL="305435" indent="-305435"/>
            <a:r>
              <a:rPr lang="en-US" b="1" dirty="0"/>
              <a:t>Virtual Tours and Events: </a:t>
            </a:r>
            <a:r>
              <a:rPr lang="en-US" dirty="0"/>
              <a:t>Enhancing the chatbot with virtual tour functionalities and event reminders can provide prospective students with immersive experiences, allowing them to explore campus facilities and participate in online admission events.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 tutorial</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6" name="Picture 5">
            <a:extLst>
              <a:ext uri="{FF2B5EF4-FFF2-40B4-BE49-F238E27FC236}">
                <a16:creationId xmlns:a16="http://schemas.microsoft.com/office/drawing/2014/main" id="{9CDE2BB3-6033-C37F-7C18-F7A7F5703EB8}"/>
              </a:ext>
            </a:extLst>
          </p:cNvPr>
          <p:cNvPicPr>
            <a:picLocks noChangeAspect="1"/>
          </p:cNvPicPr>
          <p:nvPr/>
        </p:nvPicPr>
        <p:blipFill>
          <a:blip r:embed="rId2"/>
          <a:stretch>
            <a:fillRect/>
          </a:stretch>
        </p:blipFill>
        <p:spPr>
          <a:xfrm>
            <a:off x="2539558" y="1232452"/>
            <a:ext cx="7112883" cy="5507305"/>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32A944D6-0DCF-B825-CDED-A35E78C4E62F}"/>
              </a:ext>
            </a:extLst>
          </p:cNvPr>
          <p:cNvPicPr>
            <a:picLocks noChangeAspect="1"/>
          </p:cNvPicPr>
          <p:nvPr/>
        </p:nvPicPr>
        <p:blipFill>
          <a:blip r:embed="rId2"/>
          <a:stretch>
            <a:fillRect/>
          </a:stretch>
        </p:blipFill>
        <p:spPr>
          <a:xfrm>
            <a:off x="2524810" y="1232452"/>
            <a:ext cx="7142380" cy="5530144"/>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a:latin typeface="Arial" panose="020B0604020202020204" pitchFamily="34" charset="0"/>
                <a:cs typeface="Arial" panose="020B0604020202020204" pitchFamily="34" charset="0"/>
              </a:rPr>
              <a:t>The current communication and information retrieval systems in our college are outdated and do not effectively cater to the dynamic needs of the academic community. Students, faculty, and staff often face difficulties in accessing essential information, obtaining quick responses to queries, and navigating through the students Perspective.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1. 24/7 Availability</a:t>
            </a:r>
          </a:p>
          <a:p>
            <a:pPr marL="0" indent="0">
              <a:buNone/>
            </a:pPr>
            <a:r>
              <a:rPr lang="en-US" b="1" dirty="0"/>
              <a:t>Problem Solved</a:t>
            </a:r>
            <a:r>
              <a:rPr lang="en-US" dirty="0"/>
              <a:t>: Limited office hours and the need for immediate responses to student queries.</a:t>
            </a:r>
          </a:p>
          <a:p>
            <a:pPr marL="0" indent="0">
              <a:buNone/>
            </a:pPr>
            <a:r>
              <a:rPr lang="en-US" b="1" dirty="0"/>
              <a:t>Benefit</a:t>
            </a:r>
            <a:r>
              <a:rPr lang="en-US" dirty="0"/>
              <a:t>: The chatbot provides round-the-clock assistance, ensuring that students can get answers to their questions at any time, reducing the need for them to wait for office hours or email responses.</a:t>
            </a:r>
          </a:p>
          <a:p>
            <a:r>
              <a:rPr lang="en-US" b="1" dirty="0"/>
              <a:t>2. Improved Student Engagement</a:t>
            </a:r>
          </a:p>
          <a:p>
            <a:pPr marL="0" indent="0">
              <a:buNone/>
            </a:pPr>
            <a:r>
              <a:rPr lang="en-US" b="1" dirty="0"/>
              <a:t>Problem Solved</a:t>
            </a:r>
            <a:r>
              <a:rPr lang="en-US" dirty="0"/>
              <a:t>: Difficulty in engaging with students and providing them with timely information about courses, events, and other college activities.</a:t>
            </a:r>
          </a:p>
          <a:p>
            <a:pPr marL="0" indent="0">
              <a:buNone/>
            </a:pPr>
            <a:r>
              <a:rPr lang="en-US" b="1" dirty="0"/>
              <a:t>Benefit</a:t>
            </a:r>
            <a:r>
              <a:rPr lang="en-US" dirty="0"/>
              <a:t>: The chatbot can actively engage with students, providing them with personalized information and reminders about important dates, events, and deadlines, thereby enhancing their overall college experience.</a:t>
            </a:r>
          </a:p>
          <a:p>
            <a:r>
              <a:rPr lang="en-US" b="1" dirty="0"/>
              <a:t>3. Efficient Query Handling</a:t>
            </a:r>
          </a:p>
          <a:p>
            <a:pPr marL="0" indent="0">
              <a:buNone/>
            </a:pPr>
            <a:r>
              <a:rPr lang="en-US" b="1" dirty="0"/>
              <a:t>Problem Solved</a:t>
            </a:r>
            <a:r>
              <a:rPr lang="en-US" dirty="0"/>
              <a:t>: High volume of repetitive questions that staff need to address manually, leading to inefficiencies and delays.</a:t>
            </a:r>
          </a:p>
          <a:p>
            <a:pPr marL="0" indent="0">
              <a:buNone/>
            </a:pPr>
            <a:r>
              <a:rPr lang="en-US" b="1" dirty="0"/>
              <a:t>Benefit</a:t>
            </a:r>
            <a:r>
              <a:rPr lang="en-US" dirty="0"/>
              <a:t>: The chatbot can handle a large volume of common inquiries simultaneously, freeing up staff to focus on more complex tasks and improving the overall efficiency of the administrative process.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4. Personalized Assistance</a:t>
            </a:r>
          </a:p>
          <a:p>
            <a:pPr marL="0" indent="0">
              <a:buNone/>
            </a:pPr>
            <a:r>
              <a:rPr lang="en-US" b="1" dirty="0"/>
              <a:t>Problem Solved</a:t>
            </a:r>
            <a:r>
              <a:rPr lang="en-US" dirty="0"/>
              <a:t>: Generic and one-size-fits-all responses to student queries.</a:t>
            </a:r>
          </a:p>
          <a:p>
            <a:pPr marL="0" indent="0">
              <a:buNone/>
            </a:pPr>
            <a:r>
              <a:rPr lang="en-US" b="1" dirty="0"/>
              <a:t>Benefit</a:t>
            </a:r>
            <a:r>
              <a:rPr lang="en-US" dirty="0"/>
              <a:t>: The chatbot can provide personalized responses based on the student's profile and previous interactions, making the information more relevant and useful to each individual student.</a:t>
            </a:r>
          </a:p>
          <a:p>
            <a:r>
              <a:rPr lang="en-US" b="1" dirty="0"/>
              <a:t>5. Data Collection and Insights</a:t>
            </a:r>
          </a:p>
          <a:p>
            <a:pPr marL="0" indent="0">
              <a:buNone/>
            </a:pPr>
            <a:r>
              <a:rPr lang="en-US" b="1" dirty="0"/>
              <a:t>Problem Solved</a:t>
            </a:r>
            <a:r>
              <a:rPr lang="en-US" dirty="0"/>
              <a:t>: Lack of insights into student needs and concerns.</a:t>
            </a:r>
          </a:p>
          <a:p>
            <a:pPr marL="0" indent="0">
              <a:buNone/>
            </a:pPr>
            <a:r>
              <a:rPr lang="en-US" b="1" dirty="0"/>
              <a:t>Benefit</a:t>
            </a:r>
            <a:r>
              <a:rPr lang="en-US" dirty="0"/>
              <a:t>: The chatbot can collect data on student interactions, which can be analyzed to identify common issues, areas for improvement, and trends in student inquiries. This data-driven approach can help the institution make informed decisions and improve its services.</a:t>
            </a:r>
          </a:p>
          <a:p>
            <a:endParaRPr lang="en-US" dirty="0"/>
          </a:p>
        </p:txBody>
      </p:sp>
    </p:spTree>
    <p:extLst>
      <p:ext uri="{BB962C8B-B14F-4D97-AF65-F5344CB8AC3E}">
        <p14:creationId xmlns:p14="http://schemas.microsoft.com/office/powerpoint/2010/main" val="110810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IBM Cloud Account Requirement: IBM Cloud account to access Watson Assistant.</a:t>
            </a:r>
          </a:p>
          <a:p>
            <a:pPr marL="0" indent="0">
              <a:buNone/>
            </a:pPr>
            <a:r>
              <a:rPr lang="en-US" sz="1800" b="1" dirty="0">
                <a:solidFill>
                  <a:srgbClr val="0F0F0F"/>
                </a:solidFill>
              </a:rPr>
              <a:t>Watson Assistant Service Cloud-Based: No local hardware needed for the service.</a:t>
            </a:r>
          </a:p>
          <a:p>
            <a:pPr marL="0" indent="0">
              <a:buNone/>
            </a:pPr>
            <a:r>
              <a:rPr lang="en-US" sz="1800" b="1" dirty="0">
                <a:solidFill>
                  <a:srgbClr val="0F0F0F"/>
                </a:solidFill>
              </a:rPr>
              <a:t>Internet Connection &amp; Web Browser: Needed for service access and configuration.</a:t>
            </a:r>
          </a:p>
          <a:p>
            <a:pPr marL="0" indent="0">
              <a:buNone/>
            </a:pPr>
            <a:r>
              <a:rPr lang="en-IN" sz="1800" b="1" dirty="0">
                <a:solidFill>
                  <a:srgbClr val="0F0F0F"/>
                </a:solidFill>
              </a:rPr>
              <a:t>Development Environment Operating System: Windows, macOS, or Linux.</a:t>
            </a:r>
          </a:p>
          <a:p>
            <a:pPr marL="0" indent="0">
              <a:buNone/>
            </a:pPr>
            <a:r>
              <a:rPr lang="en-IN" sz="1800" b="1" dirty="0">
                <a:solidFill>
                  <a:srgbClr val="0F0F0F"/>
                </a:solidFill>
              </a:rPr>
              <a:t>Hardware: Multi-core processor, 8 GB RAM, and 20 GB free storage.</a:t>
            </a:r>
          </a:p>
          <a:p>
            <a:pPr marL="0" indent="0">
              <a:buNone/>
            </a:pPr>
            <a:r>
              <a:rPr lang="en-IN" sz="1800" b="1" dirty="0">
                <a:solidFill>
                  <a:srgbClr val="0F0F0F"/>
                </a:solidFill>
              </a:rPr>
              <a:t>Internet Connection: For accessing cloud services.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Implementing a college chatbot using IBM Watson Assistant provides continuous 24/7 support, enhancing student engagement by offering personalized information on courses, admissions, events, and deadlines. It efficiently handles repetitive queries, freeing staff for complex tasks, thus improving administrative processes. Personalized responses ensure relevant interactions, and data collected from these interactions offer valuable insights into student needs, aiding in informed decision-making and service improvement. Overall, the chatbot enhances student support and optimizes institutional resources.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D0BAD94D-9109-8F5F-D96C-F9AAC2CC12A1}"/>
              </a:ext>
            </a:extLst>
          </p:cNvPr>
          <p:cNvPicPr>
            <a:picLocks noGrp="1" noChangeAspect="1"/>
          </p:cNvPicPr>
          <p:nvPr>
            <p:ph idx="1"/>
          </p:nvPr>
        </p:nvPicPr>
        <p:blipFill>
          <a:blip r:embed="rId2"/>
          <a:stretch>
            <a:fillRect/>
          </a:stretch>
        </p:blipFill>
        <p:spPr>
          <a:xfrm>
            <a:off x="779295" y="1301750"/>
            <a:ext cx="10633409" cy="4673600"/>
          </a:xfrm>
        </p:spPr>
      </p:pic>
    </p:spTree>
    <p:extLst>
      <p:ext uri="{BB962C8B-B14F-4D97-AF65-F5344CB8AC3E}">
        <p14:creationId xmlns:p14="http://schemas.microsoft.com/office/powerpoint/2010/main" val="188848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C577-5278-816D-9755-8C992C9A1B3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5D2400A-7B56-ECB7-3C1D-6AFDE9934205}"/>
              </a:ext>
            </a:extLst>
          </p:cNvPr>
          <p:cNvPicPr>
            <a:picLocks noGrp="1" noChangeAspect="1"/>
          </p:cNvPicPr>
          <p:nvPr>
            <p:ph idx="1"/>
          </p:nvPr>
        </p:nvPicPr>
        <p:blipFill>
          <a:blip r:embed="rId2"/>
          <a:stretch>
            <a:fillRect/>
          </a:stretch>
        </p:blipFill>
        <p:spPr>
          <a:xfrm>
            <a:off x="1025467" y="1183121"/>
            <a:ext cx="9942834" cy="4366926"/>
          </a:xfrm>
        </p:spPr>
      </p:pic>
      <p:pic>
        <p:nvPicPr>
          <p:cNvPr id="7" name="Picture 6">
            <a:extLst>
              <a:ext uri="{FF2B5EF4-FFF2-40B4-BE49-F238E27FC236}">
                <a16:creationId xmlns:a16="http://schemas.microsoft.com/office/drawing/2014/main" id="{967BC6C3-0036-2026-5B55-3216D61B910E}"/>
              </a:ext>
            </a:extLst>
          </p:cNvPr>
          <p:cNvPicPr>
            <a:picLocks noChangeAspect="1"/>
          </p:cNvPicPr>
          <p:nvPr/>
        </p:nvPicPr>
        <p:blipFill>
          <a:blip r:embed="rId3"/>
          <a:stretch>
            <a:fillRect/>
          </a:stretch>
        </p:blipFill>
        <p:spPr>
          <a:xfrm>
            <a:off x="400009" y="807938"/>
            <a:ext cx="11391982" cy="5045872"/>
          </a:xfrm>
          <a:prstGeom prst="rect">
            <a:avLst/>
          </a:prstGeom>
        </p:spPr>
      </p:pic>
    </p:spTree>
    <p:extLst>
      <p:ext uri="{BB962C8B-B14F-4D97-AF65-F5344CB8AC3E}">
        <p14:creationId xmlns:p14="http://schemas.microsoft.com/office/powerpoint/2010/main" val="96213200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725</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College chat bot</vt:lpstr>
      <vt:lpstr>OUTLINE</vt:lpstr>
      <vt:lpstr>Problem Statement</vt:lpstr>
      <vt:lpstr>Proposed Solution</vt:lpstr>
      <vt:lpstr>Proposed Solution</vt:lpstr>
      <vt:lpstr>System  Approach</vt:lpstr>
      <vt:lpstr>Result</vt:lpstr>
      <vt:lpstr>Result</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vvndsz@outlook.com</cp:lastModifiedBy>
  <cp:revision>34</cp:revision>
  <dcterms:created xsi:type="dcterms:W3CDTF">2021-05-26T16:50:10Z</dcterms:created>
  <dcterms:modified xsi:type="dcterms:W3CDTF">2024-06-30T11:05:47Z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