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77" r:id="rId3"/>
    <p:sldId id="293" r:id="rId4"/>
    <p:sldId id="280" r:id="rId5"/>
    <p:sldId id="296" r:id="rId6"/>
    <p:sldId id="292" r:id="rId7"/>
    <p:sldId id="281" r:id="rId8"/>
    <p:sldId id="297" r:id="rId9"/>
    <p:sldId id="298" r:id="rId10"/>
    <p:sldId id="299" r:id="rId11"/>
    <p:sldId id="304" r:id="rId12"/>
    <p:sldId id="284" r:id="rId13"/>
    <p:sldId id="309" r:id="rId14"/>
    <p:sldId id="295" r:id="rId15"/>
    <p:sldId id="301" r:id="rId16"/>
    <p:sldId id="311" r:id="rId17"/>
    <p:sldId id="310" r:id="rId18"/>
    <p:sldId id="302" r:id="rId19"/>
    <p:sldId id="312" r:id="rId20"/>
    <p:sldId id="306" r:id="rId21"/>
    <p:sldId id="307" r:id="rId22"/>
    <p:sldId id="305" r:id="rId23"/>
    <p:sldId id="308" r:id="rId24"/>
    <p:sldId id="27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78" d="100"/>
          <a:sy n="78" d="100"/>
        </p:scale>
        <p:origin x="160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vi-VN"/>
              <a:t>Chương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C60BD-C39B-4C01-BE26-3E5548967A7F}" type="datetimeFigureOut">
              <a:rPr lang="vi-VN" smtClean="0"/>
              <a:t>08/06/2021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86E61-0E54-484E-BF54-CC542B72FEB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vi-VN"/>
              <a:t>Chương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7A9B4-B529-40BE-AC4B-DE83A51BE69B}" type="datetimeFigureOut">
              <a:rPr lang="vi-VN" smtClean="0"/>
              <a:t>08/06/2021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3D7DE-6F85-4B25-B9B8-44ED7BBF3A8F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vi-VN"/>
              <a:t>Chương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3D7DE-6F85-4B25-B9B8-44ED7BBF3A8F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863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19AA7-4B86-4F38-BD28-4ECE1CD043C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2B332F-E9B7-45C5-8856-4D7EB03C54A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EF197-74A7-466D-9B77-58E6B992665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19CD7-D74A-4EDB-8E32-6AD9B9FB1F4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F0BED-4D6D-4CEE-8E02-2C4E59AC3C4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49A8E-AD7F-417E-8650-F842AEB7AB3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E33AF-082A-4A70-9CFF-55C9CB58706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5E881-0826-445B-AF50-D84DC41F7EB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9265D-3417-4F26-B7BC-C2331392643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168052-B955-4943-8378-74B0BCCAA4F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ED6CF-6D3B-49DE-84B5-C86E450DD62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89F02-52B8-4ABF-8EC3-B2FBAC8B3C1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DE026-A88C-4928-9E04-6CC9012A2D43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D29DD-0398-4DF3-B234-AB5629595C8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3297D-3808-4317-B672-419429D5C2A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E319-6AEC-4685-8228-63D5EC80A80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81823-D99C-488C-AAAF-56448752D6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5BAA8-55CE-4135-AFBD-E1BECA3B5EF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514E0-49CE-42BE-AA45-9CEE9C5FE3C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5A8EB-FBAB-4BDA-9530-BE253237D4F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anose="02040502050405020303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83B72-D139-4D70-8C13-37B5C10E7295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5164D0-FCF9-4F15-A0C3-C5A8813EE25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9000" contrast="-10000"/>
                    </a14:imgEffect>
                    <a14:imgEffect>
                      <a14:colorTemperature colorTemp="3776"/>
                    </a14:imgEffect>
                    <a14:imgEffect>
                      <a14:saturation sat="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5FB637F-98C1-4D9B-B9F9-26C1F0D94C7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b="1" smtClean="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EC4464A4-2E3B-4127-AF83-E2819247FE98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19405" indent="-319405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anose="02040502050405020303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marL="319405" indent="-319405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anose="02040502050405020303" pitchFamily="18" charset="0"/>
        <a:buChar char="*"/>
        <a:defRPr sz="4600" b="1">
          <a:solidFill>
            <a:schemeClr val="tx1"/>
          </a:solidFill>
          <a:latin typeface="Trebuchet MS" panose="020B0603020202020204" pitchFamily="34" charset="0"/>
        </a:defRPr>
      </a:lvl2pPr>
      <a:lvl3pPr marL="319405" indent="-319405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anose="02040502050405020303" pitchFamily="18" charset="0"/>
        <a:buChar char="*"/>
        <a:defRPr sz="4600" b="1">
          <a:solidFill>
            <a:schemeClr val="tx1"/>
          </a:solidFill>
          <a:latin typeface="Trebuchet MS" panose="020B0603020202020204" pitchFamily="34" charset="0"/>
        </a:defRPr>
      </a:lvl3pPr>
      <a:lvl4pPr marL="319405" indent="-319405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anose="02040502050405020303" pitchFamily="18" charset="0"/>
        <a:buChar char="*"/>
        <a:defRPr sz="4600" b="1">
          <a:solidFill>
            <a:schemeClr val="tx1"/>
          </a:solidFill>
          <a:latin typeface="Trebuchet MS" panose="020B0603020202020204" pitchFamily="34" charset="0"/>
        </a:defRPr>
      </a:lvl4pPr>
      <a:lvl5pPr marL="319405" indent="-319405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anose="02040502050405020303" pitchFamily="18" charset="0"/>
        <a:buChar char="*"/>
        <a:defRPr sz="4600" b="1">
          <a:solidFill>
            <a:schemeClr val="tx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anose="02040502050405020303" pitchFamily="18" charset="0"/>
        <a:buChar char="*"/>
        <a:defRPr sz="2200" kern="1200">
          <a:solidFill>
            <a:srgbClr val="404040"/>
          </a:solidFill>
          <a:latin typeface="+mn-lt"/>
          <a:ea typeface="+mn-ea"/>
          <a:cs typeface="+mn-cs"/>
        </a:defRPr>
      </a:lvl1pPr>
      <a:lvl2pPr marL="548005" indent="-182880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anose="02040502050405020303" pitchFamily="18" charset="0"/>
        <a:buChar char="*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22325" indent="-182880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anose="02040502050405020303" pitchFamily="18" charset="0"/>
        <a:buChar char="*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097280" indent="-182880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anose="02040502050405020303" pitchFamily="18" charset="0"/>
        <a:buChar char="*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389380" indent="-182880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anose="02040502050405020303" pitchFamily="18" charset="0"/>
        <a:buChar char="*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66433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62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75321"/>
            <a:ext cx="9144000" cy="1600200"/>
          </a:xfrm>
        </p:spPr>
        <p:txBody>
          <a:bodyPr/>
          <a:lstStyle/>
          <a:p>
            <a:pPr marL="0" indent="0" algn="ctr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anose="02040502050405020303" pitchFamily="18" charset="0"/>
              <a:buNone/>
              <a:defRPr/>
            </a:pPr>
            <a:r>
              <a:rPr lang="en-US" sz="400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 ĐỒNG BẢO VỆ</a:t>
            </a:r>
            <a:br>
              <a:rPr lang="en-US" sz="400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00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 LUẬN TỐT NGHIỆP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304800"/>
            <a:ext cx="6781800" cy="1143000"/>
          </a:xfrm>
        </p:spPr>
        <p:txBody>
          <a:bodyPr/>
          <a:lstStyle/>
          <a:p>
            <a:pPr marL="44450" indent="0" algn="ctr">
              <a:buFont typeface="Georgia" panose="02040502050405020303" pitchFamily="18" charset="0"/>
              <a:buNone/>
              <a:defRPr/>
            </a:pPr>
            <a:r>
              <a:rPr lang="vi-VN" altLang="en-US" sz="2000" b="1">
                <a:solidFill>
                  <a:srgbClr val="0838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 Extrabold" pitchFamily="34" charset="0"/>
                <a:cs typeface="Open Sans Extrabold" pitchFamily="34" charset="0"/>
              </a:rPr>
              <a:t>TRƯỜNG ĐẠI HỌC CÔNG NGHIỆP TP. HỒ CHÍ MINH</a:t>
            </a:r>
          </a:p>
          <a:p>
            <a:pPr marL="44450" indent="0" algn="ctr">
              <a:buFont typeface="Georgia" panose="02040502050405020303" pitchFamily="18" charset="0"/>
              <a:buNone/>
              <a:defRPr/>
            </a:pPr>
            <a:r>
              <a:rPr lang="vi-VN" altLang="en-US" sz="2400" b="1">
                <a:solidFill>
                  <a:srgbClr val="237A0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 Extrabold" pitchFamily="34" charset="0"/>
                <a:cs typeface="Open Sans Extrabold" pitchFamily="34" charset="0"/>
              </a:rPr>
              <a:t>KHOA </a:t>
            </a:r>
            <a:r>
              <a:rPr lang="en-US" altLang="en-US" sz="2400" b="1">
                <a:solidFill>
                  <a:srgbClr val="237A0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 Extrabold" pitchFamily="34" charset="0"/>
                <a:cs typeface="Open Sans Extrabold" pitchFamily="34" charset="0"/>
              </a:rPr>
              <a:t>CÔNG NGHỆ THÔNG TIN</a:t>
            </a:r>
            <a:endParaRPr lang="vi-VN" altLang="en-US" sz="2400" b="1">
              <a:solidFill>
                <a:srgbClr val="237A0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pen Sans Extrabold" pitchFamily="34" charset="0"/>
              <a:cs typeface="Open Sans Extra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38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err="1">
                <a:solidFill>
                  <a:srgbClr val="0000FF"/>
                </a:solidFill>
                <a:latin typeface="Palatino Linotype" panose="02040502050505030304" pitchFamily="18" charset="0"/>
              </a:rPr>
              <a:t>Thành</a:t>
            </a:r>
            <a:r>
              <a:rPr lang="en-US" sz="2800" b="1" i="1">
                <a:solidFill>
                  <a:srgbClr val="0000FF"/>
                </a:solidFill>
                <a:latin typeface="Palatino Linotype" panose="02040502050505030304" pitchFamily="18" charset="0"/>
              </a:rPr>
              <a:t> </a:t>
            </a:r>
            <a:r>
              <a:rPr lang="en-US" sz="2800" b="1" i="1" err="1">
                <a:solidFill>
                  <a:srgbClr val="0000FF"/>
                </a:solidFill>
                <a:latin typeface="Palatino Linotype" panose="02040502050505030304" pitchFamily="18" charset="0"/>
              </a:rPr>
              <a:t>phố</a:t>
            </a:r>
            <a:r>
              <a:rPr lang="en-US" sz="2800" b="1" i="1">
                <a:solidFill>
                  <a:srgbClr val="0000FF"/>
                </a:solidFill>
                <a:latin typeface="Palatino Linotype" panose="02040502050505030304" pitchFamily="18" charset="0"/>
              </a:rPr>
              <a:t> </a:t>
            </a:r>
            <a:r>
              <a:rPr lang="en-US" sz="2800" b="1" i="1" err="1">
                <a:solidFill>
                  <a:srgbClr val="0000FF"/>
                </a:solidFill>
                <a:latin typeface="Palatino Linotype" panose="02040502050505030304" pitchFamily="18" charset="0"/>
              </a:rPr>
              <a:t>Hồ</a:t>
            </a:r>
            <a:r>
              <a:rPr lang="en-US" sz="2800" b="1" i="1">
                <a:solidFill>
                  <a:srgbClr val="0000FF"/>
                </a:solidFill>
                <a:latin typeface="Palatino Linotype" panose="02040502050505030304" pitchFamily="18" charset="0"/>
              </a:rPr>
              <a:t> </a:t>
            </a:r>
            <a:r>
              <a:rPr lang="en-US" sz="2800" b="1" i="1" err="1">
                <a:solidFill>
                  <a:srgbClr val="0000FF"/>
                </a:solidFill>
                <a:latin typeface="Palatino Linotype" panose="02040502050505030304" pitchFamily="18" charset="0"/>
              </a:rPr>
              <a:t>Chí</a:t>
            </a:r>
            <a:r>
              <a:rPr lang="en-US" sz="2800" b="1" i="1">
                <a:solidFill>
                  <a:srgbClr val="0000FF"/>
                </a:solidFill>
                <a:latin typeface="Palatino Linotype" panose="02040502050505030304" pitchFamily="18" charset="0"/>
              </a:rPr>
              <a:t> Minh, </a:t>
            </a:r>
            <a:r>
              <a:rPr lang="en-US" sz="2800" b="1" i="1" err="1">
                <a:solidFill>
                  <a:srgbClr val="0000FF"/>
                </a:solidFill>
                <a:latin typeface="Palatino Linotype" panose="02040502050505030304" pitchFamily="18" charset="0"/>
              </a:rPr>
              <a:t>tháng</a:t>
            </a:r>
            <a:r>
              <a:rPr lang="en-US" sz="2800" b="1" i="1">
                <a:solidFill>
                  <a:srgbClr val="0000FF"/>
                </a:solidFill>
                <a:latin typeface="Palatino Linotype" panose="02040502050505030304" pitchFamily="18" charset="0"/>
              </a:rPr>
              <a:t> 06 </a:t>
            </a:r>
            <a:r>
              <a:rPr lang="en-US" sz="2800" b="1" i="1" err="1">
                <a:solidFill>
                  <a:srgbClr val="0000FF"/>
                </a:solidFill>
                <a:latin typeface="Palatino Linotype" panose="02040502050505030304" pitchFamily="18" charset="0"/>
              </a:rPr>
              <a:t>năm</a:t>
            </a:r>
            <a:r>
              <a:rPr lang="en-US" sz="2800" b="1" i="1">
                <a:solidFill>
                  <a:srgbClr val="0000FF"/>
                </a:solidFill>
                <a:latin typeface="Palatino Linotype" panose="02040502050505030304" pitchFamily="18" charset="0"/>
              </a:rPr>
              <a:t> 2021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071095"/>
            <a:ext cx="3124200" cy="1363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020"/>
            <a:ext cx="7883525" cy="786788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 đồ cơ sỡ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E2CD7-0E75-481A-ADE8-EEDF0DFE51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42E96-2DED-4300-AB03-02C76A703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838200"/>
            <a:ext cx="7391399" cy="571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 contrast="16000"/>
                    </a14:imgEffect>
                    <a14:imgEffect>
                      <a14:colorTemperature colorTemp="3104"/>
                    </a14:imgEffect>
                    <a14:imgEffect>
                      <a14:saturation sat="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020"/>
            <a:ext cx="7883525" cy="786788"/>
          </a:xfrm>
          <a:ln>
            <a:noFill/>
          </a:ln>
          <a:effectLst>
            <a:outerShdw sx="1000" sy="1000" algn="ctr" rotWithShape="0">
              <a:srgbClr val="000000"/>
            </a:outerShdw>
            <a:softEdge rad="101600"/>
          </a:effectLst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3600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thanh toán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731520"/>
            <a:ext cx="7162800" cy="3474720"/>
          </a:xfrm>
          <a:ln>
            <a:noFill/>
          </a:ln>
        </p:spPr>
        <p:txBody>
          <a:bodyPr/>
          <a:lstStyle/>
          <a:p>
            <a:pPr marL="45720" indent="0">
              <a:buNone/>
            </a:pPr>
            <a:r>
              <a:rPr lang="en-US"/>
              <a:t> 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609600" y="1399971"/>
            <a:ext cx="7883525" cy="786788"/>
          </a:xfrm>
          <a:prstGeom prst="rect">
            <a:avLst/>
          </a:prstGeom>
          <a:ln>
            <a:noFill/>
          </a:ln>
          <a:effectLst>
            <a:outerShdw sx="1000" sy="1000" algn="ctr" rotWithShape="0">
              <a:srgbClr val="000000"/>
            </a:outerShdw>
            <a:softEdge rad="101600"/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 tả</a:t>
            </a: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DD9C22-DE0A-4BF5-A76E-4C74F42B61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319993-BAB1-4CDD-8E5F-F85CF259A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837D58-00EC-422F-AD48-E0416702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4902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2209800" cy="2590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26F26-97C4-48FF-B886-B7CC2D478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38200"/>
            <a:ext cx="6400800" cy="586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086600" cy="457200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25F12-4BF6-412C-A430-DDE3EB3423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"/>
            <a:ext cx="8305800" cy="609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8B3E868-20C0-4337-87A5-97789F097084}"/>
              </a:ext>
            </a:extLst>
          </p:cNvPr>
          <p:cNvSpPr txBox="1">
            <a:spLocks/>
          </p:cNvSpPr>
          <p:nvPr/>
        </p:nvSpPr>
        <p:spPr>
          <a:xfrm>
            <a:off x="457201" y="228600"/>
            <a:ext cx="716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anose="02040502050405020303" pitchFamily="18" charset="0"/>
              <a:buNone/>
            </a:pPr>
            <a:r>
              <a:rPr lang="en-US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4.Thiết kế và hiện thực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A63658-6B71-4DBF-9DA0-4FCF66612FD2}"/>
              </a:ext>
            </a:extLst>
          </p:cNvPr>
          <p:cNvSpPr txBox="1"/>
          <p:nvPr/>
        </p:nvSpPr>
        <p:spPr>
          <a:xfrm>
            <a:off x="457201" y="1066800"/>
            <a:ext cx="8317522" cy="9906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sz="2800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Màn hình mua hàng từ trang chủ website</a:t>
            </a:r>
          </a:p>
        </p:txBody>
      </p:sp>
    </p:spTree>
    <p:extLst>
      <p:ext uri="{BB962C8B-B14F-4D97-AF65-F5344CB8AC3E}">
        <p14:creationId xmlns:p14="http://schemas.microsoft.com/office/powerpoint/2010/main" val="72021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FE234C-CEC6-4476-A4B8-3AB9CBD295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0" y="8603"/>
            <a:ext cx="7772400" cy="2286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13FD1C-E9FE-4696-8DC1-69468037E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94603"/>
            <a:ext cx="7772400" cy="2054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085C0-34F6-4440-81D1-6AC9B91E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296697"/>
            <a:ext cx="7772400" cy="24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1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 contrast="-10000"/>
                    </a14:imgEffect>
                    <a14:imgEffect>
                      <a14:colorTemperature colorTemp="3776"/>
                    </a14:imgEffect>
                    <a14:imgEffect>
                      <a14:saturation sat="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8600"/>
            <a:ext cx="7162800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4.Thiết kế và hiện thực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457201" y="1066800"/>
            <a:ext cx="8317522" cy="9906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sz="2800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Màn hình thêm sản phẩm từ trang chủ vào giỏ hàng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DFE55-8918-4C6E-98EB-3BE7B57EBC6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057400"/>
            <a:ext cx="784860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EEFE62-E668-4FB9-9931-12AE9FF1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96200" cy="4724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B203A5F-A9E8-4BC4-AA53-1D173896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28600"/>
            <a:ext cx="7162800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4.Thiết kế và hiện thực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92F96F-3820-48A5-A4F8-898EB8414F9E}"/>
              </a:ext>
            </a:extLst>
          </p:cNvPr>
          <p:cNvSpPr txBox="1"/>
          <p:nvPr/>
        </p:nvSpPr>
        <p:spPr>
          <a:xfrm>
            <a:off x="457201" y="1066800"/>
            <a:ext cx="8317522" cy="762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sz="2800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Màn hình xác nhận thanh toán online bằng PayPal</a:t>
            </a:r>
          </a:p>
        </p:txBody>
      </p:sp>
    </p:spTree>
    <p:extLst>
      <p:ext uri="{BB962C8B-B14F-4D97-AF65-F5344CB8AC3E}">
        <p14:creationId xmlns:p14="http://schemas.microsoft.com/office/powerpoint/2010/main" val="249436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38401"/>
            <a:ext cx="7543800" cy="1676399"/>
          </a:xfrm>
        </p:spPr>
        <p:txBody>
          <a:bodyPr/>
          <a:lstStyle/>
          <a:p>
            <a:pPr marL="0" indent="0" algn="ctr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anose="02040502050405020303" pitchFamily="18" charset="0"/>
              <a:buNone/>
              <a:defRPr/>
            </a:pPr>
            <a:r>
              <a:rPr lang="en-US" sz="32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 TÀI</a:t>
            </a:r>
            <a:br>
              <a:rPr lang="en-US" sz="32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320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</a:t>
            </a:r>
            <a:r>
              <a:rPr lang="en-US" sz="32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</a:t>
            </a:r>
            <a:r>
              <a:rPr lang="en-US" sz="32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320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buôn</a:t>
            </a:r>
            <a:r>
              <a:rPr lang="en-US" sz="32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bán</a:t>
            </a:r>
            <a:r>
              <a:rPr lang="en-US" sz="32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Online</a:t>
            </a:r>
            <a:br>
              <a:rPr lang="en-US" sz="24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000">
              <a:solidFill>
                <a:srgbClr val="FF0000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304800"/>
            <a:ext cx="6781800" cy="1143000"/>
          </a:xfrm>
        </p:spPr>
        <p:txBody>
          <a:bodyPr/>
          <a:lstStyle/>
          <a:p>
            <a:pPr marL="44450" indent="0" algn="ctr">
              <a:buFont typeface="Georgia" panose="02040502050405020303" pitchFamily="18" charset="0"/>
              <a:buNone/>
              <a:defRPr/>
            </a:pPr>
            <a:r>
              <a:rPr lang="vi-VN" altLang="en-US" sz="2000" b="1">
                <a:solidFill>
                  <a:srgbClr val="08387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 Extrabold" pitchFamily="34" charset="0"/>
                <a:cs typeface="Open Sans Extrabold" pitchFamily="34" charset="0"/>
              </a:rPr>
              <a:t>TRƯỜNG ĐẠI HỌC CÔNG NGHIỆP TP. HỒ CHÍ MINH</a:t>
            </a:r>
          </a:p>
          <a:p>
            <a:pPr marL="44450" indent="0" algn="ctr">
              <a:buFont typeface="Georgia" panose="02040502050405020303" pitchFamily="18" charset="0"/>
              <a:buNone/>
              <a:defRPr/>
            </a:pPr>
            <a:r>
              <a:rPr lang="vi-VN" altLang="en-US" sz="2400" b="1">
                <a:solidFill>
                  <a:srgbClr val="237A0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 Extrabold" pitchFamily="34" charset="0"/>
                <a:cs typeface="Open Sans Extrabold" pitchFamily="34" charset="0"/>
              </a:rPr>
              <a:t>KHOA </a:t>
            </a:r>
            <a:r>
              <a:rPr lang="en-US" altLang="en-US" sz="2400" b="1">
                <a:solidFill>
                  <a:srgbClr val="237A0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 Extrabold" pitchFamily="34" charset="0"/>
                <a:cs typeface="Open Sans Extrabold" pitchFamily="34" charset="0"/>
              </a:rPr>
              <a:t>CÔNG NGHỆ THÔNG TIN</a:t>
            </a:r>
            <a:endParaRPr lang="vi-VN" altLang="en-US" sz="2400" b="1">
              <a:solidFill>
                <a:srgbClr val="237A0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pen Sans Extrabold" pitchFamily="34" charset="0"/>
              <a:cs typeface="Open Sans Extrabold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19200"/>
            <a:ext cx="3124200" cy="1143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4760893"/>
            <a:ext cx="533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SVTH:</a:t>
            </a:r>
            <a:endParaRPr lang="vi-V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70156"/>
              </p:ext>
            </p:extLst>
          </p:nvPr>
        </p:nvGraphicFramePr>
        <p:xfrm>
          <a:off x="1562100" y="5562600"/>
          <a:ext cx="6096000" cy="927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758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17071421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000" b="0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Hữu Nhật</a:t>
                      </a:r>
                      <a:endParaRPr lang="en-US" sz="2000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DHKTPM13B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36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17080501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Võ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  <a:endParaRPr 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DHKTPM13B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 contrast="-10000"/>
                    </a14:imgEffect>
                    <a14:imgEffect>
                      <a14:colorTemperature colorTemp="3776"/>
                    </a14:imgEffect>
                    <a14:imgEffect>
                      <a14:saturation sat="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44" y="105508"/>
            <a:ext cx="7162800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4.Thiết kế và hiện thực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446315" y="844062"/>
            <a:ext cx="8317522" cy="9906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sz="2800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Màn hình danh sách đơn hàng vừa xác nhận thanh toán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B162F-03D0-4DF3-BA17-D4B88978D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752600"/>
            <a:ext cx="7772399" cy="48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 contrast="-10000"/>
                    </a14:imgEffect>
                    <a14:imgEffect>
                      <a14:colorTemperature colorTemp="3776"/>
                    </a14:imgEffect>
                    <a14:imgEffect>
                      <a14:saturation sat="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44" y="105508"/>
            <a:ext cx="7162800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4.Thiết kế và hiện thực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446315" y="844062"/>
            <a:ext cx="8317522" cy="9906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sz="2800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Màn hình chi tiết đơn hàng khi xác nhận thanh toán thành công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59DAC-CF49-4E1F-901B-8EBFD94EE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752600"/>
            <a:ext cx="7772400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 contrast="-10000"/>
                    </a14:imgEffect>
                    <a14:imgEffect>
                      <a14:colorTemperature colorTemp="3776"/>
                    </a14:imgEffect>
                    <a14:imgEffect>
                      <a14:saturation sat="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44" y="105508"/>
            <a:ext cx="7162800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4.Thiết kế và hiện thực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446315" y="844062"/>
            <a:ext cx="8317522" cy="9906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sz="2800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Màn hình Email xác nhận thông tin đơn hàng khi thanh toán thành công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5C4A0-7A99-4B4C-A273-51AFCAF7A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752600"/>
            <a:ext cx="7772400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 contrast="-10000"/>
                    </a14:imgEffect>
                    <a14:imgEffect>
                      <a14:colorTemperature colorTemp="3776"/>
                    </a14:imgEffect>
                    <a14:imgEffect>
                      <a14:saturation sat="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44" y="105508"/>
            <a:ext cx="7162800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Demo sản phẩm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446315" y="844062"/>
            <a:ext cx="8317522" cy="9906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319405" indent="-319405" algn="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3260C"/>
              </a:buClr>
              <a:buSzPct val="128000"/>
              <a:buFont typeface="Georgia" panose="02040502050405020303" pitchFamily="18" charset="0"/>
              <a:buChar char="*"/>
              <a:defRPr sz="4600" b="1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None/>
            </a:pPr>
            <a:endParaRPr lang="en-US" sz="2800">
              <a:solidFill>
                <a:schemeClr val="tx1"/>
              </a:solidFill>
              <a:effectLst>
                <a:reflection blurRad="6350" stA="0" endPos="45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0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637" y="457200"/>
            <a:ext cx="6511925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6400800" cy="4191000"/>
          </a:xfrm>
        </p:spPr>
        <p:txBody>
          <a:bodyPr/>
          <a:lstStyle/>
          <a:p>
            <a:pPr marL="45720" indent="0">
              <a:buNone/>
            </a:pP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Yêu cầu đề tài</a:t>
            </a:r>
          </a:p>
          <a:p>
            <a:pPr marL="45720" indent="0">
              <a:buNone/>
            </a:pP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Cơ sở lý thuyết</a:t>
            </a:r>
          </a:p>
          <a:p>
            <a:pPr marL="45720" indent="0">
              <a:buNone/>
            </a:pP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Phân tích</a:t>
            </a:r>
          </a:p>
          <a:p>
            <a:pPr marL="45720" indent="0">
              <a:buNone/>
            </a:pP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Thiết kế và hiện thực</a:t>
            </a:r>
          </a:p>
          <a:p>
            <a:pPr marL="45720" indent="0">
              <a:buNone/>
            </a:pP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Demo Sản phẩm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6511925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1.Yêu Cầu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981200"/>
            <a:ext cx="7239000" cy="4267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vi-V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Website: người dùng có thể mua hoặc đăng ký bán các mặt hàng trên gian hàng trên web.</a:t>
            </a: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phân tích tự động khuyến khích khách hàng chọn mua những sản phẩm cần thiết phù hợp: mặt hàng giảm giá nhiều nhất, mua nhiều nhất, giao dịch thường xuyên, giao dịch thành viên....</a:t>
            </a: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6511925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1.Yêu Cầu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981200"/>
            <a:ext cx="72390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hộ kinh doanh theo các gian hàng online thực hiện các chức năng cập nhật thêm xóa sửa các mặt hàng trên gian hàng.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mua hàng có thể đăng ký thành viên qua hệ thống, người mua hàng được chọn các mặt hàng và thanh toán tiền khi đồng ý</a:t>
            </a: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 contrast="-10000"/>
                    </a14:imgEffect>
                    <a14:imgEffect>
                      <a14:colorTemperature colorTemp="3776"/>
                    </a14:imgEffect>
                    <a14:imgEffect>
                      <a14:saturation sat="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8600"/>
            <a:ext cx="7162800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2.Cơ Sở Lý Thuyết</a:t>
            </a:r>
          </a:p>
        </p:txBody>
      </p:sp>
      <p:pic>
        <p:nvPicPr>
          <p:cNvPr id="1030" name="Picture 6" descr="Giới thiệu SQL Server | Comd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4114800"/>
            <a:ext cx="2943226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26921D-98A3-4A16-A06E-ABECFEF0A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1219200"/>
            <a:ext cx="2943226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1E4E18-64AC-4209-A3DD-F9DCD675F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195" y="2362332"/>
            <a:ext cx="2587959" cy="2286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52E195-CCB4-472F-B81D-F81D4FB028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8388" y="1219200"/>
            <a:ext cx="2767012" cy="2286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2735DD-E09D-487B-95AA-C7689B67B2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14800"/>
            <a:ext cx="2819400" cy="2057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7883525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Phân tích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762000" y="2514600"/>
            <a:ext cx="6400800" cy="3474720"/>
          </a:xfrm>
        </p:spPr>
        <p:txBody>
          <a:bodyPr/>
          <a:lstStyle/>
          <a:p>
            <a:pPr marL="45720" indent="0">
              <a:buNone/>
            </a:pPr>
            <a:r>
              <a:rPr lang="en-US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020"/>
            <a:ext cx="7883525" cy="786788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Usecase  Tổng  quát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957250-D86A-447D-9FBB-98DDD9AC15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578724" cy="5059362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020"/>
            <a:ext cx="7883525" cy="786788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>
                <a:solidFill>
                  <a:schemeClr val="tx1"/>
                </a:solidFill>
                <a:effectLst>
                  <a:reflection blurRad="6350" stA="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 đồ lớp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AFA5BF-DBF4-4EBD-8A78-C504215BDB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6808"/>
            <a:ext cx="7315200" cy="5453992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3341</TotalTime>
  <Words>395</Words>
  <Application>Microsoft Office PowerPoint</Application>
  <PresentationFormat>On-screen Show (4:3)</PresentationFormat>
  <Paragraphs>55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Georgia</vt:lpstr>
      <vt:lpstr>Open Sans Extrabold</vt:lpstr>
      <vt:lpstr>Palatino Linotype</vt:lpstr>
      <vt:lpstr>Tahoma</vt:lpstr>
      <vt:lpstr>Times New Roman</vt:lpstr>
      <vt:lpstr>Trebuchet MS</vt:lpstr>
      <vt:lpstr>Wingdings</vt:lpstr>
      <vt:lpstr>Slipstream</vt:lpstr>
      <vt:lpstr>HỘI ĐỒNG BẢO VỆ KHÓA LUẬN TỐT NGHIỆP</vt:lpstr>
      <vt:lpstr>ĐỀ TÀI Xây dựng Website buôn bán Online </vt:lpstr>
      <vt:lpstr>Nội Dung</vt:lpstr>
      <vt:lpstr>1.Yêu Cầu Đề Tài</vt:lpstr>
      <vt:lpstr>1.Yêu Cầu Đề Tài</vt:lpstr>
      <vt:lpstr>2.Cơ Sở Lý Thuyết</vt:lpstr>
      <vt:lpstr>3. Phân tích</vt:lpstr>
      <vt:lpstr>Usecase  Tổng  quát</vt:lpstr>
      <vt:lpstr>Sơ đồ lớp</vt:lpstr>
      <vt:lpstr>Sơ đồ cơ sỡ dữ liệu</vt:lpstr>
      <vt:lpstr>Chức năng thanh toán online</vt:lpstr>
      <vt:lpstr> </vt:lpstr>
      <vt:lpstr>PowerPoint Presentation</vt:lpstr>
      <vt:lpstr>Activity</vt:lpstr>
      <vt:lpstr>Sequence</vt:lpstr>
      <vt:lpstr>PowerPoint Presentation</vt:lpstr>
      <vt:lpstr>PowerPoint Presentation</vt:lpstr>
      <vt:lpstr>4.Thiết kế và hiện thực</vt:lpstr>
      <vt:lpstr>4.Thiết kế và hiện thực</vt:lpstr>
      <vt:lpstr>4.Thiết kế và hiện thực</vt:lpstr>
      <vt:lpstr>4.Thiết kế và hiện thực</vt:lpstr>
      <vt:lpstr>4.Thiết kế và hiện thực</vt:lpstr>
      <vt:lpstr>5. Demo sản phẩm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HỘI ĐỒNG BẢO VỆ KHÓA LUẬN TỐT NGHIỆP ĐHKT4</dc:title>
  <dc:creator>thanhngan</dc:creator>
  <cp:lastModifiedBy>Nhật Hữu</cp:lastModifiedBy>
  <cp:revision>128</cp:revision>
  <dcterms:created xsi:type="dcterms:W3CDTF">2012-07-06T05:53:00Z</dcterms:created>
  <dcterms:modified xsi:type="dcterms:W3CDTF">2021-06-08T14:19:34Z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