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60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81" r:id="rId13"/>
    <p:sldId id="275" r:id="rId14"/>
    <p:sldId id="276" r:id="rId15"/>
    <p:sldId id="277" r:id="rId16"/>
    <p:sldId id="278" r:id="rId17"/>
    <p:sldId id="280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1DFBD-8722-4222-BE27-3A8842F4C25C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91672-28C1-4402-B7E8-9A53ACB0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1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dirty="0" smtClean="0"/>
          </a:p>
        </p:txBody>
      </p:sp>
      <p:sp>
        <p:nvSpPr>
          <p:cNvPr id="33795" name="フッター プレースホルダー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mtClean="0"/>
              <a:t>© 2011 Openwave Systems Inc.                 CONFIDENTIAL</a:t>
            </a:r>
          </a:p>
        </p:txBody>
      </p:sp>
      <p:sp>
        <p:nvSpPr>
          <p:cNvPr id="33796" name="スライド番号プレースホルダー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7949EC-1F80-4D9E-A830-1461868588C5}" type="slidenum">
              <a:rPr lang="en-US" altLang="ja-JP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445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991-5E9D-4401-9A23-427912B703A0}" type="datetimeFigureOut">
              <a:rPr lang="en-IE" smtClean="0"/>
              <a:t>11/10/2014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5D8-9391-459B-AF56-11E6213E7A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803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991-5E9D-4401-9A23-427912B703A0}" type="datetimeFigureOut">
              <a:rPr lang="en-IE" smtClean="0"/>
              <a:t>11/10/2014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5D8-9391-459B-AF56-11E6213E7A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736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991-5E9D-4401-9A23-427912B703A0}" type="datetimeFigureOut">
              <a:rPr lang="en-IE" smtClean="0"/>
              <a:t>11/10/2014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5D8-9391-459B-AF56-11E6213E7A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2742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12800" y="1219200"/>
            <a:ext cx="1046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420D9584-EA04-4CAB-A53D-57F1913338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9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991-5E9D-4401-9A23-427912B703A0}" type="datetimeFigureOut">
              <a:rPr lang="en-IE" smtClean="0"/>
              <a:t>11/10/2014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5D8-9391-459B-AF56-11E6213E7A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292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991-5E9D-4401-9A23-427912B703A0}" type="datetimeFigureOut">
              <a:rPr lang="en-IE" smtClean="0"/>
              <a:t>11/10/2014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5D8-9391-459B-AF56-11E6213E7A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550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991-5E9D-4401-9A23-427912B703A0}" type="datetimeFigureOut">
              <a:rPr lang="en-IE" smtClean="0"/>
              <a:t>11/10/2014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5D8-9391-459B-AF56-11E6213E7A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753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991-5E9D-4401-9A23-427912B703A0}" type="datetimeFigureOut">
              <a:rPr lang="en-IE" smtClean="0"/>
              <a:t>11/10/2014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5D8-9391-459B-AF56-11E6213E7A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613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991-5E9D-4401-9A23-427912B703A0}" type="datetimeFigureOut">
              <a:rPr lang="en-IE" smtClean="0"/>
              <a:t>11/10/2014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5D8-9391-459B-AF56-11E6213E7A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353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991-5E9D-4401-9A23-427912B703A0}" type="datetimeFigureOut">
              <a:rPr lang="en-IE" smtClean="0"/>
              <a:t>11/10/2014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5D8-9391-459B-AF56-11E6213E7A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923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991-5E9D-4401-9A23-427912B703A0}" type="datetimeFigureOut">
              <a:rPr lang="en-IE" smtClean="0"/>
              <a:t>11/10/2014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5D8-9391-459B-AF56-11E6213E7A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780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A991-5E9D-4401-9A23-427912B703A0}" type="datetimeFigureOut">
              <a:rPr lang="en-IE" smtClean="0"/>
              <a:t>11/10/2014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5D8-9391-459B-AF56-11E6213E7A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597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EA991-5E9D-4401-9A23-427912B703A0}" type="datetimeFigureOut">
              <a:rPr lang="en-IE" smtClean="0"/>
              <a:t>11/10/2014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645D8-9391-459B-AF56-11E6213E7A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049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wc-hinoki06.owmessaging.com:8080/kiwi-octane/apidoc/" TargetMode="External"/><Relationship Id="rId2" Type="http://schemas.openxmlformats.org/officeDocument/2006/relationships/hyperlink" Target="http://home.openwave.com/~devbuild/mxos/falcon/mxos-doc/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uby.qa.laszlosystems.com:6020/cp/version.x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sz="4800" dirty="0" err="1" smtClean="0"/>
              <a:t>Webtop&amp;Fusion</a:t>
            </a:r>
            <a:r>
              <a:rPr lang="en-IE" sz="4800" dirty="0" smtClean="0"/>
              <a:t> </a:t>
            </a:r>
            <a:r>
              <a:rPr lang="en-IE" sz="4800" dirty="0" smtClean="0"/>
              <a:t>Deployment architecture</a:t>
            </a:r>
            <a:endParaRPr lang="en-IE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768576" cy="702333"/>
          </a:xfrm>
        </p:spPr>
        <p:txBody>
          <a:bodyPr/>
          <a:lstStyle/>
          <a:p>
            <a:r>
              <a:rPr lang="en-IE" dirty="0" smtClean="0"/>
              <a:t>October 2014</a:t>
            </a:r>
            <a:endParaRPr lang="en-I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769219" y="5850867"/>
            <a:ext cx="8768576" cy="70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E" dirty="0" smtClean="0"/>
              <a:t>Michael He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864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 err="1" smtClean="0"/>
              <a:t>Mx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MTA Server</a:t>
            </a:r>
          </a:p>
          <a:p>
            <a:pPr lvl="1"/>
            <a:r>
              <a:rPr lang="en-US" dirty="0" smtClean="0"/>
              <a:t>IMAP Server</a:t>
            </a:r>
          </a:p>
          <a:p>
            <a:pPr lvl="1"/>
            <a:r>
              <a:rPr lang="en-US" dirty="0" smtClean="0"/>
              <a:t>POP Server</a:t>
            </a:r>
          </a:p>
          <a:p>
            <a:pPr lvl="1"/>
            <a:r>
              <a:rPr lang="en-US" dirty="0" smtClean="0"/>
              <a:t>Configuration Server</a:t>
            </a:r>
          </a:p>
          <a:p>
            <a:pPr lvl="1"/>
            <a:r>
              <a:rPr lang="en-US" dirty="0" smtClean="0"/>
              <a:t>MSS Server</a:t>
            </a:r>
          </a:p>
          <a:p>
            <a:pPr lvl="1"/>
            <a:r>
              <a:rPr lang="en-US" dirty="0" err="1" smtClean="0"/>
              <a:t>DirServer</a:t>
            </a:r>
            <a:endParaRPr lang="en-US" dirty="0" smtClean="0"/>
          </a:p>
          <a:p>
            <a:pPr lvl="1"/>
            <a:r>
              <a:rPr lang="en-US" dirty="0" err="1" smtClean="0"/>
              <a:t>mOS</a:t>
            </a:r>
            <a:endParaRPr lang="en-US" dirty="0" smtClean="0"/>
          </a:p>
          <a:p>
            <a:pPr lvl="1"/>
            <a:r>
              <a:rPr lang="en-US" dirty="0" smtClean="0"/>
              <a:t>Tools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 Deployment</a:t>
            </a:r>
            <a:endParaRPr lang="en-U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690688"/>
            <a:ext cx="10756899" cy="487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9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 Logic 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55700" y="2273300"/>
            <a:ext cx="17018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Rich UI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55700" y="3567112"/>
            <a:ext cx="1689100" cy="7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Touch UI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25850" y="2783480"/>
            <a:ext cx="1701800" cy="71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WebTop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661400" y="2783480"/>
            <a:ext cx="850900" cy="711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35800" y="1881484"/>
            <a:ext cx="1028700" cy="711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588375" y="1112861"/>
            <a:ext cx="1016000" cy="711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PAB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185400" y="5125682"/>
            <a:ext cx="914400" cy="711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185400" y="3494680"/>
            <a:ext cx="889000" cy="711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035800" y="3495843"/>
            <a:ext cx="1016000" cy="711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578850" y="4414482"/>
            <a:ext cx="1016000" cy="711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IMAP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0185400" y="1863228"/>
            <a:ext cx="901700" cy="711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511157" y="5939650"/>
            <a:ext cx="7842644" cy="711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Server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3"/>
            <a:endCxn id="6" idx="1"/>
          </p:cNvCxnSpPr>
          <p:nvPr/>
        </p:nvCxnSpPr>
        <p:spPr>
          <a:xfrm>
            <a:off x="2857500" y="2628900"/>
            <a:ext cx="768350" cy="51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6" idx="1"/>
          </p:cNvCxnSpPr>
          <p:nvPr/>
        </p:nvCxnSpPr>
        <p:spPr>
          <a:xfrm flipV="1">
            <a:off x="2844800" y="3139080"/>
            <a:ext cx="781050" cy="77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3"/>
            <a:endCxn id="9" idx="1"/>
          </p:cNvCxnSpPr>
          <p:nvPr/>
        </p:nvCxnSpPr>
        <p:spPr>
          <a:xfrm flipV="1">
            <a:off x="5327650" y="1468461"/>
            <a:ext cx="3260725" cy="1670619"/>
          </a:xfrm>
          <a:prstGeom prst="bentConnector3">
            <a:avLst>
              <a:gd name="adj1" fmla="val 11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8" idx="1"/>
          </p:cNvCxnSpPr>
          <p:nvPr/>
        </p:nvCxnSpPr>
        <p:spPr>
          <a:xfrm flipV="1">
            <a:off x="5165725" y="2237084"/>
            <a:ext cx="1870075" cy="892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2" idx="1"/>
          </p:cNvCxnSpPr>
          <p:nvPr/>
        </p:nvCxnSpPr>
        <p:spPr>
          <a:xfrm>
            <a:off x="5146675" y="3138499"/>
            <a:ext cx="1889125" cy="712944"/>
          </a:xfrm>
          <a:prstGeom prst="bentConnector3">
            <a:avLst>
              <a:gd name="adj1" fmla="val 50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" idx="3"/>
            <a:endCxn id="14" idx="1"/>
          </p:cNvCxnSpPr>
          <p:nvPr/>
        </p:nvCxnSpPr>
        <p:spPr>
          <a:xfrm>
            <a:off x="5327650" y="3139080"/>
            <a:ext cx="3251200" cy="1631002"/>
          </a:xfrm>
          <a:prstGeom prst="bentConnector3">
            <a:avLst>
              <a:gd name="adj1" fmla="val 117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3"/>
            <a:endCxn id="7" idx="1"/>
          </p:cNvCxnSpPr>
          <p:nvPr/>
        </p:nvCxnSpPr>
        <p:spPr>
          <a:xfrm>
            <a:off x="5327650" y="3139080"/>
            <a:ext cx="3333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3"/>
            <a:endCxn id="7" idx="0"/>
          </p:cNvCxnSpPr>
          <p:nvPr/>
        </p:nvCxnSpPr>
        <p:spPr>
          <a:xfrm>
            <a:off x="8064500" y="2237084"/>
            <a:ext cx="1022350" cy="5463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2"/>
            <a:endCxn id="7" idx="0"/>
          </p:cNvCxnSpPr>
          <p:nvPr/>
        </p:nvCxnSpPr>
        <p:spPr>
          <a:xfrm flipH="1">
            <a:off x="9086850" y="1824061"/>
            <a:ext cx="9525" cy="959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14" idx="0"/>
          </p:cNvCxnSpPr>
          <p:nvPr/>
        </p:nvCxnSpPr>
        <p:spPr>
          <a:xfrm>
            <a:off x="9086850" y="3494680"/>
            <a:ext cx="0" cy="919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3"/>
            <a:endCxn id="11" idx="1"/>
          </p:cNvCxnSpPr>
          <p:nvPr/>
        </p:nvCxnSpPr>
        <p:spPr>
          <a:xfrm>
            <a:off x="9512300" y="3139080"/>
            <a:ext cx="673100" cy="711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1"/>
            <a:endCxn id="12" idx="3"/>
          </p:cNvCxnSpPr>
          <p:nvPr/>
        </p:nvCxnSpPr>
        <p:spPr>
          <a:xfrm flipH="1">
            <a:off x="8051800" y="3139080"/>
            <a:ext cx="609600" cy="712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2"/>
            <a:endCxn id="10" idx="0"/>
          </p:cNvCxnSpPr>
          <p:nvPr/>
        </p:nvCxnSpPr>
        <p:spPr>
          <a:xfrm>
            <a:off x="9086850" y="3494680"/>
            <a:ext cx="1555750" cy="163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605588" y="1119449"/>
            <a:ext cx="142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CardDAV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88844" y="1815174"/>
            <a:ext cx="142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CalDAV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111875" y="3382446"/>
            <a:ext cx="142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SMTP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567488" y="4362502"/>
            <a:ext cx="142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049544" y="1992410"/>
            <a:ext cx="142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479632" y="1983892"/>
            <a:ext cx="142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423946" y="3116826"/>
            <a:ext cx="119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SendMail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249444" y="3445864"/>
            <a:ext cx="72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9507536" y="4015549"/>
            <a:ext cx="72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LDAP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741692" y="3113797"/>
            <a:ext cx="72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RME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9624614" y="2490924"/>
            <a:ext cx="72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</a:t>
            </a:r>
            <a:endParaRPr lang="en-US" dirty="0"/>
          </a:p>
        </p:txBody>
      </p:sp>
      <p:cxnSp>
        <p:nvCxnSpPr>
          <p:cNvPr id="94" name="Straight Arrow Connector 93"/>
          <p:cNvCxnSpPr>
            <a:endCxn id="7" idx="3"/>
          </p:cNvCxnSpPr>
          <p:nvPr/>
        </p:nvCxnSpPr>
        <p:spPr>
          <a:xfrm flipH="1">
            <a:off x="9512300" y="2237084"/>
            <a:ext cx="717547" cy="90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479632" y="4018822"/>
            <a:ext cx="72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387680" y="3384708"/>
            <a:ext cx="79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8825307" y="3742457"/>
            <a:ext cx="79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mOS</a:t>
            </a:r>
            <a:r>
              <a:rPr lang="en-US" dirty="0" smtClean="0"/>
              <a:t> and PAB &amp; CAL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23657" y="2975430"/>
            <a:ext cx="1611086" cy="6821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21714" y="3926116"/>
            <a:ext cx="1611086" cy="6821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21714" y="1723006"/>
            <a:ext cx="1611086" cy="6821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PAB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36057" y="2975430"/>
            <a:ext cx="1611086" cy="6821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LDAP</a:t>
            </a: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5834744" y="2064091"/>
            <a:ext cx="986971" cy="1252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5834744" y="3316515"/>
            <a:ext cx="986971" cy="950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  <a:endCxn id="7" idx="3"/>
          </p:cNvCxnSpPr>
          <p:nvPr/>
        </p:nvCxnSpPr>
        <p:spPr>
          <a:xfrm flipH="1">
            <a:off x="3447143" y="3316515"/>
            <a:ext cx="7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0"/>
            <a:endCxn id="4" idx="0"/>
          </p:cNvCxnSpPr>
          <p:nvPr/>
        </p:nvCxnSpPr>
        <p:spPr>
          <a:xfrm rot="16200000" flipH="1" flipV="1">
            <a:off x="5702017" y="1050189"/>
            <a:ext cx="1252424" cy="2598057"/>
          </a:xfrm>
          <a:prstGeom prst="bentConnector3">
            <a:avLst>
              <a:gd name="adj1" fmla="val -18253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2"/>
            <a:endCxn id="4" idx="2"/>
          </p:cNvCxnSpPr>
          <p:nvPr/>
        </p:nvCxnSpPr>
        <p:spPr>
          <a:xfrm rot="5400000" flipH="1">
            <a:off x="5852886" y="2833916"/>
            <a:ext cx="950686" cy="2598057"/>
          </a:xfrm>
          <a:prstGeom prst="bentConnector3">
            <a:avLst>
              <a:gd name="adj1" fmla="val -24046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90772" y="3059278"/>
            <a:ext cx="129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22686" y="1063692"/>
            <a:ext cx="176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settings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46485" y="4944126"/>
            <a:ext cx="169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settings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27400" y="2505637"/>
            <a:ext cx="129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</a:t>
            </a:r>
          </a:p>
        </p:txBody>
      </p:sp>
    </p:spTree>
    <p:extLst>
      <p:ext uri="{BB962C8B-B14F-4D97-AF65-F5344CB8AC3E}">
        <p14:creationId xmlns:p14="http://schemas.microsoft.com/office/powerpoint/2010/main" val="28259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mOS</a:t>
            </a:r>
            <a:r>
              <a:rPr lang="en-US" dirty="0" smtClean="0"/>
              <a:t> and </a:t>
            </a:r>
            <a:r>
              <a:rPr lang="en-US" dirty="0" err="1" smtClean="0"/>
              <a:t>Webtop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52915" y="2844799"/>
            <a:ext cx="1538514" cy="74022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Webtop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45314" y="2844800"/>
            <a:ext cx="1538514" cy="7402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106229" y="1548831"/>
            <a:ext cx="1538514" cy="7402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LDAP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106229" y="4049485"/>
            <a:ext cx="1538514" cy="7402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MSS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3991430" y="3214914"/>
            <a:ext cx="1153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6683829" y="1918946"/>
            <a:ext cx="1422401" cy="129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6683829" y="3214915"/>
            <a:ext cx="1422401" cy="120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5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78400" y="3340100"/>
            <a:ext cx="2235200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r>
              <a:rPr lang="en-US" dirty="0"/>
              <a:t> Server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21100" y="1930400"/>
            <a:ext cx="1371600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46500" y="4914900"/>
            <a:ext cx="1371600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496300" y="3340100"/>
            <a:ext cx="1371600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24100" y="3352800"/>
            <a:ext cx="1371600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13600" y="1949450"/>
            <a:ext cx="1371600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Webtop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366000" y="4914900"/>
            <a:ext cx="1371600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2" name="Straight Arrow Connector 11"/>
          <p:cNvCxnSpPr>
            <a:stCxn id="5" idx="2"/>
            <a:endCxn id="4" idx="0"/>
          </p:cNvCxnSpPr>
          <p:nvPr/>
        </p:nvCxnSpPr>
        <p:spPr>
          <a:xfrm>
            <a:off x="4406900" y="2641600"/>
            <a:ext cx="1689100" cy="69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4" idx="0"/>
          </p:cNvCxnSpPr>
          <p:nvPr/>
        </p:nvCxnSpPr>
        <p:spPr>
          <a:xfrm flipH="1">
            <a:off x="6096000" y="2660650"/>
            <a:ext cx="1803400" cy="67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4" idx="1"/>
          </p:cNvCxnSpPr>
          <p:nvPr/>
        </p:nvCxnSpPr>
        <p:spPr>
          <a:xfrm>
            <a:off x="3695700" y="3708400"/>
            <a:ext cx="128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  <a:endCxn id="4" idx="3"/>
          </p:cNvCxnSpPr>
          <p:nvPr/>
        </p:nvCxnSpPr>
        <p:spPr>
          <a:xfrm flipH="1">
            <a:off x="7213600" y="3695700"/>
            <a:ext cx="12827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  <a:endCxn id="4" idx="2"/>
          </p:cNvCxnSpPr>
          <p:nvPr/>
        </p:nvCxnSpPr>
        <p:spPr>
          <a:xfrm flipV="1">
            <a:off x="4432300" y="4076700"/>
            <a:ext cx="16637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0"/>
            <a:endCxn id="4" idx="2"/>
          </p:cNvCxnSpPr>
          <p:nvPr/>
        </p:nvCxnSpPr>
        <p:spPr>
          <a:xfrm flipH="1" flipV="1">
            <a:off x="6096000" y="4076700"/>
            <a:ext cx="19558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00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</a:t>
            </a:r>
            <a:r>
              <a:rPr lang="en-US" dirty="0" err="1" smtClean="0"/>
              <a:t>mOS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36788"/>
            <a:ext cx="647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/*/common/</a:t>
            </a:r>
            <a:r>
              <a:rPr lang="en-US" dirty="0" err="1"/>
              <a:t>mxOsServiceHost</a:t>
            </a:r>
            <a:r>
              <a:rPr lang="en-US" dirty="0"/>
              <a:t>:</a:t>
            </a:r>
          </a:p>
          <a:p>
            <a:r>
              <a:rPr lang="en-US" dirty="0"/>
              <a:t>    [</a:t>
            </a:r>
            <a:r>
              <a:rPr lang="en-US" dirty="0" err="1"/>
              <a:t>notifyservice</a:t>
            </a:r>
            <a:r>
              <a:rPr lang="en-US" dirty="0"/>
              <a:t> bjfusion1:8081]</a:t>
            </a:r>
          </a:p>
          <a:p>
            <a:r>
              <a:rPr lang="en-US" dirty="0"/>
              <a:t>    [</a:t>
            </a:r>
            <a:r>
              <a:rPr lang="en-US" dirty="0" err="1"/>
              <a:t>mailboxservice</a:t>
            </a:r>
            <a:r>
              <a:rPr lang="en-US" dirty="0"/>
              <a:t> bjfusion1:8081]</a:t>
            </a:r>
          </a:p>
          <a:p>
            <a:r>
              <a:rPr lang="en-US" dirty="0"/>
              <a:t>    [</a:t>
            </a:r>
            <a:r>
              <a:rPr lang="en-US" dirty="0" err="1"/>
              <a:t>sendsmsservice</a:t>
            </a:r>
            <a:r>
              <a:rPr lang="en-US" dirty="0"/>
              <a:t> bjfusion1:8081]</a:t>
            </a:r>
          </a:p>
          <a:p>
            <a:r>
              <a:rPr lang="en-US" dirty="0"/>
              <a:t>    [</a:t>
            </a:r>
            <a:r>
              <a:rPr lang="en-US" dirty="0" err="1"/>
              <a:t>sendmailservice</a:t>
            </a:r>
            <a:r>
              <a:rPr lang="en-US" dirty="0"/>
              <a:t> bjfusion1:8081]</a:t>
            </a:r>
          </a:p>
          <a:p>
            <a:r>
              <a:rPr lang="en-US" dirty="0"/>
              <a:t>    [default bjfusion1:8081]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62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 smtClean="0"/>
              <a:t>mOS</a:t>
            </a:r>
            <a:r>
              <a:rPr lang="en-US" dirty="0" smtClean="0"/>
              <a:t> online document</a:t>
            </a:r>
          </a:p>
          <a:p>
            <a:pPr lvl="1"/>
            <a:r>
              <a:rPr lang="en-US" dirty="0">
                <a:hlinkClick r:id="rId2"/>
              </a:rPr>
              <a:t>http://home.openwave.com/~devbuild/mxos/falcon/mxos-doc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REST API</a:t>
            </a:r>
            <a:endParaRPr lang="en-US" dirty="0"/>
          </a:p>
          <a:p>
            <a:r>
              <a:rPr lang="en-US" dirty="0" err="1" smtClean="0"/>
              <a:t>Webtop</a:t>
            </a:r>
            <a:r>
              <a:rPr lang="en-US" dirty="0" smtClean="0"/>
              <a:t> online document</a:t>
            </a:r>
          </a:p>
          <a:p>
            <a:pPr lvl="1"/>
            <a:r>
              <a:rPr lang="en-US" dirty="0">
                <a:hlinkClick r:id="rId3"/>
              </a:rPr>
              <a:t>http://rwc-hinoki06.owmessaging.com:8080/kiwi-octane/apidoc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JSON RPC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66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5860" y="4411128"/>
            <a:ext cx="2568009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3" y="-312208"/>
            <a:ext cx="10515600" cy="1325563"/>
          </a:xfrm>
        </p:spPr>
        <p:txBody>
          <a:bodyPr/>
          <a:lstStyle/>
          <a:p>
            <a:r>
              <a:rPr lang="en-IE" dirty="0" smtClean="0"/>
              <a:t>Simplified network architecture</a:t>
            </a:r>
            <a:endParaRPr lang="en-I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62" y="1035211"/>
            <a:ext cx="7664472" cy="57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Logical </a:t>
            </a:r>
            <a:r>
              <a:rPr lang="en-US" altLang="zh-CN" dirty="0"/>
              <a:t>components of </a:t>
            </a:r>
            <a:r>
              <a:rPr lang="en-US" altLang="zh-CN" dirty="0" err="1"/>
              <a:t>Webtop</a:t>
            </a:r>
            <a:endParaRPr lang="en-I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75" y="1488832"/>
            <a:ext cx="12426324" cy="4677506"/>
          </a:xfrm>
        </p:spPr>
      </p:pic>
    </p:spTree>
    <p:extLst>
      <p:ext uri="{BB962C8B-B14F-4D97-AF65-F5344CB8AC3E}">
        <p14:creationId xmlns:p14="http://schemas.microsoft.com/office/powerpoint/2010/main" val="39949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Integration with </a:t>
            </a:r>
            <a:r>
              <a:rPr lang="en-US" altLang="zh-CN" dirty="0" smtClean="0"/>
              <a:t>CP backend(</a:t>
            </a:r>
            <a:r>
              <a:rPr lang="en-US" altLang="zh-CN" dirty="0" err="1" smtClean="0"/>
              <a:t>Memova</a:t>
            </a:r>
            <a:r>
              <a:rPr lang="en-US" altLang="zh-CN" dirty="0" smtClean="0"/>
              <a:t>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CPMS, PAB, CAL … publish themselves in locator PED on </a:t>
            </a:r>
            <a:r>
              <a:rPr lang="en-IE" dirty="0" err="1" smtClean="0"/>
              <a:t>startup</a:t>
            </a:r>
            <a:r>
              <a:rPr lang="en-IE" dirty="0" smtClean="0"/>
              <a:t> (PED name, host, ports, </a:t>
            </a:r>
            <a:r>
              <a:rPr lang="en-IE" dirty="0" err="1" smtClean="0"/>
              <a:t>pwds</a:t>
            </a:r>
            <a:r>
              <a:rPr lang="en-IE" dirty="0" smtClean="0"/>
              <a:t>, …)</a:t>
            </a:r>
          </a:p>
          <a:p>
            <a:r>
              <a:rPr lang="en-IE" dirty="0" smtClean="0"/>
              <a:t>All </a:t>
            </a:r>
            <a:r>
              <a:rPr lang="en-IE" dirty="0"/>
              <a:t>UPS (master or slaves), and all locators (master or slaves) also are declared in locator PED</a:t>
            </a:r>
          </a:p>
          <a:p>
            <a:r>
              <a:rPr lang="en-IE" dirty="0" err="1" smtClean="0"/>
              <a:t>Webtop</a:t>
            </a:r>
            <a:r>
              <a:rPr lang="en-IE" dirty="0" smtClean="0"/>
              <a:t> only knows </a:t>
            </a:r>
            <a:r>
              <a:rPr lang="en-IE" dirty="0"/>
              <a:t>1 locator detail (in </a:t>
            </a:r>
            <a:r>
              <a:rPr lang="en-IE" dirty="0" smtClean="0"/>
              <a:t>webtop-conf.xml). It connects this </a:t>
            </a:r>
            <a:r>
              <a:rPr lang="en-IE" dirty="0"/>
              <a:t>locator on </a:t>
            </a:r>
            <a:r>
              <a:rPr lang="en-IE" dirty="0" err="1"/>
              <a:t>startup</a:t>
            </a:r>
            <a:r>
              <a:rPr lang="en-IE" dirty="0"/>
              <a:t> and load the locator and ups DSA details from the PED. From here they find the whole platform details.</a:t>
            </a:r>
          </a:p>
          <a:p>
            <a:r>
              <a:rPr lang="en-IE" dirty="0"/>
              <a:t>Reading master or slave DSA is hidden in driven by servers / lib (ups, locator</a:t>
            </a:r>
            <a:r>
              <a:rPr lang="en-IE" dirty="0" smtClean="0"/>
              <a:t>)</a:t>
            </a:r>
          </a:p>
          <a:p>
            <a:r>
              <a:rPr lang="en-IE" dirty="0" smtClean="0"/>
              <a:t>Connector is Methane.jar</a:t>
            </a:r>
          </a:p>
          <a:p>
            <a:pPr marL="0" indent="0">
              <a:buNone/>
            </a:pP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18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Integration with </a:t>
            </a:r>
            <a:r>
              <a:rPr lang="en-US" altLang="zh-CN" dirty="0"/>
              <a:t>CP backend(</a:t>
            </a:r>
            <a:r>
              <a:rPr lang="en-US" altLang="zh-CN" dirty="0" err="1"/>
              <a:t>Memova</a:t>
            </a:r>
            <a:r>
              <a:rPr lang="en-US" altLang="zh-CN" dirty="0"/>
              <a:t>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altLang="zh-CN" dirty="0" smtClean="0"/>
              <a:t>webtop-conf.xml:</a:t>
            </a:r>
            <a:endParaRPr lang="en-IE" dirty="0" smtClean="0"/>
          </a:p>
          <a:p>
            <a:r>
              <a:rPr lang="en-IE" dirty="0" smtClean="0"/>
              <a:t>&lt;</a:t>
            </a:r>
            <a:r>
              <a:rPr lang="en-IE" dirty="0"/>
              <a:t>ups principal="</a:t>
            </a:r>
            <a:r>
              <a:rPr lang="en-IE" dirty="0" err="1"/>
              <a:t>cn</a:t>
            </a:r>
            <a:r>
              <a:rPr lang="en-IE" dirty="0"/>
              <a:t>=manager" credentials="password" </a:t>
            </a:r>
            <a:r>
              <a:rPr lang="en-IE" dirty="0" err="1"/>
              <a:t>url</a:t>
            </a:r>
            <a:r>
              <a:rPr lang="en-IE" dirty="0"/>
              <a:t>="</a:t>
            </a:r>
            <a:r>
              <a:rPr lang="en-IE" dirty="0" err="1"/>
              <a:t>ldap</a:t>
            </a:r>
            <a:r>
              <a:rPr lang="en-IE" dirty="0"/>
              <a:t>://</a:t>
            </a:r>
            <a:r>
              <a:rPr lang="en-IE" dirty="0" smtClean="0"/>
              <a:t>10.13.16.66:389/dc=</a:t>
            </a:r>
            <a:r>
              <a:rPr lang="en-IE" dirty="0" err="1" smtClean="0"/>
              <a:t>cpchina,dc</a:t>
            </a:r>
            <a:r>
              <a:rPr lang="en-IE" dirty="0" smtClean="0"/>
              <a:t>=</a:t>
            </a:r>
            <a:r>
              <a:rPr lang="en-IE" dirty="0" err="1" smtClean="0"/>
              <a:t>locups,dc</a:t>
            </a:r>
            <a:r>
              <a:rPr lang="en-IE" dirty="0" smtClean="0"/>
              <a:t>=net</a:t>
            </a:r>
            <a:r>
              <a:rPr lang="en-IE" dirty="0"/>
              <a:t>" /&gt;</a:t>
            </a:r>
          </a:p>
          <a:p>
            <a:r>
              <a:rPr lang="en-IE" dirty="0" smtClean="0"/>
              <a:t>&lt;</a:t>
            </a:r>
            <a:r>
              <a:rPr lang="en-IE" dirty="0" err="1"/>
              <a:t>nplex</a:t>
            </a:r>
            <a:r>
              <a:rPr lang="en-IE" dirty="0"/>
              <a:t> principal="</a:t>
            </a:r>
            <a:r>
              <a:rPr lang="en-IE" dirty="0" err="1"/>
              <a:t>cn</a:t>
            </a:r>
            <a:r>
              <a:rPr lang="en-IE" dirty="0"/>
              <a:t>=manager" credentials="password" </a:t>
            </a:r>
            <a:r>
              <a:rPr lang="en-IE" dirty="0" err="1"/>
              <a:t>url</a:t>
            </a:r>
            <a:r>
              <a:rPr lang="en-IE" dirty="0"/>
              <a:t>="</a:t>
            </a:r>
            <a:r>
              <a:rPr lang="en-IE" dirty="0" err="1"/>
              <a:t>ldap</a:t>
            </a:r>
            <a:r>
              <a:rPr lang="en-IE" dirty="0"/>
              <a:t>://10.13.16.66:389" base="</a:t>
            </a:r>
            <a:r>
              <a:rPr lang="en-IE" dirty="0" smtClean="0"/>
              <a:t>dc=</a:t>
            </a:r>
            <a:r>
              <a:rPr lang="en-IE" dirty="0" err="1" smtClean="0"/>
              <a:t>cpchina,dc</a:t>
            </a:r>
            <a:r>
              <a:rPr lang="en-IE" dirty="0" smtClean="0"/>
              <a:t>=</a:t>
            </a:r>
            <a:r>
              <a:rPr lang="en-IE" dirty="0" err="1" smtClean="0"/>
              <a:t>nplex,dc</a:t>
            </a:r>
            <a:r>
              <a:rPr lang="en-IE" dirty="0" smtClean="0"/>
              <a:t>=net</a:t>
            </a:r>
            <a:r>
              <a:rPr lang="en-IE" dirty="0"/>
              <a:t>" </a:t>
            </a:r>
            <a:r>
              <a:rPr lang="en-IE" dirty="0" smtClean="0"/>
              <a:t>/&gt;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828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Integration with </a:t>
            </a:r>
            <a:r>
              <a:rPr lang="en-US" altLang="zh-CN" dirty="0" smtClean="0"/>
              <a:t>OW backend(</a:t>
            </a:r>
            <a:r>
              <a:rPr lang="en-US" altLang="zh-CN" dirty="0" err="1" smtClean="0"/>
              <a:t>Mx</a:t>
            </a:r>
            <a:r>
              <a:rPr lang="en-US" altLang="zh-CN" dirty="0" smtClean="0"/>
              <a:t>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Webtop</a:t>
            </a:r>
            <a:r>
              <a:rPr lang="en-US" altLang="zh-CN" dirty="0" smtClean="0"/>
              <a:t> doesn’t connect to LDAP directly, it calls </a:t>
            </a:r>
            <a:r>
              <a:rPr lang="en-US" altLang="zh-CN" dirty="0" err="1" smtClean="0"/>
              <a:t>mOS</a:t>
            </a:r>
            <a:r>
              <a:rPr lang="en-US" altLang="zh-CN" dirty="0" smtClean="0"/>
              <a:t> API and access configuration server to fetch info</a:t>
            </a:r>
            <a:endParaRPr lang="en-IE" altLang="zh-CN" dirty="0" smtClean="0"/>
          </a:p>
          <a:p>
            <a:r>
              <a:rPr lang="en-IE" altLang="zh-CN" dirty="0" smtClean="0"/>
              <a:t>Locator </a:t>
            </a:r>
            <a:r>
              <a:rPr lang="en-IE" altLang="zh-CN" dirty="0"/>
              <a:t>= </a:t>
            </a:r>
            <a:r>
              <a:rPr lang="en-IE" altLang="zh-CN" dirty="0" err="1"/>
              <a:t>mOS</a:t>
            </a:r>
            <a:r>
              <a:rPr lang="en-IE" altLang="zh-CN" dirty="0"/>
              <a:t> + </a:t>
            </a:r>
            <a:r>
              <a:rPr lang="en-IE" altLang="zh-CN" dirty="0" err="1"/>
              <a:t>config.db</a:t>
            </a:r>
            <a:endParaRPr lang="en-IE" altLang="zh-CN" dirty="0"/>
          </a:p>
          <a:p>
            <a:r>
              <a:rPr lang="en-IE" altLang="zh-CN" dirty="0"/>
              <a:t>UPS = </a:t>
            </a:r>
            <a:r>
              <a:rPr lang="en-IE" altLang="zh-CN" dirty="0" err="1"/>
              <a:t>mOS</a:t>
            </a:r>
            <a:endParaRPr lang="en-IE" altLang="zh-CN" dirty="0"/>
          </a:p>
          <a:p>
            <a:r>
              <a:rPr lang="en-IE" dirty="0" smtClean="0"/>
              <a:t>Connector is </a:t>
            </a:r>
            <a:r>
              <a:rPr lang="en-US" altLang="zh-CN" dirty="0" smtClean="0"/>
              <a:t>Octane</a:t>
            </a:r>
            <a:r>
              <a:rPr lang="en-IE" dirty="0" smtClean="0"/>
              <a:t>.jar</a:t>
            </a:r>
          </a:p>
          <a:p>
            <a:pPr marL="0" indent="0">
              <a:buNone/>
            </a:pP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906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Integration with </a:t>
            </a:r>
            <a:r>
              <a:rPr lang="en-US" altLang="zh-CN" dirty="0"/>
              <a:t>OW backend(</a:t>
            </a:r>
            <a:r>
              <a:rPr lang="en-US" altLang="zh-CN" dirty="0" err="1"/>
              <a:t>Mx</a:t>
            </a:r>
            <a:r>
              <a:rPr lang="en-US" altLang="zh-CN" dirty="0"/>
              <a:t>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altLang="zh-CN" dirty="0" smtClean="0"/>
              <a:t>webtop-conf.xml: </a:t>
            </a:r>
          </a:p>
          <a:p>
            <a:pPr marL="0" indent="0">
              <a:buNone/>
            </a:pPr>
            <a:r>
              <a:rPr lang="en-IE" dirty="0" smtClean="0"/>
              <a:t>to set </a:t>
            </a:r>
            <a:r>
              <a:rPr lang="en-US" altLang="zh-CN" dirty="0" err="1" smtClean="0"/>
              <a:t>mOS</a:t>
            </a:r>
            <a:r>
              <a:rPr lang="en-US" altLang="zh-CN" dirty="0" smtClean="0"/>
              <a:t> </a:t>
            </a:r>
            <a:r>
              <a:rPr lang="en-IE" dirty="0" smtClean="0"/>
              <a:t>server URL</a:t>
            </a:r>
          </a:p>
          <a:p>
            <a:r>
              <a:rPr lang="en-IE" altLang="zh-CN" dirty="0"/>
              <a:t>&lt;</a:t>
            </a:r>
            <a:r>
              <a:rPr lang="en-IE" altLang="zh-CN" dirty="0" err="1"/>
              <a:t>mxos</a:t>
            </a:r>
            <a:r>
              <a:rPr lang="en-IE" altLang="zh-CN" dirty="0"/>
              <a:t> </a:t>
            </a:r>
            <a:r>
              <a:rPr lang="en-IE" altLang="zh-CN" dirty="0" err="1"/>
              <a:t>url</a:t>
            </a:r>
            <a:r>
              <a:rPr lang="en-IE" altLang="zh-CN" dirty="0"/>
              <a:t>="http://rwc-hinoki05:8081/</a:t>
            </a:r>
            <a:r>
              <a:rPr lang="en-IE" altLang="zh-CN" dirty="0" err="1"/>
              <a:t>mxos</a:t>
            </a:r>
            <a:r>
              <a:rPr lang="en-IE" altLang="zh-CN" dirty="0"/>
              <a:t>" </a:t>
            </a:r>
            <a:r>
              <a:rPr lang="en-IE" altLang="zh-CN" dirty="0" err="1"/>
              <a:t>maxConnections</a:t>
            </a:r>
            <a:r>
              <a:rPr lang="en-IE" altLang="zh-CN" dirty="0"/>
              <a:t>="50" </a:t>
            </a:r>
            <a:r>
              <a:rPr lang="en-IE" altLang="zh-CN" dirty="0" err="1"/>
              <a:t>connectionTimeout</a:t>
            </a:r>
            <a:r>
              <a:rPr lang="en-IE" altLang="zh-CN" dirty="0"/>
              <a:t>="120s" </a:t>
            </a:r>
            <a:r>
              <a:rPr lang="en-IE" altLang="zh-CN" dirty="0" err="1"/>
              <a:t>readTimeout</a:t>
            </a:r>
            <a:r>
              <a:rPr lang="en-IE" altLang="zh-CN" dirty="0"/>
              <a:t>="60s" </a:t>
            </a:r>
            <a:r>
              <a:rPr lang="en-IE" altLang="zh-CN" dirty="0" err="1"/>
              <a:t>contextId</a:t>
            </a:r>
            <a:r>
              <a:rPr lang="en-IE" altLang="zh-CN" dirty="0"/>
              <a:t>="MXOS-REST-WEBTOP" </a:t>
            </a:r>
            <a:r>
              <a:rPr lang="en-IE" altLang="zh-CN" dirty="0" smtClean="0"/>
              <a:t>/&gt;</a:t>
            </a:r>
          </a:p>
          <a:p>
            <a:pPr marL="0" indent="0">
              <a:buNone/>
            </a:pPr>
            <a:r>
              <a:rPr lang="en-IE" dirty="0" smtClean="0"/>
              <a:t>System environment parameter:</a:t>
            </a:r>
          </a:p>
          <a:p>
            <a:pPr marL="0" indent="0">
              <a:buNone/>
            </a:pPr>
            <a:r>
              <a:rPr lang="en-IE" dirty="0" smtClean="0"/>
              <a:t>to set configuration server URL</a:t>
            </a:r>
          </a:p>
          <a:p>
            <a:pPr marL="0" indent="0">
              <a:buNone/>
            </a:pPr>
            <a:r>
              <a:rPr lang="en-US" altLang="zh-CN" dirty="0" smtClean="0"/>
              <a:t>INTERMAIL=rme</a:t>
            </a:r>
            <a:r>
              <a:rPr lang="en-US" altLang="zh-CN" dirty="0"/>
              <a:t>://rwc-hinoki05.owmessaging.com:5000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4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version.xml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E" dirty="0" smtClean="0"/>
              <a:t>It’s a servlet to track the version of </a:t>
            </a:r>
            <a:r>
              <a:rPr lang="en-IE" dirty="0" err="1" smtClean="0"/>
              <a:t>Webtop</a:t>
            </a:r>
            <a:r>
              <a:rPr lang="en-IE" dirty="0" smtClean="0"/>
              <a:t> components.</a:t>
            </a:r>
          </a:p>
          <a:p>
            <a:pPr marL="0" indent="0">
              <a:buNone/>
            </a:pPr>
            <a:r>
              <a:rPr lang="en-IE" dirty="0">
                <a:hlinkClick r:id="rId2"/>
              </a:rPr>
              <a:t>http://</a:t>
            </a:r>
            <a:r>
              <a:rPr lang="en-IE" dirty="0" smtClean="0">
                <a:hlinkClick r:id="rId2"/>
              </a:rPr>
              <a:t>ruby.qa.laszlosystems.com:6020/cp/version.xml</a:t>
            </a:r>
            <a:endParaRPr lang="en-IE" dirty="0" smtClean="0"/>
          </a:p>
          <a:p>
            <a:pPr marL="0" indent="0">
              <a:buNone/>
            </a:pPr>
            <a:r>
              <a:rPr lang="en-US" altLang="zh-CN" dirty="0" smtClean="0"/>
              <a:t>Mercury: </a:t>
            </a:r>
            <a:r>
              <a:rPr lang="en-US" altLang="zh-CN" dirty="0" err="1" smtClean="0"/>
              <a:t>Webtop</a:t>
            </a:r>
            <a:r>
              <a:rPr lang="en-US" altLang="zh-CN" dirty="0" smtClean="0"/>
              <a:t> server SDK</a:t>
            </a:r>
          </a:p>
          <a:p>
            <a:pPr marL="0" indent="0">
              <a:buNone/>
            </a:pPr>
            <a:r>
              <a:rPr lang="en-US" altLang="zh-CN" dirty="0" smtClean="0"/>
              <a:t>Methane: Server </a:t>
            </a:r>
            <a:r>
              <a:rPr lang="en-US" altLang="zh-CN" dirty="0" err="1" smtClean="0"/>
              <a:t>Memova</a:t>
            </a:r>
            <a:r>
              <a:rPr lang="en-US" altLang="zh-CN" dirty="0" smtClean="0"/>
              <a:t> connector</a:t>
            </a:r>
          </a:p>
          <a:p>
            <a:pPr marL="0" indent="0">
              <a:buNone/>
            </a:pPr>
            <a:r>
              <a:rPr lang="en-US" altLang="zh-CN" dirty="0" smtClean="0"/>
              <a:t>Octane: </a:t>
            </a:r>
            <a:r>
              <a:rPr lang="en-US" altLang="zh-CN" dirty="0"/>
              <a:t>Server </a:t>
            </a:r>
            <a:r>
              <a:rPr lang="en-US" altLang="zh-CN" dirty="0" err="1" smtClean="0"/>
              <a:t>Mx</a:t>
            </a:r>
            <a:r>
              <a:rPr lang="en-US" altLang="zh-CN" dirty="0" smtClean="0"/>
              <a:t> connector</a:t>
            </a:r>
          </a:p>
          <a:p>
            <a:pPr marL="0" indent="0">
              <a:buNone/>
            </a:pPr>
            <a:r>
              <a:rPr lang="en-US" altLang="zh-CN" dirty="0" err="1" smtClean="0"/>
              <a:t>Otosan</a:t>
            </a:r>
            <a:r>
              <a:rPr lang="en-US" altLang="zh-CN" dirty="0"/>
              <a:t>: </a:t>
            </a:r>
            <a:r>
              <a:rPr lang="en-US" altLang="zh-CN" dirty="0" err="1" smtClean="0"/>
              <a:t>SoftBank</a:t>
            </a:r>
            <a:r>
              <a:rPr lang="en-US" altLang="zh-CN" dirty="0" smtClean="0"/>
              <a:t> connector, since </a:t>
            </a:r>
            <a:r>
              <a:rPr lang="en-US" altLang="zh-CN" dirty="0" err="1" smtClean="0"/>
              <a:t>softBank</a:t>
            </a:r>
            <a:r>
              <a:rPr lang="en-US" altLang="zh-CN" dirty="0" smtClean="0"/>
              <a:t> </a:t>
            </a:r>
            <a:r>
              <a:rPr lang="en-US" altLang="zh-CN" dirty="0"/>
              <a:t>using </a:t>
            </a:r>
            <a:r>
              <a:rPr lang="en-US" altLang="zh-CN" dirty="0" err="1"/>
              <a:t>Hitchi</a:t>
            </a:r>
            <a:r>
              <a:rPr lang="en-US" altLang="zh-CN" dirty="0"/>
              <a:t> EMAS contact server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Peridot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Webtop</a:t>
            </a:r>
            <a:r>
              <a:rPr lang="en-US" altLang="zh-CN" dirty="0" smtClean="0"/>
              <a:t> client SDK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Melon: BT customized code, including server and client</a:t>
            </a:r>
          </a:p>
          <a:p>
            <a:pPr marL="0" indent="0">
              <a:buNone/>
            </a:pPr>
            <a:r>
              <a:rPr lang="en-IE" dirty="0" smtClean="0"/>
              <a:t>Cheese: Swisscom </a:t>
            </a:r>
            <a:r>
              <a:rPr lang="en-US" altLang="zh-CN" dirty="0"/>
              <a:t>customized </a:t>
            </a:r>
            <a:r>
              <a:rPr lang="en-US" altLang="zh-CN" dirty="0" smtClean="0"/>
              <a:t>code, </a:t>
            </a:r>
            <a:r>
              <a:rPr lang="en-US" altLang="zh-CN" dirty="0"/>
              <a:t>including server and client</a:t>
            </a:r>
            <a:endParaRPr lang="en-US" altLang="zh-CN" dirty="0" smtClean="0"/>
          </a:p>
          <a:p>
            <a:pPr marL="0" indent="0">
              <a:buNone/>
            </a:pPr>
            <a:r>
              <a:rPr lang="en-IE" dirty="0" smtClean="0"/>
              <a:t>Kiwi</a:t>
            </a:r>
            <a:r>
              <a:rPr lang="en-US" altLang="zh-CN" dirty="0" smtClean="0"/>
              <a:t>/Kiwi-octane</a:t>
            </a:r>
            <a:r>
              <a:rPr lang="en-IE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RichUI</a:t>
            </a:r>
            <a:r>
              <a:rPr lang="en-US" dirty="0" smtClean="0"/>
              <a:t> 2.0 (fusion)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61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400" dirty="0"/>
              <a:t>New messaging platform that combines components from OWM and CP platforms</a:t>
            </a:r>
          </a:p>
          <a:p>
            <a:r>
              <a:rPr lang="en-US" sz="2400" dirty="0"/>
              <a:t>OWM Platform</a:t>
            </a:r>
          </a:p>
          <a:p>
            <a:pPr lvl="1"/>
            <a:r>
              <a:rPr lang="en-US" sz="2000" dirty="0"/>
              <a:t>Email </a:t>
            </a:r>
            <a:r>
              <a:rPr lang="en-US" sz="2000" dirty="0" err="1"/>
              <a:t>Mx</a:t>
            </a:r>
            <a:endParaRPr lang="en-US" sz="2000" dirty="0"/>
          </a:p>
          <a:p>
            <a:r>
              <a:rPr lang="en-US" sz="2400" dirty="0"/>
              <a:t>CP Platform</a:t>
            </a:r>
          </a:p>
          <a:p>
            <a:pPr lvl="1"/>
            <a:r>
              <a:rPr lang="en-US" sz="2000" dirty="0" err="1"/>
              <a:t>RichUI</a:t>
            </a:r>
            <a:r>
              <a:rPr lang="en-US" sz="2000" dirty="0"/>
              <a:t>/</a:t>
            </a:r>
            <a:r>
              <a:rPr lang="en-US" sz="2000" dirty="0" err="1"/>
              <a:t>TouchUI</a:t>
            </a:r>
            <a:endParaRPr lang="en-US" sz="2000" dirty="0"/>
          </a:p>
          <a:p>
            <a:pPr lvl="1"/>
            <a:r>
              <a:rPr lang="en-US" sz="2000" dirty="0" err="1"/>
              <a:t>Webtop</a:t>
            </a:r>
            <a:endParaRPr lang="en-US" sz="2000" dirty="0"/>
          </a:p>
          <a:p>
            <a:pPr lvl="1"/>
            <a:r>
              <a:rPr lang="en-US" sz="2000" dirty="0"/>
              <a:t>PAB</a:t>
            </a:r>
          </a:p>
          <a:p>
            <a:pPr lvl="1"/>
            <a:r>
              <a:rPr lang="en-US" sz="2000" dirty="0"/>
              <a:t>CAL</a:t>
            </a:r>
          </a:p>
        </p:txBody>
      </p:sp>
    </p:spTree>
    <p:extLst>
      <p:ext uri="{BB962C8B-B14F-4D97-AF65-F5344CB8AC3E}">
        <p14:creationId xmlns:p14="http://schemas.microsoft.com/office/powerpoint/2010/main" val="346493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494</Words>
  <Application>Microsoft Office PowerPoint</Application>
  <PresentationFormat>Widescreen</PresentationFormat>
  <Paragraphs>126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ＭＳ Ｐゴシック</vt:lpstr>
      <vt:lpstr>宋体</vt:lpstr>
      <vt:lpstr>Arial</vt:lpstr>
      <vt:lpstr>Calibri</vt:lpstr>
      <vt:lpstr>Calibri Light</vt:lpstr>
      <vt:lpstr>Office Theme</vt:lpstr>
      <vt:lpstr>Webtop&amp;Fusion Deployment architecture</vt:lpstr>
      <vt:lpstr>Simplified network architecture</vt:lpstr>
      <vt:lpstr>Logical components of Webtop</vt:lpstr>
      <vt:lpstr>Integration with CP backend(Memova)</vt:lpstr>
      <vt:lpstr>Integration with CP backend(Memova)</vt:lpstr>
      <vt:lpstr>Integration with OW backend(Mx)</vt:lpstr>
      <vt:lpstr>Integration with OW backend(Mx)</vt:lpstr>
      <vt:lpstr>version.xml</vt:lpstr>
      <vt:lpstr>What is Fusion?</vt:lpstr>
      <vt:lpstr>Email Mx</vt:lpstr>
      <vt:lpstr>Fusion Deployment</vt:lpstr>
      <vt:lpstr>Fusion Logic flow</vt:lpstr>
      <vt:lpstr>mOS and PAB &amp; CAL</vt:lpstr>
      <vt:lpstr>mOS and Webtop</vt:lpstr>
      <vt:lpstr>Configuration</vt:lpstr>
      <vt:lpstr>Connect to mOS</vt:lpstr>
      <vt:lpstr>Document</vt:lpstr>
      <vt:lpstr>Thank You</vt:lpstr>
    </vt:vector>
  </TitlesOfParts>
  <Company>CriticalPath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Herve Fayolle</dc:creator>
  <cp:lastModifiedBy>Simon Tian</cp:lastModifiedBy>
  <cp:revision>28</cp:revision>
  <dcterms:created xsi:type="dcterms:W3CDTF">2014-06-27T15:15:14Z</dcterms:created>
  <dcterms:modified xsi:type="dcterms:W3CDTF">2014-10-11T02:28:39Z</dcterms:modified>
</cp:coreProperties>
</file>