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37" autoAdjust="0"/>
  </p:normalViewPr>
  <p:slideViewPr>
    <p:cSldViewPr snapToGrid="0">
      <p:cViewPr varScale="1">
        <p:scale>
          <a:sx n="70" d="100"/>
          <a:sy n="70" d="100"/>
        </p:scale>
        <p:origin x="1386" y="48"/>
      </p:cViewPr>
      <p:guideLst/>
    </p:cSldViewPr>
  </p:slideViewPr>
  <p:notesTextViewPr>
    <p:cViewPr>
      <p:scale>
        <a:sx n="1" d="1"/>
        <a:sy n="1" d="1"/>
      </p:scale>
      <p:origin x="0" y="-15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D47A5-A2FC-409D-8CBE-A251641B3186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0C892-6BFA-40DC-9736-0D53A7F3A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61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takeholder_(corporate)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Voice_of_the_customer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risp.se/henrikkniberg/2009/02/27/1235769840000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Product Owner represents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takeholder (corporate)"/>
              </a:rPr>
              <a:t>stakeholders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is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Voice of the customer"/>
              </a:rPr>
              <a:t>voice of the customer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0C892-6BFA-40DC-9736-0D53A7F3A7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49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Henrik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Kniberg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defines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cross-functional team this way: "Cross-functional just means that the team as a whole has all skills needed to build the product, and that each team member is willing to do more than just their own thing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0C892-6BFA-40DC-9736-0D53A7F3A7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63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5" name="Picture 4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6" name="Picture 4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90" name="Picture 8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1" name="Picture 9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0"/>
          <p:cNvPicPr/>
          <p:nvPr/>
        </p:nvPicPr>
        <p:blipFill>
          <a:blip r:embed="rId14"/>
          <a:stretch/>
        </p:blipFill>
        <p:spPr>
          <a:xfrm>
            <a:off x="393840" y="6573960"/>
            <a:ext cx="477000" cy="320040"/>
          </a:xfrm>
          <a:prstGeom prst="rect">
            <a:avLst/>
          </a:prstGeom>
          <a:ln w="9360">
            <a:noFill/>
          </a:ln>
        </p:spPr>
      </p:pic>
      <p:sp>
        <p:nvSpPr>
          <p:cNvPr id="14" name="CustomShape 1"/>
          <p:cNvSpPr/>
          <p:nvPr/>
        </p:nvSpPr>
        <p:spPr>
          <a:xfrm>
            <a:off x="8362800" y="6658560"/>
            <a:ext cx="316800" cy="12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90000"/>
              </a:lnSpc>
            </a:pPr>
            <a:fld id="{70EBAA4E-F7F1-4DC8-8DB4-AF4E438CE6B3}" type="slidenum">
              <a:rPr lang="en-IE" sz="800" strike="noStrike">
                <a:solidFill>
                  <a:srgbClr val="FFFFFF"/>
                </a:solidFill>
                <a:latin typeface="Arial"/>
                <a:ea typeface="DejaVu Sans"/>
              </a:rPr>
              <a:t>‹#›</a:t>
            </a:fld>
            <a:endParaRPr/>
          </a:p>
        </p:txBody>
      </p:sp>
      <p:sp>
        <p:nvSpPr>
          <p:cNvPr id="2" name="CustomShape 2"/>
          <p:cNvSpPr/>
          <p:nvPr/>
        </p:nvSpPr>
        <p:spPr>
          <a:xfrm>
            <a:off x="808200" y="6660000"/>
            <a:ext cx="4309200" cy="12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IE" sz="800" strike="noStrike">
                <a:solidFill>
                  <a:srgbClr val="FFFFFF"/>
                </a:solidFill>
                <a:latin typeface="Arial"/>
                <a:ea typeface="DejaVu Sans"/>
              </a:rPr>
              <a:t>© 2013 Openwave Messaging   |   Confidential</a:t>
            </a:r>
            <a:endParaRPr/>
          </a:p>
        </p:txBody>
      </p:sp>
      <p:pic>
        <p:nvPicPr>
          <p:cNvPr id="3" name="Picture 12"/>
          <p:cNvPicPr/>
          <p:nvPr/>
        </p:nvPicPr>
        <p:blipFill>
          <a:blip r:embed="rId15"/>
          <a:stretch/>
        </p:blipFill>
        <p:spPr>
          <a:xfrm>
            <a:off x="0" y="6550200"/>
            <a:ext cx="9143280" cy="321480"/>
          </a:xfrm>
          <a:prstGeom prst="rect">
            <a:avLst/>
          </a:prstGeom>
          <a:ln>
            <a:noFill/>
          </a:ln>
        </p:spPr>
      </p:pic>
      <p:pic>
        <p:nvPicPr>
          <p:cNvPr id="4" name="Picture 10"/>
          <p:cNvPicPr/>
          <p:nvPr/>
        </p:nvPicPr>
        <p:blipFill>
          <a:blip r:embed="rId16"/>
          <a:stretch/>
        </p:blipFill>
        <p:spPr>
          <a:xfrm>
            <a:off x="7386480" y="185760"/>
            <a:ext cx="1308960" cy="658080"/>
          </a:xfrm>
          <a:prstGeom prst="rect">
            <a:avLst/>
          </a:prstGeom>
          <a:ln>
            <a:noFill/>
          </a:ln>
        </p:spPr>
      </p:pic>
      <p:pic>
        <p:nvPicPr>
          <p:cNvPr id="5" name="Picture 12"/>
          <p:cNvPicPr/>
          <p:nvPr/>
        </p:nvPicPr>
        <p:blipFill>
          <a:blip r:embed="rId15"/>
          <a:stretch/>
        </p:blipFill>
        <p:spPr>
          <a:xfrm>
            <a:off x="0" y="0"/>
            <a:ext cx="9143280" cy="118440"/>
          </a:xfrm>
          <a:prstGeom prst="rect">
            <a:avLst/>
          </a:prstGeom>
          <a:ln>
            <a:noFill/>
          </a:ln>
        </p:spPr>
      </p:pic>
      <p:sp>
        <p:nvSpPr>
          <p:cNvPr id="6" name="CustomShape 3"/>
          <p:cNvSpPr/>
          <p:nvPr/>
        </p:nvSpPr>
        <p:spPr>
          <a:xfrm>
            <a:off x="452520" y="6660000"/>
            <a:ext cx="4309200" cy="12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IE" sz="800" strike="noStrike">
                <a:solidFill>
                  <a:srgbClr val="FFFFFF"/>
                </a:solidFill>
                <a:latin typeface="Arial"/>
                <a:ea typeface="MS PGothic"/>
              </a:rPr>
              <a:t>© 2014 Openwave Messaging   |   Confidential</a:t>
            </a:r>
            <a:endParaRPr/>
          </a:p>
        </p:txBody>
      </p:sp>
      <p:pic>
        <p:nvPicPr>
          <p:cNvPr id="7" name="Picture 10"/>
          <p:cNvPicPr/>
          <p:nvPr/>
        </p:nvPicPr>
        <p:blipFill>
          <a:blip r:embed="rId17"/>
          <a:stretch/>
        </p:blipFill>
        <p:spPr>
          <a:xfrm>
            <a:off x="101520" y="6562800"/>
            <a:ext cx="477000" cy="320040"/>
          </a:xfrm>
          <a:prstGeom prst="rect">
            <a:avLst/>
          </a:prstGeom>
          <a:ln>
            <a:noFill/>
          </a:ln>
        </p:spPr>
      </p:pic>
      <p:sp>
        <p:nvSpPr>
          <p:cNvPr id="8" name="CustomShape 4"/>
          <p:cNvSpPr/>
          <p:nvPr/>
        </p:nvSpPr>
        <p:spPr>
          <a:xfrm>
            <a:off x="7823160" y="6660000"/>
            <a:ext cx="829440" cy="12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90000"/>
              </a:lnSpc>
            </a:pPr>
            <a:fld id="{A576009A-7B15-4508-BBB1-1F6ED7276B01}" type="slidenum">
              <a:rPr lang="en-IE" sz="800" strike="noStrike">
                <a:solidFill>
                  <a:srgbClr val="FFFFFF"/>
                </a:solidFill>
                <a:latin typeface="Arial"/>
                <a:ea typeface="MS PGothic"/>
              </a:rPr>
              <a:t>‹#›</a:t>
            </a:fld>
            <a:endParaRPr/>
          </a:p>
        </p:txBody>
      </p:sp>
      <p:pic>
        <p:nvPicPr>
          <p:cNvPr id="9" name="Picture 11"/>
          <p:cNvPicPr/>
          <p:nvPr/>
        </p:nvPicPr>
        <p:blipFill>
          <a:blip r:embed="rId18"/>
          <a:stretch/>
        </p:blipFill>
        <p:spPr>
          <a:xfrm>
            <a:off x="-7920" y="0"/>
            <a:ext cx="9162360" cy="6857280"/>
          </a:xfrm>
          <a:prstGeom prst="rect">
            <a:avLst/>
          </a:prstGeom>
          <a:ln w="9360">
            <a:noFill/>
          </a:ln>
        </p:spPr>
      </p:pic>
      <p:pic>
        <p:nvPicPr>
          <p:cNvPr id="10" name="Picture 12"/>
          <p:cNvPicPr/>
          <p:nvPr/>
        </p:nvPicPr>
        <p:blipFill>
          <a:blip r:embed="rId19"/>
          <a:stretch/>
        </p:blipFill>
        <p:spPr>
          <a:xfrm>
            <a:off x="1959120" y="1905120"/>
            <a:ext cx="4590360" cy="2026440"/>
          </a:xfrm>
          <a:prstGeom prst="rect">
            <a:avLst/>
          </a:prstGeom>
          <a:ln w="9360">
            <a:noFill/>
          </a:ln>
        </p:spPr>
      </p:pic>
      <p:sp>
        <p:nvSpPr>
          <p:cNvPr id="11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2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10"/>
          <p:cNvPicPr/>
          <p:nvPr/>
        </p:nvPicPr>
        <p:blipFill>
          <a:blip r:embed="rId14"/>
          <a:stretch/>
        </p:blipFill>
        <p:spPr>
          <a:xfrm>
            <a:off x="393840" y="6573960"/>
            <a:ext cx="477000" cy="320040"/>
          </a:xfrm>
          <a:prstGeom prst="rect">
            <a:avLst/>
          </a:prstGeom>
          <a:ln w="9360">
            <a:noFill/>
          </a:ln>
        </p:spPr>
      </p:pic>
      <p:sp>
        <p:nvSpPr>
          <p:cNvPr id="48" name="CustomShape 1"/>
          <p:cNvSpPr/>
          <p:nvPr/>
        </p:nvSpPr>
        <p:spPr>
          <a:xfrm>
            <a:off x="8362800" y="6658560"/>
            <a:ext cx="316800" cy="12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90000"/>
              </a:lnSpc>
            </a:pPr>
            <a:fld id="{5160E0C9-43D3-4CB6-A386-29247920446E}" type="slidenum">
              <a:rPr lang="en-IE" sz="800" strike="noStrike">
                <a:solidFill>
                  <a:srgbClr val="FFFFFF"/>
                </a:solidFill>
                <a:latin typeface="Arial"/>
                <a:ea typeface="DejaVu Sans"/>
              </a:rPr>
              <a:t>‹#›</a:t>
            </a:fld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808200" y="6660000"/>
            <a:ext cx="4309200" cy="12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IE" sz="800" strike="noStrike">
                <a:solidFill>
                  <a:srgbClr val="FFFFFF"/>
                </a:solidFill>
                <a:latin typeface="Arial"/>
                <a:ea typeface="DejaVu Sans"/>
              </a:rPr>
              <a:t>© 2013 Openwave Messaging   |   Confidential</a:t>
            </a:r>
            <a:endParaRPr/>
          </a:p>
        </p:txBody>
      </p:sp>
      <p:pic>
        <p:nvPicPr>
          <p:cNvPr id="50" name="Picture 12"/>
          <p:cNvPicPr/>
          <p:nvPr/>
        </p:nvPicPr>
        <p:blipFill>
          <a:blip r:embed="rId15"/>
          <a:stretch/>
        </p:blipFill>
        <p:spPr>
          <a:xfrm>
            <a:off x="0" y="6550200"/>
            <a:ext cx="9143280" cy="321480"/>
          </a:xfrm>
          <a:prstGeom prst="rect">
            <a:avLst/>
          </a:prstGeom>
          <a:ln>
            <a:noFill/>
          </a:ln>
        </p:spPr>
      </p:pic>
      <p:pic>
        <p:nvPicPr>
          <p:cNvPr id="51" name="Picture 10"/>
          <p:cNvPicPr/>
          <p:nvPr/>
        </p:nvPicPr>
        <p:blipFill>
          <a:blip r:embed="rId16"/>
          <a:stretch/>
        </p:blipFill>
        <p:spPr>
          <a:xfrm>
            <a:off x="7386480" y="185760"/>
            <a:ext cx="1308960" cy="658080"/>
          </a:xfrm>
          <a:prstGeom prst="rect">
            <a:avLst/>
          </a:prstGeom>
          <a:ln>
            <a:noFill/>
          </a:ln>
        </p:spPr>
      </p:pic>
      <p:pic>
        <p:nvPicPr>
          <p:cNvPr id="52" name="Picture 12"/>
          <p:cNvPicPr/>
          <p:nvPr/>
        </p:nvPicPr>
        <p:blipFill>
          <a:blip r:embed="rId15"/>
          <a:stretch/>
        </p:blipFill>
        <p:spPr>
          <a:xfrm>
            <a:off x="0" y="0"/>
            <a:ext cx="9143280" cy="118440"/>
          </a:xfrm>
          <a:prstGeom prst="rect">
            <a:avLst/>
          </a:prstGeom>
          <a:ln>
            <a:noFill/>
          </a:ln>
        </p:spPr>
      </p:pic>
      <p:sp>
        <p:nvSpPr>
          <p:cNvPr id="53" name="CustomShape 3"/>
          <p:cNvSpPr/>
          <p:nvPr/>
        </p:nvSpPr>
        <p:spPr>
          <a:xfrm>
            <a:off x="452520" y="6660000"/>
            <a:ext cx="4309200" cy="12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IE" sz="800" strike="noStrike">
                <a:solidFill>
                  <a:srgbClr val="FFFFFF"/>
                </a:solidFill>
                <a:latin typeface="Arial"/>
                <a:ea typeface="MS PGothic"/>
              </a:rPr>
              <a:t>© 2014 Openwave Messaging   |   Confidential</a:t>
            </a:r>
            <a:endParaRPr/>
          </a:p>
        </p:txBody>
      </p:sp>
      <p:pic>
        <p:nvPicPr>
          <p:cNvPr id="54" name="Picture 10"/>
          <p:cNvPicPr/>
          <p:nvPr/>
        </p:nvPicPr>
        <p:blipFill>
          <a:blip r:embed="rId17"/>
          <a:stretch/>
        </p:blipFill>
        <p:spPr>
          <a:xfrm>
            <a:off x="101520" y="6562800"/>
            <a:ext cx="477000" cy="320040"/>
          </a:xfrm>
          <a:prstGeom prst="rect">
            <a:avLst/>
          </a:prstGeom>
          <a:ln>
            <a:noFill/>
          </a:ln>
        </p:spPr>
      </p:pic>
      <p:sp>
        <p:nvSpPr>
          <p:cNvPr id="55" name="CustomShape 4"/>
          <p:cNvSpPr/>
          <p:nvPr/>
        </p:nvSpPr>
        <p:spPr>
          <a:xfrm>
            <a:off x="7823160" y="6660000"/>
            <a:ext cx="829440" cy="12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90000"/>
              </a:lnSpc>
            </a:pPr>
            <a:fld id="{48265CF8-5136-477B-AADC-1C7E55E78BCC}" type="slidenum">
              <a:rPr lang="en-IE" sz="800" strike="noStrike">
                <a:solidFill>
                  <a:srgbClr val="FFFFFF"/>
                </a:solidFill>
                <a:latin typeface="Arial"/>
                <a:ea typeface="MS PGothic"/>
              </a:rPr>
              <a:t>‹#›</a:t>
            </a:fld>
            <a:endParaRPr/>
          </a:p>
        </p:txBody>
      </p:sp>
      <p:sp>
        <p:nvSpPr>
          <p:cNvPr id="56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methodsandtools.com/archive/archive.php?id=18" TargetMode="Externa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agilenutshell.com/scrum" TargetMode="Externa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warwick.ac.uk/fac/sci/wmg/ftmsc/modules/modulelist/peuss/sessions/design_for_six_sigma_dfss/dmadv/measure/voc/kano/" TargetMode="External"/><Relationship Id="rId2" Type="http://schemas.openxmlformats.org/officeDocument/2006/relationships/hyperlink" Target="http://en.wikipedia.org/wiki/MoSCoW_method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en.wikipedia.org/wiki/Scrum_(software_development)" TargetMode="Externa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://certschool.com/blog/agile-burn-down-charts/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gilemanifesto.org/" TargetMode="Externa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joygroup.nl/news/project-process-and-management-agile-vs-waterfall" TargetMode="Externa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diginimo.com/agile-waterfall-advantages-disadvantages" TargetMode="Externa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96993" y="5035352"/>
            <a:ext cx="8042040" cy="142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altLang="zh-CN" sz="2800" b="1" dirty="0">
                <a:solidFill>
                  <a:srgbClr val="D9D9D9"/>
                </a:solidFill>
                <a:latin typeface="Arial"/>
                <a:ea typeface="MS PGothic"/>
              </a:rPr>
              <a:t>Agile &amp; Scrum 101 </a:t>
            </a:r>
          </a:p>
          <a:p>
            <a:r>
              <a:rPr lang="en-IE" sz="2000" dirty="0">
                <a:solidFill>
                  <a:srgbClr val="D9D9D9"/>
                </a:solidFill>
                <a:latin typeface="Arial"/>
                <a:ea typeface="MS PGothic"/>
              </a:rPr>
              <a:t>Mar 2015</a:t>
            </a:r>
            <a:endParaRPr sz="2000" dirty="0">
              <a:solidFill>
                <a:srgbClr val="D9D9D9"/>
              </a:solidFill>
              <a:latin typeface="Arial"/>
              <a:ea typeface="MS PGothic"/>
            </a:endParaRPr>
          </a:p>
          <a:p>
            <a:pPr>
              <a:lnSpc>
                <a:spcPct val="100000"/>
              </a:lnSpc>
            </a:pPr>
            <a:r>
              <a:rPr lang="en-IE" sz="2000" b="1" strike="noStrike" dirty="0" smtClean="0">
                <a:solidFill>
                  <a:srgbClr val="D9D9D9"/>
                </a:solidFill>
                <a:latin typeface="Arial"/>
                <a:ea typeface="MS PGothic"/>
              </a:rPr>
              <a:t>Kevin Shi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宋体" panose="02010600030101010101" pitchFamily="2" charset="-122"/>
              </a:rPr>
              <a:t>Scrum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800" dirty="0" smtClean="0"/>
              <a:t>Self-organizing</a:t>
            </a:r>
          </a:p>
          <a:p>
            <a:pPr>
              <a:defRPr/>
            </a:pPr>
            <a:r>
              <a:rPr lang="en-US" sz="2800" dirty="0" smtClean="0"/>
              <a:t>Cross-functional with no roles</a:t>
            </a:r>
          </a:p>
          <a:p>
            <a:pPr>
              <a:defRPr/>
            </a:pPr>
            <a:r>
              <a:rPr lang="en-US" sz="2800" dirty="0" smtClean="0"/>
              <a:t>Seven plus or minus two</a:t>
            </a:r>
          </a:p>
          <a:p>
            <a:pPr>
              <a:defRPr/>
            </a:pPr>
            <a:r>
              <a:rPr lang="en-US" sz="2800" dirty="0" smtClean="0"/>
              <a:t>Responsible for committing to work</a:t>
            </a:r>
          </a:p>
          <a:p>
            <a:pPr>
              <a:defRPr/>
            </a:pPr>
            <a:r>
              <a:rPr lang="en-US" sz="2800" dirty="0" smtClean="0"/>
              <a:t>Authority to do whatever is needed to meet commitment</a:t>
            </a:r>
          </a:p>
          <a:p>
            <a:pPr>
              <a:defRPr/>
            </a:pPr>
            <a:r>
              <a:rPr lang="en-US" sz="2800" dirty="0" smtClean="0"/>
              <a:t>Open, collocated space</a:t>
            </a:r>
          </a:p>
          <a:p>
            <a:pPr>
              <a:defRPr/>
            </a:pPr>
            <a:r>
              <a:rPr lang="en-US" sz="2800" dirty="0" smtClean="0"/>
              <a:t>Resolution of Conflicts</a:t>
            </a:r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US" sz="2800" b="1" dirty="0" smtClean="0"/>
              <a:t>Everyone’s opinion is important and needs to be understood and taken into account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0323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宋体" panose="02010600030101010101" pitchFamily="2" charset="-122"/>
              </a:rPr>
              <a:t>Scrum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800" dirty="0" smtClean="0"/>
              <a:t>Basic Elements </a:t>
            </a:r>
          </a:p>
          <a:p>
            <a:pPr>
              <a:defRPr/>
            </a:pPr>
            <a:r>
              <a:rPr lang="en-US" sz="2800" dirty="0" smtClean="0"/>
              <a:t>Product-Backlog: Prioritized List of all requirements </a:t>
            </a:r>
          </a:p>
          <a:p>
            <a:pPr>
              <a:defRPr/>
            </a:pPr>
            <a:r>
              <a:rPr lang="en-US" sz="2800" dirty="0" smtClean="0"/>
              <a:t>Sprint(30 Days, </a:t>
            </a:r>
            <a:r>
              <a:rPr lang="en-US" sz="2800" smtClean="0"/>
              <a:t>or defines </a:t>
            </a:r>
            <a:r>
              <a:rPr lang="en-US" sz="2800" dirty="0" smtClean="0"/>
              <a:t>to other period, usually 2~4 weeks): Estimation of realization efforts </a:t>
            </a:r>
          </a:p>
          <a:p>
            <a:pPr>
              <a:defRPr/>
            </a:pPr>
            <a:r>
              <a:rPr lang="en-US" sz="2800" dirty="0" smtClean="0"/>
              <a:t>Sprint-Backlog: List of activities for the sprint </a:t>
            </a:r>
          </a:p>
          <a:p>
            <a:pPr>
              <a:defRPr/>
            </a:pPr>
            <a:r>
              <a:rPr lang="en-US" sz="2800" dirty="0" smtClean="0"/>
              <a:t>Sprint-Review: Presentation of results of the Sprint, Review of Process </a:t>
            </a:r>
          </a:p>
          <a:p>
            <a:pPr>
              <a:defRPr/>
            </a:pPr>
            <a:r>
              <a:rPr lang="en-US" sz="2800" dirty="0" smtClean="0"/>
              <a:t>Daily Scrum-Meeting with all team members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188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宋体" panose="02010600030101010101" pitchFamily="2" charset="-122"/>
              </a:rPr>
              <a:t>Scrum Implementation (cont.)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838200"/>
          </a:xfrm>
          <a:prstGeom prst="rect">
            <a:avLst/>
          </a:prstGeo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smtClean="0"/>
              <a:t>One Figure</a:t>
            </a:r>
            <a:r>
              <a:rPr lang="en-US" sz="1800" dirty="0"/>
              <a:t> </a:t>
            </a:r>
            <a:endParaRPr lang="en-US" sz="1800" dirty="0">
              <a:hlinkClick r:id="rId2"/>
            </a:endParaRPr>
          </a:p>
          <a:p>
            <a:pPr>
              <a:defRPr/>
            </a:pPr>
            <a:r>
              <a:rPr lang="en-US" sz="1800" dirty="0" smtClean="0">
                <a:hlinkClick r:id="rId2"/>
              </a:rPr>
              <a:t>http://www.methodsandtools.com/archive/archive.php?id=18</a:t>
            </a:r>
            <a:endParaRPr lang="en-US" sz="1800" dirty="0" smtClean="0"/>
          </a:p>
          <a:p>
            <a:pPr>
              <a:defRPr/>
            </a:pPr>
            <a:endParaRPr lang="en-US" dirty="0"/>
          </a:p>
        </p:txBody>
      </p:sp>
      <p:pic>
        <p:nvPicPr>
          <p:cNvPr id="13316" name="Picture 2" descr="http://www.methodsandtools.com/archive/scrum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58975"/>
            <a:ext cx="7427913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571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宋体" panose="02010600030101010101" pitchFamily="2" charset="-122"/>
              </a:rPr>
              <a:t>Scrum Implementation (cont.)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990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000" dirty="0" smtClean="0"/>
              <a:t>Another Alike Figure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hlinkClick r:id="rId2"/>
              </a:rPr>
              <a:t>http://www.agilenutshell.com/scrum</a:t>
            </a:r>
            <a:endParaRPr lang="en-US" sz="2000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pic>
        <p:nvPicPr>
          <p:cNvPr id="14340" name="Picture 4" descr="agile scrum over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81407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29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宋体" panose="02010600030101010101" pitchFamily="2" charset="-122"/>
              </a:rPr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400" dirty="0" smtClean="0"/>
              <a:t>List of work items/user stories: Functionality, Technology, Issues More detail on higher priority backlog</a:t>
            </a:r>
          </a:p>
          <a:p>
            <a:pPr>
              <a:defRPr/>
            </a:pPr>
            <a:r>
              <a:rPr lang="en-US" sz="2400" dirty="0" smtClean="0"/>
              <a:t>Emergent, prioritized, estimated Product Owner responsible for priority, anyone can contribute</a:t>
            </a:r>
          </a:p>
          <a:p>
            <a:pPr>
              <a:defRPr/>
            </a:pPr>
            <a:r>
              <a:rPr lang="en-US" sz="2400" dirty="0" smtClean="0"/>
              <a:t>One list for multiple teams,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 smtClean="0"/>
              <a:t>maintained and posted visibly</a:t>
            </a:r>
          </a:p>
          <a:p>
            <a:pPr>
              <a:defRPr/>
            </a:pPr>
            <a:r>
              <a:rPr lang="en-US" sz="2400" dirty="0" smtClean="0"/>
              <a:t>Derived from Vision or business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 smtClean="0"/>
              <a:t> plan</a:t>
            </a:r>
          </a:p>
          <a:p>
            <a:pPr>
              <a:defRPr/>
            </a:pPr>
            <a:r>
              <a:rPr lang="en-US" sz="2400" dirty="0" smtClean="0"/>
              <a:t>Product Owner is responsible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 smtClean="0"/>
              <a:t> for priority</a:t>
            </a:r>
          </a:p>
          <a:p>
            <a:pPr>
              <a:defRPr/>
            </a:pPr>
            <a:r>
              <a:rPr lang="en-US" sz="2400" dirty="0" smtClean="0"/>
              <a:t>Anyone can contribute</a:t>
            </a:r>
            <a:endParaRPr lang="en-US" sz="2400" dirty="0"/>
          </a:p>
        </p:txBody>
      </p:sp>
      <p:pic>
        <p:nvPicPr>
          <p:cNvPr id="1536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84550"/>
            <a:ext cx="381000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727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宋体" panose="02010600030101010101" pitchFamily="2" charset="-122"/>
              </a:rPr>
              <a:t>Tips of Priority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36563" y="1295400"/>
            <a:ext cx="8229600" cy="49069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err="1" smtClean="0"/>
              <a:t>MoSCoW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800" dirty="0" smtClean="0"/>
              <a:t>Must, Should, Could, Won’t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>
                <a:hlinkClick r:id="rId2"/>
              </a:rPr>
              <a:t>http://en.wikipedia.org/wiki/MoSCoW_method</a:t>
            </a:r>
            <a:endParaRPr lang="en-US" sz="2000" dirty="0"/>
          </a:p>
          <a:p>
            <a:pPr>
              <a:defRPr/>
            </a:pPr>
            <a:r>
              <a:rPr lang="en-US" dirty="0" smtClean="0"/>
              <a:t>Kano Analysis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hlinkClick r:id="rId3"/>
              </a:rPr>
              <a:t>http://www2.warwick.ac.uk/fac/sci/wmg/ftmsc/modules/modulelist/peuss/sessions/design_for_six_sigma_dfss/dmadv/measure/voc/kano/</a:t>
            </a:r>
            <a:endParaRPr lang="en-US" sz="1800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pic>
        <p:nvPicPr>
          <p:cNvPr id="16388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962400"/>
            <a:ext cx="5410200" cy="253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59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宋体" panose="02010600030101010101" pitchFamily="2" charset="-122"/>
              </a:rPr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400" dirty="0"/>
              <a:t>Tasks to turn product backlog into working product functionality</a:t>
            </a:r>
          </a:p>
          <a:p>
            <a:pPr>
              <a:defRPr/>
            </a:pPr>
            <a:r>
              <a:rPr lang="en-US" sz="2400" dirty="0"/>
              <a:t>Tasks are estimated in hours Usual task duration is between </a:t>
            </a:r>
            <a:r>
              <a:rPr lang="en-US" sz="2400" dirty="0" smtClean="0"/>
              <a:t>1 and </a:t>
            </a:r>
            <a:r>
              <a:rPr lang="en-US" sz="2400" dirty="0"/>
              <a:t>16 </a:t>
            </a:r>
            <a:r>
              <a:rPr lang="en-US" sz="2400" dirty="0" smtClean="0"/>
              <a:t>hours. </a:t>
            </a:r>
            <a:r>
              <a:rPr lang="en-US" sz="2400" dirty="0"/>
              <a:t>Tasks with </a:t>
            </a:r>
            <a:r>
              <a:rPr lang="en-US" sz="2400" dirty="0" smtClean="0"/>
              <a:t>&gt;16 </a:t>
            </a:r>
            <a:r>
              <a:rPr lang="en-US" sz="2400" dirty="0"/>
              <a:t>hours are broken </a:t>
            </a:r>
            <a:r>
              <a:rPr lang="en-US" sz="2400" dirty="0" smtClean="0"/>
              <a:t>down later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Team members sign up for </a:t>
            </a:r>
            <a:endParaRPr lang="en-US" sz="2400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  tasks </a:t>
            </a:r>
            <a:r>
              <a:rPr lang="en-US" sz="2400" dirty="0"/>
              <a:t>They are not assigned!</a:t>
            </a:r>
          </a:p>
          <a:p>
            <a:pPr>
              <a:defRPr/>
            </a:pPr>
            <a:r>
              <a:rPr lang="en-US" sz="2400" dirty="0"/>
              <a:t>The Iteration Backlog is </a:t>
            </a:r>
            <a:r>
              <a:rPr lang="en-US" sz="2400" dirty="0" smtClean="0"/>
              <a:t>updated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  daily </a:t>
            </a:r>
            <a:r>
              <a:rPr lang="en-US" sz="2400" dirty="0"/>
              <a:t>Any team member can </a:t>
            </a:r>
            <a:endParaRPr lang="en-US" sz="2400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   add</a:t>
            </a:r>
            <a:r>
              <a:rPr lang="en-US" sz="2400" dirty="0"/>
              <a:t>, delete or change </a:t>
            </a:r>
            <a:r>
              <a:rPr lang="en-US" sz="2400" dirty="0" smtClean="0"/>
              <a:t>the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   Iteration </a:t>
            </a:r>
            <a:r>
              <a:rPr lang="en-US" sz="2400" dirty="0"/>
              <a:t>Backlog. Update </a:t>
            </a:r>
            <a:r>
              <a:rPr lang="en-US" sz="2400" dirty="0" smtClean="0"/>
              <a:t>work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/>
              <a:t>remaining as more is known, </a:t>
            </a:r>
            <a:endParaRPr lang="en-US" sz="2400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   as </a:t>
            </a:r>
            <a:r>
              <a:rPr lang="en-US" sz="2400" dirty="0"/>
              <a:t>items are worked.</a:t>
            </a:r>
          </a:p>
        </p:txBody>
      </p:sp>
      <p:pic>
        <p:nvPicPr>
          <p:cNvPr id="1741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971800"/>
            <a:ext cx="379095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59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宋体" panose="02010600030101010101" pitchFamily="2" charset="-122"/>
              </a:rPr>
              <a:t>Daily Scrums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400" dirty="0" smtClean="0"/>
              <a:t>Daily 15 minute status meeting </a:t>
            </a:r>
          </a:p>
          <a:p>
            <a:pPr>
              <a:defRPr/>
            </a:pPr>
            <a:r>
              <a:rPr lang="en-US" sz="2400" dirty="0" smtClean="0"/>
              <a:t>Same place and time every day Meeting room </a:t>
            </a:r>
          </a:p>
          <a:p>
            <a:pPr>
              <a:defRPr/>
            </a:pPr>
            <a:r>
              <a:rPr lang="en-US" sz="2400" dirty="0" smtClean="0"/>
              <a:t>Three questions: </a:t>
            </a:r>
          </a:p>
          <a:p>
            <a:pPr lvl="1">
              <a:defRPr/>
            </a:pPr>
            <a:r>
              <a:rPr lang="en-US" sz="2000" dirty="0" smtClean="0"/>
              <a:t>What have you done since the last meeting ?</a:t>
            </a:r>
          </a:p>
          <a:p>
            <a:pPr lvl="1">
              <a:defRPr/>
            </a:pPr>
            <a:r>
              <a:rPr lang="en-US" sz="2000" dirty="0" smtClean="0"/>
              <a:t>What will you do before the next meeting ?</a:t>
            </a:r>
          </a:p>
          <a:p>
            <a:pPr lvl="1">
              <a:defRPr/>
            </a:pPr>
            <a:r>
              <a:rPr lang="en-US" sz="2000" dirty="0" smtClean="0"/>
              <a:t>What is in your way?</a:t>
            </a:r>
          </a:p>
          <a:p>
            <a:pPr>
              <a:defRPr/>
            </a:pPr>
            <a:r>
              <a:rPr lang="en-US" sz="2400" dirty="0" smtClean="0"/>
              <a:t>Impediments and Decision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 marL="0" indent="0" algn="r">
              <a:buFont typeface="Arial" panose="020B0604020202020204" pitchFamily="34" charset="0"/>
              <a:buNone/>
              <a:defRPr/>
            </a:pPr>
            <a:r>
              <a:rPr lang="en-US" sz="1600" dirty="0" smtClean="0">
                <a:hlinkClick r:id="rId2"/>
              </a:rPr>
              <a:t>http://en.wikipedia.org/wiki/Scrum_(software_development</a:t>
            </a:r>
            <a:r>
              <a:rPr lang="en-US" sz="2400" dirty="0" smtClean="0">
                <a:hlinkClick r:id="rId2"/>
              </a:rPr>
              <a:t>)</a:t>
            </a:r>
            <a:endParaRPr lang="en-US" sz="2400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400" dirty="0"/>
          </a:p>
        </p:txBody>
      </p:sp>
      <p:pic>
        <p:nvPicPr>
          <p:cNvPr id="1843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276600"/>
            <a:ext cx="42672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0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宋体" panose="02010600030101010101" pitchFamily="2" charset="-122"/>
              </a:rPr>
              <a:t>Project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Using 30 days Sprint as example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1 day Sprint planning meeting</a:t>
            </a:r>
          </a:p>
          <a:p>
            <a:pPr>
              <a:defRPr/>
            </a:pPr>
            <a:r>
              <a:rPr lang="en-US" dirty="0" smtClean="0"/>
              <a:t>1 Day Sprint review and retrospective</a:t>
            </a:r>
          </a:p>
          <a:p>
            <a:pPr>
              <a:defRPr/>
            </a:pPr>
            <a:r>
              <a:rPr lang="en-US" dirty="0" smtClean="0"/>
              <a:t>28 days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8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宋体" panose="02010600030101010101" pitchFamily="2" charset="-122"/>
              </a:rPr>
              <a:t>Burndown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4521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000" dirty="0" smtClean="0"/>
              <a:t>The estimated time to complete a task is updated and tracked on a daily basis </a:t>
            </a:r>
          </a:p>
          <a:p>
            <a:pPr>
              <a:defRPr/>
            </a:pPr>
            <a:r>
              <a:rPr lang="en-US" sz="2000" dirty="0" smtClean="0"/>
              <a:t>Teams are measured by meeting goals, not by how many hours they take to meet the goal </a:t>
            </a:r>
          </a:p>
          <a:p>
            <a:pPr>
              <a:defRPr/>
            </a:pPr>
            <a:r>
              <a:rPr lang="en-US" sz="2000" dirty="0" smtClean="0"/>
              <a:t>Scrum is results-oriented, not effort-driven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 smtClean="0">
                <a:hlinkClick r:id="rId2"/>
              </a:rPr>
              <a:t>http://certschool.com/blog/agile-burn-down-charts/</a:t>
            </a:r>
            <a:endParaRPr lang="en-US" sz="1800" dirty="0" smtClean="0"/>
          </a:p>
          <a:p>
            <a:pPr>
              <a:defRPr/>
            </a:pPr>
            <a:endParaRPr lang="en-US" sz="2400" dirty="0"/>
          </a:p>
        </p:txBody>
      </p:sp>
      <p:pic>
        <p:nvPicPr>
          <p:cNvPr id="20484" name="Picture 4" descr="http://certschool.com/blog2/wp-content/uploads/2012/11/burndown_chart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025" y="2971800"/>
            <a:ext cx="505936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31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Agile &amp; Scrum 101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mtClean="0"/>
              <a:t>Sub Topics</a:t>
            </a:r>
          </a:p>
          <a:p>
            <a:pPr eaLnBrk="1" hangingPunct="1"/>
            <a:r>
              <a:rPr lang="en-US" altLang="zh-CN" smtClean="0"/>
              <a:t>What is Agile?</a:t>
            </a:r>
          </a:p>
          <a:p>
            <a:pPr eaLnBrk="1" hangingPunct="1"/>
            <a:r>
              <a:rPr lang="en-US" altLang="zh-CN" smtClean="0"/>
              <a:t>What is Scrum?</a:t>
            </a:r>
          </a:p>
          <a:p>
            <a:pPr eaLnBrk="1" hangingPunct="1"/>
            <a:r>
              <a:rPr lang="en-US" altLang="zh-CN" smtClean="0"/>
              <a:t>More details of Scrum</a:t>
            </a:r>
          </a:p>
        </p:txBody>
      </p:sp>
    </p:spTree>
    <p:extLst>
      <p:ext uri="{BB962C8B-B14F-4D97-AF65-F5344CB8AC3E}">
        <p14:creationId xmlns:p14="http://schemas.microsoft.com/office/powerpoint/2010/main" val="180939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宋体" panose="02010600030101010101" pitchFamily="2" charset="-122"/>
              </a:rPr>
              <a:t>Quality Measures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>
                <a:ea typeface="宋体" panose="02010600030101010101" pitchFamily="2" charset="-122"/>
              </a:rPr>
              <a:t>Product and Sprint </a:t>
            </a:r>
          </a:p>
          <a:p>
            <a:r>
              <a:rPr lang="en-US" altLang="en-US" smtClean="0">
                <a:ea typeface="宋体" panose="02010600030101010101" pitchFamily="2" charset="-122"/>
              </a:rPr>
              <a:t>Burn Down Charts </a:t>
            </a:r>
          </a:p>
          <a:p>
            <a:r>
              <a:rPr lang="en-US" altLang="en-US" smtClean="0">
                <a:ea typeface="宋体" panose="02010600030101010101" pitchFamily="2" charset="-122"/>
              </a:rPr>
              <a:t>Build success rate </a:t>
            </a:r>
          </a:p>
          <a:p>
            <a:r>
              <a:rPr lang="en-US" altLang="en-US" smtClean="0">
                <a:ea typeface="宋体" panose="02010600030101010101" pitchFamily="2" charset="-122"/>
              </a:rPr>
              <a:t>Test coverage Successful </a:t>
            </a:r>
          </a:p>
          <a:p>
            <a:r>
              <a:rPr lang="en-US" altLang="en-US" smtClean="0">
                <a:ea typeface="宋体" panose="02010600030101010101" pitchFamily="2" charset="-122"/>
              </a:rPr>
              <a:t>Unit and Integration Tests </a:t>
            </a:r>
          </a:p>
          <a:p>
            <a:r>
              <a:rPr lang="en-US" altLang="en-US" smtClean="0">
                <a:ea typeface="宋体" panose="02010600030101010101" pitchFamily="2" charset="-122"/>
              </a:rPr>
              <a:t>Coding convention compliance </a:t>
            </a:r>
          </a:p>
          <a:p>
            <a:r>
              <a:rPr lang="en-US" altLang="en-US" smtClean="0">
                <a:ea typeface="宋体" panose="02010600030101010101" pitchFamily="2" charset="-122"/>
              </a:rPr>
              <a:t>Error rates</a:t>
            </a:r>
          </a:p>
        </p:txBody>
      </p:sp>
    </p:spTree>
    <p:extLst>
      <p:ext uri="{BB962C8B-B14F-4D97-AF65-F5344CB8AC3E}">
        <p14:creationId xmlns:p14="http://schemas.microsoft.com/office/powerpoint/2010/main" val="82838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宋体" panose="02010600030101010101" pitchFamily="2" charset="-122"/>
              </a:rPr>
              <a:t>Further Topics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>
                <a:ea typeface="宋体" panose="02010600030101010101" pitchFamily="2" charset="-122"/>
              </a:rPr>
              <a:t>Agile Testing</a:t>
            </a:r>
          </a:p>
          <a:p>
            <a:r>
              <a:rPr lang="en-US" altLang="en-US" smtClean="0">
                <a:ea typeface="宋体" panose="02010600030101010101" pitchFamily="2" charset="-122"/>
              </a:rPr>
              <a:t>Continuous Integrations</a:t>
            </a:r>
          </a:p>
        </p:txBody>
      </p:sp>
    </p:spTree>
    <p:extLst>
      <p:ext uri="{BB962C8B-B14F-4D97-AF65-F5344CB8AC3E}">
        <p14:creationId xmlns:p14="http://schemas.microsoft.com/office/powerpoint/2010/main" val="370229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What is Agile?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Agile refers to a new software development process/methodology, which is </a:t>
            </a:r>
            <a:r>
              <a:rPr lang="en-US" dirty="0" smtClean="0"/>
              <a:t>based on </a:t>
            </a:r>
            <a:r>
              <a:rPr lang="en-US" dirty="0" smtClean="0">
                <a:solidFill>
                  <a:srgbClr val="FF0000"/>
                </a:solidFill>
              </a:rPr>
              <a:t>iterative</a:t>
            </a:r>
            <a:r>
              <a:rPr lang="en-US" dirty="0" smtClean="0"/>
              <a:t> development and doesn’t refuse the </a:t>
            </a:r>
            <a:r>
              <a:rPr lang="en-US" dirty="0" smtClean="0">
                <a:solidFill>
                  <a:srgbClr val="FF0000"/>
                </a:solidFill>
              </a:rPr>
              <a:t>changing</a:t>
            </a:r>
            <a:r>
              <a:rPr lang="en-US" dirty="0" smtClean="0"/>
              <a:t> of requirement.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Main Features: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e.g., </a:t>
            </a:r>
            <a:r>
              <a:rPr lang="en-US" dirty="0" smtClean="0"/>
              <a:t>iteration development, increment improvement, allow requirement changing, frequent release…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Methods in Agile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e.g., </a:t>
            </a:r>
            <a:r>
              <a:rPr lang="en-US" altLang="zh-CN" dirty="0" smtClean="0">
                <a:solidFill>
                  <a:srgbClr val="FF0000"/>
                </a:solidFill>
              </a:rPr>
              <a:t>Scrum</a:t>
            </a:r>
            <a:r>
              <a:rPr lang="en-US" altLang="zh-CN" dirty="0" smtClean="0"/>
              <a:t>, XP, Crystal, ASD, </a:t>
            </a:r>
            <a:r>
              <a:rPr lang="en-US" altLang="zh-CN" dirty="0" smtClean="0"/>
              <a:t>TDD</a:t>
            </a:r>
            <a:r>
              <a:rPr lang="en-US" altLang="zh-CN" dirty="0" smtClean="0"/>
              <a:t>…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b="1" i="1" dirty="0" smtClean="0"/>
              <a:t>Scrum is one of Agile method</a:t>
            </a:r>
            <a:endParaRPr lang="zh-CN" alt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266420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宋体" panose="02010600030101010101" pitchFamily="2" charset="-122"/>
              </a:rPr>
              <a:t>Manifesto for Agile SW Dev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Individuals and interactions over processes and </a:t>
            </a:r>
            <a:r>
              <a:rPr lang="en-US" dirty="0" smtClean="0"/>
              <a:t>tools</a:t>
            </a:r>
          </a:p>
          <a:p>
            <a:pPr eaLnBrk="1" hangingPunct="1">
              <a:defRPr/>
            </a:pPr>
            <a:r>
              <a:rPr lang="en-US" dirty="0" smtClean="0"/>
              <a:t>Working </a:t>
            </a:r>
            <a:r>
              <a:rPr lang="en-US" dirty="0"/>
              <a:t>software over comprehensive </a:t>
            </a:r>
            <a:r>
              <a:rPr lang="en-US" dirty="0" smtClean="0"/>
              <a:t>documentation</a:t>
            </a:r>
          </a:p>
          <a:p>
            <a:pPr eaLnBrk="1" hangingPunct="1">
              <a:defRPr/>
            </a:pPr>
            <a:r>
              <a:rPr lang="en-US" dirty="0" smtClean="0"/>
              <a:t>Customer </a:t>
            </a:r>
            <a:r>
              <a:rPr lang="en-US" dirty="0"/>
              <a:t>collaboration over contract </a:t>
            </a:r>
            <a:r>
              <a:rPr lang="en-US" dirty="0" smtClean="0"/>
              <a:t>negotiation</a:t>
            </a:r>
          </a:p>
          <a:p>
            <a:pPr eaLnBrk="1" hangingPunct="1">
              <a:defRPr/>
            </a:pPr>
            <a:r>
              <a:rPr lang="en-US" dirty="0" smtClean="0"/>
              <a:t>Responding </a:t>
            </a:r>
            <a:r>
              <a:rPr lang="en-US" dirty="0"/>
              <a:t>to change over following a plan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dirty="0" smtClean="0">
              <a:hlinkClick r:id="rId2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dirty="0" smtClean="0">
                <a:hlinkClick r:id="rId2"/>
              </a:rPr>
              <a:t>http://agilemanifesto.org/</a:t>
            </a: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4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宋体" panose="02010600030101010101" pitchFamily="2" charset="-122"/>
              </a:rPr>
              <a:t>Agile v.s. Waterfall</a:t>
            </a:r>
            <a:br>
              <a:rPr lang="en-US" altLang="en-US" smtClean="0">
                <a:ea typeface="宋体" panose="02010600030101010101" pitchFamily="2" charset="-122"/>
              </a:rPr>
            </a:br>
            <a:r>
              <a:rPr lang="en-US" altLang="en-US" sz="1800" smtClean="0">
                <a:ea typeface="宋体" panose="02010600030101010101" pitchFamily="2" charset="-122"/>
                <a:hlinkClick r:id="rId2"/>
              </a:rPr>
              <a:t>http://www.joygroup.nl/news/project-process-and-management-agile-vs-waterfall</a:t>
            </a:r>
            <a:endParaRPr lang="en-US" altLang="en-US" sz="1800" smtClean="0">
              <a:ea typeface="宋体" panose="02010600030101010101" pitchFamily="2" charset="-122"/>
            </a:endParaRPr>
          </a:p>
        </p:txBody>
      </p:sp>
      <p:pic>
        <p:nvPicPr>
          <p:cNvPr id="6147" name="Picture 2" descr=" agile vs. waterfall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0363" y="1295400"/>
            <a:ext cx="8423275" cy="5257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039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宋体" panose="02010600030101010101" pitchFamily="2" charset="-122"/>
              </a:rPr>
              <a:t>Agile VS Waterfall (cont.)</a:t>
            </a:r>
            <a:br>
              <a:rPr lang="en-US" altLang="en-US" smtClean="0">
                <a:ea typeface="宋体" panose="02010600030101010101" pitchFamily="2" charset="-122"/>
              </a:rPr>
            </a:br>
            <a:r>
              <a:rPr lang="en-US" altLang="en-US" sz="1800" smtClean="0">
                <a:ea typeface="宋体" panose="02010600030101010101" pitchFamily="2" charset="-122"/>
                <a:hlinkClick r:id="rId2"/>
              </a:rPr>
              <a:t>http://diginimo.com/agile-waterfall-advantages-disadvantages</a:t>
            </a:r>
            <a:endParaRPr lang="en-US" altLang="en-US" sz="1800" smtClean="0">
              <a:ea typeface="宋体" panose="02010600030101010101" pitchFamily="2" charset="-122"/>
            </a:endParaRPr>
          </a:p>
        </p:txBody>
      </p:sp>
      <p:pic>
        <p:nvPicPr>
          <p:cNvPr id="7171" name="Picture 2" descr="http://diginimo.com/wp-content/uploads/2014/09/agile-and-waterfall-520x3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1417638"/>
            <a:ext cx="8043862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517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宋体" panose="02010600030101010101" pitchFamily="2" charset="-122"/>
              </a:rPr>
              <a:t>Agile VS Waterfall (cont.)</a:t>
            </a:r>
          </a:p>
        </p:txBody>
      </p:sp>
      <p:pic>
        <p:nvPicPr>
          <p:cNvPr id="819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752600"/>
            <a:ext cx="786765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76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宋体" panose="02010600030101010101" pitchFamily="2" charset="-122"/>
              </a:rPr>
              <a:t>The ‘Scrum’ Agile Method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z="2400" b="1" smtClean="0">
                <a:ea typeface="宋体" panose="02010600030101010101" pitchFamily="2" charset="-122"/>
              </a:rPr>
              <a:t>Scrum</a:t>
            </a:r>
            <a:r>
              <a:rPr lang="en-US" altLang="en-US" sz="2400" smtClean="0">
                <a:ea typeface="宋体" panose="02010600030101010101" pitchFamily="2" charset="-122"/>
              </a:rPr>
              <a:t> is a project management wrapper for existing engineering practices. It can easily be combined with other methods and is applicable for most types of projects.</a:t>
            </a:r>
          </a:p>
        </p:txBody>
      </p:sp>
      <p:pic>
        <p:nvPicPr>
          <p:cNvPr id="922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19400"/>
            <a:ext cx="79248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3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宋体" panose="02010600030101010101" pitchFamily="2" charset="-122"/>
              </a:rPr>
              <a:t>Scrum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17638"/>
            <a:ext cx="8229600" cy="48307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400" b="1" dirty="0" smtClean="0"/>
              <a:t>Product Owner: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 smtClean="0"/>
              <a:t>manages the vision, the ROI, and the </a:t>
            </a:r>
            <a:r>
              <a:rPr lang="en-US" sz="2400" dirty="0" smtClean="0"/>
              <a:t>release, </a:t>
            </a:r>
            <a:r>
              <a:rPr lang="en-US" sz="2400" dirty="0" smtClean="0"/>
              <a:t>decides about dates and functionality of </a:t>
            </a:r>
            <a:r>
              <a:rPr lang="en-US" sz="2400" dirty="0" smtClean="0"/>
              <a:t>releases, </a:t>
            </a:r>
            <a:r>
              <a:rPr lang="en-US" sz="2400" dirty="0" smtClean="0"/>
              <a:t>updates and prioritizes requirements (Product Backlog</a:t>
            </a:r>
            <a:r>
              <a:rPr lang="en-US" sz="2400" dirty="0" smtClean="0"/>
              <a:t>), </a:t>
            </a:r>
            <a:r>
              <a:rPr lang="en-US" sz="2400" dirty="0" smtClean="0"/>
              <a:t>monitors the project against its ROI goals</a:t>
            </a:r>
          </a:p>
          <a:p>
            <a:pPr>
              <a:defRPr/>
            </a:pPr>
            <a:r>
              <a:rPr lang="en-US" sz="2400" b="1" dirty="0" smtClean="0"/>
              <a:t>Team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 smtClean="0"/>
              <a:t> manages the development iteration (Sprint</a:t>
            </a:r>
            <a:r>
              <a:rPr lang="en-US" sz="2400" dirty="0" smtClean="0"/>
              <a:t>), </a:t>
            </a:r>
            <a:r>
              <a:rPr lang="en-US" sz="2400" dirty="0" smtClean="0"/>
              <a:t>commits to results to be achieved in each iteration</a:t>
            </a:r>
          </a:p>
          <a:p>
            <a:pPr>
              <a:defRPr/>
            </a:pPr>
            <a:r>
              <a:rPr lang="en-US" sz="2400" b="1" dirty="0" smtClean="0"/>
              <a:t>Scrum Master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 smtClean="0"/>
              <a:t>manages the </a:t>
            </a:r>
            <a:r>
              <a:rPr lang="en-US" sz="2400" dirty="0" smtClean="0"/>
              <a:t>process, </a:t>
            </a:r>
            <a:r>
              <a:rPr lang="en-US" sz="2400" dirty="0" smtClean="0"/>
              <a:t>replaces (classical) project leader not leading the project, but making the process work removes impediment</a:t>
            </a:r>
          </a:p>
          <a:p>
            <a:pPr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432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669</Words>
  <Application>Microsoft Office PowerPoint</Application>
  <PresentationFormat>On-screen Show (4:3)</PresentationFormat>
  <Paragraphs>130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DejaVu Sans</vt:lpstr>
      <vt:lpstr>MS PGothic</vt:lpstr>
      <vt:lpstr>宋体</vt:lpstr>
      <vt:lpstr>StarSymbol</vt:lpstr>
      <vt:lpstr>Arial</vt:lpstr>
      <vt:lpstr>Calibri</vt:lpstr>
      <vt:lpstr>Office Theme</vt:lpstr>
      <vt:lpstr>Office Theme</vt:lpstr>
      <vt:lpstr>PowerPoint Presentation</vt:lpstr>
      <vt:lpstr>Agile &amp; Scrum 101</vt:lpstr>
      <vt:lpstr>What is Agile?</vt:lpstr>
      <vt:lpstr>Manifesto for Agile SW Dev</vt:lpstr>
      <vt:lpstr>Agile v.s. Waterfall http://www.joygroup.nl/news/project-process-and-management-agile-vs-waterfall</vt:lpstr>
      <vt:lpstr>Agile VS Waterfall (cont.) http://diginimo.com/agile-waterfall-advantages-disadvantages</vt:lpstr>
      <vt:lpstr>Agile VS Waterfall (cont.)</vt:lpstr>
      <vt:lpstr>The ‘Scrum’ Agile Method</vt:lpstr>
      <vt:lpstr>Scrum Roles</vt:lpstr>
      <vt:lpstr>Scrum Team</vt:lpstr>
      <vt:lpstr>Scrum Implementation</vt:lpstr>
      <vt:lpstr>Scrum Implementation (cont.)</vt:lpstr>
      <vt:lpstr>Scrum Implementation (cont.)</vt:lpstr>
      <vt:lpstr>Product Backlog</vt:lpstr>
      <vt:lpstr>Tips of Priority</vt:lpstr>
      <vt:lpstr>Sprint Backlog</vt:lpstr>
      <vt:lpstr>Daily Scrums</vt:lpstr>
      <vt:lpstr>Project Monitoring</vt:lpstr>
      <vt:lpstr>Burndown Chart</vt:lpstr>
      <vt:lpstr>Quality Measures</vt:lpstr>
      <vt:lpstr>Further Topics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Kevin Shi</cp:lastModifiedBy>
  <cp:revision>12</cp:revision>
  <dcterms:modified xsi:type="dcterms:W3CDTF">2015-03-30T11:39:22Z</dcterms:modified>
</cp:coreProperties>
</file>