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5"/>
  </p:sldMasterIdLst>
  <p:notesMasterIdLst>
    <p:notesMasterId r:id="rId47"/>
  </p:notesMasterIdLst>
  <p:handoutMasterIdLst>
    <p:handoutMasterId r:id="rId48"/>
  </p:handoutMasterIdLst>
  <p:sldIdLst>
    <p:sldId id="509" r:id="rId6"/>
    <p:sldId id="568" r:id="rId7"/>
    <p:sldId id="573" r:id="rId8"/>
    <p:sldId id="643" r:id="rId9"/>
    <p:sldId id="572" r:id="rId10"/>
    <p:sldId id="569" r:id="rId11"/>
    <p:sldId id="570" r:id="rId12"/>
    <p:sldId id="571" r:id="rId13"/>
    <p:sldId id="575" r:id="rId14"/>
    <p:sldId id="588" r:id="rId15"/>
    <p:sldId id="589" r:id="rId16"/>
    <p:sldId id="596" r:id="rId17"/>
    <p:sldId id="600" r:id="rId18"/>
    <p:sldId id="598" r:id="rId19"/>
    <p:sldId id="611" r:id="rId20"/>
    <p:sldId id="609" r:id="rId21"/>
    <p:sldId id="593" r:id="rId22"/>
    <p:sldId id="597" r:id="rId23"/>
    <p:sldId id="614" r:id="rId24"/>
    <p:sldId id="610" r:id="rId25"/>
    <p:sldId id="604" r:id="rId26"/>
    <p:sldId id="606" r:id="rId27"/>
    <p:sldId id="580" r:id="rId28"/>
    <p:sldId id="605" r:id="rId29"/>
    <p:sldId id="641" r:id="rId30"/>
    <p:sldId id="642" r:id="rId31"/>
    <p:sldId id="595" r:id="rId32"/>
    <p:sldId id="615" r:id="rId33"/>
    <p:sldId id="621" r:id="rId34"/>
    <p:sldId id="607" r:id="rId35"/>
    <p:sldId id="616" r:id="rId36"/>
    <p:sldId id="623" r:id="rId37"/>
    <p:sldId id="622" r:id="rId38"/>
    <p:sldId id="635" r:id="rId39"/>
    <p:sldId id="636" r:id="rId40"/>
    <p:sldId id="624" r:id="rId41"/>
    <p:sldId id="625" r:id="rId42"/>
    <p:sldId id="627" r:id="rId43"/>
    <p:sldId id="628" r:id="rId44"/>
    <p:sldId id="633" r:id="rId45"/>
    <p:sldId id="64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003366"/>
    <a:srgbClr val="3283AC"/>
    <a:srgbClr val="336699"/>
    <a:srgbClr val="225974"/>
    <a:srgbClr val="5D891E"/>
    <a:srgbClr val="58801D"/>
    <a:srgbClr val="176B9D"/>
    <a:srgbClr val="10587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8017" autoAdjust="0"/>
  </p:normalViewPr>
  <p:slideViewPr>
    <p:cSldViewPr snapToGrid="0">
      <p:cViewPr>
        <p:scale>
          <a:sx n="66" d="100"/>
          <a:sy n="66" d="100"/>
        </p:scale>
        <p:origin x="-150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33A3-5F79-4D23-A8C3-D8A5125B4F62}" type="datetime3">
              <a:rPr lang="en-US" smtClean="0"/>
              <a:pPr/>
              <a:t>20 February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© 2011 Openwave Systems Inc.                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2889-57FA-4836-AF9F-F86F90A61E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70125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EA946-0763-4156-814F-B3000F585062}" type="datetime3">
              <a:rPr lang="en-US" smtClean="0"/>
              <a:pPr/>
              <a:t>20 February 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© 2011 Openwave Systems Inc.                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5D43-D002-41A0-88A2-634AD31915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74475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 descr="Blue Arcs Dark - (PPT)-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38" y="0"/>
            <a:ext cx="91630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 descr="OWMesssaging Logo_2CLR Revers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8975" y="1905000"/>
            <a:ext cx="459105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20433" y="4277312"/>
            <a:ext cx="5259123" cy="1141341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4700" y="5602519"/>
            <a:ext cx="5270500" cy="914400"/>
          </a:xfrm>
        </p:spPr>
        <p:txBody>
          <a:bodyPr anchor="ctr">
            <a:normAutofit/>
          </a:bodyPr>
          <a:lstStyle>
            <a:lvl1pPr>
              <a:buFont typeface="Arial"/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16565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3550" y="1206500"/>
            <a:ext cx="8210550" cy="49276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739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/>
              <a:buChar char="•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9774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601788"/>
            <a:ext cx="4035425" cy="47228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1788"/>
            <a:ext cx="4035425" cy="47228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4559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4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988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6500"/>
            <a:ext cx="8229600" cy="490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233771"/>
            <a:ext cx="8223250" cy="528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9" name="Picture 10" descr="OWMesssaging Icon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3700" y="6573838"/>
            <a:ext cx="4778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"/>
          <p:cNvSpPr txBox="1">
            <a:spLocks noChangeArrowheads="1"/>
          </p:cNvSpPr>
          <p:nvPr userDrawn="1"/>
        </p:nvSpPr>
        <p:spPr bwMode="auto">
          <a:xfrm>
            <a:off x="8362950" y="6664325"/>
            <a:ext cx="3175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r" defTabSz="820738">
              <a:lnSpc>
                <a:spcPct val="90000"/>
              </a:lnSpc>
              <a:defRPr/>
            </a:pPr>
            <a:fld id="{4914FF0C-CA27-444D-BC1C-1BBF374BADFB}" type="slidenum">
              <a:rPr lang="en-US" sz="800">
                <a:solidFill>
                  <a:prstClr val="white"/>
                </a:solidFill>
              </a:rPr>
              <a:pPr algn="r" defTabSz="820738">
                <a:lnSpc>
                  <a:spcPct val="90000"/>
                </a:lnSpc>
                <a:defRPr/>
              </a:pPr>
              <a:t>‹#›</a:t>
            </a:fld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 userDrawn="1"/>
        </p:nvSpPr>
        <p:spPr bwMode="auto">
          <a:xfrm>
            <a:off x="808038" y="6664325"/>
            <a:ext cx="4310062" cy="1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defTabSz="820738">
              <a:lnSpc>
                <a:spcPct val="90000"/>
              </a:lnSpc>
              <a:defRPr/>
            </a:pPr>
            <a:r>
              <a:rPr lang="en-US" sz="800" dirty="0">
                <a:solidFill>
                  <a:prstClr val="white"/>
                </a:solidFill>
              </a:rPr>
              <a:t>© </a:t>
            </a:r>
            <a:r>
              <a:rPr lang="en-US" sz="800" dirty="0" smtClean="0">
                <a:solidFill>
                  <a:prstClr val="white"/>
                </a:solidFill>
              </a:rPr>
              <a:t>2013 </a:t>
            </a:r>
            <a:r>
              <a:rPr lang="en-US" sz="800" dirty="0">
                <a:solidFill>
                  <a:prstClr val="white"/>
                </a:solidFill>
              </a:rPr>
              <a:t>Openwave Messaging   |   Confidential</a:t>
            </a:r>
          </a:p>
        </p:txBody>
      </p:sp>
      <p:pic>
        <p:nvPicPr>
          <p:cNvPr id="11" name="Picture 12" descr="Blue Arcs-Bottom.jp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0025"/>
            <a:ext cx="91440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OWMesssaging 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185738"/>
            <a:ext cx="1309687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Blue Arcs-Bottom.jp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8"/>
          <p:cNvSpPr txBox="1">
            <a:spLocks noChangeArrowheads="1"/>
          </p:cNvSpPr>
          <p:nvPr userDrawn="1"/>
        </p:nvSpPr>
        <p:spPr bwMode="auto">
          <a:xfrm>
            <a:off x="452438" y="6664325"/>
            <a:ext cx="4310062" cy="1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37931725" indent="-37474525"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Openwave</a:t>
            </a:r>
            <a:r>
              <a:rPr lang="en-US" sz="800" dirty="0" smtClean="0">
                <a:solidFill>
                  <a:schemeClr val="bg1"/>
                </a:solidFill>
              </a:rPr>
              <a:t> Messaging   |   Confidential</a:t>
            </a:r>
          </a:p>
        </p:txBody>
      </p:sp>
      <p:pic>
        <p:nvPicPr>
          <p:cNvPr id="25" name="Picture 10" descr="OWMesssaging Icon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62725"/>
            <a:ext cx="4778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48"/>
          <p:cNvSpPr txBox="1">
            <a:spLocks noChangeArrowheads="1"/>
          </p:cNvSpPr>
          <p:nvPr userDrawn="1"/>
        </p:nvSpPr>
        <p:spPr bwMode="auto">
          <a:xfrm>
            <a:off x="7823200" y="6664325"/>
            <a:ext cx="830262" cy="11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37931725" indent="-37474525"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B9FCAA91-5CA2-1D4D-9305-7A7153092F64}" type="slidenum">
              <a:rPr lang="en-US" sz="800" smtClean="0">
                <a:solidFill>
                  <a:schemeClr val="bg1"/>
                </a:solidFill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226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34" r:id="rId3"/>
    <p:sldLayoutId id="2147483733" r:id="rId4"/>
    <p:sldLayoutId id="214748373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100" b="1" kern="1200">
          <a:solidFill>
            <a:srgbClr val="176B9D"/>
          </a:solidFill>
          <a:effectLst/>
          <a:latin typeface="Arial"/>
          <a:ea typeface="Tahoma" pitchFamily="34" charset="0"/>
          <a:cs typeface="Arial"/>
        </a:defRPr>
      </a:lvl1pPr>
    </p:titleStyle>
    <p:bodyStyle>
      <a:lvl1pPr marL="256032" indent="-256032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100000"/>
        <a:buFontTx/>
        <a:buBlip>
          <a:blip r:embed="rId11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Lucida Grande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reference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reference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00"/>
          <p:cNvSpPr>
            <a:spLocks noGrp="1"/>
          </p:cNvSpPr>
          <p:nvPr>
            <p:ph type="ctrTitle"/>
          </p:nvPr>
        </p:nvSpPr>
        <p:spPr>
          <a:xfrm>
            <a:off x="889000" y="4254500"/>
            <a:ext cx="7516813" cy="1562099"/>
          </a:xfrm>
        </p:spPr>
        <p:txBody>
          <a:bodyPr/>
          <a:lstStyle/>
          <a:p>
            <a:pPr algn="r">
              <a:spcAft>
                <a:spcPts val="1800"/>
              </a:spcAft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Python Language Introduction</a:t>
            </a:r>
            <a:br>
              <a:rPr lang="en-US" dirty="0" smtClean="0">
                <a:latin typeface="Arial" charset="0"/>
                <a:ea typeface="MS PGothic" charset="0"/>
                <a:cs typeface="MS PGothic" charset="0"/>
              </a:rPr>
            </a:b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- Basic Syntax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5363" name="Subtitle 101"/>
          <p:cNvSpPr>
            <a:spLocks noGrp="1"/>
          </p:cNvSpPr>
          <p:nvPr>
            <p:ph type="subTitle" idx="4294967295"/>
          </p:nvPr>
        </p:nvSpPr>
        <p:spPr>
          <a:xfrm>
            <a:off x="3162300" y="6280150"/>
            <a:ext cx="5329238" cy="5222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By Vivian Wang</a:t>
            </a:r>
          </a:p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2014.01</a:t>
            </a:r>
            <a:endParaRPr lang="en-US" sz="1100" dirty="0">
              <a:solidFill>
                <a:srgbClr val="D9D9D9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Language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661160"/>
            <a:ext cx="8210550" cy="4472940"/>
          </a:xfrm>
        </p:spPr>
        <p:txBody>
          <a:bodyPr/>
          <a:lstStyle/>
          <a:p>
            <a:r>
              <a:rPr lang="en-US" dirty="0" smtClean="0"/>
              <a:t>Number and operation</a:t>
            </a:r>
          </a:p>
          <a:p>
            <a:pPr lvl="1"/>
            <a:r>
              <a:rPr lang="en-US" dirty="0" smtClean="0"/>
              <a:t>+ - * / </a:t>
            </a:r>
            <a:r>
              <a:rPr lang="en-US" dirty="0" smtClean="0"/>
              <a:t>% ** //</a:t>
            </a:r>
            <a:endParaRPr lang="en-US" dirty="0" smtClean="0"/>
          </a:p>
          <a:p>
            <a:r>
              <a:rPr lang="en-US" dirty="0" smtClean="0"/>
              <a:t>String and format</a:t>
            </a:r>
          </a:p>
          <a:p>
            <a:pPr lvl="1"/>
            <a:r>
              <a:rPr lang="en-US" dirty="0" smtClean="0"/>
              <a:t>‘ </a:t>
            </a:r>
            <a:r>
              <a:rPr lang="en-US" dirty="0" smtClean="0"/>
              <a:t>’	</a:t>
            </a:r>
            <a:r>
              <a:rPr lang="en-US" dirty="0" smtClean="0"/>
              <a:t>	 “ </a:t>
            </a:r>
            <a:r>
              <a:rPr lang="en-US" dirty="0" smtClean="0"/>
              <a:t>“</a:t>
            </a:r>
            <a:r>
              <a:rPr lang="en-US" dirty="0" smtClean="0"/>
              <a:t>	 ‘’’ ‘’’</a:t>
            </a:r>
          </a:p>
          <a:p>
            <a:pPr lvl="1"/>
            <a:r>
              <a:rPr lang="en-US" dirty="0" smtClean="0"/>
              <a:t>+		%s</a:t>
            </a:r>
          </a:p>
          <a:p>
            <a:pPr lvl="1"/>
            <a:r>
              <a:rPr lang="en-US" dirty="0" smtClean="0"/>
              <a:t>Split(), find(), replace(), upper(), lower()</a:t>
            </a:r>
          </a:p>
          <a:p>
            <a:pPr lvl="1"/>
            <a:r>
              <a:rPr lang="en-US" dirty="0" err="1" smtClean="0"/>
              <a:t>Raw_input</a:t>
            </a:r>
            <a:r>
              <a:rPr lang="en-US" dirty="0" smtClean="0"/>
              <a:t>()</a:t>
            </a:r>
          </a:p>
          <a:p>
            <a:pPr marL="256032" lvl="1" indent="-256032"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sz="2000" dirty="0" smtClean="0"/>
              <a:t>Internal storage </a:t>
            </a:r>
            <a:endParaRPr lang="en-US" dirty="0" smtClean="0"/>
          </a:p>
          <a:p>
            <a:pPr marL="656082" lvl="2" indent="-256032">
              <a:buClr>
                <a:schemeClr val="tx2"/>
              </a:buClr>
              <a:buSzPct val="100000"/>
              <a:buNone/>
            </a:pPr>
            <a:r>
              <a:rPr lang="en-US" sz="1800" dirty="0" smtClean="0"/>
              <a:t>a=1, b=a, a=a+1, b?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7349" y="1010194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b="1" dirty="0" smtClean="0"/>
              <a:t>Data structures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Language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List:  []</a:t>
            </a:r>
          </a:p>
          <a:p>
            <a:pPr lvl="1"/>
            <a:r>
              <a:rPr lang="en-US" dirty="0" smtClean="0"/>
              <a:t>mutable</a:t>
            </a:r>
          </a:p>
          <a:p>
            <a:pPr lvl="1"/>
            <a:r>
              <a:rPr lang="en-US" dirty="0" err="1" smtClean="0"/>
              <a:t>len</a:t>
            </a:r>
            <a:r>
              <a:rPr lang="en-US" dirty="0" smtClean="0"/>
              <a:t>(), index(), append(), pop</a:t>
            </a:r>
            <a:r>
              <a:rPr lang="en-US" smtClean="0"/>
              <a:t>(), sorted()</a:t>
            </a:r>
            <a:endParaRPr lang="en-US" dirty="0" smtClean="0"/>
          </a:p>
          <a:p>
            <a:pPr lvl="1"/>
            <a:r>
              <a:rPr lang="en-US" dirty="0" smtClean="0"/>
              <a:t>Map(</a:t>
            </a:r>
            <a:r>
              <a:rPr lang="en-US" dirty="0" err="1" smtClean="0"/>
              <a:t>func,list</a:t>
            </a:r>
            <a:r>
              <a:rPr lang="en-US" dirty="0" smtClean="0"/>
              <a:t>), zip()</a:t>
            </a:r>
          </a:p>
          <a:p>
            <a:r>
              <a:rPr lang="en-US" dirty="0" err="1" smtClean="0"/>
              <a:t>Tuple</a:t>
            </a:r>
            <a:r>
              <a:rPr lang="en-US" dirty="0" smtClean="0"/>
              <a:t>: ()</a:t>
            </a:r>
          </a:p>
          <a:p>
            <a:pPr lvl="1"/>
            <a:r>
              <a:rPr lang="en-US" dirty="0" smtClean="0"/>
              <a:t>immutable</a:t>
            </a:r>
          </a:p>
          <a:p>
            <a:r>
              <a:rPr lang="en-US" dirty="0" err="1" smtClean="0"/>
              <a:t>Dict</a:t>
            </a:r>
            <a:r>
              <a:rPr lang="en-US" dirty="0" smtClean="0"/>
              <a:t> : {:}</a:t>
            </a:r>
          </a:p>
          <a:p>
            <a:pPr lvl="1"/>
            <a:r>
              <a:rPr lang="en-US" dirty="0" smtClean="0"/>
              <a:t>mutable</a:t>
            </a:r>
          </a:p>
          <a:p>
            <a:pPr lvl="1"/>
            <a:r>
              <a:rPr lang="en-US" dirty="0" err="1" smtClean="0"/>
              <a:t>tuple</a:t>
            </a:r>
            <a:r>
              <a:rPr lang="en-US" dirty="0" smtClean="0"/>
              <a:t>[key] = value</a:t>
            </a:r>
          </a:p>
          <a:p>
            <a:pPr lvl="1"/>
            <a:r>
              <a:rPr lang="en-US" dirty="0" smtClean="0"/>
              <a:t>Items(), keys(), values(), </a:t>
            </a:r>
            <a:r>
              <a:rPr lang="en-US" dirty="0" err="1" smtClean="0"/>
              <a:t>len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Internal storage</a:t>
            </a:r>
          </a:p>
          <a:p>
            <a:pPr lvl="1"/>
            <a:r>
              <a:rPr lang="en-US" dirty="0" smtClean="0"/>
              <a:t>import copy, </a:t>
            </a:r>
            <a:r>
              <a:rPr lang="en-US" dirty="0" err="1" smtClean="0"/>
              <a:t>copy.copy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6389" y="735874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b="1" dirty="0" smtClean="0"/>
              <a:t>Data structures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Language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691640"/>
            <a:ext cx="8210550" cy="444246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elif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While + </a:t>
            </a:r>
            <a:r>
              <a:rPr lang="en-US" i="1" dirty="0" smtClean="0"/>
              <a:t>terminal condition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In string, list,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smtClean="0"/>
              <a:t>In multiple sequences</a:t>
            </a:r>
          </a:p>
          <a:p>
            <a:pPr lvl="1"/>
            <a:r>
              <a:rPr lang="en-US" dirty="0" smtClean="0"/>
              <a:t>range()</a:t>
            </a:r>
          </a:p>
          <a:p>
            <a:r>
              <a:rPr lang="en-US" dirty="0" smtClean="0"/>
              <a:t>Pass, break, continue</a:t>
            </a:r>
          </a:p>
          <a:p>
            <a:pPr lvl="1"/>
            <a:r>
              <a:rPr lang="en-US" dirty="0" smtClean="0"/>
              <a:t>while/for + if 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" y="1010194"/>
            <a:ext cx="286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 smtClean="0"/>
              <a:t>Statements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6735536" cy="520700"/>
          </a:xfrm>
          <a:solidFill>
            <a:srgbClr val="225974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Practice makes perfect!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Pick up something to practice</a:t>
            </a:r>
          </a:p>
          <a:p>
            <a:pPr lvl="1"/>
            <a:r>
              <a:rPr lang="en-US" dirty="0" smtClean="0"/>
              <a:t>Calculator</a:t>
            </a:r>
          </a:p>
          <a:p>
            <a:pPr lvl="2"/>
            <a:r>
              <a:rPr lang="en-US" dirty="0" smtClean="0"/>
              <a:t>Input format ‘243 + 45’, ‘345 / 7’</a:t>
            </a:r>
          </a:p>
          <a:p>
            <a:pPr lvl="2"/>
            <a:r>
              <a:rPr lang="en-US" dirty="0" smtClean="0"/>
              <a:t>Output format ‘243 + 45 = </a:t>
            </a:r>
            <a:r>
              <a:rPr lang="en-US" dirty="0"/>
              <a:t>298’, ‘345 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/>
              <a:t> 7 = </a:t>
            </a:r>
            <a:r>
              <a:rPr lang="en-US" dirty="0" smtClean="0"/>
              <a:t>49.285714285714285’</a:t>
            </a:r>
          </a:p>
          <a:p>
            <a:pPr lvl="1"/>
            <a:r>
              <a:rPr lang="en-US" dirty="0" smtClean="0"/>
              <a:t>Financial product rate</a:t>
            </a:r>
          </a:p>
          <a:p>
            <a:pPr lvl="2"/>
            <a:r>
              <a:rPr lang="en-US" dirty="0" smtClean="0"/>
              <a:t>Input format ‘6M 100000 24’,  ‘3Y 50000 12’</a:t>
            </a:r>
          </a:p>
          <a:p>
            <a:pPr lvl="2"/>
            <a:r>
              <a:rPr lang="en-US" dirty="0" smtClean="0"/>
              <a:t>Output format ‘total amount is …’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Try </a:t>
            </a:r>
            <a:r>
              <a:rPr lang="en-US" altLang="zh-CN" dirty="0"/>
              <a:t>to save the rates into a list/</a:t>
            </a:r>
            <a:r>
              <a:rPr lang="en-US" altLang="zh-CN" dirty="0" err="1"/>
              <a:t>dict</a:t>
            </a:r>
            <a:endParaRPr lang="en-US" altLang="zh-CN" dirty="0"/>
          </a:p>
          <a:p>
            <a:pPr lvl="2"/>
            <a:r>
              <a:rPr lang="en-US" altLang="zh-CN" dirty="0"/>
              <a:t>Try to input parameters as a </a:t>
            </a:r>
            <a:r>
              <a:rPr lang="en-US" altLang="zh-CN" dirty="0" smtClean="0"/>
              <a:t>string/list/tuple</a:t>
            </a:r>
            <a:endParaRPr lang="en-US" altLang="zh-CN" dirty="0"/>
          </a:p>
          <a:p>
            <a:pPr lvl="2"/>
            <a:endParaRPr lang="en-US" dirty="0" smtClean="0"/>
          </a:p>
          <a:p>
            <a:r>
              <a:rPr lang="en-US" dirty="0" smtClean="0"/>
              <a:t>Reference: </a:t>
            </a:r>
          </a:p>
          <a:p>
            <a:pPr lvl="1"/>
            <a:r>
              <a:rPr lang="en-US" dirty="0" smtClean="0"/>
              <a:t>‘Python core programming’ book</a:t>
            </a:r>
          </a:p>
          <a:p>
            <a:pPr lvl="1"/>
            <a:r>
              <a:rPr lang="en-US" dirty="0" smtClean="0"/>
              <a:t>The Python Community: </a:t>
            </a:r>
            <a:r>
              <a:rPr lang="en-US" i="1" dirty="0" smtClean="0"/>
              <a:t>http://www.python.org/</a:t>
            </a:r>
          </a:p>
          <a:p>
            <a:pPr lvl="1"/>
            <a:r>
              <a:rPr lang="en-US" dirty="0" smtClean="0"/>
              <a:t>A Byte of Python: </a:t>
            </a:r>
            <a:r>
              <a:rPr lang="en-US" i="1" dirty="0" smtClean="0"/>
              <a:t>http://sebug.net/paper/python/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5925734"/>
              </p:ext>
            </p:extLst>
          </p:nvPr>
        </p:nvGraphicFramePr>
        <p:xfrm>
          <a:off x="6850380" y="2753363"/>
          <a:ext cx="1704340" cy="1625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206"/>
                <a:gridCol w="969134"/>
              </a:tblGrid>
              <a:tr h="2322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Interest%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32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2.85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32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3.05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32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3.25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32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3.75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32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4.25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32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4.75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00"/>
          <p:cNvSpPr>
            <a:spLocks noGrp="1"/>
          </p:cNvSpPr>
          <p:nvPr>
            <p:ph type="ctrTitle"/>
          </p:nvPr>
        </p:nvSpPr>
        <p:spPr>
          <a:xfrm>
            <a:off x="889000" y="4254500"/>
            <a:ext cx="7516813" cy="1562099"/>
          </a:xfrm>
        </p:spPr>
        <p:txBody>
          <a:bodyPr/>
          <a:lstStyle/>
          <a:p>
            <a:pPr algn="r">
              <a:spcAft>
                <a:spcPts val="1800"/>
              </a:spcAft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Module and Library Reference</a:t>
            </a:r>
            <a:br>
              <a:rPr lang="en-US" dirty="0" smtClean="0">
                <a:latin typeface="Arial" charset="0"/>
                <a:ea typeface="MS PGothic" charset="0"/>
                <a:cs typeface="MS PGothic" charset="0"/>
              </a:rPr>
            </a:b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- Take a Glimpse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5363" name="Subtitle 101"/>
          <p:cNvSpPr>
            <a:spLocks noGrp="1"/>
          </p:cNvSpPr>
          <p:nvPr>
            <p:ph type="subTitle" idx="4294967295"/>
          </p:nvPr>
        </p:nvSpPr>
        <p:spPr>
          <a:xfrm>
            <a:off x="3162300" y="6280150"/>
            <a:ext cx="5329238" cy="5222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By Vivian Wang</a:t>
            </a:r>
          </a:p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2014.01</a:t>
            </a:r>
            <a:endParaRPr lang="en-US" sz="1100" dirty="0">
              <a:solidFill>
                <a:srgbClr val="D9D9D9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076325"/>
            <a:ext cx="6286500" cy="4705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rgbClr val="328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</a:t>
            </a:r>
            <a:endParaRPr lang="en-US" sz="2400" dirty="0">
              <a:solidFill>
                <a:srgbClr val="3283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b="1" cap="all" dirty="0" smtClean="0">
                <a:solidFill>
                  <a:srgbClr val="328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</a:rPr>
              <a:t>Object-Oriented Python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Object-Oriented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030516"/>
            <a:ext cx="8210550" cy="5031014"/>
          </a:xfrm>
        </p:spPr>
        <p:txBody>
          <a:bodyPr>
            <a:noAutofit/>
          </a:bodyPr>
          <a:lstStyle/>
          <a:p>
            <a:r>
              <a:rPr lang="en-US" b="1" dirty="0" smtClean="0"/>
              <a:t>Tutorial</a:t>
            </a:r>
          </a:p>
          <a:p>
            <a:pPr lvl="1"/>
            <a:r>
              <a:rPr lang="en-US" sz="2000" b="1" dirty="0" smtClean="0"/>
              <a:t>Functions, Classes and Objects</a:t>
            </a:r>
          </a:p>
          <a:p>
            <a:pPr lvl="2"/>
            <a:r>
              <a:rPr lang="en-US" sz="1800" dirty="0" smtClean="0"/>
              <a:t>Numeric, sequence, file objects, etc.</a:t>
            </a:r>
          </a:p>
          <a:p>
            <a:pPr lvl="2"/>
            <a:r>
              <a:rPr lang="en-US" sz="1800" dirty="0" err="1" smtClean="0"/>
              <a:t>Int</a:t>
            </a:r>
            <a:r>
              <a:rPr lang="en-US" sz="1800" dirty="0" smtClean="0"/>
              <a:t>(), </a:t>
            </a:r>
            <a:r>
              <a:rPr lang="en-US" sz="1800" dirty="0" err="1" smtClean="0"/>
              <a:t>str</a:t>
            </a:r>
            <a:r>
              <a:rPr lang="en-US" sz="1800" dirty="0" smtClean="0"/>
              <a:t>(), </a:t>
            </a:r>
            <a:r>
              <a:rPr lang="en-US" sz="1800" dirty="0" err="1" smtClean="0"/>
              <a:t>len</a:t>
            </a:r>
            <a:r>
              <a:rPr lang="en-US" sz="1800" dirty="0" smtClean="0"/>
              <a:t>(), max(), split(), map(), etc.</a:t>
            </a:r>
          </a:p>
          <a:p>
            <a:pPr lvl="1"/>
            <a:r>
              <a:rPr lang="en-US" sz="2000" b="1" dirty="0" smtClean="0"/>
              <a:t>Modules and name space</a:t>
            </a:r>
          </a:p>
          <a:p>
            <a:pPr lvl="2"/>
            <a:r>
              <a:rPr lang="en-US" sz="1800" dirty="0" smtClean="0"/>
              <a:t>import</a:t>
            </a:r>
          </a:p>
          <a:p>
            <a:pPr lvl="2"/>
            <a:r>
              <a:rPr lang="en-US" sz="1800" dirty="0" smtClean="0"/>
              <a:t>if __name__ == '__main__':</a:t>
            </a:r>
          </a:p>
          <a:p>
            <a:r>
              <a:rPr lang="en-US" b="1" dirty="0" smtClean="0"/>
              <a:t>Language Reference</a:t>
            </a:r>
          </a:p>
          <a:p>
            <a:pPr lvl="1">
              <a:buNone/>
            </a:pPr>
            <a:r>
              <a:rPr lang="en-US" u="sng" dirty="0" smtClean="0">
                <a:hlinkClick r:id="rId2"/>
              </a:rPr>
              <a:t>http://docs.python.org/2/reference/index.html</a:t>
            </a:r>
            <a:endParaRPr lang="en-US" u="sng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661160"/>
            <a:ext cx="8528050" cy="4472940"/>
          </a:xfrm>
        </p:spPr>
        <p:txBody>
          <a:bodyPr>
            <a:noAutofit/>
          </a:bodyPr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Numeric, sequence, file objects, etc.</a:t>
            </a:r>
          </a:p>
          <a:p>
            <a:pPr lvl="1"/>
            <a:r>
              <a:rPr lang="en-US" dirty="0" smtClean="0"/>
              <a:t>File object – file=open(‘D:\\</a:t>
            </a:r>
            <a:r>
              <a:rPr lang="en-US" dirty="0" err="1" smtClean="0"/>
              <a:t>a.txt’,’r</a:t>
            </a:r>
            <a:r>
              <a:rPr lang="en-US" dirty="0" smtClean="0"/>
              <a:t>’), </a:t>
            </a:r>
            <a:r>
              <a:rPr lang="en-US" dirty="0" err="1" smtClean="0"/>
              <a:t>file.write</a:t>
            </a:r>
            <a:r>
              <a:rPr lang="en-US" dirty="0" smtClean="0"/>
              <a:t>(‘</a:t>
            </a:r>
            <a:r>
              <a:rPr lang="en-US" dirty="0" err="1" smtClean="0"/>
              <a:t>blabla</a:t>
            </a:r>
            <a:r>
              <a:rPr lang="en-US" dirty="0" smtClean="0"/>
              <a:t>’), </a:t>
            </a:r>
            <a:r>
              <a:rPr lang="en-US" dirty="0" err="1" smtClean="0"/>
              <a:t>file.close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Upper/lower(), find(), replace(), split(), append(), Items(), read/write()</a:t>
            </a:r>
          </a:p>
          <a:p>
            <a:pPr lvl="1"/>
            <a:r>
              <a:rPr lang="en-US" dirty="0" smtClean="0"/>
              <a:t>Attributes 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__init__</a:t>
            </a:r>
          </a:p>
          <a:p>
            <a:pPr lvl="1"/>
            <a:r>
              <a:rPr lang="en-US" dirty="0" smtClean="0"/>
              <a:t>Self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10194"/>
            <a:ext cx="553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 smtClean="0"/>
              <a:t>Functions, Classes and Objects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Object-Oriented python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661160"/>
            <a:ext cx="8210550" cy="4472940"/>
          </a:xfrm>
        </p:spPr>
        <p:txBody>
          <a:bodyPr/>
          <a:lstStyle/>
          <a:p>
            <a:r>
              <a:rPr lang="en-US" dirty="0" smtClean="0"/>
              <a:t>Name space</a:t>
            </a:r>
          </a:p>
          <a:p>
            <a:pPr lvl="1"/>
            <a:r>
              <a:rPr lang="en-US" dirty="0" smtClean="0"/>
              <a:t>if __name__ == '__main__':</a:t>
            </a:r>
          </a:p>
          <a:p>
            <a:pPr lvl="1"/>
            <a:r>
              <a:rPr lang="en-US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E.g.) Modules.py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interpreter and import</a:t>
            </a:r>
          </a:p>
          <a:p>
            <a:pPr lvl="1"/>
            <a:r>
              <a:rPr lang="en-US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E.g.) Import.py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10194"/>
            <a:ext cx="553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 smtClean="0"/>
              <a:t>Modules and name space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Object-Oriented python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952500"/>
            <a:ext cx="6591300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</a:rPr>
              <a:t>Libraries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Language 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3550" y="856343"/>
            <a:ext cx="8210550" cy="563154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Why Python </a:t>
            </a:r>
          </a:p>
          <a:p>
            <a:pPr lvl="1"/>
            <a:r>
              <a:rPr lang="en-US" sz="2400" dirty="0" smtClean="0"/>
              <a:t>Easy </a:t>
            </a:r>
            <a:r>
              <a:rPr lang="en-US" sz="2400" dirty="0" smtClean="0"/>
              <a:t>syntax &amp; quick to learn</a:t>
            </a:r>
            <a:endParaRPr lang="en-US" sz="2400" dirty="0" smtClean="0"/>
          </a:p>
          <a:p>
            <a:pPr lvl="1"/>
            <a:r>
              <a:rPr lang="en-US" sz="2400" dirty="0" smtClean="0"/>
              <a:t>Clean coding style</a:t>
            </a:r>
          </a:p>
          <a:p>
            <a:pPr lvl="1"/>
            <a:r>
              <a:rPr lang="en-US" sz="2400" dirty="0" smtClean="0"/>
              <a:t>Objective language</a:t>
            </a:r>
          </a:p>
          <a:p>
            <a:pPr lvl="1"/>
            <a:r>
              <a:rPr lang="en-US" sz="2400" dirty="0" smtClean="0"/>
              <a:t>Standard library</a:t>
            </a:r>
          </a:p>
          <a:p>
            <a:pPr lvl="1"/>
            <a:r>
              <a:rPr lang="en-US" sz="2400" dirty="0" smtClean="0"/>
              <a:t>Rich extensions</a:t>
            </a:r>
          </a:p>
          <a:p>
            <a:pPr lvl="1"/>
            <a:r>
              <a:rPr lang="en-US" sz="2400" dirty="0" smtClean="0"/>
              <a:t>Across systems</a:t>
            </a:r>
          </a:p>
          <a:p>
            <a:pPr lvl="1"/>
            <a:r>
              <a:rPr lang="en-US" sz="2400" dirty="0" smtClean="0"/>
              <a:t>Open source</a:t>
            </a:r>
          </a:p>
          <a:p>
            <a:pPr lvl="1"/>
            <a:r>
              <a:rPr lang="en-US" sz="2400" dirty="0" smtClean="0"/>
              <a:t>World wide communities</a:t>
            </a:r>
          </a:p>
          <a:p>
            <a:pPr lvl="1"/>
            <a:r>
              <a:rPr lang="en-US" sz="2400" dirty="0" smtClean="0"/>
              <a:t>Compatible to others</a:t>
            </a:r>
          </a:p>
          <a:p>
            <a:pPr lvl="1"/>
            <a:r>
              <a:rPr lang="en-US" sz="2400" dirty="0" smtClean="0"/>
              <a:t>Etc. 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876300"/>
            <a:ext cx="8210550" cy="52578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/>
              <a:t>Tutorial</a:t>
            </a:r>
          </a:p>
          <a:p>
            <a:pPr lvl="1"/>
            <a:r>
              <a:rPr lang="en-US" b="1" dirty="0" smtClean="0"/>
              <a:t>Operation system services </a:t>
            </a:r>
            <a:r>
              <a:rPr lang="en-US" dirty="0" smtClean="0"/>
              <a:t>- </a:t>
            </a:r>
            <a:r>
              <a:rPr lang="en-US" dirty="0" err="1" smtClean="0"/>
              <a:t>os</a:t>
            </a:r>
            <a:r>
              <a:rPr lang="en-US" dirty="0" smtClean="0"/>
              <a:t>, logging, thread, etc.</a:t>
            </a:r>
          </a:p>
          <a:p>
            <a:pPr lvl="1"/>
            <a:r>
              <a:rPr lang="en-US" b="1" dirty="0" smtClean="0"/>
              <a:t>Internet data handling </a:t>
            </a:r>
            <a:r>
              <a:rPr lang="en-US" dirty="0" smtClean="0"/>
              <a:t>- email , etc</a:t>
            </a:r>
          </a:p>
          <a:p>
            <a:pPr lvl="1"/>
            <a:r>
              <a:rPr lang="en-US" b="1" dirty="0" smtClean="0"/>
              <a:t>Structured markup processing tools </a:t>
            </a:r>
            <a:r>
              <a:rPr lang="en-US" dirty="0" smtClean="0"/>
              <a:t>- xml.(</a:t>
            </a:r>
            <a:r>
              <a:rPr lang="en-US" dirty="0" err="1" smtClean="0"/>
              <a:t>etree</a:t>
            </a:r>
            <a:r>
              <a:rPr lang="en-US" dirty="0" smtClean="0"/>
              <a:t>, </a:t>
            </a:r>
            <a:r>
              <a:rPr lang="en-US" dirty="0" err="1" smtClean="0"/>
              <a:t>dom</a:t>
            </a:r>
            <a:r>
              <a:rPr lang="en-US" dirty="0" smtClean="0"/>
              <a:t>, sax) , etc</a:t>
            </a:r>
          </a:p>
          <a:p>
            <a:pPr lvl="1"/>
            <a:r>
              <a:rPr lang="en-US" b="1" dirty="0" smtClean="0"/>
              <a:t>Internet protocols and support</a:t>
            </a:r>
          </a:p>
          <a:p>
            <a:pPr lvl="2"/>
            <a:r>
              <a:rPr lang="en-US" dirty="0" err="1" smtClean="0"/>
              <a:t>urllib</a:t>
            </a:r>
            <a:r>
              <a:rPr lang="en-US" dirty="0" smtClean="0"/>
              <a:t>, </a:t>
            </a:r>
            <a:r>
              <a:rPr lang="en-US" dirty="0" err="1" smtClean="0"/>
              <a:t>httplib</a:t>
            </a:r>
            <a:r>
              <a:rPr lang="en-US" dirty="0" smtClean="0"/>
              <a:t>, </a:t>
            </a:r>
            <a:r>
              <a:rPr lang="en-US" dirty="0" err="1" smtClean="0"/>
              <a:t>urlparse</a:t>
            </a:r>
            <a:r>
              <a:rPr lang="en-US" dirty="0" smtClean="0"/>
              <a:t> , etc</a:t>
            </a:r>
          </a:p>
          <a:p>
            <a:pPr lvl="2"/>
            <a:r>
              <a:rPr lang="en-US" dirty="0" err="1" smtClean="0"/>
              <a:t>HTTPServer</a:t>
            </a:r>
            <a:r>
              <a:rPr lang="en-US" dirty="0" smtClean="0"/>
              <a:t>(Base, Simple, CGI) , etc</a:t>
            </a:r>
          </a:p>
          <a:p>
            <a:pPr lvl="1"/>
            <a:r>
              <a:rPr lang="en-US" sz="2000" b="1" dirty="0" smtClean="0"/>
              <a:t>Real examples</a:t>
            </a:r>
          </a:p>
          <a:p>
            <a:pPr lvl="2"/>
            <a:r>
              <a:rPr lang="en-US" dirty="0" smtClean="0"/>
              <a:t>Individual Script: a) fetchJira.py; b) maxiMail.py</a:t>
            </a:r>
          </a:p>
          <a:p>
            <a:pPr lvl="2"/>
            <a:r>
              <a:rPr lang="en-US" dirty="0" smtClean="0"/>
              <a:t>Individual run by 3</a:t>
            </a:r>
            <a:r>
              <a:rPr lang="en-US" baseline="30000" dirty="0" smtClean="0"/>
              <a:t>rd</a:t>
            </a:r>
            <a:r>
              <a:rPr lang="en-US" dirty="0" smtClean="0"/>
              <a:t> party (Selenium </a:t>
            </a:r>
            <a:r>
              <a:rPr lang="en-US" dirty="0" err="1" smtClean="0"/>
              <a:t>webdriver</a:t>
            </a:r>
            <a:r>
              <a:rPr lang="en-US" dirty="0" smtClean="0"/>
              <a:t>): wedriverTest.py</a:t>
            </a:r>
          </a:p>
          <a:p>
            <a:pPr lvl="2"/>
            <a:r>
              <a:rPr lang="en-US" dirty="0" smtClean="0"/>
              <a:t>Multiple scripts: How </a:t>
            </a:r>
            <a:r>
              <a:rPr lang="en-US" dirty="0" err="1" smtClean="0"/>
              <a:t>Cgi</a:t>
            </a:r>
            <a:r>
              <a:rPr lang="en-US" dirty="0" smtClean="0"/>
              <a:t> script infect front-end page</a:t>
            </a:r>
          </a:p>
          <a:p>
            <a:r>
              <a:rPr lang="en-US" sz="2400" b="1" dirty="0" smtClean="0"/>
              <a:t>Library Reference</a:t>
            </a:r>
          </a:p>
          <a:p>
            <a:pPr lvl="1">
              <a:buNone/>
            </a:pPr>
            <a:r>
              <a:rPr lang="en-US" sz="1600" b="1" dirty="0" smtClean="0">
                <a:hlinkClick r:id="rId2"/>
              </a:rPr>
              <a:t>http://docs.python.org/2/library/index.html#library-index</a:t>
            </a:r>
            <a:endParaRPr lang="en-US" sz="1600" b="1" dirty="0" smtClean="0"/>
          </a:p>
          <a:p>
            <a:pPr lvl="1">
              <a:buNone/>
            </a:pPr>
            <a:endParaRPr lang="en-US" sz="1600" b="1" dirty="0" smtClean="0"/>
          </a:p>
          <a:p>
            <a:endParaRPr lang="en-US" sz="1600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C0500"/>
                </a:solidFill>
              </a:rPr>
              <a:t>Examples - Fetch Information from </a:t>
            </a:r>
            <a:r>
              <a:rPr lang="en-US" dirty="0" err="1" smtClean="0">
                <a:solidFill>
                  <a:srgbClr val="7C0500"/>
                </a:solidFill>
              </a:rPr>
              <a:t>Jira</a:t>
            </a:r>
            <a:endParaRPr lang="en-US" dirty="0">
              <a:solidFill>
                <a:srgbClr val="7C05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928914"/>
            <a:ext cx="8210550" cy="5205186"/>
          </a:xfrm>
        </p:spPr>
        <p:txBody>
          <a:bodyPr/>
          <a:lstStyle/>
          <a:p>
            <a:r>
              <a:rPr lang="en-US" dirty="0" smtClean="0"/>
              <a:t>Read issue list from an individual file</a:t>
            </a:r>
          </a:p>
          <a:p>
            <a:r>
              <a:rPr lang="en-US" dirty="0" smtClean="0"/>
              <a:t>Login on the right </a:t>
            </a:r>
            <a:r>
              <a:rPr lang="en-US" dirty="0" err="1" smtClean="0"/>
              <a:t>Jira</a:t>
            </a:r>
            <a:r>
              <a:rPr lang="en-US" dirty="0" smtClean="0"/>
              <a:t> and check on the HTML</a:t>
            </a:r>
          </a:p>
          <a:p>
            <a:r>
              <a:rPr lang="en-US" dirty="0" smtClean="0"/>
              <a:t>Write information and save in another file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2" y="2967041"/>
            <a:ext cx="8239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24114" y="2380344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fetchJira.py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C0500"/>
                </a:solidFill>
              </a:rPr>
              <a:t>Examples - Send mails</a:t>
            </a:r>
            <a:endParaRPr lang="en-US" dirty="0">
              <a:solidFill>
                <a:srgbClr val="7C05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812800"/>
            <a:ext cx="8210550" cy="5321300"/>
          </a:xfrm>
        </p:spPr>
        <p:txBody>
          <a:bodyPr/>
          <a:lstStyle/>
          <a:p>
            <a:r>
              <a:rPr lang="en-US" dirty="0" smtClean="0"/>
              <a:t>Send mails</a:t>
            </a:r>
          </a:p>
          <a:p>
            <a:r>
              <a:rPr lang="en-US" dirty="0" smtClean="0"/>
              <a:t>Make log file to track the maximum  value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14" y="1999364"/>
            <a:ext cx="7707087" cy="450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8630" y="1625601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maxiMail.py 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Examples – UI test by 3</a:t>
            </a:r>
            <a:r>
              <a:rPr lang="en-CA" baseline="30000" dirty="0" smtClean="0">
                <a:solidFill>
                  <a:srgbClr val="7C0500"/>
                </a:solidFill>
              </a:rPr>
              <a:t>rd</a:t>
            </a:r>
            <a:r>
              <a:rPr lang="en-CA" dirty="0" smtClean="0">
                <a:solidFill>
                  <a:srgbClr val="7C0500"/>
                </a:solidFill>
              </a:rPr>
              <a:t> party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206500"/>
            <a:ext cx="8210550" cy="901700"/>
          </a:xfrm>
        </p:spPr>
        <p:txBody>
          <a:bodyPr/>
          <a:lstStyle/>
          <a:p>
            <a:r>
              <a:rPr lang="en-US" dirty="0" smtClean="0"/>
              <a:t>Third party package: Selenium		C:\Python27\Lib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r="20222" b="48467"/>
          <a:stretch>
            <a:fillRect/>
          </a:stretch>
        </p:blipFill>
        <p:spPr bwMode="auto">
          <a:xfrm>
            <a:off x="5553901" y="1669146"/>
            <a:ext cx="3401413" cy="277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586378" y="1679305"/>
            <a:ext cx="4812936" cy="1049382"/>
            <a:chOff x="586378" y="1679305"/>
            <a:chExt cx="4812936" cy="1049382"/>
          </a:xfrm>
        </p:grpSpPr>
        <p:sp>
          <p:nvSpPr>
            <p:cNvPr id="7" name="Rectangle 6"/>
            <p:cNvSpPr/>
            <p:nvPr/>
          </p:nvSpPr>
          <p:spPr>
            <a:xfrm>
              <a:off x="690658" y="1737185"/>
              <a:ext cx="44806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Note: Chrome driver </a:t>
              </a:r>
            </a:p>
            <a:p>
              <a:r>
                <a:rPr lang="en-US" sz="1600" dirty="0" smtClean="0"/>
                <a:t>Environment Variable:</a:t>
              </a:r>
            </a:p>
            <a:p>
              <a:r>
                <a:rPr lang="en-US" sz="1600" dirty="0" err="1" smtClean="0"/>
                <a:t>webdriver.chrome.driver</a:t>
              </a:r>
              <a:r>
                <a:rPr lang="en-US" sz="1600" dirty="0" smtClean="0"/>
                <a:t> - chromedriver.exe</a:t>
              </a:r>
              <a:endParaRPr lang="en-US" sz="16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6378" y="1679305"/>
              <a:ext cx="4812936" cy="1049382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80568" y="3398166"/>
            <a:ext cx="54283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selenium import </a:t>
            </a:r>
            <a:r>
              <a:rPr lang="en-US" dirty="0" err="1" smtClean="0"/>
              <a:t>webdriver</a:t>
            </a:r>
            <a:endParaRPr lang="en-US" dirty="0" smtClean="0"/>
          </a:p>
          <a:p>
            <a:r>
              <a:rPr lang="en-US" dirty="0" smtClean="0"/>
              <a:t>chromeDriver=</a:t>
            </a:r>
            <a:r>
              <a:rPr lang="en-US" dirty="0" err="1" smtClean="0"/>
              <a:t>webdriver.Chrome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chromeDriver.get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input = </a:t>
            </a:r>
            <a:r>
              <a:rPr lang="en-US" dirty="0" err="1" smtClean="0"/>
              <a:t>chromeDriver.find_element_by_id</a:t>
            </a:r>
            <a:r>
              <a:rPr lang="en-US" dirty="0" smtClean="0"/>
              <a:t>('</a:t>
            </a:r>
            <a:r>
              <a:rPr lang="en-US" dirty="0" err="1" smtClean="0"/>
              <a:t>kw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input.send_keys</a:t>
            </a:r>
            <a:r>
              <a:rPr lang="en-US" dirty="0" smtClean="0"/>
              <a:t>('</a:t>
            </a:r>
            <a:r>
              <a:rPr lang="en-US" dirty="0" err="1" smtClean="0"/>
              <a:t>webdriver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r>
              <a:rPr lang="en-US" dirty="0" smtClean="0"/>
              <a:t>button = </a:t>
            </a:r>
            <a:r>
              <a:rPr lang="en-US" dirty="0" err="1" smtClean="0"/>
              <a:t>chromeDriver.find_element_by_id</a:t>
            </a:r>
            <a:r>
              <a:rPr lang="en-US" dirty="0" smtClean="0"/>
              <a:t>('</a:t>
            </a:r>
            <a:r>
              <a:rPr lang="en-US" dirty="0" err="1" smtClean="0"/>
              <a:t>su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button.submit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4834" y="1792906"/>
            <a:ext cx="195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chromedriver.exe</a:t>
            </a:r>
            <a:endParaRPr lang="en-US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629" y="2989939"/>
            <a:ext cx="241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wedriverTest.py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Server:</a:t>
            </a:r>
          </a:p>
          <a:p>
            <a:pPr lvl="1"/>
            <a:r>
              <a:rPr lang="en-US" sz="2000" dirty="0" smtClean="0"/>
              <a:t>Python –m </a:t>
            </a:r>
            <a:r>
              <a:rPr lang="en-US" sz="2000" i="1" dirty="0" err="1" smtClean="0"/>
              <a:t>CGIHTTPServer</a:t>
            </a:r>
            <a:r>
              <a:rPr lang="en-US" sz="2000" dirty="0" smtClean="0"/>
              <a:t> </a:t>
            </a:r>
            <a:r>
              <a:rPr lang="en-US" sz="2000" i="1" dirty="0" smtClean="0"/>
              <a:t>8080</a:t>
            </a:r>
          </a:p>
          <a:p>
            <a:pPr lvl="1"/>
            <a:r>
              <a:rPr lang="en-US" sz="2000" dirty="0" smtClean="0"/>
              <a:t>Index.html</a:t>
            </a:r>
          </a:p>
          <a:p>
            <a:pPr lvl="2"/>
            <a:r>
              <a:rPr lang="en-US" sz="1800" dirty="0" smtClean="0"/>
              <a:t>&lt;html&gt;</a:t>
            </a:r>
          </a:p>
          <a:p>
            <a:pPr lvl="2"/>
            <a:r>
              <a:rPr lang="en-US" sz="1800" dirty="0" smtClean="0"/>
              <a:t>call </a:t>
            </a:r>
            <a:r>
              <a:rPr lang="en-US" sz="1800" dirty="0" err="1" smtClean="0"/>
              <a:t>cgi</a:t>
            </a:r>
            <a:r>
              <a:rPr lang="en-US" sz="1800" dirty="0" smtClean="0"/>
              <a:t> script: xxx.py</a:t>
            </a:r>
          </a:p>
          <a:p>
            <a:pPr lvl="1"/>
            <a:r>
              <a:rPr lang="en-US" sz="2000" dirty="0" smtClean="0"/>
              <a:t>Xxx.py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Client</a:t>
            </a:r>
          </a:p>
          <a:p>
            <a:pPr lvl="1"/>
            <a:r>
              <a:rPr lang="en-US" sz="2000" dirty="0" smtClean="0"/>
              <a:t>http://127.0.0.1:8080</a:t>
            </a:r>
            <a:endParaRPr lang="en-US" sz="20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Examples – Interaction with web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7717" y="1397339"/>
            <a:ext cx="21045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</a:rPr>
              <a:t>BaseHTTPServer</a:t>
            </a:r>
            <a:endParaRPr lang="en-US" sz="16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</a:rPr>
              <a:t>SimpleHTTPServer</a:t>
            </a:r>
            <a:endParaRPr lang="en-US" sz="16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</a:rPr>
              <a:t>CGIHTTPServer</a:t>
            </a:r>
            <a:endParaRPr lang="en-US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7" y="2514600"/>
            <a:ext cx="21526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638290" y="2864435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friends1.py</a:t>
            </a:r>
            <a:endParaRPr lang="zh-CN" altLang="en-US" sz="1600" dirty="0"/>
          </a:p>
        </p:txBody>
      </p:sp>
      <p:sp>
        <p:nvSpPr>
          <p:cNvPr id="5" name="右箭头 4"/>
          <p:cNvSpPr/>
          <p:nvPr/>
        </p:nvSpPr>
        <p:spPr>
          <a:xfrm>
            <a:off x="6350002" y="2956768"/>
            <a:ext cx="288288" cy="18466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7C0500"/>
                </a:solidFill>
              </a:rPr>
              <a:t>Examples – Interaction with web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Index.html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3" y="1818640"/>
            <a:ext cx="7257189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5099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7C0500"/>
                </a:solidFill>
              </a:rPr>
              <a:t>Examples – Interaction with web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err="1" smtClean="0"/>
              <a:t>Cgi</a:t>
            </a:r>
            <a:r>
              <a:rPr lang="en-US" altLang="zh-CN" dirty="0" smtClean="0"/>
              <a:t> script – friends1.py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23" y="1910714"/>
            <a:ext cx="5427572" cy="446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4577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00"/>
          <p:cNvSpPr>
            <a:spLocks noGrp="1"/>
          </p:cNvSpPr>
          <p:nvPr>
            <p:ph type="ctrTitle"/>
          </p:nvPr>
        </p:nvSpPr>
        <p:spPr>
          <a:xfrm>
            <a:off x="889000" y="4254500"/>
            <a:ext cx="7516813" cy="1562099"/>
          </a:xfrm>
        </p:spPr>
        <p:txBody>
          <a:bodyPr/>
          <a:lstStyle/>
          <a:p>
            <a:pPr algn="r">
              <a:spcAft>
                <a:spcPts val="1800"/>
              </a:spcAft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Open web platform &amp; </a:t>
            </a:r>
            <a:r>
              <a:rPr lang="en-US" dirty="0" err="1" smtClean="0">
                <a:latin typeface="Arial" charset="0"/>
                <a:ea typeface="MS PGothic" charset="0"/>
                <a:cs typeface="MS PGothic" charset="0"/>
              </a:rPr>
              <a:t>Webtop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 API</a:t>
            </a:r>
            <a:br>
              <a:rPr lang="en-US" dirty="0" smtClean="0">
                <a:latin typeface="Arial" charset="0"/>
                <a:ea typeface="MS PGothic" charset="0"/>
                <a:cs typeface="MS PGothic" charset="0"/>
              </a:rPr>
            </a:b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- Real Interaction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5363" name="Subtitle 101"/>
          <p:cNvSpPr>
            <a:spLocks noGrp="1"/>
          </p:cNvSpPr>
          <p:nvPr>
            <p:ph type="subTitle" idx="4294967295"/>
          </p:nvPr>
        </p:nvSpPr>
        <p:spPr>
          <a:xfrm>
            <a:off x="3162300" y="6280150"/>
            <a:ext cx="5329238" cy="5222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By Vivian Wang</a:t>
            </a:r>
          </a:p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2014.01</a:t>
            </a:r>
            <a:endParaRPr lang="en-US" sz="1100" dirty="0">
              <a:solidFill>
                <a:srgbClr val="D9D9D9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2 structures are only for precondition, NOT for automation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2890391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buNone/>
            </a:pPr>
            <a:r>
              <a:rPr lang="en-US" sz="3200" i="1" dirty="0" smtClean="0"/>
              <a:t>If you try to make them as automation scripts, remember to add verify functions.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Structure A</a:t>
            </a:r>
          </a:p>
          <a:p>
            <a:pPr lvl="1"/>
            <a:r>
              <a:rPr lang="en-US" sz="2000" dirty="0" smtClean="0"/>
              <a:t>Entry: Test.py</a:t>
            </a:r>
          </a:p>
          <a:p>
            <a:pPr lvl="1"/>
            <a:r>
              <a:rPr lang="en-US" sz="2000" dirty="0" smtClean="0"/>
              <a:t>External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</a:t>
            </a:r>
          </a:p>
          <a:p>
            <a:pPr lvl="1"/>
            <a:r>
              <a:rPr lang="en-US" sz="2000" dirty="0" smtClean="0"/>
              <a:t>Modules: </a:t>
            </a:r>
          </a:p>
          <a:p>
            <a:pPr lvl="2"/>
            <a:r>
              <a:rPr lang="en-US" sz="1800" dirty="0" smtClean="0"/>
              <a:t>Mail.py</a:t>
            </a:r>
          </a:p>
          <a:p>
            <a:pPr lvl="2"/>
            <a:r>
              <a:rPr lang="en-US" sz="1800" dirty="0" smtClean="0"/>
              <a:t>Contact.py</a:t>
            </a:r>
          </a:p>
          <a:p>
            <a:pPr lvl="2"/>
            <a:r>
              <a:rPr lang="en-US" sz="1800" dirty="0" smtClean="0"/>
              <a:t>Calendar.py</a:t>
            </a:r>
          </a:p>
          <a:p>
            <a:pPr lvl="2"/>
            <a:r>
              <a:rPr lang="en-US" sz="1800" dirty="0" smtClean="0"/>
              <a:t>Task.py</a:t>
            </a:r>
          </a:p>
          <a:p>
            <a:pPr lvl="2"/>
            <a:r>
              <a:rPr lang="en-US" sz="1800" dirty="0" smtClean="0"/>
              <a:t>Settings.py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Language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206499"/>
            <a:ext cx="8210550" cy="516527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What can Python do for us</a:t>
            </a:r>
          </a:p>
          <a:p>
            <a:pPr lvl="1"/>
            <a:r>
              <a:rPr lang="en-US" sz="2600" dirty="0" smtClean="0"/>
              <a:t>Automation</a:t>
            </a:r>
          </a:p>
          <a:p>
            <a:pPr lvl="2"/>
            <a:r>
              <a:rPr lang="en-US" sz="2200" dirty="0" smtClean="0"/>
              <a:t>API  (send mails, check </a:t>
            </a:r>
            <a:r>
              <a:rPr lang="en-US" sz="2200" dirty="0" err="1" smtClean="0"/>
              <a:t>urls</a:t>
            </a:r>
            <a:r>
              <a:rPr lang="en-US" sz="2200" dirty="0" smtClean="0"/>
              <a:t>, http request, logs)</a:t>
            </a:r>
          </a:p>
          <a:p>
            <a:pPr lvl="2"/>
            <a:r>
              <a:rPr lang="en-US" sz="2200" dirty="0" smtClean="0"/>
              <a:t>UI </a:t>
            </a:r>
            <a:r>
              <a:rPr lang="en-US" sz="2200" dirty="0" smtClean="0"/>
              <a:t>(</a:t>
            </a:r>
            <a:r>
              <a:rPr lang="en-US" sz="2200" dirty="0" smtClean="0"/>
              <a:t>selenium </a:t>
            </a:r>
            <a:r>
              <a:rPr lang="en-US" sz="2200" dirty="0" smtClean="0"/>
              <a:t>web </a:t>
            </a:r>
            <a:r>
              <a:rPr lang="en-US" sz="2200" dirty="0" smtClean="0"/>
              <a:t>components)</a:t>
            </a:r>
          </a:p>
          <a:p>
            <a:pPr lvl="1"/>
            <a:r>
              <a:rPr lang="en-US" sz="2400" dirty="0" smtClean="0"/>
              <a:t>Daily work</a:t>
            </a:r>
          </a:p>
          <a:p>
            <a:pPr lvl="2"/>
            <a:r>
              <a:rPr lang="en-US" sz="2200" dirty="0" smtClean="0"/>
              <a:t>Fetch information (all kinds of </a:t>
            </a:r>
            <a:r>
              <a:rPr lang="en-US" sz="2200" dirty="0" err="1" smtClean="0"/>
              <a:t>Jira</a:t>
            </a:r>
            <a:r>
              <a:rPr lang="en-US" sz="2200" dirty="0" smtClean="0"/>
              <a:t>)</a:t>
            </a:r>
          </a:p>
          <a:p>
            <a:pPr lvl="2"/>
            <a:r>
              <a:rPr lang="en-US" sz="2200" dirty="0" smtClean="0"/>
              <a:t>Paperwork (XML, Excel, </a:t>
            </a:r>
            <a:r>
              <a:rPr lang="en-US" sz="2200" dirty="0" err="1" smtClean="0"/>
              <a:t>Json</a:t>
            </a:r>
            <a:r>
              <a:rPr lang="en-US" sz="2200" dirty="0" smtClean="0"/>
              <a:t> or even report)</a:t>
            </a:r>
          </a:p>
          <a:p>
            <a:pPr lvl="2"/>
            <a:r>
              <a:rPr lang="en-US" sz="2200" dirty="0" smtClean="0"/>
              <a:t>File cleaning</a:t>
            </a:r>
          </a:p>
          <a:p>
            <a:pPr lvl="1"/>
            <a:r>
              <a:rPr lang="en-US" sz="2400" dirty="0" smtClean="0"/>
              <a:t>Daily life</a:t>
            </a:r>
          </a:p>
          <a:p>
            <a:pPr lvl="2"/>
            <a:r>
              <a:rPr lang="en-US" sz="2200" dirty="0" smtClean="0"/>
              <a:t>Financial calculate</a:t>
            </a:r>
          </a:p>
          <a:p>
            <a:pPr lvl="1"/>
            <a:r>
              <a:rPr lang="en-US" sz="2400" dirty="0" smtClean="0"/>
              <a:t>Web development and configuration.</a:t>
            </a:r>
          </a:p>
          <a:p>
            <a:pPr lvl="2"/>
            <a:r>
              <a:rPr lang="en-US" sz="2200" dirty="0" err="1" smtClean="0"/>
              <a:t>Django</a:t>
            </a:r>
            <a:r>
              <a:rPr lang="en-US" sz="2200" dirty="0" smtClean="0"/>
              <a:t> MVC model, CGI, Sockets, ODBC, etc.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856343"/>
            <a:ext cx="8210550" cy="5277757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Overview:</a:t>
            </a:r>
          </a:p>
          <a:p>
            <a:pPr>
              <a:buNone/>
            </a:pPr>
            <a:r>
              <a:rPr lang="en-US" sz="1800" dirty="0" smtClean="0"/>
              <a:t>Test.py</a:t>
            </a:r>
          </a:p>
          <a:p>
            <a:pPr>
              <a:buNone/>
            </a:pPr>
            <a:r>
              <a:rPr lang="en-US" sz="1800" dirty="0" smtClean="0"/>
              <a:t>Modules</a:t>
            </a:r>
          </a:p>
          <a:p>
            <a:pPr>
              <a:buNone/>
            </a:pPr>
            <a:r>
              <a:rPr lang="en-US" sz="1800" dirty="0" smtClean="0"/>
              <a:t>External </a:t>
            </a:r>
            <a:r>
              <a:rPr lang="en-US" sz="1800" dirty="0" err="1" smtClean="0"/>
              <a:t>config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1464" y="1698171"/>
            <a:ext cx="6882537" cy="482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2857" y="914400"/>
          <a:ext cx="8389257" cy="5439631"/>
        </p:xfrm>
        <a:graphic>
          <a:graphicData uri="http://schemas.openxmlformats.org/drawingml/2006/table">
            <a:tbl>
              <a:tblPr/>
              <a:tblGrid>
                <a:gridCol w="2598057"/>
                <a:gridCol w="5791200"/>
              </a:tblGrid>
              <a:tr h="58944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test.py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__name__ == '__main__'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config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file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get a file object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31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define global variables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a)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parase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config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file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b) define a dictionary (see variable type)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1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 login(user)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define an internal function for a single user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0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 test modules one by one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'setGmt8' in setting: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testSetting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usersN,gmt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=8)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addAlias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' in setting: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testSetting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usersN,gmt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=-1,aliasAmount=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params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aliasAmount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'])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'contact' in feature: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testContact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usersN,simpleContacts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fullInfoCntcts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groups)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define test for each module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testMail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testContact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testCalendar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testTask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testSettings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each single test function: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a) login for all users one by one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b) module object instantiation = get a module object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c) call module functions for object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209010" y="2985572"/>
            <a:ext cx="8731790" cy="3429725"/>
            <a:chOff x="209010" y="1026161"/>
            <a:chExt cx="8731790" cy="3429725"/>
          </a:xfrm>
        </p:grpSpPr>
        <p:grpSp>
          <p:nvGrpSpPr>
            <p:cNvPr id="3" name="Group 12"/>
            <p:cNvGrpSpPr/>
            <p:nvPr/>
          </p:nvGrpSpPr>
          <p:grpSpPr>
            <a:xfrm>
              <a:off x="209010" y="1026161"/>
              <a:ext cx="8731790" cy="3429725"/>
              <a:chOff x="179979" y="779418"/>
              <a:chExt cx="8731790" cy="342972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64454" y="914398"/>
                <a:ext cx="8447315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err="1" smtClean="0"/>
                  <a:t>Env</a:t>
                </a:r>
                <a:r>
                  <a:rPr lang="en-US" b="1" dirty="0" smtClean="0"/>
                  <a:t>		</a:t>
                </a:r>
                <a:r>
                  <a:rPr lang="en-US" dirty="0" smtClean="0"/>
                  <a:t>:</a:t>
                </a:r>
                <a:r>
                  <a:rPr lang="en-US" dirty="0" err="1" smtClean="0"/>
                  <a:t>btdante</a:t>
                </a:r>
                <a:r>
                  <a:rPr lang="en-US" dirty="0" smtClean="0"/>
                  <a:t># one word of environment(</a:t>
                </a:r>
                <a:r>
                  <a:rPr lang="en-US" dirty="0" err="1" smtClean="0"/>
                  <a:t>btdante</a:t>
                </a:r>
                <a:r>
                  <a:rPr lang="en-US" dirty="0" smtClean="0"/>
                  <a:t> or </a:t>
                </a:r>
                <a:r>
                  <a:rPr lang="en-US" dirty="0" err="1" smtClean="0"/>
                  <a:t>btstaging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Port		</a:t>
                </a:r>
                <a:r>
                  <a:rPr lang="en-US" dirty="0" smtClean="0"/>
                  <a:t>:8080# port</a:t>
                </a:r>
              </a:p>
              <a:p>
                <a:r>
                  <a:rPr lang="en-US" b="1" dirty="0" smtClean="0"/>
                  <a:t>Build		</a:t>
                </a:r>
                <a:r>
                  <a:rPr lang="en-US" dirty="0" smtClean="0"/>
                  <a:t>:990# build number</a:t>
                </a:r>
              </a:p>
              <a:p>
                <a:r>
                  <a:rPr lang="en-US" b="1" dirty="0" err="1" smtClean="0"/>
                  <a:t>Uid</a:t>
                </a:r>
                <a:r>
                  <a:rPr lang="en-US" b="1" dirty="0" smtClean="0"/>
                  <a:t>		</a:t>
                </a:r>
                <a:r>
                  <a:rPr lang="en-US" dirty="0" smtClean="0"/>
                  <a:t>:42 45# user number</a:t>
                </a:r>
              </a:p>
              <a:p>
                <a:r>
                  <a:rPr lang="en-US" b="1" dirty="0" smtClean="0"/>
                  <a:t>Feature		</a:t>
                </a:r>
                <a:r>
                  <a:rPr lang="en-US" dirty="0" smtClean="0"/>
                  <a:t>:contact calendar mail task settings# which features</a:t>
                </a:r>
              </a:p>
              <a:p>
                <a:r>
                  <a:rPr lang="en-US" b="1" dirty="0" smtClean="0"/>
                  <a:t>Setting		</a:t>
                </a:r>
                <a:r>
                  <a:rPr lang="en-US" dirty="0" smtClean="0"/>
                  <a:t>:setGmt8 </a:t>
                </a:r>
                <a:r>
                  <a:rPr lang="en-US" dirty="0" err="1" smtClean="0"/>
                  <a:t>addAlias</a:t>
                </a:r>
                <a:r>
                  <a:rPr lang="en-US" dirty="0" smtClean="0"/>
                  <a:t># settings -&gt; setGmt8/</a:t>
                </a:r>
                <a:r>
                  <a:rPr lang="en-US" dirty="0" err="1" smtClean="0"/>
                  <a:t>addAlias</a:t>
                </a:r>
                <a:endParaRPr lang="en-US" dirty="0" smtClean="0"/>
              </a:p>
              <a:p>
                <a:r>
                  <a:rPr lang="en-US" b="1" dirty="0" err="1" smtClean="0"/>
                  <a:t>simpleContacts</a:t>
                </a:r>
                <a:r>
                  <a:rPr lang="en-US" b="1" dirty="0" smtClean="0"/>
                  <a:t>	</a:t>
                </a:r>
                <a:r>
                  <a:rPr lang="en-US" dirty="0" smtClean="0"/>
                  <a:t>:2# how many simple contacts you want to create</a:t>
                </a:r>
              </a:p>
              <a:p>
                <a:r>
                  <a:rPr lang="en-US" b="1" dirty="0" err="1" smtClean="0"/>
                  <a:t>fullInfoCntcts</a:t>
                </a:r>
                <a:r>
                  <a:rPr lang="en-US" b="1" dirty="0" smtClean="0"/>
                  <a:t>	</a:t>
                </a:r>
                <a:r>
                  <a:rPr lang="en-US" dirty="0" smtClean="0"/>
                  <a:t>:2# how many contacts with full info</a:t>
                </a:r>
              </a:p>
              <a:p>
                <a:r>
                  <a:rPr lang="en-US" b="1" dirty="0" smtClean="0"/>
                  <a:t>Groups		</a:t>
                </a:r>
                <a:r>
                  <a:rPr lang="en-US" dirty="0" smtClean="0"/>
                  <a:t>:3# how many contact groups</a:t>
                </a:r>
              </a:p>
              <a:p>
                <a:r>
                  <a:rPr lang="en-US" b="1" dirty="0" err="1" smtClean="0"/>
                  <a:t>aliasAmount</a:t>
                </a:r>
                <a:r>
                  <a:rPr lang="en-US" b="1" dirty="0" smtClean="0"/>
                  <a:t>	</a:t>
                </a:r>
                <a:r>
                  <a:rPr lang="en-US" dirty="0" smtClean="0"/>
                  <a:t>:3# how many amount you want to create</a:t>
                </a:r>
              </a:p>
              <a:p>
                <a:r>
                  <a:rPr lang="en-US" dirty="0" smtClean="0"/>
                  <a:t>……		:……</a:t>
                </a:r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79979" y="779418"/>
                <a:ext cx="8514078" cy="3429725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406398" y="1074057"/>
              <a:ext cx="1944916" cy="3280228"/>
            </a:xfrm>
            <a:prstGeom prst="roundRect">
              <a:avLst/>
            </a:prstGeom>
            <a:solidFill>
              <a:srgbClr val="00B050">
                <a:alpha val="17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1030" y="2786744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config.txt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48229588"/>
              </p:ext>
            </p:extLst>
          </p:nvPr>
        </p:nvGraphicFramePr>
        <p:xfrm>
          <a:off x="391886" y="922383"/>
          <a:ext cx="8200571" cy="11477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209142"/>
                <a:gridCol w="3991429"/>
              </a:tblGrid>
              <a:tr h="31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/>
                        <a:t>get </a:t>
                      </a:r>
                      <a:r>
                        <a:rPr lang="en-US" sz="1800" u="none" strike="noStrike" dirty="0" err="1"/>
                        <a:t>config</a:t>
                      </a:r>
                      <a:r>
                        <a:rPr lang="en-US" sz="1800" u="none" strike="noStrike" dirty="0"/>
                        <a:t> file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/>
                        <a:t>get a file object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54831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/>
                        <a:t>define global variables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/>
                        <a:t>a) </a:t>
                      </a:r>
                      <a:r>
                        <a:rPr lang="en-US" sz="1800" u="none" strike="noStrike" dirty="0" err="1"/>
                        <a:t>parase</a:t>
                      </a:r>
                      <a:r>
                        <a:rPr lang="en-US" sz="1800" u="none" strike="noStrike" dirty="0"/>
                        <a:t> </a:t>
                      </a:r>
                      <a:r>
                        <a:rPr lang="en-US" sz="1800" u="none" strike="noStrike" dirty="0" err="1"/>
                        <a:t>config</a:t>
                      </a:r>
                      <a:r>
                        <a:rPr lang="en-US" sz="1800" u="none" strike="noStrike" dirty="0"/>
                        <a:t> file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b) define a dictionary (see variable type)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86536" y="2577010"/>
            <a:ext cx="5692375" cy="381320"/>
            <a:chOff x="188685" y="2213804"/>
            <a:chExt cx="5692375" cy="381320"/>
          </a:xfrm>
        </p:grpSpPr>
        <p:sp>
          <p:nvSpPr>
            <p:cNvPr id="19" name="Rectangle 18"/>
            <p:cNvSpPr/>
            <p:nvPr/>
          </p:nvSpPr>
          <p:spPr>
            <a:xfrm>
              <a:off x="3384864" y="2225792"/>
              <a:ext cx="249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param</a:t>
              </a:r>
              <a:r>
                <a:rPr lang="en-US" dirty="0" smtClean="0"/>
                <a:t> = </a:t>
              </a:r>
              <a:r>
                <a:rPr lang="en-US" dirty="0" err="1" smtClean="0"/>
                <a:t>line.split</a:t>
              </a:r>
              <a:r>
                <a:rPr lang="en-US" dirty="0" smtClean="0"/>
                <a:t>(':')[0]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685" y="2213804"/>
              <a:ext cx="2839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for line in </a:t>
              </a:r>
              <a:r>
                <a:rPr lang="en-US" dirty="0" err="1" smtClean="0"/>
                <a:t>conf.readlines</a:t>
              </a:r>
              <a:r>
                <a:rPr lang="en-US" dirty="0" smtClean="0"/>
                <a:t>():</a:t>
              </a:r>
              <a:endParaRPr lang="en-US" dirty="0"/>
            </a:p>
          </p:txBody>
        </p:sp>
        <p:sp>
          <p:nvSpPr>
            <p:cNvPr id="4" name="右箭头 3"/>
            <p:cNvSpPr/>
            <p:nvPr/>
          </p:nvSpPr>
          <p:spPr>
            <a:xfrm>
              <a:off x="3073766" y="2278754"/>
              <a:ext cx="233436" cy="26340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94627" y="2207678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params</a:t>
            </a:r>
            <a:r>
              <a:rPr lang="en-US" altLang="zh-CN" dirty="0"/>
              <a:t> = {}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</p:nvPr>
        </p:nvGraphicFramePr>
        <p:xfrm>
          <a:off x="5769880" y="3153233"/>
          <a:ext cx="2967718" cy="2855680"/>
        </p:xfrm>
        <a:graphic>
          <a:graphicData uri="http://schemas.openxmlformats.org/drawingml/2006/table">
            <a:tbl>
              <a:tblPr/>
              <a:tblGrid>
                <a:gridCol w="1483859"/>
                <a:gridCol w="1483859"/>
              </a:tblGrid>
              <a:tr h="3569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Config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file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variable type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environment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feature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settings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aliasAmount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7715" y="1059544"/>
            <a:ext cx="8548914" cy="1815124"/>
            <a:chOff x="203201" y="4209144"/>
            <a:chExt cx="8548914" cy="1815124"/>
          </a:xfrm>
        </p:grpSpPr>
        <p:sp>
          <p:nvSpPr>
            <p:cNvPr id="7" name="Rectangle 6"/>
            <p:cNvSpPr/>
            <p:nvPr/>
          </p:nvSpPr>
          <p:spPr>
            <a:xfrm>
              <a:off x="203201" y="4868708"/>
              <a:ext cx="8548914" cy="5232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20000"/>
                      <a:lumOff val="80000"/>
                    </a:schemeClr>
                  </a:solidFill>
                </a:rPr>
                <a:t>feature</a:t>
              </a:r>
              <a:r>
                <a:rPr lang="en-US" sz="2800" b="1" dirty="0" err="1" smtClean="0">
                  <a:solidFill>
                    <a:srgbClr val="FF0000"/>
                  </a:solidFill>
                </a:rPr>
                <a:t>:</a:t>
              </a:r>
              <a:r>
                <a:rPr lang="en-US" b="1" dirty="0" err="1" smtClean="0">
                  <a:solidFill>
                    <a:schemeClr val="bg1"/>
                  </a:solidFill>
                </a:rPr>
                <a:t>contact</a:t>
              </a:r>
              <a:r>
                <a:rPr lang="en-US" b="1" dirty="0" smtClean="0">
                  <a:solidFill>
                    <a:schemeClr val="bg1"/>
                  </a:solidFill>
                </a:rPr>
                <a:t> calendar mail task settings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#</a:t>
              </a:r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tx1">
                      <a:lumMod val="20000"/>
                      <a:lumOff val="80000"/>
                    </a:schemeClr>
                  </a:solidFill>
                </a:rPr>
                <a:t>which features you want to run? </a:t>
              </a:r>
              <a:endParaRPr lang="en-US"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6067" y="5377937"/>
              <a:ext cx="73849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 smtClean="0"/>
                <a:t>global </a:t>
              </a:r>
              <a:r>
                <a:rPr lang="en-US" dirty="0" smtClean="0"/>
                <a:t>feature = </a:t>
              </a:r>
              <a:r>
                <a:rPr lang="en-US" dirty="0" err="1" smtClean="0"/>
                <a:t>params</a:t>
              </a:r>
              <a:r>
                <a:rPr lang="en-US" dirty="0" smtClean="0"/>
                <a:t>['feature']</a:t>
              </a:r>
            </a:p>
            <a:p>
              <a:r>
                <a:rPr lang="en-US" dirty="0" smtClean="0"/>
                <a:t>feature-&gt; [‘contact’, ‘calendar’, ‘mail’, ‘task’, ‘settings’]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3331" y="4209144"/>
              <a:ext cx="80843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nn-NO" dirty="0" smtClean="0"/>
            </a:p>
            <a:p>
              <a:r>
                <a:rPr lang="nn-NO" dirty="0" smtClean="0"/>
                <a:t>params[param] = line.split(':')[1].split('#')[0]</a:t>
              </a:r>
              <a:endParaRPr lang="en-US" dirty="0" smtClean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8513" y="3165624"/>
            <a:ext cx="53775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usersN</a:t>
            </a:r>
            <a:r>
              <a:rPr lang="en-US" dirty="0" smtClean="0"/>
              <a:t> = 	    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uid</a:t>
            </a:r>
            <a:r>
              <a:rPr lang="en-US" dirty="0" smtClean="0"/>
              <a:t>'].split(' ')</a:t>
            </a:r>
          </a:p>
          <a:p>
            <a:r>
              <a:rPr lang="en-US" dirty="0" err="1" smtClean="0"/>
              <a:t>simpleContacts</a:t>
            </a:r>
            <a:r>
              <a:rPr lang="en-US" dirty="0" smtClean="0"/>
              <a:t> = 	   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simpleContacts</a:t>
            </a:r>
            <a:r>
              <a:rPr lang="en-US" dirty="0" smtClean="0"/>
              <a:t>'])</a:t>
            </a:r>
          </a:p>
          <a:p>
            <a:r>
              <a:rPr lang="en-US" dirty="0" err="1" smtClean="0"/>
              <a:t>fullInfoCntcts</a:t>
            </a:r>
            <a:r>
              <a:rPr lang="en-US" dirty="0" smtClean="0"/>
              <a:t> = 	   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fullInfoCntcts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groups = 	   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['groups'])</a:t>
            </a:r>
          </a:p>
          <a:p>
            <a:r>
              <a:rPr lang="en-US" dirty="0" smtClean="0"/>
              <a:t>amount =	   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['amount'])</a:t>
            </a:r>
          </a:p>
          <a:p>
            <a:r>
              <a:rPr lang="en-US" dirty="0" err="1" smtClean="0"/>
              <a:t>allDay</a:t>
            </a:r>
            <a:r>
              <a:rPr lang="en-US" dirty="0" smtClean="0"/>
              <a:t> =		   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allDay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feature = 	    </a:t>
            </a:r>
            <a:r>
              <a:rPr lang="en-US" dirty="0" err="1" smtClean="0"/>
              <a:t>params</a:t>
            </a:r>
            <a:r>
              <a:rPr lang="en-US" dirty="0" smtClean="0"/>
              <a:t>['feature']</a:t>
            </a:r>
          </a:p>
          <a:p>
            <a:r>
              <a:rPr lang="en-US" dirty="0" smtClean="0"/>
              <a:t>setting = 	    </a:t>
            </a:r>
            <a:r>
              <a:rPr lang="en-US" dirty="0" err="1" smtClean="0"/>
              <a:t>params</a:t>
            </a:r>
            <a:r>
              <a:rPr lang="en-US" dirty="0" smtClean="0"/>
              <a:t>['setting']</a:t>
            </a:r>
          </a:p>
          <a:p>
            <a:r>
              <a:rPr lang="en-US" dirty="0" err="1" smtClean="0"/>
              <a:t>taskAmount</a:t>
            </a:r>
            <a:r>
              <a:rPr lang="en-US" dirty="0" smtClean="0"/>
              <a:t> = 	   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taskAmount</a:t>
            </a:r>
            <a:r>
              <a:rPr lang="en-US" dirty="0" smtClean="0"/>
              <a:t>'])</a:t>
            </a:r>
          </a:p>
          <a:p>
            <a:r>
              <a:rPr lang="en-US" dirty="0" err="1" smtClean="0"/>
              <a:t>aliasAmount</a:t>
            </a:r>
            <a:r>
              <a:rPr lang="en-US" dirty="0" smtClean="0"/>
              <a:t> = 	    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aliasAmount</a:t>
            </a:r>
            <a:r>
              <a:rPr lang="en-US" dirty="0" smtClean="0"/>
              <a:t>']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2857" y="1411514"/>
          <a:ext cx="8389257" cy="9239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25371"/>
                <a:gridCol w="4963886"/>
              </a:tblGrid>
              <a:tr h="78014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/>
                        <a:t>Call test modules one by one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/>
                        <a:t>if 'setGmt8' in setting:</a:t>
                      </a:r>
                      <a:br>
                        <a:rPr lang="en-US" sz="2000" u="none" strike="noStrike" dirty="0"/>
                      </a:br>
                      <a:r>
                        <a:rPr lang="en-US" sz="2000" u="none" strike="noStrike" dirty="0"/>
                        <a:t>    </a:t>
                      </a:r>
                      <a:r>
                        <a:rPr lang="en-US" sz="2000" u="none" strike="noStrike" dirty="0" err="1"/>
                        <a:t>testSetting</a:t>
                      </a:r>
                      <a:r>
                        <a:rPr lang="en-US" sz="2000" u="none" strike="noStrike" dirty="0"/>
                        <a:t>(</a:t>
                      </a:r>
                      <a:r>
                        <a:rPr lang="en-US" sz="2000" u="none" strike="noStrike" dirty="0" err="1"/>
                        <a:t>usersN,gmt</a:t>
                      </a:r>
                      <a:r>
                        <a:rPr lang="en-US" sz="2000" u="none" strike="noStrike" dirty="0"/>
                        <a:t>=8)</a:t>
                      </a:r>
                      <a:br>
                        <a:rPr lang="en-US" sz="2000" u="none" strike="noStrike" dirty="0"/>
                      </a:br>
                      <a:r>
                        <a:rPr lang="en-US" sz="2000" u="none" strike="noStrike" dirty="0" smtClean="0"/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887" y="2772228"/>
            <a:ext cx="7688081" cy="376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7372" y="100148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 on remote server: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73655" y="2612572"/>
            <a:ext cx="4070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file from command line</a:t>
            </a:r>
          </a:p>
          <a:p>
            <a:pPr marL="342900" indent="-342900">
              <a:buAutoNum type="alphaLcParenR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Parase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define global variables</a:t>
            </a:r>
          </a:p>
          <a:p>
            <a:pPr marL="342900" indent="-342900">
              <a:buAutoNum type="alphaLcParenR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Call test functions by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config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692" y="2888182"/>
            <a:ext cx="8618537" cy="350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1" y="88537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 locally: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94401" y="2032007"/>
            <a:ext cx="2864887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342900" indent="-342900">
              <a:buAutoNum type="alphaLcParenR"/>
            </a:pPr>
            <a:r>
              <a:rPr lang="en-US" dirty="0" smtClean="0"/>
              <a:t>Define global </a:t>
            </a:r>
            <a:r>
              <a:rPr lang="en-US" dirty="0" err="1" smtClean="0"/>
              <a:t>varaibles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/>
              <a:t>Define variables value</a:t>
            </a:r>
          </a:p>
          <a:p>
            <a:pPr marL="342900" indent="-342900">
              <a:buAutoNum type="alphaLcParenR"/>
            </a:pPr>
            <a:r>
              <a:rPr lang="en-US" dirty="0" smtClean="0"/>
              <a:t>Call test functions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3829" y="1208314"/>
          <a:ext cx="8389257" cy="7801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25371"/>
                <a:gridCol w="4963886"/>
              </a:tblGrid>
              <a:tr h="78014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/>
                        <a:t>Call test modules one by one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    </a:t>
                      </a:r>
                      <a:r>
                        <a:rPr lang="en-US" sz="2000" u="none" strike="noStrike" dirty="0" err="1"/>
                        <a:t>testSetting</a:t>
                      </a:r>
                      <a:r>
                        <a:rPr lang="en-US" sz="2000" u="none" strike="noStrike" dirty="0"/>
                        <a:t>(</a:t>
                      </a:r>
                      <a:r>
                        <a:rPr lang="en-US" sz="2000" u="none" strike="noStrike" dirty="0" err="1"/>
                        <a:t>usersN,gmt</a:t>
                      </a:r>
                      <a:r>
                        <a:rPr lang="en-US" sz="2000" u="none" strike="noStrike" dirty="0"/>
                        <a:t>=8)</a:t>
                      </a:r>
                      <a:br>
                        <a:rPr lang="en-US" sz="2000" u="none" strike="noStrike" dirty="0"/>
                      </a:br>
                      <a:r>
                        <a:rPr lang="en-US" sz="2000" u="none" strike="noStrike" dirty="0" smtClean="0"/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258" y="1164771"/>
          <a:ext cx="8389257" cy="3752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8057"/>
                <a:gridCol w="5791200"/>
              </a:tblGrid>
              <a:tr h="27415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/>
                        <a:t>def login(user)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/>
                        <a:t>define an internal function for a single user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5566" y="2287813"/>
            <a:ext cx="5874883" cy="314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2888343"/>
            <a:ext cx="3221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342900" indent="-342900">
              <a:buAutoNum type="alphaLcParenR"/>
            </a:pPr>
            <a:r>
              <a:rPr lang="en-US" b="1" u="sng" dirty="0" smtClean="0"/>
              <a:t>Define (global) variables</a:t>
            </a:r>
          </a:p>
          <a:p>
            <a:pPr marL="342900" indent="-342900">
              <a:buAutoNum type="alphaLcParenR"/>
            </a:pPr>
            <a:r>
              <a:rPr lang="en-US" dirty="0" smtClean="0"/>
              <a:t>Form request data</a:t>
            </a:r>
          </a:p>
          <a:p>
            <a:pPr marL="342900" indent="-342900">
              <a:buAutoNum type="alphaLcParenR"/>
            </a:pPr>
            <a:r>
              <a:rPr lang="en-US" dirty="0" smtClean="0"/>
              <a:t>Send request</a:t>
            </a:r>
          </a:p>
          <a:p>
            <a:pPr marL="342900" indent="-342900">
              <a:buAutoNum type="alphaLcParenR"/>
            </a:pPr>
            <a:r>
              <a:rPr lang="en-US" dirty="0" smtClean="0"/>
              <a:t>Receive response</a:t>
            </a:r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95738"/>
            <a:ext cx="90868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5772" y="1828797"/>
            <a:ext cx="3221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342900" indent="-342900">
              <a:buAutoNum type="alphaLcParenR"/>
            </a:pPr>
            <a:r>
              <a:rPr lang="en-US" dirty="0" smtClean="0"/>
              <a:t>Define (global) variables</a:t>
            </a:r>
          </a:p>
          <a:p>
            <a:pPr marL="342900" indent="-342900">
              <a:buAutoNum type="alphaLcParenR"/>
            </a:pPr>
            <a:r>
              <a:rPr lang="en-US" b="1" u="sng" dirty="0" smtClean="0"/>
              <a:t>Form request data</a:t>
            </a:r>
          </a:p>
          <a:p>
            <a:pPr marL="342900" indent="-342900">
              <a:buAutoNum type="alphaLcParenR"/>
            </a:pPr>
            <a:r>
              <a:rPr lang="en-US" b="1" u="sng" dirty="0" smtClean="0"/>
              <a:t>Send request</a:t>
            </a:r>
          </a:p>
          <a:p>
            <a:pPr marL="342900" indent="-342900">
              <a:buAutoNum type="alphaLcParenR"/>
            </a:pPr>
            <a:r>
              <a:rPr lang="en-US" b="1" u="sng" dirty="0" smtClean="0"/>
              <a:t>Receive response</a:t>
            </a:r>
          </a:p>
          <a:p>
            <a:pPr marL="342900" indent="-342900">
              <a:buAutoNum type="alphaLcParenR"/>
            </a:pPr>
            <a:r>
              <a:rPr lang="en-US" b="1" u="sng" dirty="0" smtClean="0"/>
              <a:t>Return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1258" y="1164771"/>
          <a:ext cx="8389257" cy="3752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8057"/>
                <a:gridCol w="5791200"/>
              </a:tblGrid>
              <a:tr h="27415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/>
                        <a:t>def login(user)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/>
                        <a:t>define an internal function for a single user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9314" y="990601"/>
          <a:ext cx="8389257" cy="16554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31886"/>
                <a:gridCol w="5457371"/>
              </a:tblGrid>
              <a:tr h="1534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/>
                        <a:t>define test for each module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def </a:t>
                      </a:r>
                      <a:r>
                        <a:rPr lang="en-US" sz="1800" u="none" strike="noStrike" dirty="0" err="1"/>
                        <a:t>testMail</a:t>
                      </a:r>
                      <a:r>
                        <a:rPr lang="en-US" sz="1800" u="none" strike="noStrike" dirty="0"/>
                        <a:t>()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def </a:t>
                      </a:r>
                      <a:r>
                        <a:rPr lang="en-US" sz="1800" u="none" strike="noStrike" dirty="0" err="1"/>
                        <a:t>testContact</a:t>
                      </a:r>
                      <a:r>
                        <a:rPr lang="en-US" sz="1800" u="none" strike="noStrike" dirty="0"/>
                        <a:t>()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def </a:t>
                      </a:r>
                      <a:r>
                        <a:rPr lang="en-US" sz="1800" u="none" strike="noStrike" dirty="0" err="1"/>
                        <a:t>testCalendar</a:t>
                      </a:r>
                      <a:r>
                        <a:rPr lang="en-US" sz="1800" u="none" strike="noStrike" dirty="0"/>
                        <a:t>()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def </a:t>
                      </a:r>
                      <a:r>
                        <a:rPr lang="en-US" sz="1800" u="none" strike="noStrike" dirty="0" err="1"/>
                        <a:t>testTask</a:t>
                      </a:r>
                      <a:r>
                        <a:rPr lang="en-US" sz="1800" u="none" strike="noStrike" dirty="0"/>
                        <a:t>()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def </a:t>
                      </a:r>
                      <a:r>
                        <a:rPr lang="en-US" sz="1800" u="none" strike="noStrike" dirty="0" err="1"/>
                        <a:t>testSettings</a:t>
                      </a:r>
                      <a:r>
                        <a:rPr lang="en-US" sz="1800" u="none" strike="noStrike" dirty="0"/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/>
                        <a:t>each single test function: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a) login for all users one by one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b) module object instantiation = get a module object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c) call module functions for object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11" y="4593318"/>
            <a:ext cx="7648884" cy="158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2" y="2670634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342900" indent="-342900">
              <a:buAutoNum type="alphaLcParenR"/>
            </a:pPr>
            <a:r>
              <a:rPr lang="en-US" dirty="0" smtClean="0"/>
              <a:t>Loop for all users</a:t>
            </a:r>
          </a:p>
          <a:p>
            <a:pPr marL="342900" indent="-342900">
              <a:buAutoNum type="alphaLcParenR"/>
            </a:pPr>
            <a:r>
              <a:rPr lang="en-US" dirty="0" smtClean="0"/>
              <a:t>Login for each single account</a:t>
            </a:r>
          </a:p>
          <a:p>
            <a:pPr marL="342900" indent="-342900">
              <a:buAutoNum type="alphaLcParenR"/>
            </a:pPr>
            <a:r>
              <a:rPr lang="en-US" dirty="0" smtClean="0"/>
              <a:t>Model object installation </a:t>
            </a:r>
          </a:p>
          <a:p>
            <a:pPr marL="342900" indent="-342900">
              <a:buAutoNum type="alphaLcParenR"/>
            </a:pPr>
            <a:r>
              <a:rPr lang="en-US" dirty="0" smtClean="0"/>
              <a:t>Call test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4252463"/>
            <a:ext cx="649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66CC"/>
                </a:solidFill>
              </a:rPr>
              <a:t>import </a:t>
            </a:r>
            <a:r>
              <a:rPr lang="en-US" dirty="0" smtClean="0"/>
              <a:t>Calendar, Mail, Contact, Task, Settings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3140"/>
            <a:ext cx="8584618" cy="178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99400"/>
            <a:ext cx="9144000" cy="189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77035"/>
            <a:ext cx="6981826" cy="154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5428343" y="3468913"/>
            <a:ext cx="3526971" cy="2888341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All functions are looked the same?!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7C0500"/>
                </a:solidFill>
              </a:rPr>
              <a:t>Language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Stage 1 - Objective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Install Python and get to use command line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Basic syntax</a:t>
            </a:r>
          </a:p>
          <a:p>
            <a:pPr marL="944118" lvl="1" indent="-457200">
              <a:buFont typeface="+mj-lt"/>
              <a:buAutoNum type="alphaUcPeriod"/>
            </a:pPr>
            <a:r>
              <a:rPr lang="en-US" altLang="zh-CN" dirty="0" smtClean="0"/>
              <a:t>Data format</a:t>
            </a:r>
          </a:p>
          <a:p>
            <a:pPr marL="944118" lvl="1" indent="-457200">
              <a:buFont typeface="+mj-lt"/>
              <a:buAutoNum type="alphaUcPeriod"/>
            </a:pPr>
            <a:r>
              <a:rPr lang="en-US" altLang="zh-CN" dirty="0" smtClean="0"/>
              <a:t>Input and output</a:t>
            </a:r>
          </a:p>
          <a:p>
            <a:pPr marL="944118" lvl="1" indent="-457200">
              <a:buFont typeface="+mj-lt"/>
              <a:buAutoNum type="alphaUcPeriod"/>
            </a:pPr>
            <a:r>
              <a:rPr lang="en-US" altLang="zh-CN" dirty="0" smtClean="0"/>
              <a:t>Basic build-in functions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Internal logic - Statements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Try to script in command line</a:t>
            </a:r>
          </a:p>
          <a:p>
            <a:pPr marL="1001268" lvl="1" indent="-514350">
              <a:buFont typeface="+mj-lt"/>
              <a:buAutoNum type="alphaUcPeriod"/>
            </a:pPr>
            <a:r>
              <a:rPr lang="en-US" altLang="zh-CN" dirty="0" smtClean="0"/>
              <a:t>Practice one – Input/output format, operate variables in logic</a:t>
            </a:r>
          </a:p>
          <a:p>
            <a:pPr marL="1001268" lvl="1" indent="-514350">
              <a:buFont typeface="+mj-lt"/>
              <a:buAutoNum type="alphaUcPeriod"/>
            </a:pPr>
            <a:r>
              <a:rPr lang="en-US" altLang="zh-CN" dirty="0" smtClean="0"/>
              <a:t>Practice two – get familiar with different format of variables</a:t>
            </a:r>
          </a:p>
        </p:txBody>
      </p:sp>
    </p:spTree>
    <p:extLst>
      <p:ext uri="{BB962C8B-B14F-4D97-AF65-F5344CB8AC3E}">
        <p14:creationId xmlns="" xmlns:p14="http://schemas.microsoft.com/office/powerpoint/2010/main" val="3289004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</p:spPr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8687" y="1177018"/>
          <a:ext cx="8708570" cy="2422524"/>
        </p:xfrm>
        <a:graphic>
          <a:graphicData uri="http://schemas.openxmlformats.org/drawingml/2006/table">
            <a:tbl>
              <a:tblPr/>
              <a:tblGrid>
                <a:gridCol w="1534072"/>
                <a:gridCol w="2711743"/>
                <a:gridCol w="2432821"/>
                <a:gridCol w="2029934"/>
              </a:tblGrid>
              <a:tr h="29907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independent modules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Mail.py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Contact.py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Calenar.py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Settings.py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Mail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Contact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Calendar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 Settings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07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__init__: pass golbal variables (requestURL,user)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sendMail()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CreateSimpleContacts()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CreateCalendar()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getGMT()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saveDraft()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CreateContactsFullInfo()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CreateSingleEvent()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createMailAlias()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markMail()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CreateContactGroup()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CreateRecurrentEvent()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checkAliasList()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672114"/>
            <a:ext cx="5027336" cy="275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23578" y="3875315"/>
            <a:ext cx="3720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steps:</a:t>
            </a:r>
          </a:p>
          <a:p>
            <a:pPr marL="342900" indent="-342900">
              <a:buAutoNum type="alphaLcParenR"/>
            </a:pPr>
            <a:r>
              <a:rPr lang="en-US" dirty="0" smtClean="0"/>
              <a:t>Pass variables</a:t>
            </a:r>
          </a:p>
          <a:p>
            <a:pPr marL="342900" indent="-342900">
              <a:buAutoNum type="alphaLcParenR"/>
            </a:pPr>
            <a:r>
              <a:rPr lang="en-US" dirty="0" smtClean="0"/>
              <a:t>Set variables</a:t>
            </a:r>
          </a:p>
          <a:p>
            <a:pPr marL="342900" indent="-342900">
              <a:buAutoNum type="alphaLcParenR"/>
            </a:pPr>
            <a:r>
              <a:rPr lang="en-US" dirty="0" smtClean="0"/>
              <a:t>Encapsulate test function</a:t>
            </a:r>
          </a:p>
          <a:p>
            <a:pPr marL="342900" indent="-342900"/>
            <a:r>
              <a:rPr lang="en-US" dirty="0" smtClean="0"/>
              <a:t>	Each function: pair of request/response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C0500"/>
                </a:solidFill>
              </a:rPr>
              <a:t>Webtop</a:t>
            </a:r>
            <a:r>
              <a:rPr lang="en-US" dirty="0" smtClean="0">
                <a:solidFill>
                  <a:srgbClr val="7C0500"/>
                </a:solidFill>
              </a:rPr>
              <a:t> API</a:t>
            </a:r>
            <a:endParaRPr lang="en-US" dirty="0">
              <a:solidFill>
                <a:srgbClr val="7C05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Structure B</a:t>
            </a:r>
          </a:p>
          <a:p>
            <a:pPr lvl="1"/>
            <a:r>
              <a:rPr lang="en-US" dirty="0" smtClean="0"/>
              <a:t>Entry: Test.py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Modules: Mail.py, Contact.py, Calendar.py, Task.py, Settings.py</a:t>
            </a:r>
          </a:p>
          <a:p>
            <a:pPr lvl="1"/>
            <a:r>
              <a:rPr lang="en-US" b="1" dirty="0" smtClean="0"/>
              <a:t>Nodes operations</a:t>
            </a:r>
          </a:p>
          <a:p>
            <a:pPr lvl="1"/>
            <a:r>
              <a:rPr lang="en-US" b="1" dirty="0" smtClean="0"/>
              <a:t>Data module</a:t>
            </a:r>
          </a:p>
          <a:p>
            <a:endParaRPr lang="en-US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Language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1206500"/>
            <a:ext cx="7445208" cy="4618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Python2 and Python3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3763" y="2723958"/>
            <a:ext cx="7129462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Python </a:t>
            </a:r>
            <a:r>
              <a:rPr lang="en-US" altLang="zh-CN" dirty="0" smtClean="0">
                <a:solidFill>
                  <a:srgbClr val="000000"/>
                </a:solidFill>
              </a:rPr>
              <a:t>3.0+, Python 2.6, Python 2.7: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5513" y="3133537"/>
            <a:ext cx="6697662" cy="587375"/>
          </a:xfrm>
          <a:prstGeom prst="rect">
            <a:avLst/>
          </a:prstGeom>
          <a:solidFill>
            <a:srgbClr val="E6E6E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217488"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&gt;&gt;&gt; print("Hello, world!")</a:t>
            </a:r>
          </a:p>
          <a:p>
            <a:pPr indent="217488"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Hello, world!</a:t>
            </a:r>
            <a:endParaRPr lang="en-GB" altLang="zh-CN" sz="1600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0275" y="3991136"/>
            <a:ext cx="71294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Python </a:t>
            </a:r>
            <a:r>
              <a:rPr lang="en-US" altLang="zh-CN" dirty="0" smtClean="0">
                <a:solidFill>
                  <a:srgbClr val="000000"/>
                </a:solidFill>
              </a:rPr>
              <a:t>2.6-, Python 2.6, Python 2.7: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62025" y="4430505"/>
            <a:ext cx="6697663" cy="587375"/>
          </a:xfrm>
          <a:prstGeom prst="rect">
            <a:avLst/>
          </a:prstGeom>
          <a:solidFill>
            <a:srgbClr val="E6E6E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217488"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&gt;&gt;&gt; print "Hello, world!"</a:t>
            </a:r>
          </a:p>
          <a:p>
            <a:pPr indent="217488"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Hello, world!</a:t>
            </a:r>
            <a:endParaRPr lang="en-GB" altLang="zh-CN" sz="160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42963" y="1820857"/>
            <a:ext cx="7129462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</a:rPr>
              <a:t>“Hello</a:t>
            </a:r>
            <a:r>
              <a:rPr lang="en-US" altLang="zh-CN" sz="2000" dirty="0">
                <a:solidFill>
                  <a:srgbClr val="000000"/>
                </a:solidFill>
              </a:rPr>
              <a:t>, world</a:t>
            </a:r>
            <a:r>
              <a:rPr lang="en-US" altLang="zh-CN" sz="2000" dirty="0" smtClean="0">
                <a:solidFill>
                  <a:srgbClr val="000000"/>
                </a:solidFill>
              </a:rPr>
              <a:t>!”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needs brackets since Python3.0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</a:rPr>
              <a:t>Syntax are different between Python 3.x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and Python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0324707"/>
              </p:ext>
            </p:extLst>
          </p:nvPr>
        </p:nvGraphicFramePr>
        <p:xfrm>
          <a:off x="980915" y="5283199"/>
          <a:ext cx="6642260" cy="870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490"/>
                <a:gridCol w="1124616"/>
                <a:gridCol w="1124616"/>
                <a:gridCol w="1405769"/>
                <a:gridCol w="1405769"/>
              </a:tblGrid>
              <a:tr h="2903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33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without </a:t>
                      </a:r>
                      <a:r>
                        <a:rPr lang="en-US" sz="1400" b="1" u="none" strike="noStrike" dirty="0" smtClean="0">
                          <a:solidFill>
                            <a:srgbClr val="33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brackets</a:t>
                      </a:r>
                      <a:endParaRPr lang="en-US" sz="1400" b="1" i="0" u="none" strike="noStrike" dirty="0">
                        <a:solidFill>
                          <a:srgbClr val="33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903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33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before 2.6</a:t>
                      </a:r>
                      <a:endParaRPr lang="en-US" sz="1400" b="1" i="0" u="none" strike="noStrike">
                        <a:solidFill>
                          <a:srgbClr val="33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33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2.6</a:t>
                      </a:r>
                      <a:endParaRPr lang="en-US" altLang="zh-CN" sz="1400" b="1" i="0" u="none" strike="noStrike" dirty="0">
                        <a:solidFill>
                          <a:srgbClr val="33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33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2.7</a:t>
                      </a:r>
                      <a:endParaRPr lang="en-US" altLang="zh-CN" sz="1400" b="1" i="0" u="none" strike="noStrike" dirty="0">
                        <a:solidFill>
                          <a:srgbClr val="33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3.x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030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with </a:t>
                      </a:r>
                      <a:r>
                        <a:rPr lang="en-US" sz="1400" b="1" u="none" strike="noStrike" dirty="0" smtClean="0">
                          <a:effectLst/>
                        </a:rPr>
                        <a:t>brackets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Language introduction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23094" y="876300"/>
            <a:ext cx="3936206" cy="386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800" dirty="0" smtClean="0">
                <a:solidFill>
                  <a:srgbClr val="012B5B"/>
                </a:solidFill>
                <a:latin typeface="Baskerville" charset="0"/>
              </a:rPr>
              <a:t>Python 2.x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sz="2400" dirty="0" smtClean="0">
              <a:solidFill>
                <a:srgbClr val="012B5B"/>
              </a:solidFill>
              <a:latin typeface="Baskerville" charset="0"/>
            </a:endParaRP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>
                <a:latin typeface="Arial"/>
                <a:cs typeface="Arial"/>
              </a:rPr>
              <a:t> </a:t>
            </a:r>
            <a:r>
              <a:rPr lang="en-CA" sz="2000" dirty="0" smtClean="0">
                <a:latin typeface="Arial"/>
                <a:cs typeface="Arial"/>
              </a:rPr>
              <a:t>Final version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>
                <a:latin typeface="Arial"/>
                <a:cs typeface="Arial"/>
              </a:rPr>
              <a:t> </a:t>
            </a:r>
            <a:r>
              <a:rPr lang="en-CA" sz="2000" dirty="0" smtClean="0">
                <a:latin typeface="Arial"/>
                <a:cs typeface="Arial"/>
              </a:rPr>
              <a:t>Mid-2010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>
                <a:latin typeface="Arial"/>
                <a:cs typeface="Arial"/>
              </a:rPr>
              <a:t> </a:t>
            </a:r>
            <a:r>
              <a:rPr lang="en-CA" sz="2000" dirty="0" smtClean="0">
                <a:latin typeface="Arial"/>
                <a:cs typeface="Arial"/>
              </a:rPr>
              <a:t>More mature and stable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latin typeface="Arial"/>
                <a:cs typeface="Arial"/>
              </a:rPr>
              <a:t> Rich extensions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sz="2800" dirty="0">
              <a:solidFill>
                <a:srgbClr val="012B5B"/>
              </a:solidFill>
              <a:latin typeface="Baskerville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4700" y="863600"/>
            <a:ext cx="4203700" cy="38697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800" dirty="0" smtClean="0">
                <a:solidFill>
                  <a:srgbClr val="012B5B"/>
                </a:solidFill>
                <a:latin typeface="Baskerville" charset="0"/>
              </a:rPr>
              <a:t>Python 3.x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sz="2800" dirty="0" smtClean="0">
              <a:solidFill>
                <a:srgbClr val="012B5B"/>
              </a:solidFill>
              <a:latin typeface="Baskerville" charset="0"/>
            </a:endParaRP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latin typeface="Arial"/>
                <a:cs typeface="Arial"/>
              </a:rPr>
              <a:t> Current version: 3.3</a:t>
            </a:r>
          </a:p>
          <a:p>
            <a:pPr marL="256032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latin typeface="Arial"/>
                <a:cs typeface="Arial"/>
              </a:rPr>
              <a:t> Next release: 3.4</a:t>
            </a:r>
          </a:p>
          <a:p>
            <a:pPr marL="713232" lvl="1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latin typeface="Arial"/>
                <a:cs typeface="Arial"/>
              </a:rPr>
              <a:t>In early 2014</a:t>
            </a:r>
          </a:p>
          <a:p>
            <a:pPr marL="713232" lvl="1" indent="-25603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 smtClean="0">
                <a:latin typeface="Arial"/>
                <a:cs typeface="Arial"/>
              </a:rPr>
              <a:t>Improve standard library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sz="2800" dirty="0">
              <a:solidFill>
                <a:srgbClr val="012B5B"/>
              </a:solidFill>
              <a:latin typeface="Baskervil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4744350"/>
            <a:ext cx="8443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If you are confidence enough to do whatever you want in Python3.x..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Some existing </a:t>
            </a:r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</a:t>
            </a:r>
            <a:r>
              <a:rPr lang="en-US" sz="2000" dirty="0" smtClean="0"/>
              <a:t>packages are not yet compatible with </a:t>
            </a:r>
            <a:r>
              <a:rPr lang="en-US" sz="2000" dirty="0" smtClean="0"/>
              <a:t>Python3</a:t>
            </a:r>
            <a:r>
              <a:rPr lang="en-US" sz="2000" dirty="0" smtClean="0"/>
              <a:t>; if you need to use such packages, you can download Python 2.7.x instead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215900" y="4688114"/>
            <a:ext cx="8623300" cy="175078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762000"/>
            <a:ext cx="8210550" cy="5372100"/>
          </a:xfrm>
        </p:spPr>
        <p:txBody>
          <a:bodyPr/>
          <a:lstStyle/>
          <a:p>
            <a:r>
              <a:rPr lang="en-US" dirty="0" smtClean="0"/>
              <a:t>Interpreter</a:t>
            </a:r>
          </a:p>
          <a:p>
            <a:r>
              <a:rPr lang="en-US" dirty="0" smtClean="0"/>
              <a:t>Windows: C:\Python27</a:t>
            </a:r>
          </a:p>
          <a:p>
            <a:r>
              <a:rPr lang="en-US" dirty="0" smtClean="0"/>
              <a:t>IDLE - Python GUI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4" y="2001301"/>
            <a:ext cx="2270126" cy="45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3475" y="2101850"/>
            <a:ext cx="6661875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Language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Python command 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Windows command </a:t>
            </a:r>
            <a:r>
              <a:rPr lang="en-US" dirty="0" smtClean="0"/>
              <a:t>line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CC"/>
                </a:solidFill>
              </a:rPr>
              <a:t>C</a:t>
            </a:r>
            <a:r>
              <a:rPr lang="en-US" dirty="0" smtClean="0">
                <a:solidFill>
                  <a:srgbClr val="3366CC"/>
                </a:solidFill>
              </a:rPr>
              <a:t>:\</a:t>
            </a:r>
            <a:r>
              <a:rPr lang="en-US" dirty="0" smtClean="0">
                <a:solidFill>
                  <a:srgbClr val="3366CC"/>
                </a:solidFill>
              </a:rPr>
              <a:t>Users\xxx&gt;python</a:t>
            </a:r>
            <a:endParaRPr lang="en-US" dirty="0" smtClean="0">
              <a:solidFill>
                <a:srgbClr val="3366CC"/>
              </a:solidFill>
            </a:endParaRP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633085"/>
            <a:ext cx="7563155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8" y="4361088"/>
            <a:ext cx="7615613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C0500"/>
                </a:solidFill>
              </a:rPr>
              <a:t>Language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682170"/>
            <a:ext cx="8210550" cy="545192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Tutorial</a:t>
            </a:r>
          </a:p>
          <a:p>
            <a:pPr lvl="1"/>
            <a:r>
              <a:rPr lang="en-US" b="1" dirty="0" smtClean="0"/>
              <a:t>Language style</a:t>
            </a:r>
          </a:p>
          <a:p>
            <a:pPr lvl="2"/>
            <a:r>
              <a:rPr lang="en-US" dirty="0" smtClean="0"/>
              <a:t>Tab, coding standard</a:t>
            </a:r>
          </a:p>
          <a:p>
            <a:pPr lvl="1"/>
            <a:r>
              <a:rPr lang="en-US" b="1" dirty="0" smtClean="0"/>
              <a:t>Data structures</a:t>
            </a:r>
          </a:p>
          <a:p>
            <a:pPr lvl="2"/>
            <a:r>
              <a:rPr lang="en-US" dirty="0" smtClean="0"/>
              <a:t>Number, String</a:t>
            </a:r>
          </a:p>
          <a:p>
            <a:pPr lvl="2"/>
            <a:r>
              <a:rPr lang="en-US" dirty="0" smtClean="0"/>
              <a:t>List, Tuple, </a:t>
            </a:r>
            <a:r>
              <a:rPr lang="en-US" dirty="0" err="1" smtClean="0"/>
              <a:t>Dicts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Raw_input</a:t>
            </a:r>
            <a:r>
              <a:rPr lang="en-US" dirty="0" smtClean="0"/>
              <a:t>(‘’)</a:t>
            </a:r>
            <a:r>
              <a:rPr lang="en-US" altLang="zh-CN" dirty="0"/>
              <a:t> , </a:t>
            </a:r>
            <a:r>
              <a:rPr lang="en-US" altLang="zh-CN" dirty="0" err="1" smtClean="0"/>
              <a:t>etc</a:t>
            </a:r>
            <a:endParaRPr lang="en-US" dirty="0" smtClean="0"/>
          </a:p>
          <a:p>
            <a:pPr lvl="1"/>
            <a:r>
              <a:rPr lang="en-US" b="1" dirty="0" smtClean="0"/>
              <a:t>Statements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elif</a:t>
            </a:r>
            <a:r>
              <a:rPr lang="en-US" dirty="0" smtClean="0"/>
              <a:t> else,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, range, </a:t>
            </a:r>
          </a:p>
          <a:p>
            <a:pPr lvl="2"/>
            <a:r>
              <a:rPr lang="en-US" dirty="0" smtClean="0"/>
              <a:t>break, continue, pass , etc</a:t>
            </a:r>
          </a:p>
          <a:p>
            <a:r>
              <a:rPr lang="en-US" sz="2400" b="1" dirty="0" smtClean="0"/>
              <a:t>Language Reference</a:t>
            </a:r>
          </a:p>
          <a:p>
            <a:pPr lvl="1">
              <a:buNone/>
            </a:pPr>
            <a:r>
              <a:rPr lang="en-US" sz="1600" u="sng" dirty="0" smtClean="0">
                <a:hlinkClick r:id="rId2"/>
              </a:rPr>
              <a:t>http://docs.python.org/2/reference/index.html</a:t>
            </a:r>
            <a:endParaRPr lang="en-US" sz="1600" u="sng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GPositioning_v09 RSR Oct 2011">
  <a:themeElements>
    <a:clrScheme name="OPWV2011colors">
      <a:dk1>
        <a:srgbClr val="464646"/>
      </a:dk1>
      <a:lt1>
        <a:sysClr val="window" lastClr="FFFFFF"/>
      </a:lt1>
      <a:dk2>
        <a:srgbClr val="356F71"/>
      </a:dk2>
      <a:lt2>
        <a:srgbClr val="FFE6D2"/>
      </a:lt2>
      <a:accent1>
        <a:srgbClr val="048192"/>
      </a:accent1>
      <a:accent2>
        <a:srgbClr val="8C3F00"/>
      </a:accent2>
      <a:accent3>
        <a:srgbClr val="EB641B"/>
      </a:accent3>
      <a:accent4>
        <a:srgbClr val="006699"/>
      </a:accent4>
      <a:accent5>
        <a:srgbClr val="909090"/>
      </a:accent5>
      <a:accent6>
        <a:srgbClr val="A3171E"/>
      </a:accent6>
      <a:hlink>
        <a:srgbClr val="248279"/>
      </a:hlink>
      <a:folHlink>
        <a:srgbClr val="FF8421"/>
      </a:folHlink>
    </a:clrScheme>
    <a:fontScheme name="OPENWAV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064EFF308914BA7E3DB56B2A06303" ma:contentTypeVersion="1" ma:contentTypeDescription="Create a new document." ma:contentTypeScope="" ma:versionID="54063c93bd145ecb4a0af1803069ceea">
  <xsd:schema xmlns:xsd="http://www.w3.org/2001/XMLSchema" xmlns:xs="http://www.w3.org/2001/XMLSchema" xmlns:p="http://schemas.microsoft.com/office/2006/metadata/properties" xmlns:ns2="15cda95b-5408-48d1-96dd-db5f6dbf86a9" targetNamespace="http://schemas.microsoft.com/office/2006/metadata/properties" ma:root="true" ma:fieldsID="b62fc1ba211ccba05c6bdea981d5f32f" ns2:_="">
    <xsd:import namespace="15cda95b-5408-48d1-96dd-db5f6dbf86a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da95b-5408-48d1-96dd-db5f6dbf86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5cda95b-5408-48d1-96dd-db5f6dbf86a9">FAXZKMQKT77C-466-14</_dlc_DocId>
    <_dlc_DocIdUrl xmlns="15cda95b-5408-48d1-96dd-db5f6dbf86a9">
      <Url>http://teams.openwave.com/sites/sales/SalesEnablement/Product_Playbook_2011/Messaging/EmailMX/_layouts/DocIdRedir.aspx?ID=FAXZKMQKT77C-466-14</Url>
      <Description>FAXZKMQKT77C-466-14</Description>
    </_dlc_DocIdUrl>
  </documentManagement>
</p:properties>
</file>

<file path=customXml/itemProps1.xml><?xml version="1.0" encoding="utf-8"?>
<ds:datastoreItem xmlns:ds="http://schemas.openxmlformats.org/officeDocument/2006/customXml" ds:itemID="{8AB47B65-0946-4BA7-A6DE-ED1DDBCFA81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A8A8A6B-A222-4140-B1E1-A327C0DD3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da95b-5408-48d1-96dd-db5f6dbf86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9550EC-D271-47AE-818E-18E28EED13C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BC214EA-01B7-44EB-8462-556012D2F2A1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5cda95b-5408-48d1-96dd-db5f6dbf86a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30512</TotalTime>
  <Words>1441</Words>
  <Application>Microsoft Office PowerPoint</Application>
  <PresentationFormat>On-screen Show (4:3)</PresentationFormat>
  <Paragraphs>427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4GPositioning_v09 RSR Oct 2011</vt:lpstr>
      <vt:lpstr>Python Language Introduction - Basic Syntax</vt:lpstr>
      <vt:lpstr>Language introduction</vt:lpstr>
      <vt:lpstr>Language introduction</vt:lpstr>
      <vt:lpstr>Language introduction</vt:lpstr>
      <vt:lpstr>Language introduction</vt:lpstr>
      <vt:lpstr>Language introduction</vt:lpstr>
      <vt:lpstr>Environment</vt:lpstr>
      <vt:lpstr>Language introduction</vt:lpstr>
      <vt:lpstr>Language introduction</vt:lpstr>
      <vt:lpstr>Language introduction</vt:lpstr>
      <vt:lpstr>Language introduction</vt:lpstr>
      <vt:lpstr>Language introduction</vt:lpstr>
      <vt:lpstr>Practice makes perfect!</vt:lpstr>
      <vt:lpstr>Module and Library Reference - Take a Glimpse</vt:lpstr>
      <vt:lpstr>Part 1</vt:lpstr>
      <vt:lpstr>Object-Oriented python</vt:lpstr>
      <vt:lpstr>Object-Oriented python</vt:lpstr>
      <vt:lpstr>Object-Oriented python</vt:lpstr>
      <vt:lpstr>Part 2</vt:lpstr>
      <vt:lpstr>Libraries</vt:lpstr>
      <vt:lpstr>Examples - Fetch Information from Jira</vt:lpstr>
      <vt:lpstr>Examples - Send mails</vt:lpstr>
      <vt:lpstr>Examples – UI test by 3rd party</vt:lpstr>
      <vt:lpstr>Examples – Interaction with web server</vt:lpstr>
      <vt:lpstr>Examples – Interaction with web server</vt:lpstr>
      <vt:lpstr>Examples – Interaction with web server</vt:lpstr>
      <vt:lpstr>Open web platform &amp; Webtop API - Real Interaction</vt:lpstr>
      <vt:lpstr>Webtop API</vt:lpstr>
      <vt:lpstr>Webtop API</vt:lpstr>
      <vt:lpstr>Webtop API</vt:lpstr>
      <vt:lpstr>Webtop API</vt:lpstr>
      <vt:lpstr>Webtop API</vt:lpstr>
      <vt:lpstr>Webtop API</vt:lpstr>
      <vt:lpstr>Webtop API</vt:lpstr>
      <vt:lpstr>Webtop API</vt:lpstr>
      <vt:lpstr>Webtop API</vt:lpstr>
      <vt:lpstr>Webtop API</vt:lpstr>
      <vt:lpstr>Webtop API</vt:lpstr>
      <vt:lpstr>Webtop API</vt:lpstr>
      <vt:lpstr>Webtop API</vt:lpstr>
      <vt:lpstr>Webtop API</vt:lpstr>
    </vt:vector>
  </TitlesOfParts>
  <Company>Openwave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Customer Presentation</dc:title>
  <dc:creator>Openwave Messaging</dc:creator>
  <cp:lastModifiedBy>vivian</cp:lastModifiedBy>
  <cp:revision>652</cp:revision>
  <dcterms:created xsi:type="dcterms:W3CDTF">2013-11-29T01:10:03Z</dcterms:created>
  <dcterms:modified xsi:type="dcterms:W3CDTF">2014-02-20T07:35:35Z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83dab795-a039-4c80-8142-54d7882b6196</vt:lpwstr>
  </property>
  <property fmtid="{D5CDD505-2E9C-101B-9397-08002B2CF9AE}" pid="3" name="ContentTypeId">
    <vt:lpwstr>0x0101004D4064EFF308914BA7E3DB56B2A06303</vt:lpwstr>
  </property>
</Properties>
</file>