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08" r:id="rId2"/>
    <p:sldId id="285" r:id="rId3"/>
    <p:sldId id="286" r:id="rId4"/>
    <p:sldId id="287" r:id="rId5"/>
    <p:sldId id="313" r:id="rId6"/>
    <p:sldId id="316" r:id="rId7"/>
    <p:sldId id="302" r:id="rId8"/>
    <p:sldId id="306" r:id="rId9"/>
    <p:sldId id="315" r:id="rId10"/>
    <p:sldId id="309" r:id="rId11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3026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6" name="Михайлов Сергей Сергеевич" initials="МСС" lastIdx="3" clrIdx="5">
    <p:extLst>
      <p:ext uri="{19B8F6BF-5375-455C-9EA6-DF929625EA0E}">
        <p15:presenceInfo xmlns:p15="http://schemas.microsoft.com/office/powerpoint/2012/main" userId="S-1-5-21-2803823264-976895225-1840217349-276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79"/>
    <a:srgbClr val="706F6F"/>
    <a:srgbClr val="2DB5E7"/>
    <a:srgbClr val="FFFFFF"/>
    <a:srgbClr val="1FBBB0"/>
    <a:srgbClr val="1BA59B"/>
    <a:srgbClr val="21CABF"/>
    <a:srgbClr val="0166B3"/>
    <a:srgbClr val="1B66B3"/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 autoAdjust="0"/>
    <p:restoredTop sz="94554"/>
  </p:normalViewPr>
  <p:slideViewPr>
    <p:cSldViewPr>
      <p:cViewPr varScale="1">
        <p:scale>
          <a:sx n="125" d="100"/>
          <a:sy n="125" d="100"/>
        </p:scale>
        <p:origin x="102" y="444"/>
      </p:cViewPr>
      <p:guideLst>
        <p:guide pos="2880"/>
        <p:guide orient="horz" pos="1620"/>
        <p:guide orient="horz" pos="3026"/>
        <p:guide pos="5511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83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Рисунок 17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0F0BC202-3862-47B8-913E-802E0E01B3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5D-8B5D-4477-860D-A1C9D56BB95C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F5CA-F70D-4860-869D-CD27ECC015B8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F33B-C104-4810-B1B9-487C5AA50F76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2446-5CD3-42D6-8806-5D75BADF753B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BF74-A991-44DA-A911-BDC6FB1DAF7C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2FAD-AA3C-4C77-B5FE-275A2FDA993E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9FFB-5D8E-4EE1-9EA6-DDA56B9D9C4C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5D8D-0BC5-41D9-B40A-D906C2B7330C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72DC-8F17-4ED8-9DA0-E162C9349712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6CF2-9989-4120-91CF-EC1BC8DECD87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B5831D-7BEB-434B-AAEF-A4E5F030E876}" type="datetime1">
              <a:rPr lang="ru-RU" smtClean="0"/>
              <a:pPr>
                <a:defRPr/>
              </a:pPr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5"/>
            <a:ext cx="6620788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8DE07D6-1386-491F-BDD5-DBA3863AB763}"/>
              </a:ext>
            </a:extLst>
          </p:cNvPr>
          <p:cNvSpPr txBox="1">
            <a:spLocks/>
          </p:cNvSpPr>
          <p:nvPr/>
        </p:nvSpPr>
        <p:spPr bwMode="auto">
          <a:xfrm>
            <a:off x="4355976" y="2559645"/>
            <a:ext cx="4446120" cy="103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3200" b="1" dirty="0" smtClean="0">
                <a:solidFill>
                  <a:srgbClr val="706F6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 и оценка рисков </a:t>
            </a:r>
          </a:p>
          <a:p>
            <a:pPr algn="l"/>
            <a:r>
              <a:rPr lang="ru-RU" sz="3200" b="1" dirty="0" smtClean="0">
                <a:solidFill>
                  <a:srgbClr val="706F6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операционных сервисов</a:t>
            </a:r>
            <a:endParaRPr lang="ru-RU" sz="3200" b="1" dirty="0">
              <a:solidFill>
                <a:srgbClr val="706F6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51520" y="4744897"/>
            <a:ext cx="2641695" cy="49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000" b="1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sz="1000" b="1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СПАТЬ!</a:t>
            </a:r>
            <a:r>
              <a:rPr lang="ru-RU" altLang="ru-RU" sz="1000" b="1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altLang="ru-RU" sz="1000" b="1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</a:pPr>
            <a:endParaRPr lang="ru-RU" altLang="ru-RU" sz="1000" b="1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</a:pPr>
            <a:endParaRPr lang="ru-RU" altLang="ru-RU" sz="1100" spc="20" dirty="0">
              <a:solidFill>
                <a:srgbClr val="706F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59656"/>
          <a:stretch/>
        </p:blipFill>
        <p:spPr>
          <a:xfrm>
            <a:off x="7661031" y="4205812"/>
            <a:ext cx="1154033" cy="785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5"/>
            <a:ext cx="6620788" cy="514350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368552" y="4301303"/>
            <a:ext cx="264169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000" b="1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СПАТЬ!</a:t>
            </a:r>
            <a:endParaRPr lang="ru-RU" altLang="ru-RU" sz="1000" b="1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None/>
            </a:pPr>
            <a:endParaRPr lang="ru-RU" altLang="ru-RU" sz="1100" spc="20" dirty="0">
              <a:solidFill>
                <a:srgbClr val="706F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r="59656"/>
          <a:stretch/>
        </p:blipFill>
        <p:spPr>
          <a:xfrm>
            <a:off x="7661031" y="4205812"/>
            <a:ext cx="1154033" cy="78507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8DE07D6-1386-491F-BDD5-DBA3863AB763}"/>
              </a:ext>
            </a:extLst>
          </p:cNvPr>
          <p:cNvSpPr txBox="1">
            <a:spLocks/>
          </p:cNvSpPr>
          <p:nvPr/>
        </p:nvSpPr>
        <p:spPr bwMode="auto">
          <a:xfrm>
            <a:off x="4936420" y="2139702"/>
            <a:ext cx="4348683" cy="103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2800" b="1" dirty="0" smtClean="0">
                <a:solidFill>
                  <a:srgbClr val="706F6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Спасибо </a:t>
            </a:r>
            <a:r>
              <a:rPr lang="ru-RU" sz="2800" b="1" dirty="0">
                <a:solidFill>
                  <a:srgbClr val="706F6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 </a:t>
            </a:r>
            <a:r>
              <a:rPr lang="ru-RU" sz="2800" b="1" dirty="0" smtClean="0">
                <a:solidFill>
                  <a:srgbClr val="706F6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внимание!</a:t>
            </a:r>
            <a:endParaRPr lang="ru-RU" sz="2800" b="1" dirty="0">
              <a:solidFill>
                <a:srgbClr val="706F6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pPr/>
              <a:t>2</a:t>
            </a:fld>
            <a:endParaRPr lang="ru-RU" altLang="ru-RU" sz="8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5990225-9EA8-43F7-A0D0-1E00F7CA929A}"/>
              </a:ext>
            </a:extLst>
          </p:cNvPr>
          <p:cNvSpPr/>
          <p:nvPr/>
        </p:nvSpPr>
        <p:spPr>
          <a:xfrm>
            <a:off x="330543" y="3020071"/>
            <a:ext cx="20951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 err="1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Фирстова</a:t>
            </a:r>
            <a:r>
              <a:rPr lang="ru-RU" sz="1400" b="1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Анастасия</a:t>
            </a:r>
            <a:endParaRPr lang="ru-RU" sz="1400" b="1" spc="2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Капитан</a:t>
            </a:r>
            <a:endParaRPr lang="ru-RU" sz="12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1409290-CF8E-4F7A-8B3F-3A89452FE030}"/>
              </a:ext>
            </a:extLst>
          </p:cNvPr>
          <p:cNvSpPr/>
          <p:nvPr/>
        </p:nvSpPr>
        <p:spPr>
          <a:xfrm>
            <a:off x="317249" y="3647594"/>
            <a:ext cx="1829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по распределению обязанностей, </a:t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 идей</a:t>
            </a:r>
          </a:p>
          <a:p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«Делайте что хотите, я работать, утром разберемся…»</a:t>
            </a:r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СПАТЬ!</a:t>
            </a:r>
            <a:endParaRPr lang="ru-RU" altLang="ru-RU" sz="20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95990225-9EA8-43F7-A0D0-1E00F7CA929A}"/>
              </a:ext>
            </a:extLst>
          </p:cNvPr>
          <p:cNvSpPr/>
          <p:nvPr/>
        </p:nvSpPr>
        <p:spPr>
          <a:xfrm>
            <a:off x="2611497" y="3014025"/>
            <a:ext cx="16897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Воронин Виктор</a:t>
            </a:r>
            <a:endParaRPr lang="ru-RU" sz="1400" b="1" spc="2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  <a:endParaRPr lang="ru-RU" sz="12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01409290-CF8E-4F7A-8B3F-3A89452FE030}"/>
              </a:ext>
            </a:extLst>
          </p:cNvPr>
          <p:cNvSpPr/>
          <p:nvPr/>
        </p:nvSpPr>
        <p:spPr>
          <a:xfrm>
            <a:off x="2598203" y="3652594"/>
            <a:ext cx="1829781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Опытный </a:t>
            </a:r>
            <a:r>
              <a:rPr lang="en-US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разработчик</a:t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«Код работает, лапками не трогать»</a:t>
            </a:r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95990225-9EA8-43F7-A0D0-1E00F7CA929A}"/>
              </a:ext>
            </a:extLst>
          </p:cNvPr>
          <p:cNvSpPr/>
          <p:nvPr/>
        </p:nvSpPr>
        <p:spPr>
          <a:xfrm>
            <a:off x="4771737" y="3029080"/>
            <a:ext cx="17293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 err="1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Валишин</a:t>
            </a:r>
            <a:r>
              <a:rPr lang="ru-RU" sz="1400" b="1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Руслан</a:t>
            </a:r>
            <a:endParaRPr lang="ru-RU" sz="1400" b="1" spc="2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Архитектор</a:t>
            </a:r>
            <a:endParaRPr lang="ru-RU" sz="12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01409290-CF8E-4F7A-8B3F-3A89452FE030}"/>
              </a:ext>
            </a:extLst>
          </p:cNvPr>
          <p:cNvSpPr/>
          <p:nvPr/>
        </p:nvSpPr>
        <p:spPr>
          <a:xfrm>
            <a:off x="4758443" y="3656603"/>
            <a:ext cx="1829781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Гуру </a:t>
            </a:r>
            <a:r>
              <a:rPr lang="en-US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draw.io </a:t>
            </a: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«Туда-сюда красиво сделай, по-братски»</a:t>
            </a:r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95990225-9EA8-43F7-A0D0-1E00F7CA929A}"/>
              </a:ext>
            </a:extLst>
          </p:cNvPr>
          <p:cNvSpPr/>
          <p:nvPr/>
        </p:nvSpPr>
        <p:spPr>
          <a:xfrm>
            <a:off x="6961558" y="3014025"/>
            <a:ext cx="2050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Шихалев Александр</a:t>
            </a:r>
            <a:endParaRPr lang="ru-RU" sz="1400" b="1" spc="2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</a:t>
            </a:r>
            <a:endParaRPr lang="ru-RU" sz="12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01409290-CF8E-4F7A-8B3F-3A89452FE030}"/>
              </a:ext>
            </a:extLst>
          </p:cNvPr>
          <p:cNvSpPr/>
          <p:nvPr/>
        </p:nvSpPr>
        <p:spPr>
          <a:xfrm>
            <a:off x="6948264" y="3641548"/>
            <a:ext cx="1829781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Ответственный</a:t>
            </a: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овощ команды</a:t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«И так сойдет»</a:t>
            </a:r>
            <a:endParaRPr lang="ru-RU" sz="1050" spc="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6" name="Прямая соединительная линия 5"/>
          <p:cNvCxnSpPr>
            <a:stCxn id="54" idx="3"/>
            <a:endCxn id="54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97" y="1269015"/>
            <a:ext cx="1677470" cy="16774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600" y="1267669"/>
            <a:ext cx="1746356" cy="174635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1737" y="1309516"/>
            <a:ext cx="1660032" cy="16600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08" y="1242607"/>
            <a:ext cx="1740101" cy="1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бъект 2">
            <a:extLst>
              <a:ext uri="{FF2B5EF4-FFF2-40B4-BE49-F238E27FC236}">
                <a16:creationId xmlns:a16="http://schemas.microsoft.com/office/drawing/2014/main" xmlns="" id="{4F8C4FAC-9DD6-4061-A111-108F159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9" y="1635646"/>
            <a:ext cx="4529438" cy="186119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2800" spc="20" dirty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создать автоматизированную систему управления </a:t>
            </a:r>
            <a:r>
              <a:rPr lang="ru-RU" altLang="ru-RU" sz="2800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рисками с учетом </a:t>
            </a:r>
            <a:endParaRPr lang="ru-RU" altLang="ru-RU" sz="2800" spc="2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xmlns="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69343" y="1707654"/>
            <a:ext cx="4779509" cy="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eaLnBrk="1" hangingPunct="1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AutoNum type="arabicParenR"/>
            </a:pPr>
            <a:r>
              <a:rPr lang="ru-RU" altLang="ru-RU" sz="160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Возможности дополнения превентивных и реактивных мер</a:t>
            </a:r>
            <a:endParaRPr lang="en-US" altLang="ru-RU" sz="1600" spc="2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AutoNum type="arabicParenR"/>
            </a:pPr>
            <a:r>
              <a:rPr lang="ru-RU" altLang="ru-RU" sz="160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рисков по группам </a:t>
            </a:r>
          </a:p>
          <a:p>
            <a:pPr marL="800100" lvl="1" indent="-342900" eaLnBrk="1" hangingPunct="1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AutoNum type="arabicParenR"/>
            </a:pPr>
            <a:r>
              <a:rPr lang="ru-RU" altLang="ru-RU" sz="1600" spc="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Автоматическая генерация инструкций исполнителю</a:t>
            </a:r>
          </a:p>
          <a:p>
            <a:pPr marL="800100" lvl="1" indent="-342900" eaLnBrk="1" hangingPunct="1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AutoNum type="arabicParenR"/>
            </a:pPr>
            <a:endParaRPr lang="en-US" altLang="ru-RU" sz="1600" spc="2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21" name="Прямая соединительная линия 20"/>
          <p:cNvCxnSpPr>
            <a:stCxn id="20" idx="3"/>
            <a:endCxn id="20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>
            <a:extLst>
              <a:ext uri="{FF2B5EF4-FFF2-40B4-BE49-F238E27FC236}">
                <a16:creationId xmlns:a16="http://schemas.microsoft.com/office/drawing/2014/main" xmlns="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441574" y="1779662"/>
            <a:ext cx="44386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/>
              <a:buChar char="§"/>
              <a:defRPr/>
            </a:pPr>
            <a:r>
              <a:rPr lang="ru-RU" alt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Архитектуру БД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/>
              <a:buChar char="§"/>
              <a:defRPr/>
            </a:pPr>
            <a:r>
              <a:rPr lang="ru-RU" alt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Логику работы системы управления рисками </a:t>
            </a:r>
            <a:br>
              <a:rPr lang="ru-RU" alt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diagram)</a:t>
            </a:r>
            <a:endParaRPr lang="ru-RU" altLang="ru-RU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/>
              <a:buChar char="§"/>
              <a:defRPr/>
            </a:pPr>
            <a:r>
              <a:rPr lang="ru-RU" alt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Систему генерации событий (для отладки)</a:t>
            </a:r>
            <a:endParaRPr lang="ru-RU" altLang="ru-RU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11" name="Прямая соединительная линия 10"/>
          <p:cNvCxnSpPr>
            <a:stCxn id="9" idx="3"/>
            <a:endCxn id="9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4F8C4FAC-9DD6-4061-A111-108F159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9" y="1635646"/>
            <a:ext cx="3744416" cy="186119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2800" spc="2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спроектировали:</a:t>
            </a:r>
            <a:endParaRPr lang="ru-RU" altLang="ru-RU" sz="2800" spc="2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11" name="Прямая соединительная линия 10"/>
          <p:cNvCxnSpPr>
            <a:stCxn id="9" idx="3"/>
            <a:endCxn id="9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49042"/>
            <a:ext cx="4968552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11" name="Прямая соединительная линия 10"/>
          <p:cNvCxnSpPr>
            <a:stCxn id="9" idx="3"/>
            <a:endCxn id="9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1" y="802392"/>
            <a:ext cx="5640556" cy="42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11" name="Прямая соединительная линия 10"/>
          <p:cNvCxnSpPr>
            <a:stCxn id="9" idx="3"/>
            <a:endCxn id="9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843" y="4333198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b="1" dirty="0">
                <a:solidFill>
                  <a:schemeClr val="tx2"/>
                </a:solidFill>
                <a:latin typeface="+mj-lt"/>
                <a:cs typeface="+mn-cs"/>
              </a:rPr>
              <a:t>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25922" y="1087041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b="1" dirty="0">
                <a:solidFill>
                  <a:schemeClr val="tx2"/>
                </a:solidFill>
                <a:latin typeface="+mj-lt"/>
                <a:cs typeface="+mn-cs"/>
              </a:rPr>
              <a:t>Б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xmlns="" id="{421B6536-9509-4F06-8A42-929589D97A40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49015" y="1294790"/>
            <a:ext cx="7776907" cy="3246157"/>
          </a:xfrm>
          <a:prstGeom prst="straightConnector1">
            <a:avLst/>
          </a:prstGeom>
          <a:ln w="38100">
            <a:solidFill>
              <a:srgbClr val="00459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049F51B4-98B2-4D33-AC6C-79E97B6381BF}"/>
              </a:ext>
            </a:extLst>
          </p:cNvPr>
          <p:cNvGrpSpPr/>
          <p:nvPr/>
        </p:nvGrpSpPr>
        <p:grpSpPr>
          <a:xfrm>
            <a:off x="819703" y="2865719"/>
            <a:ext cx="1113574" cy="939301"/>
            <a:chOff x="1092937" y="3820958"/>
            <a:chExt cx="1484765" cy="1252401"/>
          </a:xfrm>
        </p:grpSpPr>
        <p:pic>
          <p:nvPicPr>
            <p:cNvPr id="20" name="Picture 2" descr="money with wings | Money emoji, Cool emoji, Emoji">
              <a:extLst>
                <a:ext uri="{FF2B5EF4-FFF2-40B4-BE49-F238E27FC236}">
                  <a16:creationId xmlns:a16="http://schemas.microsoft.com/office/drawing/2014/main" xmlns="" id="{325BE7F5-AC4D-4114-B4ED-193B08B7F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77" y="3820958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C70E4CF-8415-4909-9D8B-E771EE54B070}"/>
                </a:ext>
              </a:extLst>
            </p:cNvPr>
            <p:cNvSpPr/>
            <p:nvPr/>
          </p:nvSpPr>
          <p:spPr>
            <a:xfrm>
              <a:off x="1092937" y="4756537"/>
              <a:ext cx="1484765" cy="3168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dirty="0">
                  <a:solidFill>
                    <a:srgbClr val="000000"/>
                  </a:solidFill>
                </a:rPr>
                <a:t>Стоимость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A2E1CCEC-CD79-4781-AB77-A3B82437C01B}"/>
              </a:ext>
            </a:extLst>
          </p:cNvPr>
          <p:cNvGrpSpPr/>
          <p:nvPr/>
        </p:nvGrpSpPr>
        <p:grpSpPr>
          <a:xfrm>
            <a:off x="3176669" y="3653781"/>
            <a:ext cx="846449" cy="916338"/>
            <a:chOff x="3473646" y="4995892"/>
            <a:chExt cx="1128599" cy="1221784"/>
          </a:xfrm>
        </p:grpSpPr>
        <p:pic>
          <p:nvPicPr>
            <p:cNvPr id="23" name="Picture 6" descr="22 Things You Never Realized About Emojis | Emoji, Emoticons emojis, Alarm  clock">
              <a:extLst>
                <a:ext uri="{FF2B5EF4-FFF2-40B4-BE49-F238E27FC236}">
                  <a16:creationId xmlns:a16="http://schemas.microsoft.com/office/drawing/2014/main" xmlns="" id="{88C43842-03A5-4B7B-824F-D240E554B2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t="21599" r="21599" b="21599"/>
            <a:stretch/>
          </p:blipFill>
          <p:spPr bwMode="auto">
            <a:xfrm>
              <a:off x="3473646" y="4995892"/>
              <a:ext cx="1128598" cy="100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xmlns="" id="{B60C590E-A93F-4788-885B-3A1BA6189CE1}"/>
                </a:ext>
              </a:extLst>
            </p:cNvPr>
            <p:cNvSpPr/>
            <p:nvPr/>
          </p:nvSpPr>
          <p:spPr>
            <a:xfrm>
              <a:off x="3599431" y="5900854"/>
              <a:ext cx="1002814" cy="3168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dirty="0">
                  <a:solidFill>
                    <a:srgbClr val="000000"/>
                  </a:solidFill>
                </a:rPr>
                <a:t>Сроки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xmlns="" id="{F33E7D03-A589-4D68-9B3A-1A3C01BCC21C}"/>
              </a:ext>
            </a:extLst>
          </p:cNvPr>
          <p:cNvGrpSpPr/>
          <p:nvPr/>
        </p:nvGrpSpPr>
        <p:grpSpPr>
          <a:xfrm>
            <a:off x="3057407" y="2084012"/>
            <a:ext cx="1113574" cy="893106"/>
            <a:chOff x="3349821" y="2215283"/>
            <a:chExt cx="1484765" cy="1190808"/>
          </a:xfrm>
        </p:grpSpPr>
        <p:pic>
          <p:nvPicPr>
            <p:cNvPr id="26" name="Picture 8" descr="Download Thumbs Up Hand Sign Emoji | Emoji Island">
              <a:extLst>
                <a:ext uri="{FF2B5EF4-FFF2-40B4-BE49-F238E27FC236}">
                  <a16:creationId xmlns:a16="http://schemas.microsoft.com/office/drawing/2014/main" xmlns="" id="{D9B5D0FD-4F49-4941-B952-242E6E954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821" y="221528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xmlns="" id="{45FF8661-4D98-46B9-83EE-5643FC367758}"/>
                </a:ext>
              </a:extLst>
            </p:cNvPr>
            <p:cNvSpPr/>
            <p:nvPr/>
          </p:nvSpPr>
          <p:spPr>
            <a:xfrm>
              <a:off x="3349821" y="3089269"/>
              <a:ext cx="1484765" cy="3168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dirty="0">
                  <a:solidFill>
                    <a:srgbClr val="000000"/>
                  </a:solidFill>
                </a:rPr>
                <a:t>Качество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xmlns="" id="{06F8475D-E965-4909-89C3-4BAACB0A4010}"/>
              </a:ext>
            </a:extLst>
          </p:cNvPr>
          <p:cNvGrpSpPr/>
          <p:nvPr/>
        </p:nvGrpSpPr>
        <p:grpSpPr>
          <a:xfrm>
            <a:off x="5322837" y="2864493"/>
            <a:ext cx="1113574" cy="838390"/>
            <a:chOff x="6291609" y="4374157"/>
            <a:chExt cx="1484765" cy="1117853"/>
          </a:xfrm>
        </p:grpSpPr>
        <p:pic>
          <p:nvPicPr>
            <p:cNvPr id="29" name="Picture 10" descr="💼 Портфель эмодзи — Значение, Скопировать">
              <a:extLst>
                <a:ext uri="{FF2B5EF4-FFF2-40B4-BE49-F238E27FC236}">
                  <a16:creationId xmlns:a16="http://schemas.microsoft.com/office/drawing/2014/main" xmlns="" id="{FB4EC14F-46A6-497F-B279-D4F168A37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03" y="4374157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F3CFA4E6-9DCA-4383-8A40-7F8229B63B22}"/>
                </a:ext>
              </a:extLst>
            </p:cNvPr>
            <p:cNvSpPr/>
            <p:nvPr/>
          </p:nvSpPr>
          <p:spPr>
            <a:xfrm>
              <a:off x="6291609" y="5175188"/>
              <a:ext cx="1484765" cy="3168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dirty="0">
                  <a:solidFill>
                    <a:srgbClr val="000000"/>
                  </a:solidFill>
                </a:rPr>
                <a:t>Содержание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A1C6B197-565B-4C7E-8C36-3F89FC9E32E2}"/>
              </a:ext>
            </a:extLst>
          </p:cNvPr>
          <p:cNvGrpSpPr/>
          <p:nvPr/>
        </p:nvGrpSpPr>
        <p:grpSpPr>
          <a:xfrm>
            <a:off x="5295110" y="1323962"/>
            <a:ext cx="675000" cy="871449"/>
            <a:chOff x="6847346" y="1765283"/>
            <a:chExt cx="900000" cy="1161932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xmlns="" id="{0128C5C5-4A61-4CA3-ACA1-AB22CB501E98}"/>
                </a:ext>
              </a:extLst>
            </p:cNvPr>
            <p:cNvSpPr/>
            <p:nvPr/>
          </p:nvSpPr>
          <p:spPr>
            <a:xfrm>
              <a:off x="6931291" y="2610393"/>
              <a:ext cx="816055" cy="3168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dirty="0">
                  <a:solidFill>
                    <a:srgbClr val="000000"/>
                  </a:solidFill>
                </a:rPr>
                <a:t>Риски</a:t>
              </a:r>
            </a:p>
          </p:txBody>
        </p:sp>
        <p:pic>
          <p:nvPicPr>
            <p:cNvPr id="33" name="Picture 12" descr="Warning Emoji ⚠️">
              <a:extLst>
                <a:ext uri="{FF2B5EF4-FFF2-40B4-BE49-F238E27FC236}">
                  <a16:creationId xmlns:a16="http://schemas.microsoft.com/office/drawing/2014/main" xmlns="" id="{9BEB9C98-B391-4086-A2DF-72D92143B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46" y="176528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xmlns="" id="{E481F2DC-5150-4090-8E7B-FCA31954177C}"/>
              </a:ext>
            </a:extLst>
          </p:cNvPr>
          <p:cNvGrpSpPr/>
          <p:nvPr/>
        </p:nvGrpSpPr>
        <p:grpSpPr>
          <a:xfrm>
            <a:off x="7736130" y="1983678"/>
            <a:ext cx="1113574" cy="929918"/>
            <a:chOff x="9852141" y="2948383"/>
            <a:chExt cx="1484765" cy="1239891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xmlns="" id="{49CCDF41-D513-401A-8711-4094081D4206}"/>
                </a:ext>
              </a:extLst>
            </p:cNvPr>
            <p:cNvSpPr/>
            <p:nvPr/>
          </p:nvSpPr>
          <p:spPr>
            <a:xfrm>
              <a:off x="9852141" y="3871452"/>
              <a:ext cx="1484765" cy="3168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dirty="0">
                  <a:solidFill>
                    <a:srgbClr val="000000"/>
                  </a:solidFill>
                </a:rPr>
                <a:t>Выгоды</a:t>
              </a:r>
            </a:p>
          </p:txBody>
        </p:sp>
        <p:pic>
          <p:nvPicPr>
            <p:cNvPr id="36" name="Picture 14" descr="Download Money Face Emoji | Emoji Island">
              <a:extLst>
                <a:ext uri="{FF2B5EF4-FFF2-40B4-BE49-F238E27FC236}">
                  <a16:creationId xmlns:a16="http://schemas.microsoft.com/office/drawing/2014/main" xmlns="" id="{7380ECD4-84C8-481B-98FA-DD9BDB0F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2141" y="294838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609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11" name="Прямая соединительная линия 10"/>
          <p:cNvCxnSpPr>
            <a:stCxn id="10" idx="3"/>
            <a:endCxn id="10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Чек-лист проверки рисков</a:t>
            </a:r>
            <a:endParaRPr lang="ru-RU" altLang="ru-RU" sz="20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0655" b="-3495"/>
          <a:stretch/>
        </p:blipFill>
        <p:spPr>
          <a:xfrm>
            <a:off x="1043608" y="952563"/>
            <a:ext cx="6912768" cy="38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6849" y="4798815"/>
            <a:ext cx="333400" cy="273844"/>
          </a:xfrm>
        </p:spPr>
        <p:txBody>
          <a:bodyPr/>
          <a:lstStyle/>
          <a:p>
            <a:r>
              <a:rPr lang="ru-RU" alt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359098" y="4778120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7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Газпром нефть</a:t>
            </a:r>
          </a:p>
        </p:txBody>
      </p:sp>
      <p:cxnSp>
        <p:nvCxnSpPr>
          <p:cNvPr id="11" name="Прямая соединительная линия 10"/>
          <p:cNvCxnSpPr>
            <a:stCxn id="10" idx="3"/>
            <a:endCxn id="10" idx="3"/>
          </p:cNvCxnSpPr>
          <p:nvPr/>
        </p:nvCxnSpPr>
        <p:spPr>
          <a:xfrm>
            <a:off x="8703437" y="49097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676456" y="4909731"/>
            <a:ext cx="0" cy="7200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342970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000" dirty="0" smtClean="0">
                <a:solidFill>
                  <a:srgbClr val="014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 о проведенных мероприятиях</a:t>
            </a:r>
            <a:endParaRPr lang="ru-RU" altLang="ru-RU" sz="2000" dirty="0">
              <a:solidFill>
                <a:srgbClr val="0140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1442" y="771549"/>
            <a:ext cx="8347271" cy="1"/>
          </a:xfrm>
          <a:prstGeom prst="line">
            <a:avLst/>
          </a:prstGeom>
          <a:ln>
            <a:solidFill>
              <a:srgbClr val="014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05" t="3544" r="2105" b="36204"/>
          <a:stretch/>
        </p:blipFill>
        <p:spPr>
          <a:xfrm>
            <a:off x="971600" y="1200129"/>
            <a:ext cx="732363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977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4346</TotalTime>
  <Words>127</Words>
  <Application>Microsoft Office PowerPoint</Application>
  <PresentationFormat>Экран (16:9)</PresentationFormat>
  <Paragraphs>62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Wingdings</vt:lpstr>
      <vt:lpstr>Шаблон</vt:lpstr>
      <vt:lpstr>Презентация PowerPoint</vt:lpstr>
      <vt:lpstr>НЕ СПАТЬ!</vt:lpstr>
      <vt:lpstr>Анализ</vt:lpstr>
      <vt:lpstr>Решение</vt:lpstr>
      <vt:lpstr>Решение</vt:lpstr>
      <vt:lpstr>Решение</vt:lpstr>
      <vt:lpstr>Итоги и результаты внедрения</vt:lpstr>
      <vt:lpstr>Чек-лист проверки рисков</vt:lpstr>
      <vt:lpstr>Отчет о проведенных мероприятиях</vt:lpstr>
      <vt:lpstr>Презентация PowerPoint</vt:lpstr>
    </vt:vector>
  </TitlesOfParts>
  <Company>РусГидро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Шихалев Александр Дмитриевич</cp:lastModifiedBy>
  <cp:revision>272</cp:revision>
  <dcterms:created xsi:type="dcterms:W3CDTF">2013-07-08T05:17:23Z</dcterms:created>
  <dcterms:modified xsi:type="dcterms:W3CDTF">2021-10-26T06:18:57Z</dcterms:modified>
</cp:coreProperties>
</file>