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70" r:id="rId10"/>
    <p:sldId id="271" r:id="rId11"/>
    <p:sldId id="272" r:id="rId12"/>
    <p:sldId id="27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D21BA-8925-4CAB-AF1F-07CD5AB9840C}" type="datetimeFigureOut">
              <a:rPr lang="en-IN" smtClean="0"/>
              <a:t>21-10-2022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7C3CA-69B1-4A4C-B54B-2F54D3D449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81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67EF-4FB1-4920-B62A-77FC19291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53D97-5C2D-4825-B46E-C0CBE825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6A1F8-9CCC-44DC-B9A6-738CA51D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918A0-2358-45E4-B621-A63EFD9267AF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42C80-789B-482F-A775-15C86F40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5B0E-3DC1-4C36-B95B-DD29087BD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11">
            <a:extLst>
              <a:ext uri="{FF2B5EF4-FFF2-40B4-BE49-F238E27FC236}">
                <a16:creationId xmlns:a16="http://schemas.microsoft.com/office/drawing/2014/main" id="{35A5E811-F435-419A-961C-18B4D3C4E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656" y="1191367"/>
            <a:ext cx="2558699" cy="81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626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D6C9-43A1-4DFC-ACE3-C6EF493C9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AAC55-CB47-49F2-A5F7-B3187FD3B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761-52CC-4B50-9AAE-022D015BB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4086-DB1C-4075-9535-052B356FB40A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2C98B-4283-44DF-96F8-C0811777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75344-5C3A-4B1F-86BE-26EF46C7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67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9C509-78B6-4DBA-97A7-D13D41723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F29FF-8F96-4529-A2B4-AF16684C2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3D783-C6D4-4CA1-9DDF-F492A9466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3CC5-79F1-42AE-AD94-F1ECD89F492E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5369-8AF7-44A3-98C1-72C21637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D7868-5FD8-4CB0-9925-BE80AB2F0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7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3B4EB-3D1A-44B1-9736-9EEC26746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37" y="992633"/>
            <a:ext cx="8811144" cy="518433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DD4B3-888E-4BB4-879C-1ECC5E21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6DC6-17C6-46DC-A2A9-36835799A683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015B4-16D4-431B-86D7-10418B07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E4F4-5F11-4DE5-B8A9-CC9F32B7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441A7F92-DEEE-425F-8473-4D1524E7CEC3}"/>
              </a:ext>
            </a:extLst>
          </p:cNvPr>
          <p:cNvGrpSpPr>
            <a:grpSpLocks/>
          </p:cNvGrpSpPr>
          <p:nvPr/>
        </p:nvGrpSpPr>
        <p:grpSpPr bwMode="auto">
          <a:xfrm>
            <a:off x="75015" y="13439"/>
            <a:ext cx="8993981" cy="809625"/>
            <a:chOff x="86628" y="94906"/>
            <a:chExt cx="11993077" cy="809869"/>
          </a:xfrm>
        </p:grpSpPr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1C8C3814-9B54-41BB-A517-6EC712C80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1475" y="94906"/>
              <a:ext cx="2711602" cy="650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E701286-1B27-4D5F-9275-228AEDD63086}"/>
                </a:ext>
              </a:extLst>
            </p:cNvPr>
            <p:cNvCxnSpPr/>
            <p:nvPr/>
          </p:nvCxnSpPr>
          <p:spPr>
            <a:xfrm>
              <a:off x="86628" y="884132"/>
              <a:ext cx="11993077" cy="20643"/>
            </a:xfrm>
            <a:prstGeom prst="line">
              <a:avLst/>
            </a:prstGeom>
            <a:ln w="3175" cmpd="sng">
              <a:solidFill>
                <a:srgbClr val="E4948A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7FCF8377-C3DC-4EA4-B4D2-05AA8C96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20" y="126432"/>
            <a:ext cx="7886700" cy="527053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167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1317-889D-488A-8EC1-E218D0E3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A1DF1-11E9-416A-9CF8-C202201F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7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B81FD-BCFE-4E1B-AE8D-740B3196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E06DB-945A-4A54-94FE-1CCDCC92E8A9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95F7C-9E3F-43CF-A4E2-7BBFD33E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831D-2616-43F2-BC26-BC1FB7BA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49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8A1C-2BFA-4840-9730-EABD110C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86A8D-3F70-47CF-B84E-B2AFB6C629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2F87-14C8-4A0D-AE5F-BB57B3E15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DEAEF-8C67-418A-AFE3-0507D8520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FCD79-4151-49F4-967C-8E8C6CB88C22}" type="datetime1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03E63-4886-4BC0-A7B9-6C359263F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C8189-6BE7-4724-971F-95C9DDB68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464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A1247-B917-4BF0-BA98-B11CE512E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0F1AA-9DB0-4ADC-92CC-90A38DC1F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2FDFB1-E92E-4041-A304-C53CC93F1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CB96B-BAB0-4692-8111-4E251B659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228DE-04DC-4FFE-9233-D1015EC7C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B3D70-9839-48BB-A16A-7B350058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EE854-7897-4B7B-BABE-842F72D332D6}" type="datetime1">
              <a:rPr lang="en-IN" smtClean="0"/>
              <a:t>21-10-2022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D66511-0C42-4F21-9E07-0E985014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BFAD5-3B62-45BA-97F1-A27019CE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887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DDC2-AD45-430B-A919-DA87CC6B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CA33B-3C66-44B8-8A10-19790632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99A4D-746F-4EE7-BC3D-26AFE920A07C}" type="datetime1">
              <a:rPr lang="en-IN" smtClean="0"/>
              <a:t>21-10-2022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867521-238A-4FF5-80C8-1F0B1F4D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735FC-A1A0-43F7-B2B1-0679ADB8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151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318A9-47A6-48C7-B6A6-92B451A7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5274-BC5F-4066-85B4-107190F0AB51}" type="datetime1">
              <a:rPr lang="en-IN" smtClean="0"/>
              <a:t>21-10-2022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500B7-042F-42E1-972B-01F8E5347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94EF-DC96-4C33-8188-1C03E3F1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761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965C-6A64-4B74-B67C-CBC4DD48F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6A9D7-C6D2-47B0-9179-A73B6B453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3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07563-C07D-46E4-9B4B-E9BBF5EA7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ADC9B-2D1A-495D-95E8-F74EEEFE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2D669-956D-4016-BDEB-C0F64B9EC168}" type="datetime1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87163-4E51-49A3-A77E-528766941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99CF5-9836-4D5E-B31C-C5622D4A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01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4BCD-8277-465D-825C-8161F7FAD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08273-1FC9-462A-B704-AAFD13458F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3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C6CF4-18EA-4EE2-8FE2-1B523431F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CC784-5070-45A2-88E1-025604C0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16C5E-2A64-479C-8015-2BF468E27CC1}" type="datetime1">
              <a:rPr lang="en-IN" smtClean="0"/>
              <a:t>21-10-2022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64183-3588-4DA3-BBA0-8CEDC69F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032F4-79AD-48B3-B4FF-D70D1A97A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29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CC096-785D-4259-8B9F-0D878632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47624-CDE0-4020-B3D4-379E2C18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92130-DEFA-431A-AFBF-1E5C6F383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EEE7-D88B-4945-A98C-464BAADB726D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DDCB2-9753-49C7-BEB6-F5F5860F8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6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B3581-8E8E-4BBD-81C0-764102E18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6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29338-F944-4AB3-9904-E25A7BA8F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29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F225-982E-6233-AFFC-0D5C41667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81959"/>
            <a:ext cx="6858000" cy="2387600"/>
          </a:xfrm>
        </p:spPr>
        <p:txBody>
          <a:bodyPr/>
          <a:lstStyle/>
          <a:p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Review – 4</a:t>
            </a:r>
            <a:br>
              <a:rPr lang="en-IN" sz="4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4400" dirty="0">
                <a:solidFill>
                  <a:schemeClr val="accent1">
                    <a:lumMod val="75000"/>
                  </a:schemeClr>
                </a:solidFill>
              </a:rPr>
              <a:t>(Ideate)</a:t>
            </a:r>
            <a:br>
              <a:rPr lang="en-IN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Title of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B0E59-C8A2-E6AF-8F53-C4571233A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69559"/>
            <a:ext cx="7293990" cy="2506531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Under the Guidance of</a:t>
            </a:r>
          </a:p>
          <a:p>
            <a:r>
              <a:rPr lang="en-IN" b="1" dirty="0">
                <a:solidFill>
                  <a:srgbClr val="FF0000"/>
                </a:solidFill>
              </a:rPr>
              <a:t>&lt;Write Guide’s Name&gt;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Team Number </a:t>
            </a:r>
            <a:r>
              <a:rPr lang="en-IN" b="1" dirty="0">
                <a:solidFill>
                  <a:srgbClr val="FF0000"/>
                </a:solidFill>
              </a:rPr>
              <a:t>&lt;Write Team No&gt;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Student Name 1	Roll No</a:t>
            </a:r>
          </a:p>
          <a:p>
            <a:r>
              <a:rPr lang="en-IN" b="1" dirty="0">
                <a:solidFill>
                  <a:srgbClr val="FF0000"/>
                </a:solidFill>
              </a:rPr>
              <a:t>Student Name 2	 Roll No</a:t>
            </a:r>
          </a:p>
          <a:p>
            <a:r>
              <a:rPr lang="en-IN" b="1" dirty="0">
                <a:solidFill>
                  <a:srgbClr val="FF0000"/>
                </a:solidFill>
              </a:rPr>
              <a:t>Student Name 3	 Roll No</a:t>
            </a:r>
          </a:p>
          <a:p>
            <a:r>
              <a:rPr lang="en-IN" b="1" dirty="0">
                <a:solidFill>
                  <a:srgbClr val="FF0000"/>
                </a:solidFill>
              </a:rPr>
              <a:t>Student Name 4	 Roll No</a:t>
            </a:r>
          </a:p>
          <a:p>
            <a:r>
              <a:rPr lang="en-IN" b="1" dirty="0">
                <a:solidFill>
                  <a:srgbClr val="FF0000"/>
                </a:solidFill>
              </a:rPr>
              <a:t>Student Name 5	 Roll No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C6F3-25EC-D2C9-2D7A-AF9640CD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111E1-7F71-4805-989B-6D0111D98E9B}" type="datetime1">
              <a:rPr lang="en-IN" smtClean="0"/>
              <a:t>21-10-2022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D16D8-AB80-6A4D-C31A-B75B2666E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E1E98-604E-87B0-2474-CA330066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3515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E4CC9-8CAC-6142-27C7-B85822D8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/>
              <a:t>Display the evidences of conducting community visit</a:t>
            </a:r>
          </a:p>
          <a:p>
            <a:pPr marL="0" indent="0">
              <a:buNone/>
            </a:pPr>
            <a:r>
              <a:rPr lang="en-IN" sz="2800" i="1" dirty="0"/>
              <a:t>	(Either Geotagged photo, Video, audio recording etc)</a:t>
            </a:r>
          </a:p>
          <a:p>
            <a:r>
              <a:rPr lang="en-IN" sz="2800" i="1" dirty="0"/>
              <a:t>Summarize the feedback given by the stakeholder.</a:t>
            </a:r>
          </a:p>
          <a:p>
            <a:pPr marL="0" indent="0">
              <a:buNone/>
            </a:pPr>
            <a:endParaRPr lang="en-IN" sz="2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4BDE3-0604-1876-BE97-4C586D7B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1" y="115305"/>
            <a:ext cx="7886700" cy="5270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685800"/>
            <a:r>
              <a:rPr lang="en-IN" sz="3600" dirty="0">
                <a:solidFill>
                  <a:srgbClr val="C00000"/>
                </a:solidFill>
                <a:latin typeface="Calibri"/>
                <a:cs typeface="Calibri"/>
              </a:rPr>
              <a:t>5. Community Visit-III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96A-2F88-76A9-660B-4D686A1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CFBE-85D5-4775-8AA1-EC06AFEF7D3B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11F-94E6-8371-58B7-7A3D4A9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7000-9546-1655-69D7-506B681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04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E4CC9-8CAC-6142-27C7-B85822D8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/>
              <a:t>Write down the observations and findings from the community visit.</a:t>
            </a:r>
          </a:p>
          <a:p>
            <a:r>
              <a:rPr lang="en-IN" sz="2800" i="1" dirty="0"/>
              <a:t>List the changes that needs to be incorporated in the design.</a:t>
            </a:r>
          </a:p>
          <a:p>
            <a:pPr marL="0" indent="0">
              <a:buNone/>
            </a:pPr>
            <a:endParaRPr lang="en-IN" sz="2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4BDE3-0604-1876-BE97-4C586D7B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1" y="115305"/>
            <a:ext cx="7886700" cy="5270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685800"/>
            <a:r>
              <a:rPr lang="en-IN" sz="3600" dirty="0">
                <a:solidFill>
                  <a:srgbClr val="C00000"/>
                </a:solidFill>
                <a:latin typeface="Calibri"/>
                <a:cs typeface="Calibri"/>
              </a:rPr>
              <a:t>5. Community Visit-III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96A-2F88-76A9-660B-4D686A1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CFBE-85D5-4775-8AA1-EC06AFEF7D3B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11F-94E6-8371-58B7-7A3D4A9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7000-9546-1655-69D7-506B681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620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E4CC9-8CAC-6142-27C7-B85822D8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i="1" dirty="0"/>
              <a:t>Display the final idea with the changes incorporated.</a:t>
            </a:r>
          </a:p>
          <a:p>
            <a:pPr marL="0" indent="0">
              <a:buNone/>
            </a:pPr>
            <a:endParaRPr lang="en-IN" sz="2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4BDE3-0604-1876-BE97-4C586D7B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1" y="115305"/>
            <a:ext cx="7886700" cy="5270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685800"/>
            <a:r>
              <a:rPr lang="en-IN" sz="3600" dirty="0">
                <a:solidFill>
                  <a:srgbClr val="C00000"/>
                </a:solidFill>
                <a:latin typeface="Calibri"/>
                <a:cs typeface="Calibri"/>
              </a:rPr>
              <a:t>5. Final Idea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96A-2F88-76A9-660B-4D686A1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CFBE-85D5-4775-8AA1-EC06AFEF7D3B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11F-94E6-8371-58B7-7A3D4A9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7000-9546-1655-69D7-506B681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46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DB527D-946E-E23E-1E24-18DC7743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28" y="2810036"/>
            <a:ext cx="8811144" cy="10275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>
                <a:solidFill>
                  <a:srgbClr val="C00000"/>
                </a:solidFill>
              </a:rPr>
              <a:t>THANK YOU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240927-AC8A-1032-135C-AB59C57E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44BC2-6FB7-AFBF-AEA1-65693FEAE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21404-BB90-4F70-9091-F38E61239D0C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977A-5317-D270-CFE4-07F27363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72FD7-68EC-7066-DDEB-1CF36E45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77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1D7126-31A4-E6CB-BF47-D7E7A93F3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9" indent="-457200">
              <a:buFont typeface="+mj-lt"/>
              <a:buAutoNum type="arabicPeriod"/>
            </a:pPr>
            <a:r>
              <a:rPr lang="en-IN" sz="2400" dirty="0">
                <a:latin typeface="Calibri"/>
                <a:cs typeface="Calibri"/>
              </a:rPr>
              <a:t>Point of View Statement</a:t>
            </a:r>
          </a:p>
          <a:p>
            <a:pPr marL="457209" indent="-457200">
              <a:buFont typeface="+mj-lt"/>
              <a:buAutoNum type="arabicPeriod"/>
            </a:pPr>
            <a:r>
              <a:rPr lang="en-IN" sz="2400" dirty="0">
                <a:latin typeface="Calibri"/>
                <a:cs typeface="Calibri"/>
              </a:rPr>
              <a:t>Generated Ideas from Brainstorming and SCAMPER</a:t>
            </a:r>
          </a:p>
          <a:p>
            <a:pPr marL="457209" indent="-457200">
              <a:buFont typeface="+mj-lt"/>
              <a:buAutoNum type="arabicPeriod"/>
            </a:pPr>
            <a:r>
              <a:rPr lang="en-IN" sz="2400" dirty="0">
                <a:latin typeface="Calibri"/>
                <a:cs typeface="Calibri"/>
              </a:rPr>
              <a:t>Idea Filtering &amp; Shortlisted Ideas</a:t>
            </a:r>
          </a:p>
          <a:p>
            <a:pPr marL="457209" indent="-457200">
              <a:buFont typeface="+mj-lt"/>
              <a:buAutoNum type="arabicPeriod"/>
            </a:pPr>
            <a:r>
              <a:rPr lang="en-IN" sz="2400" dirty="0">
                <a:latin typeface="Calibri"/>
                <a:cs typeface="Calibri"/>
              </a:rPr>
              <a:t>Idea Evaluation</a:t>
            </a:r>
          </a:p>
          <a:p>
            <a:pPr marL="457209" indent="-457200">
              <a:buFont typeface="+mj-lt"/>
              <a:buAutoNum type="arabicPeriod"/>
            </a:pPr>
            <a:r>
              <a:rPr lang="en-IN" sz="2400" dirty="0">
                <a:latin typeface="Calibri"/>
                <a:cs typeface="Calibri"/>
              </a:rPr>
              <a:t>Consolidated Stakeholder Feedback from Community Visit-III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415869-9E3C-B0BB-DC06-77F3B15EF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685800"/>
            <a:r>
              <a:rPr lang="en-IN" sz="3600" dirty="0">
                <a:solidFill>
                  <a:srgbClr val="C00000"/>
                </a:solidFill>
                <a:latin typeface="Calibri"/>
                <a:cs typeface="Calibri"/>
              </a:rPr>
              <a:t>Contents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B67F-ACD2-2A9A-0B9D-9D03827B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895B5-0091-40C0-B71D-59640D7F900D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E7FAE-AC5F-51C1-BA80-FC6436A3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C14E-46E3-F305-EE7B-27E31ED3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2380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C58D9-8161-FFF7-54D4-BC158CAB5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i="1" dirty="0"/>
              <a:t>Write down and explain the Point of View Statement.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737F83-8213-174A-2E64-2B344F90F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685800"/>
            <a:r>
              <a:rPr lang="en-IN" sz="3600" dirty="0">
                <a:solidFill>
                  <a:srgbClr val="C00000"/>
                </a:solidFill>
                <a:latin typeface="Calibri"/>
                <a:cs typeface="Calibri"/>
              </a:rPr>
              <a:t>1. Point of View Statement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2729E-11D7-AA93-15A4-F74F05D5E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2006B-4631-4A6B-BC0F-F716E83B7CA1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DEE26-45DB-4DC8-B9A7-D938BB2B2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220FD-94DD-5245-1854-E6D257B2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60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E4CC9-8CAC-6142-27C7-B85822D8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i="1" dirty="0"/>
              <a:t>Write down the ideas generated by all the team members during the brainstorming session and explain briefly.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4BDE3-0604-1876-BE97-4C586D7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685800"/>
            <a:r>
              <a:rPr lang="en-IN" sz="3600" dirty="0">
                <a:solidFill>
                  <a:srgbClr val="C00000"/>
                </a:solidFill>
                <a:latin typeface="Calibri"/>
                <a:cs typeface="Calibri"/>
              </a:rPr>
              <a:t>2.a. Idea Generation- Brainstorming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96A-2F88-76A9-660B-4D686A1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CFBE-85D5-4775-8AA1-EC06AFEF7D3B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11F-94E6-8371-58B7-7A3D4A9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7000-9546-1655-69D7-506B681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28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E4CC9-8CAC-6142-27C7-B85822D8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i="1" dirty="0"/>
              <a:t>Write down the ideas generated by all the team members using SCAMPER Technique and explain briefly.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4BDE3-0604-1876-BE97-4C586D7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685800"/>
            <a:r>
              <a:rPr lang="en-IN" sz="3600" dirty="0">
                <a:solidFill>
                  <a:srgbClr val="C00000"/>
                </a:solidFill>
                <a:latin typeface="Calibri"/>
                <a:cs typeface="Calibri"/>
              </a:rPr>
              <a:t>2.b. Idea Generation- SCAMPER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96A-2F88-76A9-660B-4D686A1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CFBE-85D5-4775-8AA1-EC06AFEF7D3B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11F-94E6-8371-58B7-7A3D4A9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7000-9546-1655-69D7-506B681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89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E4CC9-8CAC-6142-27C7-B85822D8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i="1" dirty="0"/>
              <a:t>Display all pool of ideas generated.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4BDE3-0604-1876-BE97-4C586D7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685800"/>
            <a:r>
              <a:rPr lang="en-IN" sz="3600" dirty="0">
                <a:solidFill>
                  <a:srgbClr val="C00000"/>
                </a:solidFill>
                <a:latin typeface="Calibri"/>
                <a:cs typeface="Calibri"/>
              </a:rPr>
              <a:t>2. Idea Generation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96A-2F88-76A9-660B-4D686A1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CFBE-85D5-4775-8AA1-EC06AFEF7D3B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11F-94E6-8371-58B7-7A3D4A9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7000-9546-1655-69D7-506B681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687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E4CC9-8CAC-6142-27C7-B85822D8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/>
              <a:t>Plot and Explain the process of Idea Filtering applied to your project using </a:t>
            </a:r>
            <a:r>
              <a:rPr lang="en-IN" sz="2800" i="1" dirty="0">
                <a:solidFill>
                  <a:schemeClr val="dk1"/>
                </a:solidFill>
                <a:latin typeface="Calibri"/>
                <a:cs typeface="Calibri"/>
              </a:rPr>
              <a:t>Impact Vs Feasibility Matrix.</a:t>
            </a:r>
          </a:p>
          <a:p>
            <a:pPr marL="0" indent="0">
              <a:buNone/>
            </a:pPr>
            <a:r>
              <a:rPr lang="en-IN" sz="2800" i="1" dirty="0">
                <a:solidFill>
                  <a:schemeClr val="dk1"/>
                </a:solidFill>
                <a:latin typeface="Calibri"/>
                <a:cs typeface="Calibri"/>
              </a:rPr>
              <a:t>AND</a:t>
            </a:r>
          </a:p>
          <a:p>
            <a:r>
              <a:rPr lang="en-IN" sz="2800" i="1" dirty="0"/>
              <a:t>Write down</a:t>
            </a:r>
            <a:r>
              <a:rPr lang="en-IN" sz="2800" i="1" dirty="0">
                <a:solidFill>
                  <a:schemeClr val="dk1"/>
                </a:solidFill>
                <a:latin typeface="Calibri"/>
                <a:cs typeface="Calibri"/>
              </a:rPr>
              <a:t> the 5 shortlisted ideas.</a:t>
            </a:r>
            <a:endParaRPr lang="en-IN" sz="2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4BDE3-0604-1876-BE97-4C586D7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685800"/>
            <a:r>
              <a:rPr lang="en-IN" sz="3600" dirty="0">
                <a:solidFill>
                  <a:srgbClr val="C00000"/>
                </a:solidFill>
                <a:latin typeface="Calibri"/>
                <a:cs typeface="Calibri"/>
              </a:rPr>
              <a:t>3. Idea Filtering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96A-2F88-76A9-660B-4D686A1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CFBE-85D5-4775-8AA1-EC06AFEF7D3B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11F-94E6-8371-58B7-7A3D4A9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7000-9546-1655-69D7-506B681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35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E4CC9-8CAC-6142-27C7-B85822D8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/>
              <a:t>Plot and Explain the process of Idea Evaluation applied to your project using </a:t>
            </a:r>
            <a:r>
              <a:rPr lang="en-IN" sz="2800" i="1" dirty="0">
                <a:solidFill>
                  <a:schemeClr val="dk1"/>
                </a:solidFill>
                <a:latin typeface="Calibri"/>
                <a:cs typeface="Calibri"/>
              </a:rPr>
              <a:t>Factors Vs Suitability Matrix.</a:t>
            </a:r>
          </a:p>
          <a:p>
            <a:pPr marL="0" indent="0">
              <a:buNone/>
            </a:pPr>
            <a:r>
              <a:rPr lang="en-IN" sz="2800" i="1" dirty="0">
                <a:solidFill>
                  <a:schemeClr val="dk1"/>
                </a:solidFill>
                <a:latin typeface="Calibri"/>
                <a:cs typeface="Calibri"/>
              </a:rPr>
              <a:t>AND</a:t>
            </a:r>
          </a:p>
          <a:p>
            <a:r>
              <a:rPr lang="en-IN" sz="2800" i="1" dirty="0">
                <a:solidFill>
                  <a:schemeClr val="dk1"/>
                </a:solidFill>
                <a:latin typeface="Calibri"/>
                <a:cs typeface="Calibri"/>
              </a:rPr>
              <a:t>Display/</a:t>
            </a:r>
            <a:r>
              <a:rPr lang="en-IN" sz="2800" i="1" dirty="0"/>
              <a:t> Write down</a:t>
            </a:r>
            <a:r>
              <a:rPr lang="en-IN" sz="2800" i="1" dirty="0">
                <a:solidFill>
                  <a:schemeClr val="dk1"/>
                </a:solidFill>
                <a:latin typeface="Calibri"/>
                <a:cs typeface="Calibri"/>
              </a:rPr>
              <a:t> the selected Idea, which was presented to the stakeholder.</a:t>
            </a:r>
            <a:endParaRPr lang="en-IN" sz="2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4BDE3-0604-1876-BE97-4C586D7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defTabSz="685800"/>
            <a:r>
              <a:rPr lang="en-IN" sz="3600" dirty="0">
                <a:solidFill>
                  <a:srgbClr val="C00000"/>
                </a:solidFill>
                <a:latin typeface="Calibri"/>
                <a:cs typeface="Calibri"/>
              </a:rPr>
              <a:t>4. Idea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96A-2F88-76A9-660B-4D686A1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CFBE-85D5-4775-8AA1-EC06AFEF7D3B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11F-94E6-8371-58B7-7A3D4A9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7000-9546-1655-69D7-506B681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53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3E4CC9-8CAC-6142-27C7-B85822D82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i="1" dirty="0"/>
              <a:t>Write down the list of questions prepared, which was asked to the stakeholder.</a:t>
            </a:r>
          </a:p>
          <a:p>
            <a:r>
              <a:rPr lang="en-IN" sz="2800" i="1" dirty="0"/>
              <a:t>Write down stakeholder details.</a:t>
            </a:r>
          </a:p>
          <a:p>
            <a:pPr marL="0" indent="0">
              <a:buNone/>
            </a:pPr>
            <a:endParaRPr lang="en-IN" sz="2800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4BDE3-0604-1876-BE97-4C586D7B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1" y="115305"/>
            <a:ext cx="7886700" cy="52705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685800"/>
            <a:r>
              <a:rPr lang="en-IN" sz="3600" dirty="0">
                <a:solidFill>
                  <a:srgbClr val="C00000"/>
                </a:solidFill>
                <a:latin typeface="Calibri"/>
                <a:cs typeface="Calibri"/>
              </a:rPr>
              <a:t>5. Preparation for Community Visit-III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A496A-2F88-76A9-660B-4D686A19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BCFBE-85D5-4775-8AA1-EC06AFEF7D3B}" type="datetime1">
              <a:rPr lang="en-IN" smtClean="0"/>
              <a:t>21-10-2022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FE11F-94E6-8371-58B7-7A3D4A94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Centre for Engineering Education Research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D7000-9546-1655-69D7-506B681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29338-F944-4AB3-9904-E25A7BA8FFB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168661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FFFF"/>
        </a:solidFill>
        <a:ln w="12700">
          <a:solidFill>
            <a:srgbClr val="000000"/>
          </a:solidFill>
          <a:miter lim="800000"/>
          <a:headEnd/>
          <a:tailEnd/>
        </a:ln>
      </a:spPr>
      <a:bodyPr vert="horz" wrap="square" lIns="72000" tIns="36000" rIns="0" bIns="0" numCol="1" anchor="t" anchorCtr="0" compatLnSpc="1">
        <a:prstTxWarp prst="textNoShape">
          <a:avLst/>
        </a:prstTxWarp>
      </a:bodyPr>
      <a:lstStyle>
        <a:defPPr algn="l" eaLnBrk="0" fontAlgn="base" hangingPunct="0">
          <a:spcBef>
            <a:spcPct val="0"/>
          </a:spcBef>
          <a:spcAft>
            <a:spcPct val="0"/>
          </a:spcAft>
          <a:defRPr sz="1100" dirty="0">
            <a:latin typeface="Calibri" panose="020F0502020204030204" pitchFamily="34" charset="0"/>
            <a:cs typeface="Times New Roman" panose="020206030504050203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Theme1" id="{B0AEF8F0-066F-468F-BED2-4898DC1C171D}" vid="{AF0E94BA-5F29-4952-87CD-16B8B69BF2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Define-3</Template>
  <TotalTime>37</TotalTime>
  <Words>420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Theme1</vt:lpstr>
      <vt:lpstr>Review – 4 (Ideate) Title of the Project</vt:lpstr>
      <vt:lpstr>Contents</vt:lpstr>
      <vt:lpstr>1. Point of View Statement</vt:lpstr>
      <vt:lpstr>2.a. Idea Generation- Brainstorming</vt:lpstr>
      <vt:lpstr>2.b. Idea Generation- SCAMPER</vt:lpstr>
      <vt:lpstr>2. Idea Generation</vt:lpstr>
      <vt:lpstr>3. Idea Filtering</vt:lpstr>
      <vt:lpstr>4. Idea Selection</vt:lpstr>
      <vt:lpstr>5. Preparation for Community Visit-III</vt:lpstr>
      <vt:lpstr>5. Community Visit-III</vt:lpstr>
      <vt:lpstr>5. Community Visit-III</vt:lpstr>
      <vt:lpstr>5. Final Idea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 – 3 Title of the Project</dc:title>
  <dc:creator>Radhika Amashi</dc:creator>
  <cp:lastModifiedBy>Unnati Koppikar</cp:lastModifiedBy>
  <cp:revision>12</cp:revision>
  <dcterms:created xsi:type="dcterms:W3CDTF">2022-10-19T10:10:36Z</dcterms:created>
  <dcterms:modified xsi:type="dcterms:W3CDTF">2022-10-21T04:47:47Z</dcterms:modified>
</cp:coreProperties>
</file>