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5" r:id="rId15"/>
    <p:sldId id="269" r:id="rId16"/>
    <p:sldId id="274" r:id="rId17"/>
    <p:sldId id="271" r:id="rId18"/>
    <p:sldId id="272" r:id="rId19"/>
    <p:sldId id="273"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E0F3A-22D8-0992-F6DF-BDA4716B670C}" v="367" dt="2025-05-13T08:51:37.790"/>
    <p1510:client id="{6F713DD8-F27F-31A4-505A-CECCC0AAF01E}" v="291" dt="2025-05-13T08:42:13.064"/>
    <p1510:client id="{8F1E057D-5061-DD1A-A437-CA55833F60E4}" v="641" dt="2025-05-13T03:12:51.40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9625"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1224"/>
            <a:ext cx="12191999" cy="866774"/>
          </a:xfrm>
          <a:prstGeom prst="rect">
            <a:avLst/>
          </a:prstGeom>
        </p:spPr>
      </p:pic>
      <p:sp>
        <p:nvSpPr>
          <p:cNvPr id="2" name="Holder 2"/>
          <p:cNvSpPr>
            <a:spLocks noGrp="1"/>
          </p:cNvSpPr>
          <p:nvPr>
            <p:ph type="title"/>
          </p:nvPr>
        </p:nvSpPr>
        <p:spPr>
          <a:xfrm>
            <a:off x="892175" y="292480"/>
            <a:ext cx="6717665" cy="4495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a:xfrm>
            <a:off x="892175" y="1127318"/>
            <a:ext cx="10524490" cy="4175760"/>
          </a:xfrm>
          <a:prstGeom prst="rect">
            <a:avLst/>
          </a:prstGeom>
        </p:spPr>
        <p:txBody>
          <a:bodyPr wrap="square" lIns="0" tIns="0" rIns="0" bIns="0">
            <a:spAutoFit/>
          </a:bodyPr>
          <a:lstStyle>
            <a:lvl1pPr>
              <a:defRPr sz="14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5/13/2025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1448" y="977518"/>
            <a:ext cx="10908805" cy="1368323"/>
          </a:xfrm>
          <a:prstGeom prst="rect">
            <a:avLst/>
          </a:prstGeom>
        </p:spPr>
        <p:txBody>
          <a:bodyPr vert="horz" wrap="square" lIns="0" tIns="16510" rIns="0" bIns="0" rtlCol="0" anchor="t">
            <a:spAutoFit/>
          </a:bodyPr>
          <a:lstStyle/>
          <a:p>
            <a:pPr algn="ctr">
              <a:lnSpc>
                <a:spcPct val="100000"/>
              </a:lnSpc>
              <a:spcBef>
                <a:spcPts val="130"/>
              </a:spcBef>
            </a:pPr>
            <a:r>
              <a:rPr sz="2900" spc="-10" dirty="0"/>
              <a:t>VIVA-</a:t>
            </a:r>
            <a:r>
              <a:rPr sz="2900" spc="-20" dirty="0"/>
              <a:t>VOCE</a:t>
            </a:r>
            <a:endParaRPr sz="2900"/>
          </a:p>
          <a:p>
            <a:pPr algn="ctr">
              <a:spcBef>
                <a:spcPts val="50"/>
              </a:spcBef>
            </a:pPr>
            <a:r>
              <a:rPr lang="en-US" sz="2900" dirty="0">
                <a:ea typeface="Verdana"/>
              </a:rPr>
              <a:t>DASHBOARD FOR REAL TIME MONITORING OF CONSTRUCTION PROJETS </a:t>
            </a:r>
          </a:p>
        </p:txBody>
      </p:sp>
      <p:sp>
        <p:nvSpPr>
          <p:cNvPr id="3" name="object 3"/>
          <p:cNvSpPr txBox="1"/>
          <p:nvPr/>
        </p:nvSpPr>
        <p:spPr>
          <a:xfrm>
            <a:off x="869950" y="2457513"/>
            <a:ext cx="3264535" cy="323807"/>
          </a:xfrm>
          <a:prstGeom prst="rect">
            <a:avLst/>
          </a:prstGeom>
        </p:spPr>
        <p:txBody>
          <a:bodyPr vert="horz" wrap="square" lIns="0" tIns="15875" rIns="0" bIns="0" rtlCol="0" anchor="t">
            <a:spAutoFit/>
          </a:bodyPr>
          <a:lstStyle/>
          <a:p>
            <a:pPr marL="12700">
              <a:lnSpc>
                <a:spcPct val="100000"/>
              </a:lnSpc>
              <a:spcBef>
                <a:spcPts val="125"/>
              </a:spcBef>
            </a:pPr>
            <a:r>
              <a:rPr sz="2000" b="1" dirty="0">
                <a:solidFill>
                  <a:srgbClr val="17375E"/>
                </a:solidFill>
                <a:latin typeface="Verdana"/>
                <a:cs typeface="Verdana"/>
              </a:rPr>
              <a:t>Batch</a:t>
            </a:r>
            <a:r>
              <a:rPr sz="2000" b="1" spc="-25" dirty="0">
                <a:solidFill>
                  <a:srgbClr val="17375E"/>
                </a:solidFill>
                <a:latin typeface="Verdana"/>
                <a:cs typeface="Verdana"/>
              </a:rPr>
              <a:t> </a:t>
            </a:r>
            <a:r>
              <a:rPr sz="2000" b="1" dirty="0">
                <a:solidFill>
                  <a:srgbClr val="17375E"/>
                </a:solidFill>
                <a:latin typeface="Verdana"/>
                <a:cs typeface="Verdana"/>
              </a:rPr>
              <a:t>Number:</a:t>
            </a:r>
            <a:r>
              <a:rPr lang="en-US" sz="2000" b="1" dirty="0">
                <a:solidFill>
                  <a:srgbClr val="17375E"/>
                </a:solidFill>
                <a:latin typeface="Verdana"/>
                <a:cs typeface="Verdana"/>
              </a:rPr>
              <a:t>CSE156</a:t>
            </a:r>
            <a:endParaRPr sz="2000" b="1" spc="-25" dirty="0">
              <a:solidFill>
                <a:srgbClr val="17375E"/>
              </a:solidFill>
              <a:latin typeface="Verdana"/>
              <a:cs typeface="Verdana"/>
            </a:endParaRPr>
          </a:p>
        </p:txBody>
      </p:sp>
      <p:graphicFrame>
        <p:nvGraphicFramePr>
          <p:cNvPr id="6" name="object 6"/>
          <p:cNvGraphicFramePr>
            <a:graphicFrameLocks noGrp="1"/>
          </p:cNvGraphicFramePr>
          <p:nvPr>
            <p:extLst>
              <p:ext uri="{D42A27DB-BD31-4B8C-83A1-F6EECF244321}">
                <p14:modId xmlns:p14="http://schemas.microsoft.com/office/powerpoint/2010/main" val="579861202"/>
              </p:ext>
            </p:extLst>
          </p:nvPr>
        </p:nvGraphicFramePr>
        <p:xfrm>
          <a:off x="1089377" y="3403600"/>
          <a:ext cx="4611244" cy="1031240"/>
        </p:xfrm>
        <a:graphic>
          <a:graphicData uri="http://schemas.openxmlformats.org/drawingml/2006/table">
            <a:tbl>
              <a:tblPr firstRow="1" bandRow="1">
                <a:tableStyleId>{2D5ABB26-0587-4C30-8999-92F81FD0307C}</a:tableStyleId>
              </a:tblPr>
              <a:tblGrid>
                <a:gridCol w="1774506">
                  <a:extLst>
                    <a:ext uri="{9D8B030D-6E8A-4147-A177-3AD203B41FA5}">
                      <a16:colId xmlns:a16="http://schemas.microsoft.com/office/drawing/2014/main" val="20000"/>
                    </a:ext>
                  </a:extLst>
                </a:gridCol>
                <a:gridCol w="2836738">
                  <a:extLst>
                    <a:ext uri="{9D8B030D-6E8A-4147-A177-3AD203B41FA5}">
                      <a16:colId xmlns:a16="http://schemas.microsoft.com/office/drawing/2014/main" val="20001"/>
                    </a:ext>
                  </a:extLst>
                </a:gridCol>
              </a:tblGrid>
              <a:tr h="242801">
                <a:tc>
                  <a:txBody>
                    <a:bodyPr/>
                    <a:lstStyle/>
                    <a:p>
                      <a:pPr marL="92075">
                        <a:lnSpc>
                          <a:spcPct val="100000"/>
                        </a:lnSpc>
                        <a:spcBef>
                          <a:spcPts val="345"/>
                        </a:spcBef>
                      </a:pPr>
                      <a:r>
                        <a:rPr sz="1400" b="1" dirty="0">
                          <a:solidFill>
                            <a:srgbClr val="FFFFFF"/>
                          </a:solidFill>
                          <a:latin typeface="Arial"/>
                          <a:cs typeface="Arial"/>
                        </a:rPr>
                        <a:t>ROLL</a:t>
                      </a:r>
                      <a:r>
                        <a:rPr sz="1400" b="1" spc="-90" dirty="0">
                          <a:solidFill>
                            <a:srgbClr val="FFFFFF"/>
                          </a:solidFill>
                          <a:latin typeface="Arial"/>
                          <a:cs typeface="Arial"/>
                        </a:rPr>
                        <a:t> </a:t>
                      </a:r>
                      <a:r>
                        <a:rPr sz="1400" b="1" spc="-10" dirty="0">
                          <a:solidFill>
                            <a:srgbClr val="FFFFFF"/>
                          </a:solidFill>
                          <a:latin typeface="Arial"/>
                          <a:cs typeface="Arial"/>
                        </a:rPr>
                        <a:t>NUMBER</a:t>
                      </a:r>
                      <a:endParaRPr sz="1400">
                        <a:latin typeface="Arial"/>
                        <a:cs typeface="Arial"/>
                      </a:endParaRPr>
                    </a:p>
                  </a:txBody>
                  <a:tcPr marL="0" marR="0" marT="43815" marB="0">
                    <a:lnL w="9525">
                      <a:solidFill>
                        <a:srgbClr val="497DBA"/>
                      </a:solidFill>
                      <a:prstDash val="solid"/>
                    </a:lnL>
                    <a:lnB w="28575">
                      <a:solidFill>
                        <a:srgbClr val="FFFFFF"/>
                      </a:solidFill>
                      <a:prstDash val="solid"/>
                    </a:lnB>
                    <a:solidFill>
                      <a:srgbClr val="4F81BC"/>
                    </a:solidFill>
                  </a:tcPr>
                </a:tc>
                <a:tc>
                  <a:txBody>
                    <a:bodyPr/>
                    <a:lstStyle/>
                    <a:p>
                      <a:pPr marL="93345">
                        <a:lnSpc>
                          <a:spcPct val="100000"/>
                        </a:lnSpc>
                        <a:spcBef>
                          <a:spcPts val="345"/>
                        </a:spcBef>
                      </a:pPr>
                      <a:r>
                        <a:rPr sz="1400" b="1" dirty="0">
                          <a:solidFill>
                            <a:srgbClr val="FFFFFF"/>
                          </a:solidFill>
                          <a:latin typeface="Arial"/>
                          <a:cs typeface="Arial"/>
                        </a:rPr>
                        <a:t>STUDENT</a:t>
                      </a:r>
                      <a:r>
                        <a:rPr sz="1400" b="1" spc="-85" dirty="0">
                          <a:solidFill>
                            <a:srgbClr val="FFFFFF"/>
                          </a:solidFill>
                          <a:latin typeface="Arial"/>
                          <a:cs typeface="Arial"/>
                        </a:rPr>
                        <a:t> </a:t>
                      </a:r>
                      <a:r>
                        <a:rPr sz="1400" b="1" spc="-20" dirty="0">
                          <a:solidFill>
                            <a:srgbClr val="FFFFFF"/>
                          </a:solidFill>
                          <a:latin typeface="Arial"/>
                          <a:cs typeface="Arial"/>
                        </a:rPr>
                        <a:t>NAME</a:t>
                      </a:r>
                      <a:endParaRPr sz="1400">
                        <a:latin typeface="Arial"/>
                        <a:cs typeface="Arial"/>
                      </a:endParaRPr>
                    </a:p>
                  </a:txBody>
                  <a:tcPr marL="0" marR="0" marT="43815" marB="0">
                    <a:lnR w="9525">
                      <a:solidFill>
                        <a:srgbClr val="497DBA"/>
                      </a:solidFill>
                      <a:prstDash val="solid"/>
                    </a:lnR>
                    <a:lnB w="28575">
                      <a:solidFill>
                        <a:srgbClr val="FFFFFF"/>
                      </a:solidFill>
                      <a:prstDash val="solid"/>
                    </a:lnB>
                    <a:solidFill>
                      <a:srgbClr val="4F81BC"/>
                    </a:solidFill>
                  </a:tcPr>
                </a:tc>
                <a:extLst>
                  <a:ext uri="{0D108BD9-81ED-4DB2-BD59-A6C34878D82A}">
                    <a16:rowId xmlns:a16="http://schemas.microsoft.com/office/drawing/2014/main" val="10000"/>
                  </a:ext>
                </a:extLst>
              </a:tr>
              <a:tr h="242801">
                <a:tc>
                  <a:txBody>
                    <a:bodyPr/>
                    <a:lstStyle/>
                    <a:p>
                      <a:pPr marL="92075">
                        <a:lnSpc>
                          <a:spcPct val="100000"/>
                        </a:lnSpc>
                        <a:spcBef>
                          <a:spcPts val="350"/>
                        </a:spcBef>
                      </a:pPr>
                      <a:r>
                        <a:rPr sz="1400" spc="-10" dirty="0">
                          <a:latin typeface="Arial MT"/>
                          <a:cs typeface="Arial MT"/>
                        </a:rPr>
                        <a:t>20211ISD0022</a:t>
                      </a:r>
                      <a:endParaRPr sz="1400">
                        <a:latin typeface="Arial MT"/>
                        <a:cs typeface="Arial MT"/>
                      </a:endParaRPr>
                    </a:p>
                  </a:txBody>
                  <a:tcPr marL="0" marR="0" marT="44450" marB="0">
                    <a:lnL w="9525">
                      <a:solidFill>
                        <a:srgbClr val="497DBA"/>
                      </a:solidFill>
                      <a:prstDash val="solid"/>
                    </a:lnL>
                    <a:lnR w="9525">
                      <a:solidFill>
                        <a:srgbClr val="497DBA"/>
                      </a:solidFill>
                      <a:prstDash val="solid"/>
                    </a:lnR>
                    <a:lnT w="28575">
                      <a:solidFill>
                        <a:srgbClr val="FFFFFF"/>
                      </a:solidFill>
                      <a:prstDash val="solid"/>
                    </a:lnT>
                    <a:lnB w="9525">
                      <a:solidFill>
                        <a:srgbClr val="497DBA"/>
                      </a:solidFill>
                      <a:prstDash val="solid"/>
                    </a:lnB>
                    <a:solidFill>
                      <a:srgbClr val="4F81BC">
                        <a:alpha val="39999"/>
                      </a:srgbClr>
                    </a:solidFill>
                  </a:tcPr>
                </a:tc>
                <a:tc>
                  <a:txBody>
                    <a:bodyPr/>
                    <a:lstStyle/>
                    <a:p>
                      <a:pPr marL="93345">
                        <a:lnSpc>
                          <a:spcPct val="100000"/>
                        </a:lnSpc>
                        <a:spcBef>
                          <a:spcPts val="350"/>
                        </a:spcBef>
                      </a:pPr>
                      <a:r>
                        <a:rPr lang="en-US" sz="1400" dirty="0">
                          <a:latin typeface="Arial MT"/>
                          <a:cs typeface="Arial MT"/>
                        </a:rPr>
                        <a:t>ALURU</a:t>
                      </a:r>
                      <a:r>
                        <a:rPr sz="1400" spc="-15" dirty="0">
                          <a:latin typeface="Arial MT"/>
                          <a:cs typeface="Arial MT"/>
                        </a:rPr>
                        <a:t> </a:t>
                      </a:r>
                      <a:r>
                        <a:rPr sz="1400" spc="-80" dirty="0">
                          <a:latin typeface="Arial MT"/>
                          <a:cs typeface="Arial MT"/>
                        </a:rPr>
                        <a:t>PAVAN</a:t>
                      </a:r>
                      <a:r>
                        <a:rPr sz="1400" spc="-5" dirty="0">
                          <a:latin typeface="Arial MT"/>
                          <a:cs typeface="Arial MT"/>
                        </a:rPr>
                        <a:t> </a:t>
                      </a:r>
                      <a:r>
                        <a:rPr sz="1400" dirty="0">
                          <a:latin typeface="Arial MT"/>
                          <a:cs typeface="Arial MT"/>
                        </a:rPr>
                        <a:t>KUMAR</a:t>
                      </a:r>
                      <a:r>
                        <a:rPr sz="1400" spc="-5" dirty="0">
                          <a:latin typeface="Arial MT"/>
                          <a:cs typeface="Arial MT"/>
                        </a:rPr>
                        <a:t> </a:t>
                      </a:r>
                      <a:r>
                        <a:rPr sz="1400" spc="-20" dirty="0">
                          <a:latin typeface="Arial MT"/>
                          <a:cs typeface="Arial MT"/>
                        </a:rPr>
                        <a:t>REDDY</a:t>
                      </a:r>
                      <a:endParaRPr sz="1400">
                        <a:latin typeface="Arial MT"/>
                        <a:cs typeface="Arial MT"/>
                      </a:endParaRPr>
                    </a:p>
                  </a:txBody>
                  <a:tcPr marL="0" marR="0" marT="44450" marB="0">
                    <a:lnL w="9525">
                      <a:solidFill>
                        <a:srgbClr val="497DBA"/>
                      </a:solidFill>
                      <a:prstDash val="solid"/>
                    </a:lnL>
                    <a:lnR w="9525">
                      <a:solidFill>
                        <a:srgbClr val="497DBA"/>
                      </a:solidFill>
                      <a:prstDash val="solid"/>
                    </a:lnR>
                    <a:lnT w="28575">
                      <a:solidFill>
                        <a:srgbClr val="FFFFFF"/>
                      </a:solidFill>
                      <a:prstDash val="solid"/>
                    </a:lnT>
                    <a:lnB w="9525">
                      <a:solidFill>
                        <a:srgbClr val="497DBA"/>
                      </a:solidFill>
                      <a:prstDash val="solid"/>
                    </a:lnB>
                    <a:solidFill>
                      <a:srgbClr val="4F81BC">
                        <a:alpha val="39999"/>
                      </a:srgbClr>
                    </a:solidFill>
                  </a:tcPr>
                </a:tc>
                <a:extLst>
                  <a:ext uri="{0D108BD9-81ED-4DB2-BD59-A6C34878D82A}">
                    <a16:rowId xmlns:a16="http://schemas.microsoft.com/office/drawing/2014/main" val="10001"/>
                  </a:ext>
                </a:extLst>
              </a:tr>
              <a:tr h="242801">
                <a:tc>
                  <a:txBody>
                    <a:bodyPr/>
                    <a:lstStyle/>
                    <a:p>
                      <a:pPr marL="92075">
                        <a:lnSpc>
                          <a:spcPct val="100000"/>
                        </a:lnSpc>
                        <a:spcBef>
                          <a:spcPts val="350"/>
                        </a:spcBef>
                      </a:pPr>
                      <a:r>
                        <a:rPr sz="1400" spc="-10" dirty="0">
                          <a:latin typeface="Arial MT"/>
                          <a:cs typeface="Arial MT"/>
                        </a:rPr>
                        <a:t>20211ISD0037</a:t>
                      </a:r>
                      <a:endParaRPr sz="1400">
                        <a:latin typeface="Arial MT"/>
                        <a:cs typeface="Arial MT"/>
                      </a:endParaRPr>
                    </a:p>
                  </a:txBody>
                  <a:tcPr marL="0" marR="0" marT="44450" marB="0">
                    <a:lnL w="9525">
                      <a:solidFill>
                        <a:srgbClr val="497DBA"/>
                      </a:solidFill>
                      <a:prstDash val="solid"/>
                    </a:lnL>
                    <a:lnR w="9525">
                      <a:solidFill>
                        <a:srgbClr val="497DBA"/>
                      </a:solidFill>
                      <a:prstDash val="solid"/>
                    </a:lnR>
                    <a:lnT w="9525">
                      <a:solidFill>
                        <a:srgbClr val="497DBA"/>
                      </a:solidFill>
                      <a:prstDash val="solid"/>
                    </a:lnT>
                    <a:lnB w="9525">
                      <a:solidFill>
                        <a:srgbClr val="497DBA"/>
                      </a:solidFill>
                      <a:prstDash val="solid"/>
                    </a:lnB>
                  </a:tcPr>
                </a:tc>
                <a:tc>
                  <a:txBody>
                    <a:bodyPr/>
                    <a:lstStyle/>
                    <a:p>
                      <a:pPr marL="93345">
                        <a:lnSpc>
                          <a:spcPct val="100000"/>
                        </a:lnSpc>
                        <a:spcBef>
                          <a:spcPts val="350"/>
                        </a:spcBef>
                      </a:pPr>
                      <a:r>
                        <a:rPr sz="1400" spc="-30" dirty="0">
                          <a:latin typeface="Arial MT"/>
                          <a:cs typeface="Arial MT"/>
                        </a:rPr>
                        <a:t>MUPPALA</a:t>
                      </a:r>
                      <a:r>
                        <a:rPr sz="1400" spc="-70" dirty="0">
                          <a:latin typeface="Arial MT"/>
                          <a:cs typeface="Arial MT"/>
                        </a:rPr>
                        <a:t> </a:t>
                      </a:r>
                      <a:r>
                        <a:rPr sz="1400" dirty="0">
                          <a:latin typeface="Arial MT"/>
                          <a:cs typeface="Arial MT"/>
                        </a:rPr>
                        <a:t>PRUDHVI</a:t>
                      </a:r>
                      <a:r>
                        <a:rPr sz="1400" spc="-60" dirty="0">
                          <a:latin typeface="Arial MT"/>
                          <a:cs typeface="Arial MT"/>
                        </a:rPr>
                        <a:t> </a:t>
                      </a:r>
                      <a:r>
                        <a:rPr sz="1400" spc="-20" dirty="0">
                          <a:latin typeface="Arial MT"/>
                          <a:cs typeface="Arial MT"/>
                        </a:rPr>
                        <a:t>RAJU</a:t>
                      </a:r>
                      <a:endParaRPr sz="1400">
                        <a:latin typeface="Arial MT"/>
                        <a:cs typeface="Arial MT"/>
                      </a:endParaRPr>
                    </a:p>
                  </a:txBody>
                  <a:tcPr marL="0" marR="0" marT="44450" marB="0">
                    <a:lnL w="9525">
                      <a:solidFill>
                        <a:srgbClr val="497DBA"/>
                      </a:solidFill>
                      <a:prstDash val="solid"/>
                    </a:lnL>
                    <a:lnR w="9525">
                      <a:solidFill>
                        <a:srgbClr val="497DBA"/>
                      </a:solidFill>
                      <a:prstDash val="solid"/>
                    </a:lnR>
                    <a:lnT w="9525">
                      <a:solidFill>
                        <a:srgbClr val="497DBA"/>
                      </a:solidFill>
                      <a:prstDash val="solid"/>
                    </a:lnT>
                    <a:lnB w="9525">
                      <a:solidFill>
                        <a:srgbClr val="497DBA"/>
                      </a:solidFill>
                      <a:prstDash val="solid"/>
                    </a:lnB>
                  </a:tcPr>
                </a:tc>
                <a:extLst>
                  <a:ext uri="{0D108BD9-81ED-4DB2-BD59-A6C34878D82A}">
                    <a16:rowId xmlns:a16="http://schemas.microsoft.com/office/drawing/2014/main" val="10002"/>
                  </a:ext>
                </a:extLst>
              </a:tr>
              <a:tr h="242801">
                <a:tc>
                  <a:txBody>
                    <a:bodyPr/>
                    <a:lstStyle/>
                    <a:p>
                      <a:pPr marL="92075">
                        <a:lnSpc>
                          <a:spcPct val="100000"/>
                        </a:lnSpc>
                        <a:spcBef>
                          <a:spcPts val="355"/>
                        </a:spcBef>
                      </a:pPr>
                      <a:r>
                        <a:rPr sz="1400" spc="-10" dirty="0">
                          <a:latin typeface="Arial MT"/>
                          <a:cs typeface="Arial MT"/>
                        </a:rPr>
                        <a:t>20211ISD0023</a:t>
                      </a:r>
                      <a:endParaRPr sz="1400">
                        <a:latin typeface="Arial MT"/>
                        <a:cs typeface="Arial MT"/>
                      </a:endParaRPr>
                    </a:p>
                  </a:txBody>
                  <a:tcPr marL="0" marR="0" marT="45085" marB="0">
                    <a:lnL w="9525">
                      <a:solidFill>
                        <a:srgbClr val="497DBA"/>
                      </a:solidFill>
                      <a:prstDash val="solid"/>
                    </a:lnL>
                    <a:lnR w="9525">
                      <a:solidFill>
                        <a:srgbClr val="497DBA"/>
                      </a:solidFill>
                      <a:prstDash val="solid"/>
                    </a:lnR>
                    <a:lnT w="9525">
                      <a:solidFill>
                        <a:srgbClr val="497DBA"/>
                      </a:solidFill>
                      <a:prstDash val="solid"/>
                    </a:lnT>
                    <a:lnB w="9525">
                      <a:solidFill>
                        <a:srgbClr val="497DBA"/>
                      </a:solidFill>
                      <a:prstDash val="solid"/>
                    </a:lnB>
                    <a:solidFill>
                      <a:srgbClr val="4F81BC">
                        <a:alpha val="39999"/>
                      </a:srgbClr>
                    </a:solidFill>
                  </a:tcPr>
                </a:tc>
                <a:tc>
                  <a:txBody>
                    <a:bodyPr/>
                    <a:lstStyle/>
                    <a:p>
                      <a:pPr marL="93345">
                        <a:lnSpc>
                          <a:spcPct val="100000"/>
                        </a:lnSpc>
                        <a:spcBef>
                          <a:spcPts val="355"/>
                        </a:spcBef>
                      </a:pPr>
                      <a:r>
                        <a:rPr sz="1400" spc="-20" dirty="0">
                          <a:latin typeface="Arial MT"/>
                          <a:cs typeface="Arial MT"/>
                        </a:rPr>
                        <a:t>ABHAY</a:t>
                      </a:r>
                      <a:r>
                        <a:rPr sz="1400" spc="-60" dirty="0">
                          <a:latin typeface="Arial MT"/>
                          <a:cs typeface="Arial MT"/>
                        </a:rPr>
                        <a:t> </a:t>
                      </a:r>
                      <a:r>
                        <a:rPr sz="1400" dirty="0">
                          <a:latin typeface="Arial MT"/>
                          <a:cs typeface="Arial MT"/>
                        </a:rPr>
                        <a:t>R</a:t>
                      </a:r>
                      <a:r>
                        <a:rPr sz="1400" spc="-65" dirty="0">
                          <a:latin typeface="Arial MT"/>
                          <a:cs typeface="Arial MT"/>
                        </a:rPr>
                        <a:t> </a:t>
                      </a:r>
                      <a:r>
                        <a:rPr sz="1400" spc="-10" dirty="0">
                          <a:latin typeface="Arial MT"/>
                          <a:cs typeface="Arial MT"/>
                        </a:rPr>
                        <a:t>ACHARYA</a:t>
                      </a:r>
                      <a:endParaRPr sz="1400">
                        <a:latin typeface="Arial MT"/>
                        <a:cs typeface="Arial MT"/>
                      </a:endParaRPr>
                    </a:p>
                  </a:txBody>
                  <a:tcPr marL="0" marR="0" marT="45085" marB="0">
                    <a:lnL w="9525">
                      <a:solidFill>
                        <a:srgbClr val="497DBA"/>
                      </a:solidFill>
                      <a:prstDash val="solid"/>
                    </a:lnL>
                    <a:lnR w="9525">
                      <a:solidFill>
                        <a:srgbClr val="497DBA"/>
                      </a:solidFill>
                      <a:prstDash val="solid"/>
                    </a:lnR>
                    <a:lnT w="9525">
                      <a:solidFill>
                        <a:srgbClr val="497DBA"/>
                      </a:solidFill>
                      <a:prstDash val="solid"/>
                    </a:lnT>
                    <a:lnB w="9525">
                      <a:solidFill>
                        <a:srgbClr val="497DBA"/>
                      </a:solidFill>
                      <a:prstDash val="solid"/>
                    </a:lnB>
                    <a:solidFill>
                      <a:srgbClr val="4F81BC">
                        <a:alpha val="39999"/>
                      </a:srgbClr>
                    </a:solidFill>
                  </a:tcPr>
                </a:tc>
                <a:extLst>
                  <a:ext uri="{0D108BD9-81ED-4DB2-BD59-A6C34878D82A}">
                    <a16:rowId xmlns:a16="http://schemas.microsoft.com/office/drawing/2014/main" val="10003"/>
                  </a:ext>
                </a:extLst>
              </a:tr>
            </a:tbl>
          </a:graphicData>
        </a:graphic>
      </p:graphicFrame>
      <p:sp>
        <p:nvSpPr>
          <p:cNvPr id="7" name="object 7"/>
          <p:cNvSpPr txBox="1"/>
          <p:nvPr/>
        </p:nvSpPr>
        <p:spPr>
          <a:xfrm>
            <a:off x="965200" y="2752026"/>
            <a:ext cx="11266170" cy="3350213"/>
          </a:xfrm>
          <a:prstGeom prst="rect">
            <a:avLst/>
          </a:prstGeom>
          <a:solidFill>
            <a:schemeClr val="bg1"/>
          </a:solidFill>
        </p:spPr>
        <p:txBody>
          <a:bodyPr vert="horz" wrap="square" lIns="0" tIns="15875" rIns="0" bIns="0" rtlCol="0" anchor="t">
            <a:spAutoFit/>
          </a:bodyPr>
          <a:lstStyle/>
          <a:p>
            <a:pPr marL="5104130" algn="ctr">
              <a:lnSpc>
                <a:spcPct val="100000"/>
              </a:lnSpc>
              <a:spcBef>
                <a:spcPts val="125"/>
              </a:spcBef>
            </a:pPr>
            <a:r>
              <a:rPr sz="1400" b="1" dirty="0">
                <a:solidFill>
                  <a:srgbClr val="17365D"/>
                </a:solidFill>
                <a:latin typeface="Verdana"/>
                <a:cs typeface="Verdana"/>
              </a:rPr>
              <a:t>Under</a:t>
            </a:r>
            <a:r>
              <a:rPr sz="1400" b="1" spc="-40" dirty="0">
                <a:solidFill>
                  <a:srgbClr val="17365D"/>
                </a:solidFill>
                <a:latin typeface="Verdana"/>
                <a:cs typeface="Verdana"/>
              </a:rPr>
              <a:t> </a:t>
            </a:r>
            <a:r>
              <a:rPr sz="1400" b="1" dirty="0">
                <a:solidFill>
                  <a:srgbClr val="17365D"/>
                </a:solidFill>
                <a:latin typeface="Verdana"/>
                <a:cs typeface="Verdana"/>
              </a:rPr>
              <a:t>the</a:t>
            </a:r>
            <a:r>
              <a:rPr sz="1400" b="1" spc="-55" dirty="0">
                <a:solidFill>
                  <a:srgbClr val="17365D"/>
                </a:solidFill>
                <a:latin typeface="Verdana"/>
                <a:cs typeface="Verdana"/>
              </a:rPr>
              <a:t> </a:t>
            </a:r>
            <a:r>
              <a:rPr sz="1400" b="1" dirty="0">
                <a:solidFill>
                  <a:srgbClr val="17365D"/>
                </a:solidFill>
                <a:latin typeface="Verdana"/>
                <a:cs typeface="Verdana"/>
              </a:rPr>
              <a:t>Supervision</a:t>
            </a:r>
            <a:r>
              <a:rPr sz="1400" b="1" spc="-35" dirty="0">
                <a:solidFill>
                  <a:srgbClr val="17365D"/>
                </a:solidFill>
                <a:latin typeface="Verdana"/>
                <a:cs typeface="Verdana"/>
              </a:rPr>
              <a:t> </a:t>
            </a:r>
            <a:r>
              <a:rPr sz="1400" b="1" spc="-25" dirty="0">
                <a:solidFill>
                  <a:srgbClr val="17365D"/>
                </a:solidFill>
                <a:latin typeface="Verdana"/>
                <a:cs typeface="Verdana"/>
              </a:rPr>
              <a:t>of,</a:t>
            </a:r>
            <a:endParaRPr sz="1400">
              <a:latin typeface="Verdana"/>
              <a:cs typeface="Verdana"/>
            </a:endParaRPr>
          </a:p>
          <a:p>
            <a:pPr algn="ctr">
              <a:spcBef>
                <a:spcPts val="750"/>
              </a:spcBef>
            </a:pPr>
            <a:endParaRPr lang="en-US" sz="1400">
              <a:solidFill>
                <a:srgbClr val="000000"/>
              </a:solidFill>
              <a:latin typeface="Verdana"/>
              <a:ea typeface="Verdana"/>
              <a:cs typeface="Verdana"/>
            </a:endParaRPr>
          </a:p>
          <a:p>
            <a:pPr marL="5104130" algn="ctr"/>
            <a:r>
              <a:rPr lang="en-US" sz="1400" b="1" dirty="0">
                <a:solidFill>
                  <a:srgbClr val="17365D"/>
                </a:solidFill>
                <a:latin typeface="Verdana"/>
                <a:cs typeface="Verdana"/>
              </a:rPr>
              <a:t>         </a:t>
            </a:r>
            <a:r>
              <a:rPr lang="en-US" sz="1400" b="1" dirty="0" err="1">
                <a:solidFill>
                  <a:srgbClr val="17365D"/>
                </a:solidFill>
                <a:latin typeface="Verdana"/>
                <a:cs typeface="Verdana"/>
              </a:rPr>
              <a:t>Mr</a:t>
            </a:r>
            <a:r>
              <a:rPr lang="en-US" sz="1400" b="1" dirty="0">
                <a:solidFill>
                  <a:srgbClr val="17365D"/>
                </a:solidFill>
                <a:latin typeface="Verdana"/>
                <a:cs typeface="Verdana"/>
              </a:rPr>
              <a:t> Asad </a:t>
            </a:r>
            <a:r>
              <a:rPr lang="en-US" sz="1400" b="1" dirty="0" err="1">
                <a:solidFill>
                  <a:srgbClr val="17365D"/>
                </a:solidFill>
                <a:latin typeface="Verdana"/>
                <a:cs typeface="Verdana"/>
              </a:rPr>
              <a:t>mohammed</a:t>
            </a:r>
            <a:r>
              <a:rPr lang="en-US" sz="1400" b="1" dirty="0">
                <a:solidFill>
                  <a:srgbClr val="17365D"/>
                </a:solidFill>
                <a:latin typeface="Verdana"/>
                <a:cs typeface="Verdana"/>
              </a:rPr>
              <a:t> khan</a:t>
            </a:r>
            <a:r>
              <a:rPr lang="en-US" sz="1400" b="1" spc="-10" dirty="0">
                <a:solidFill>
                  <a:srgbClr val="17365D"/>
                </a:solidFill>
                <a:latin typeface="Verdana"/>
                <a:cs typeface="Verdana"/>
              </a:rPr>
              <a:t>,</a:t>
            </a:r>
            <a:endParaRPr sz="1400" dirty="0">
              <a:latin typeface="Verdana"/>
              <a:cs typeface="Verdana"/>
            </a:endParaRPr>
          </a:p>
          <a:p>
            <a:pPr marL="5104130" algn="ctr">
              <a:spcBef>
                <a:spcPts val="200"/>
              </a:spcBef>
            </a:pPr>
            <a:r>
              <a:rPr lang="en-US" sz="1400" b="1" dirty="0">
                <a:solidFill>
                  <a:srgbClr val="17365D"/>
                </a:solidFill>
                <a:latin typeface="Verdana"/>
                <a:cs typeface="Verdana"/>
              </a:rPr>
              <a:t> Assistant Professor</a:t>
            </a:r>
            <a:endParaRPr sz="1400" b="1" spc="-45" dirty="0">
              <a:solidFill>
                <a:srgbClr val="17365D"/>
              </a:solidFill>
              <a:latin typeface="Verdana"/>
              <a:ea typeface="Verdana"/>
              <a:cs typeface="Verdana"/>
            </a:endParaRPr>
          </a:p>
          <a:p>
            <a:pPr marL="5104130" marR="5080" algn="ctr">
              <a:lnSpc>
                <a:spcPts val="1650"/>
              </a:lnSpc>
              <a:spcBef>
                <a:spcPts val="425"/>
              </a:spcBef>
            </a:pPr>
            <a:r>
              <a:rPr lang="en-US" sz="1400" b="1" dirty="0">
                <a:solidFill>
                  <a:srgbClr val="17365D"/>
                </a:solidFill>
                <a:latin typeface="Verdana"/>
                <a:ea typeface="Verdana"/>
                <a:cs typeface="Verdana"/>
              </a:rPr>
              <a:t>PSCS</a:t>
            </a:r>
          </a:p>
          <a:p>
            <a:pPr marL="5104130" algn="ctr">
              <a:lnSpc>
                <a:spcPct val="100000"/>
              </a:lnSpc>
              <a:spcBef>
                <a:spcPts val="300"/>
              </a:spcBef>
            </a:pPr>
            <a:r>
              <a:rPr sz="1400" b="1" dirty="0">
                <a:solidFill>
                  <a:srgbClr val="17365D"/>
                </a:solidFill>
                <a:latin typeface="Verdana"/>
                <a:cs typeface="Verdana"/>
              </a:rPr>
              <a:t>Presidency</a:t>
            </a:r>
            <a:r>
              <a:rPr sz="1400" b="1" spc="-75" dirty="0">
                <a:solidFill>
                  <a:srgbClr val="17365D"/>
                </a:solidFill>
                <a:latin typeface="Verdana"/>
                <a:cs typeface="Verdana"/>
              </a:rPr>
              <a:t> </a:t>
            </a:r>
            <a:r>
              <a:rPr sz="1400" b="1" spc="-10" dirty="0">
                <a:solidFill>
                  <a:srgbClr val="17365D"/>
                </a:solidFill>
                <a:latin typeface="Verdana"/>
                <a:cs typeface="Verdana"/>
              </a:rPr>
              <a:t>University</a:t>
            </a:r>
            <a:endParaRPr sz="1400">
              <a:latin typeface="Verdana"/>
              <a:cs typeface="Verdana"/>
            </a:endParaRPr>
          </a:p>
          <a:p>
            <a:pPr marL="5104130" algn="ctr">
              <a:spcBef>
                <a:spcPts val="300"/>
              </a:spcBef>
            </a:pPr>
            <a:endParaRPr lang="en-US" sz="1400" b="1" spc="-10" dirty="0">
              <a:solidFill>
                <a:srgbClr val="17365D"/>
              </a:solidFill>
              <a:latin typeface="Verdana"/>
              <a:ea typeface="Verdana"/>
              <a:cs typeface="Cambria"/>
            </a:endParaRPr>
          </a:p>
          <a:p>
            <a:pPr marL="12700" marR="8356600">
              <a:lnSpc>
                <a:spcPct val="100899"/>
              </a:lnSpc>
              <a:spcBef>
                <a:spcPts val="420"/>
              </a:spcBef>
            </a:pPr>
            <a:r>
              <a:rPr sz="1550" b="1" dirty="0">
                <a:solidFill>
                  <a:srgbClr val="4F81BC"/>
                </a:solidFill>
                <a:latin typeface="Cambria"/>
                <a:cs typeface="Cambria"/>
              </a:rPr>
              <a:t>Name</a:t>
            </a:r>
            <a:r>
              <a:rPr sz="1550" b="1" spc="80" dirty="0">
                <a:solidFill>
                  <a:srgbClr val="4F81BC"/>
                </a:solidFill>
                <a:latin typeface="Cambria"/>
                <a:cs typeface="Cambria"/>
              </a:rPr>
              <a:t> </a:t>
            </a:r>
            <a:r>
              <a:rPr sz="1550" b="1" dirty="0">
                <a:solidFill>
                  <a:srgbClr val="4F81BC"/>
                </a:solidFill>
                <a:latin typeface="Cambria"/>
                <a:cs typeface="Cambria"/>
              </a:rPr>
              <a:t>of</a:t>
            </a:r>
            <a:r>
              <a:rPr sz="1550" b="1" spc="110" dirty="0">
                <a:solidFill>
                  <a:srgbClr val="4F81BC"/>
                </a:solidFill>
                <a:latin typeface="Cambria"/>
                <a:cs typeface="Cambria"/>
              </a:rPr>
              <a:t> </a:t>
            </a:r>
            <a:r>
              <a:rPr sz="1550" b="1" dirty="0">
                <a:solidFill>
                  <a:srgbClr val="4F81BC"/>
                </a:solidFill>
                <a:latin typeface="Cambria"/>
                <a:cs typeface="Cambria"/>
              </a:rPr>
              <a:t>the</a:t>
            </a:r>
            <a:r>
              <a:rPr sz="1550" b="1" spc="85" dirty="0">
                <a:solidFill>
                  <a:srgbClr val="4F81BC"/>
                </a:solidFill>
                <a:latin typeface="Cambria"/>
                <a:cs typeface="Cambria"/>
              </a:rPr>
              <a:t> </a:t>
            </a:r>
            <a:r>
              <a:rPr sz="1550" b="1" dirty="0">
                <a:solidFill>
                  <a:srgbClr val="4F81BC"/>
                </a:solidFill>
                <a:latin typeface="Cambria"/>
                <a:cs typeface="Cambria"/>
              </a:rPr>
              <a:t>Program:</a:t>
            </a:r>
            <a:r>
              <a:rPr sz="1550" b="1" spc="140" dirty="0">
                <a:solidFill>
                  <a:srgbClr val="4F81BC"/>
                </a:solidFill>
                <a:latin typeface="Cambria"/>
                <a:cs typeface="Cambria"/>
              </a:rPr>
              <a:t> </a:t>
            </a:r>
            <a:r>
              <a:rPr lang="en-US" sz="1600" b="1" spc="140" dirty="0">
                <a:solidFill>
                  <a:srgbClr val="0D0D0D"/>
                </a:solidFill>
                <a:latin typeface="Cambria"/>
                <a:cs typeface="Cambria"/>
              </a:rPr>
              <a:t> CSE</a:t>
            </a:r>
            <a:endParaRPr lang="en-US" sz="1550" b="1" spc="140" dirty="0">
              <a:solidFill>
                <a:srgbClr val="4F81BC"/>
              </a:solidFill>
              <a:latin typeface="Cambria"/>
              <a:ea typeface="Cambria"/>
              <a:cs typeface="Cambria"/>
            </a:endParaRPr>
          </a:p>
          <a:p>
            <a:pPr marL="12700" marR="8356600">
              <a:lnSpc>
                <a:spcPct val="100899"/>
              </a:lnSpc>
              <a:spcBef>
                <a:spcPts val="420"/>
              </a:spcBef>
            </a:pPr>
            <a:r>
              <a:rPr sz="1550" b="1" dirty="0">
                <a:solidFill>
                  <a:srgbClr val="4F81BC"/>
                </a:solidFill>
                <a:latin typeface="Cambria"/>
                <a:cs typeface="Cambria"/>
              </a:rPr>
              <a:t>Name</a:t>
            </a:r>
            <a:r>
              <a:rPr sz="1550" b="1" spc="30" dirty="0">
                <a:solidFill>
                  <a:srgbClr val="4F81BC"/>
                </a:solidFill>
                <a:latin typeface="Cambria"/>
                <a:cs typeface="Cambria"/>
              </a:rPr>
              <a:t> </a:t>
            </a:r>
            <a:r>
              <a:rPr sz="1550" b="1" dirty="0">
                <a:solidFill>
                  <a:srgbClr val="4F81BC"/>
                </a:solidFill>
                <a:latin typeface="Cambria"/>
                <a:cs typeface="Cambria"/>
              </a:rPr>
              <a:t>of</a:t>
            </a:r>
            <a:r>
              <a:rPr sz="1550" b="1" spc="55" dirty="0">
                <a:solidFill>
                  <a:srgbClr val="4F81BC"/>
                </a:solidFill>
                <a:latin typeface="Cambria"/>
                <a:cs typeface="Cambria"/>
              </a:rPr>
              <a:t> </a:t>
            </a:r>
            <a:r>
              <a:rPr sz="1550" b="1" dirty="0">
                <a:solidFill>
                  <a:srgbClr val="4F81BC"/>
                </a:solidFill>
                <a:latin typeface="Cambria"/>
                <a:cs typeface="Cambria"/>
              </a:rPr>
              <a:t>the</a:t>
            </a:r>
            <a:r>
              <a:rPr sz="1550" b="1" spc="70" dirty="0">
                <a:solidFill>
                  <a:srgbClr val="4F81BC"/>
                </a:solidFill>
                <a:latin typeface="Cambria"/>
                <a:cs typeface="Cambria"/>
              </a:rPr>
              <a:t> </a:t>
            </a:r>
            <a:r>
              <a:rPr sz="1550" b="1" dirty="0" err="1">
                <a:solidFill>
                  <a:srgbClr val="4F81BC"/>
                </a:solidFill>
                <a:latin typeface="Cambria"/>
                <a:cs typeface="Cambria"/>
              </a:rPr>
              <a:t>HoD</a:t>
            </a:r>
            <a:r>
              <a:rPr sz="1550" b="1" dirty="0">
                <a:solidFill>
                  <a:srgbClr val="4F81BC"/>
                </a:solidFill>
                <a:latin typeface="Cambria"/>
                <a:cs typeface="Cambria"/>
              </a:rPr>
              <a:t>:</a:t>
            </a:r>
            <a:r>
              <a:rPr lang="en-US" sz="1550" b="1" dirty="0">
                <a:solidFill>
                  <a:srgbClr val="4F81BC"/>
                </a:solidFill>
                <a:latin typeface="Cambria"/>
                <a:cs typeface="Cambria"/>
              </a:rPr>
              <a:t> </a:t>
            </a:r>
            <a:r>
              <a:rPr sz="1550" b="1" dirty="0">
                <a:solidFill>
                  <a:srgbClr val="0D0D0D"/>
                </a:solidFill>
                <a:latin typeface="Cambria"/>
                <a:cs typeface="Cambria"/>
              </a:rPr>
              <a:t>Dr.</a:t>
            </a:r>
            <a:r>
              <a:rPr lang="en-US" sz="1550" b="1" dirty="0">
                <a:solidFill>
                  <a:srgbClr val="0D0D0D"/>
                </a:solidFill>
                <a:latin typeface="Cambria"/>
                <a:cs typeface="Cambria"/>
              </a:rPr>
              <a:t> Asif </a:t>
            </a:r>
            <a:r>
              <a:rPr lang="en-US" sz="1550" b="1" dirty="0" err="1">
                <a:solidFill>
                  <a:srgbClr val="0D0D0D"/>
                </a:solidFill>
                <a:latin typeface="Cambria"/>
                <a:cs typeface="Cambria"/>
              </a:rPr>
              <a:t>mohammad</a:t>
            </a:r>
            <a:r>
              <a:rPr lang="en-US" sz="1550" b="1" dirty="0">
                <a:solidFill>
                  <a:srgbClr val="0D0D0D"/>
                </a:solidFill>
                <a:latin typeface="Cambria"/>
                <a:cs typeface="Cambria"/>
              </a:rPr>
              <a:t> </a:t>
            </a:r>
            <a:endParaRPr sz="1550" b="1" spc="-50" dirty="0">
              <a:latin typeface="Cambria"/>
              <a:cs typeface="Cambria"/>
            </a:endParaRPr>
          </a:p>
          <a:p>
            <a:pPr marL="12700" marR="5534025">
              <a:lnSpc>
                <a:spcPct val="104900"/>
              </a:lnSpc>
            </a:pPr>
            <a:r>
              <a:rPr sz="1550" b="1" dirty="0">
                <a:solidFill>
                  <a:srgbClr val="4F81BC"/>
                </a:solidFill>
                <a:latin typeface="Cambria"/>
                <a:cs typeface="Cambria"/>
              </a:rPr>
              <a:t>Name</a:t>
            </a:r>
            <a:r>
              <a:rPr sz="1550" b="1" spc="85" dirty="0">
                <a:solidFill>
                  <a:srgbClr val="4F81BC"/>
                </a:solidFill>
                <a:latin typeface="Cambria"/>
                <a:cs typeface="Cambria"/>
              </a:rPr>
              <a:t> </a:t>
            </a:r>
            <a:r>
              <a:rPr sz="1550" b="1" dirty="0">
                <a:solidFill>
                  <a:srgbClr val="4F81BC"/>
                </a:solidFill>
                <a:latin typeface="Cambria"/>
                <a:cs typeface="Cambria"/>
              </a:rPr>
              <a:t>of</a:t>
            </a:r>
            <a:r>
              <a:rPr sz="1550" b="1" spc="114" dirty="0">
                <a:solidFill>
                  <a:srgbClr val="4F81BC"/>
                </a:solidFill>
                <a:latin typeface="Cambria"/>
                <a:cs typeface="Cambria"/>
              </a:rPr>
              <a:t> </a:t>
            </a:r>
            <a:r>
              <a:rPr sz="1550" b="1" dirty="0">
                <a:solidFill>
                  <a:srgbClr val="4F81BC"/>
                </a:solidFill>
                <a:latin typeface="Cambria"/>
                <a:cs typeface="Cambria"/>
              </a:rPr>
              <a:t>the</a:t>
            </a:r>
            <a:r>
              <a:rPr sz="1550" b="1" spc="90" dirty="0">
                <a:solidFill>
                  <a:srgbClr val="4F81BC"/>
                </a:solidFill>
                <a:latin typeface="Cambria"/>
                <a:cs typeface="Cambria"/>
              </a:rPr>
              <a:t> </a:t>
            </a:r>
            <a:r>
              <a:rPr sz="1550" b="1" dirty="0">
                <a:solidFill>
                  <a:srgbClr val="4F81BC"/>
                </a:solidFill>
                <a:latin typeface="Cambria"/>
                <a:cs typeface="Cambria"/>
              </a:rPr>
              <a:t>Program</a:t>
            </a:r>
            <a:r>
              <a:rPr sz="1550" b="1" spc="125" dirty="0">
                <a:solidFill>
                  <a:srgbClr val="4F81BC"/>
                </a:solidFill>
                <a:latin typeface="Cambria"/>
                <a:cs typeface="Cambria"/>
              </a:rPr>
              <a:t> </a:t>
            </a:r>
            <a:r>
              <a:rPr sz="1550" b="1" dirty="0">
                <a:solidFill>
                  <a:srgbClr val="4F81BC"/>
                </a:solidFill>
                <a:latin typeface="Cambria"/>
                <a:cs typeface="Cambria"/>
              </a:rPr>
              <a:t>Project</a:t>
            </a:r>
            <a:r>
              <a:rPr sz="1550" b="1" spc="40" dirty="0">
                <a:solidFill>
                  <a:srgbClr val="4F81BC"/>
                </a:solidFill>
                <a:latin typeface="Cambria"/>
                <a:cs typeface="Cambria"/>
              </a:rPr>
              <a:t> </a:t>
            </a:r>
            <a:r>
              <a:rPr sz="1550" b="1" dirty="0">
                <a:solidFill>
                  <a:srgbClr val="4F81BC"/>
                </a:solidFill>
                <a:latin typeface="Cambria"/>
                <a:cs typeface="Cambria"/>
              </a:rPr>
              <a:t>Coordinator:</a:t>
            </a:r>
            <a:r>
              <a:rPr sz="1550" b="1" spc="170" dirty="0">
                <a:solidFill>
                  <a:srgbClr val="4F81BC"/>
                </a:solidFill>
                <a:latin typeface="Cambria"/>
                <a:cs typeface="Cambria"/>
              </a:rPr>
              <a:t> </a:t>
            </a:r>
            <a:r>
              <a:rPr sz="1550" b="1" dirty="0">
                <a:latin typeface="Cambria"/>
                <a:cs typeface="Cambria"/>
              </a:rPr>
              <a:t>Mr.</a:t>
            </a:r>
            <a:r>
              <a:rPr lang="en-US" sz="1550" b="1" dirty="0">
                <a:latin typeface="Cambria"/>
                <a:cs typeface="Cambria"/>
              </a:rPr>
              <a:t> Md Ziaur </a:t>
            </a:r>
            <a:r>
              <a:rPr lang="en-US" sz="1550" b="1" dirty="0" err="1">
                <a:latin typeface="Cambria"/>
                <a:cs typeface="Cambria"/>
              </a:rPr>
              <a:t>rahman</a:t>
            </a:r>
            <a:r>
              <a:rPr lang="en-US" sz="1550" b="1" dirty="0">
                <a:latin typeface="Cambria"/>
                <a:cs typeface="Cambria"/>
              </a:rPr>
              <a:t> </a:t>
            </a:r>
            <a:endParaRPr lang="en-US" sz="1550" b="1" dirty="0">
              <a:solidFill>
                <a:srgbClr val="000000"/>
              </a:solidFill>
              <a:latin typeface="Cambria"/>
              <a:ea typeface="Cambria"/>
              <a:cs typeface="Cambria"/>
            </a:endParaRPr>
          </a:p>
          <a:p>
            <a:pPr marL="12700" marR="5534025">
              <a:lnSpc>
                <a:spcPct val="104900"/>
              </a:lnSpc>
            </a:pPr>
            <a:r>
              <a:rPr sz="1550" b="1" dirty="0">
                <a:solidFill>
                  <a:srgbClr val="4F81BC"/>
                </a:solidFill>
                <a:latin typeface="Cambria"/>
                <a:cs typeface="Cambria"/>
              </a:rPr>
              <a:t>Name</a:t>
            </a:r>
            <a:r>
              <a:rPr sz="1550" b="1" spc="85" dirty="0">
                <a:solidFill>
                  <a:srgbClr val="4F81BC"/>
                </a:solidFill>
                <a:latin typeface="Cambria"/>
                <a:cs typeface="Cambria"/>
              </a:rPr>
              <a:t> </a:t>
            </a:r>
            <a:r>
              <a:rPr sz="1550" b="1" dirty="0">
                <a:solidFill>
                  <a:srgbClr val="4F81BC"/>
                </a:solidFill>
                <a:latin typeface="Cambria"/>
                <a:cs typeface="Cambria"/>
              </a:rPr>
              <a:t>of</a:t>
            </a:r>
            <a:r>
              <a:rPr sz="1550" b="1" spc="110" dirty="0">
                <a:solidFill>
                  <a:srgbClr val="4F81BC"/>
                </a:solidFill>
                <a:latin typeface="Cambria"/>
                <a:cs typeface="Cambria"/>
              </a:rPr>
              <a:t> </a:t>
            </a:r>
            <a:r>
              <a:rPr sz="1550" b="1" dirty="0">
                <a:solidFill>
                  <a:srgbClr val="4F81BC"/>
                </a:solidFill>
                <a:latin typeface="Cambria"/>
                <a:cs typeface="Cambria"/>
              </a:rPr>
              <a:t>the</a:t>
            </a:r>
            <a:r>
              <a:rPr sz="1550" b="1" spc="90" dirty="0">
                <a:solidFill>
                  <a:srgbClr val="4F81BC"/>
                </a:solidFill>
                <a:latin typeface="Cambria"/>
                <a:cs typeface="Cambria"/>
              </a:rPr>
              <a:t> </a:t>
            </a:r>
            <a:r>
              <a:rPr sz="1550" b="1" dirty="0">
                <a:solidFill>
                  <a:srgbClr val="4F81BC"/>
                </a:solidFill>
                <a:latin typeface="Cambria"/>
                <a:cs typeface="Cambria"/>
              </a:rPr>
              <a:t>School</a:t>
            </a:r>
            <a:r>
              <a:rPr sz="1550" b="1" spc="145" dirty="0">
                <a:solidFill>
                  <a:srgbClr val="4F81BC"/>
                </a:solidFill>
                <a:latin typeface="Cambria"/>
                <a:cs typeface="Cambria"/>
              </a:rPr>
              <a:t> </a:t>
            </a:r>
            <a:r>
              <a:rPr sz="1550" b="1" dirty="0">
                <a:solidFill>
                  <a:srgbClr val="4F81BC"/>
                </a:solidFill>
                <a:latin typeface="Cambria"/>
                <a:cs typeface="Cambria"/>
              </a:rPr>
              <a:t>Project</a:t>
            </a:r>
            <a:r>
              <a:rPr sz="1550" b="1" spc="125" dirty="0">
                <a:solidFill>
                  <a:srgbClr val="4F81BC"/>
                </a:solidFill>
                <a:latin typeface="Cambria"/>
                <a:cs typeface="Cambria"/>
              </a:rPr>
              <a:t> </a:t>
            </a:r>
            <a:r>
              <a:rPr sz="1550" b="1" dirty="0">
                <a:solidFill>
                  <a:srgbClr val="4F81BC"/>
                </a:solidFill>
                <a:latin typeface="Cambria"/>
                <a:cs typeface="Cambria"/>
              </a:rPr>
              <a:t>Coordinators:</a:t>
            </a:r>
            <a:r>
              <a:rPr sz="1550" b="1" spc="135" dirty="0">
                <a:solidFill>
                  <a:srgbClr val="4F81BC"/>
                </a:solidFill>
                <a:latin typeface="Cambria"/>
                <a:cs typeface="Cambria"/>
              </a:rPr>
              <a:t> </a:t>
            </a:r>
            <a:r>
              <a:rPr sz="1550" b="1" spc="-20" dirty="0">
                <a:latin typeface="Cambria"/>
                <a:cs typeface="Cambria"/>
              </a:rPr>
              <a:t>Dr.</a:t>
            </a:r>
            <a:r>
              <a:rPr sz="1550" b="1" spc="20" dirty="0">
                <a:latin typeface="Cambria"/>
                <a:cs typeface="Cambria"/>
              </a:rPr>
              <a:t> </a:t>
            </a:r>
            <a:r>
              <a:rPr sz="1550" b="1" dirty="0">
                <a:latin typeface="Cambria"/>
                <a:cs typeface="Cambria"/>
              </a:rPr>
              <a:t>Sampath</a:t>
            </a:r>
            <a:r>
              <a:rPr sz="1550" b="1" spc="55" dirty="0">
                <a:latin typeface="Cambria"/>
                <a:cs typeface="Cambria"/>
              </a:rPr>
              <a:t> </a:t>
            </a:r>
            <a:r>
              <a:rPr sz="1550" b="1" dirty="0">
                <a:latin typeface="Cambria"/>
                <a:cs typeface="Cambria"/>
              </a:rPr>
              <a:t>A</a:t>
            </a:r>
            <a:r>
              <a:rPr sz="1550" b="1" spc="120" dirty="0">
                <a:latin typeface="Cambria"/>
                <a:cs typeface="Cambria"/>
              </a:rPr>
              <a:t> </a:t>
            </a:r>
            <a:r>
              <a:rPr sz="1550" b="1" spc="-50" dirty="0">
                <a:latin typeface="Cambria"/>
                <a:cs typeface="Cambria"/>
              </a:rPr>
              <a:t>K</a:t>
            </a:r>
            <a:endParaRPr sz="1550">
              <a:latin typeface="Cambria"/>
              <a:cs typeface="Cambria"/>
            </a:endParaRPr>
          </a:p>
        </p:txBody>
      </p:sp>
      <p:graphicFrame>
        <p:nvGraphicFramePr>
          <p:cNvPr id="8" name="Table 7">
            <a:extLst>
              <a:ext uri="{FF2B5EF4-FFF2-40B4-BE49-F238E27FC236}">
                <a16:creationId xmlns:a16="http://schemas.microsoft.com/office/drawing/2014/main" id="{02782F6D-663B-3282-884A-7EECC33FBF0B}"/>
              </a:ext>
            </a:extLst>
          </p:cNvPr>
          <p:cNvGraphicFramePr>
            <a:graphicFrameLocks noGrp="1"/>
          </p:cNvGraphicFramePr>
          <p:nvPr>
            <p:extLst>
              <p:ext uri="{D42A27DB-BD31-4B8C-83A1-F6EECF244321}">
                <p14:modId xmlns:p14="http://schemas.microsoft.com/office/powerpoint/2010/main" val="152766126"/>
              </p:ext>
            </p:extLst>
          </p:nvPr>
        </p:nvGraphicFramePr>
        <p:xfrm>
          <a:off x="547511" y="2460977"/>
          <a:ext cx="7059166" cy="1912360"/>
        </p:xfrm>
        <a:graphic>
          <a:graphicData uri="http://schemas.openxmlformats.org/drawingml/2006/table">
            <a:tbl>
              <a:tblPr firstRow="1" bandRow="1">
                <a:tableStyleId>{5C22544A-7EE6-4342-B048-85BDC9FD1C3A}</a:tableStyleId>
              </a:tblPr>
              <a:tblGrid>
                <a:gridCol w="3529583">
                  <a:extLst>
                    <a:ext uri="{9D8B030D-6E8A-4147-A177-3AD203B41FA5}">
                      <a16:colId xmlns:a16="http://schemas.microsoft.com/office/drawing/2014/main" val="1469210766"/>
                    </a:ext>
                  </a:extLst>
                </a:gridCol>
                <a:gridCol w="3529583">
                  <a:extLst>
                    <a:ext uri="{9D8B030D-6E8A-4147-A177-3AD203B41FA5}">
                      <a16:colId xmlns:a16="http://schemas.microsoft.com/office/drawing/2014/main" val="4220288527"/>
                    </a:ext>
                  </a:extLst>
                </a:gridCol>
              </a:tblGrid>
              <a:tr h="382472">
                <a:tc>
                  <a:txBody>
                    <a:bodyPr/>
                    <a:lstStyle/>
                    <a:p>
                      <a:r>
                        <a:rPr lang="en-US" dirty="0"/>
                        <a:t>               NAME</a:t>
                      </a:r>
                    </a:p>
                  </a:txBody>
                  <a:tcPr/>
                </a:tc>
                <a:tc>
                  <a:txBody>
                    <a:bodyPr/>
                    <a:lstStyle/>
                    <a:p>
                      <a:r>
                        <a:rPr lang="en-US" dirty="0"/>
                        <a:t>                ROLL NO</a:t>
                      </a:r>
                    </a:p>
                  </a:txBody>
                  <a:tcPr/>
                </a:tc>
                <a:extLst>
                  <a:ext uri="{0D108BD9-81ED-4DB2-BD59-A6C34878D82A}">
                    <a16:rowId xmlns:a16="http://schemas.microsoft.com/office/drawing/2014/main" val="322174551"/>
                  </a:ext>
                </a:extLst>
              </a:tr>
              <a:tr h="382472">
                <a:tc>
                  <a:txBody>
                    <a:bodyPr/>
                    <a:lstStyle/>
                    <a:p>
                      <a:pPr lvl="0">
                        <a:buNone/>
                      </a:pPr>
                      <a:r>
                        <a:rPr lang="en-US" sz="1800" b="0" i="0" u="none" strike="noStrike" noProof="0" dirty="0">
                          <a:solidFill>
                            <a:srgbClr val="000000"/>
                          </a:solidFill>
                          <a:latin typeface="Calibri"/>
                        </a:rPr>
                        <a:t> V </a:t>
                      </a:r>
                      <a:r>
                        <a:rPr lang="en-US" sz="1800" b="0" i="0" u="none" strike="noStrike" noProof="0" err="1">
                          <a:solidFill>
                            <a:srgbClr val="000000"/>
                          </a:solidFill>
                          <a:latin typeface="Calibri"/>
                        </a:rPr>
                        <a:t>V</a:t>
                      </a:r>
                      <a:r>
                        <a:rPr lang="en-US" sz="1800" b="0" i="0" u="none" strike="noStrike" noProof="0" dirty="0">
                          <a:solidFill>
                            <a:srgbClr val="000000"/>
                          </a:solidFill>
                          <a:latin typeface="Calibri"/>
                        </a:rPr>
                        <a:t> PRAVEEN</a:t>
                      </a:r>
                      <a:endParaRPr lang="en-US" dirty="0"/>
                    </a:p>
                  </a:txBody>
                  <a:tcPr/>
                </a:tc>
                <a:tc>
                  <a:txBody>
                    <a:bodyPr/>
                    <a:lstStyle/>
                    <a:p>
                      <a:r>
                        <a:rPr lang="en-US" dirty="0"/>
                        <a:t>20211CSE0187</a:t>
                      </a:r>
                    </a:p>
                  </a:txBody>
                  <a:tcPr/>
                </a:tc>
                <a:extLst>
                  <a:ext uri="{0D108BD9-81ED-4DB2-BD59-A6C34878D82A}">
                    <a16:rowId xmlns:a16="http://schemas.microsoft.com/office/drawing/2014/main" val="1282296833"/>
                  </a:ext>
                </a:extLst>
              </a:tr>
              <a:tr h="382472">
                <a:tc>
                  <a:txBody>
                    <a:bodyPr/>
                    <a:lstStyle/>
                    <a:p>
                      <a:r>
                        <a:rPr lang="en-US" dirty="0"/>
                        <a:t>B HUSSAIN</a:t>
                      </a:r>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Calibri"/>
                        </a:rPr>
                        <a:t>20211CSE0193</a:t>
                      </a:r>
                    </a:p>
                  </a:txBody>
                  <a:tcPr/>
                </a:tc>
                <a:extLst>
                  <a:ext uri="{0D108BD9-81ED-4DB2-BD59-A6C34878D82A}">
                    <a16:rowId xmlns:a16="http://schemas.microsoft.com/office/drawing/2014/main" val="446397230"/>
                  </a:ext>
                </a:extLst>
              </a:tr>
              <a:tr h="382472">
                <a:tc>
                  <a:txBody>
                    <a:bodyPr/>
                    <a:lstStyle/>
                    <a:p>
                      <a:r>
                        <a:rPr lang="en-US" dirty="0"/>
                        <a:t>P DESHIK REDDY</a:t>
                      </a:r>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Calibri"/>
                        </a:rPr>
                        <a:t>20211CSE0191</a:t>
                      </a:r>
                    </a:p>
                  </a:txBody>
                  <a:tcPr/>
                </a:tc>
                <a:extLst>
                  <a:ext uri="{0D108BD9-81ED-4DB2-BD59-A6C34878D82A}">
                    <a16:rowId xmlns:a16="http://schemas.microsoft.com/office/drawing/2014/main" val="1440864285"/>
                  </a:ext>
                </a:extLst>
              </a:tr>
              <a:tr h="382472">
                <a:tc>
                  <a:txBody>
                    <a:bodyPr/>
                    <a:lstStyle/>
                    <a:p>
                      <a:r>
                        <a:rPr lang="en-US" dirty="0"/>
                        <a:t>N RAVI</a:t>
                      </a:r>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Calibri"/>
                        </a:rPr>
                        <a:t>20211CSE0194</a:t>
                      </a:r>
                    </a:p>
                  </a:txBody>
                  <a:tcPr/>
                </a:tc>
                <a:extLst>
                  <a:ext uri="{0D108BD9-81ED-4DB2-BD59-A6C34878D82A}">
                    <a16:rowId xmlns:a16="http://schemas.microsoft.com/office/drawing/2014/main" val="48667042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Outcomes/Results</a:t>
            </a:r>
            <a:r>
              <a:rPr spc="375" dirty="0"/>
              <a:t> </a:t>
            </a:r>
            <a:r>
              <a:rPr spc="-10" dirty="0"/>
              <a:t>Obtained</a:t>
            </a:r>
          </a:p>
        </p:txBody>
      </p:sp>
      <p:sp>
        <p:nvSpPr>
          <p:cNvPr id="3" name="object 3"/>
          <p:cNvSpPr txBox="1"/>
          <p:nvPr/>
        </p:nvSpPr>
        <p:spPr>
          <a:xfrm>
            <a:off x="892175" y="1063928"/>
            <a:ext cx="10525760" cy="4529444"/>
          </a:xfrm>
          <a:prstGeom prst="rect">
            <a:avLst/>
          </a:prstGeom>
        </p:spPr>
        <p:txBody>
          <a:bodyPr vert="horz" wrap="square" lIns="0" tIns="129539" rIns="0" bIns="0" rtlCol="0" anchor="t">
            <a:spAutoFit/>
          </a:bodyPr>
          <a:lstStyle/>
          <a:p>
            <a:pPr marL="342900" indent="-342900" algn="just"/>
            <a:r>
              <a:rPr lang="en-IN" b="1" spc="-10" dirty="0">
                <a:latin typeface="Times New Roman"/>
                <a:cs typeface="Times New Roman"/>
              </a:rPr>
              <a:t>Improved Project Transparency and Real-Time Insights</a:t>
            </a:r>
            <a:endParaRPr lang="en-US" spc="-10" dirty="0">
              <a:latin typeface="Times New Roman"/>
              <a:cs typeface="Times New Roman"/>
            </a:endParaRPr>
          </a:p>
          <a:p>
            <a:pPr algn="just"/>
            <a:r>
              <a:rPr lang="en-IN" sz="1600" spc="-10" dirty="0">
                <a:latin typeface="Times New Roman"/>
                <a:cs typeface="Times New Roman"/>
              </a:rPr>
              <a:t>The dashboard provides real-time visibility into every aspect of the construction project, including progress tracking, worker activities, resource allocation, and budget updates. This eliminates manual reporting and allows stakeholders to make data-driven decisions instantly. With real-time dashboards and alerts, delays, safety concerns, and cost overruns can be identified early, ensuring proactive intervention.</a:t>
            </a:r>
            <a:endParaRPr lang="en-US" sz="1600" spc="-10" dirty="0">
              <a:latin typeface="Times New Roman"/>
              <a:cs typeface="Times New Roman"/>
            </a:endParaRPr>
          </a:p>
          <a:p>
            <a:pPr algn="just"/>
            <a:endParaRPr lang="en-US" spc="-10" dirty="0">
              <a:latin typeface="Times New Roman"/>
              <a:cs typeface="Times New Roman"/>
            </a:endParaRPr>
          </a:p>
          <a:p>
            <a:pPr marL="342900" indent="-342900" algn="just"/>
            <a:r>
              <a:rPr lang="en-IN" b="1" spc="-10" dirty="0">
                <a:latin typeface="Times New Roman"/>
                <a:cs typeface="Times New Roman"/>
              </a:rPr>
              <a:t>Enhanced Worker Safety and Risk Mitigation</a:t>
            </a:r>
            <a:endParaRPr lang="en-US" spc="-10" dirty="0">
              <a:latin typeface="Times New Roman"/>
              <a:cs typeface="Times New Roman"/>
            </a:endParaRPr>
          </a:p>
          <a:p>
            <a:pPr algn="just"/>
            <a:r>
              <a:rPr lang="en-IN" sz="1600" spc="-10" dirty="0">
                <a:latin typeface="Times New Roman"/>
                <a:cs typeface="Times New Roman"/>
              </a:rPr>
              <a:t>By integrating IoT sensors, AI-powered surveillance, and predictive analytics, the system significantly improves worker safety. Real-time alerts notify supervisors of potential hazards, such as poor air quality, excessive noise levels, fire risks, and worker fatigue. Additionally, helmet and safety compliance monitoring using computer vision reduces workplace accidents, ensuring adherence to safety regulations.</a:t>
            </a:r>
            <a:endParaRPr lang="en-US" sz="1600" spc="-10" dirty="0">
              <a:latin typeface="Times New Roman"/>
              <a:cs typeface="Times New Roman"/>
            </a:endParaRPr>
          </a:p>
          <a:p>
            <a:pPr algn="just"/>
            <a:endParaRPr lang="en-US" sz="1600" spc="-10" dirty="0">
              <a:latin typeface="Times New Roman"/>
              <a:cs typeface="Times New Roman"/>
            </a:endParaRPr>
          </a:p>
          <a:p>
            <a:pPr marL="342900" indent="-342900" algn="just"/>
            <a:r>
              <a:rPr lang="en-IN" b="1" spc="-10" dirty="0">
                <a:latin typeface="Times New Roman"/>
                <a:cs typeface="Times New Roman"/>
              </a:rPr>
              <a:t>Optimized Resource Utilization and Cost Reduction</a:t>
            </a:r>
            <a:endParaRPr lang="en-US" spc="-10" dirty="0">
              <a:latin typeface="Times New Roman"/>
              <a:cs typeface="Times New Roman"/>
            </a:endParaRPr>
          </a:p>
          <a:p>
            <a:pPr algn="just"/>
            <a:r>
              <a:rPr lang="en-IN" sz="1600" spc="-10" dirty="0">
                <a:latin typeface="Times New Roman"/>
                <a:cs typeface="Times New Roman"/>
              </a:rPr>
              <a:t>The system tracks equipment, materials, and workforce usage in real-time, preventing resource wastage and overuse. AI-driven recommendations optimize resource allocation, reducing downtime and idle periods. Automated financial tracking and anomaly detection for fraudulent transactions further ensure that projects stay within budget, avoiding unexpected cost escalations.</a:t>
            </a:r>
            <a:endParaRPr lang="en-US" sz="1600" spc="-10" dirty="0">
              <a:latin typeface="Times New Roman"/>
              <a:cs typeface="Times New Roman"/>
            </a:endParaRPr>
          </a:p>
          <a:p>
            <a:pPr marL="12700" algn="just">
              <a:lnSpc>
                <a:spcPct val="100000"/>
              </a:lnSpc>
              <a:spcBef>
                <a:spcPts val="1019"/>
              </a:spcBef>
            </a:pPr>
            <a:endParaRPr lang="en-US" sz="1550" b="1" spc="-1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p:nvPr/>
        </p:nvSpPr>
        <p:spPr>
          <a:xfrm>
            <a:off x="892175" y="1127318"/>
            <a:ext cx="10525125" cy="3677930"/>
          </a:xfrm>
          <a:prstGeom prst="rect">
            <a:avLst/>
          </a:prstGeom>
        </p:spPr>
        <p:txBody>
          <a:bodyPr vert="horz" wrap="square" lIns="0" tIns="15875" rIns="0" bIns="0" rtlCol="0" anchor="t">
            <a:spAutoFit/>
          </a:bodyPr>
          <a:lstStyle/>
          <a:p>
            <a:pPr marL="12700" marR="5080" algn="just">
              <a:lnSpc>
                <a:spcPct val="150300"/>
              </a:lnSpc>
              <a:spcBef>
                <a:spcPts val="125"/>
              </a:spcBef>
            </a:pPr>
            <a:r>
              <a:rPr lang="en-IN" sz="1600" spc="-10" dirty="0">
                <a:latin typeface="Times New Roman"/>
                <a:cs typeface="Times New Roman"/>
              </a:rPr>
              <a:t>The </a:t>
            </a:r>
            <a:r>
              <a:rPr lang="en-IN" sz="1600" spc="-10" err="1">
                <a:latin typeface="Times New Roman"/>
                <a:cs typeface="Times New Roman"/>
              </a:rPr>
              <a:t>The</a:t>
            </a:r>
            <a:r>
              <a:rPr lang="en-IN" sz="1600" spc="-10" dirty="0">
                <a:latin typeface="Times New Roman"/>
                <a:cs typeface="Times New Roman"/>
              </a:rPr>
              <a:t> implementation of the </a:t>
            </a:r>
            <a:r>
              <a:rPr lang="en-IN" sz="1600" b="1" spc="-10" dirty="0">
                <a:latin typeface="Times New Roman"/>
                <a:cs typeface="Times New Roman"/>
              </a:rPr>
              <a:t>Real-Time Monitoring Dashboard for Construction Projects </a:t>
            </a:r>
            <a:r>
              <a:rPr lang="en-IN" sz="1600" spc="-10" dirty="0">
                <a:latin typeface="Times New Roman"/>
                <a:cs typeface="Times New Roman"/>
              </a:rPr>
              <a:t>has revolutionized the way construction sites are managed by integrating </a:t>
            </a:r>
            <a:r>
              <a:rPr lang="en-IN" sz="1600" b="1" spc="-10" dirty="0">
                <a:latin typeface="Times New Roman"/>
                <a:cs typeface="Times New Roman"/>
              </a:rPr>
              <a:t>advanced data analytics, IoT sensors, real-time tracking, and AI-driven insights</a:t>
            </a:r>
            <a:r>
              <a:rPr lang="en-IN" sz="1600" spc="-10" dirty="0">
                <a:latin typeface="Times New Roman"/>
                <a:cs typeface="Times New Roman"/>
              </a:rPr>
              <a:t>. The dashboard provides an </a:t>
            </a:r>
            <a:r>
              <a:rPr lang="en-IN" sz="1600" b="1" spc="-10" dirty="0">
                <a:latin typeface="Times New Roman"/>
                <a:cs typeface="Times New Roman"/>
              </a:rPr>
              <a:t>interactive and centralized </a:t>
            </a:r>
            <a:r>
              <a:rPr lang="en-IN" sz="1600" spc="-10" dirty="0">
                <a:latin typeface="Times New Roman"/>
                <a:cs typeface="Times New Roman"/>
              </a:rPr>
              <a:t>platform for stakeholders, enabling them to monitor </a:t>
            </a:r>
            <a:r>
              <a:rPr lang="en-IN" sz="1600" b="1" spc="-10" dirty="0">
                <a:latin typeface="Times New Roman"/>
                <a:cs typeface="Times New Roman"/>
              </a:rPr>
              <a:t>progress, resource allocation, safety measures, budget adherence, and environmental factors </a:t>
            </a:r>
            <a:r>
              <a:rPr lang="en-IN" sz="1600" spc="-10" dirty="0">
                <a:latin typeface="Times New Roman"/>
                <a:cs typeface="Times New Roman"/>
              </a:rPr>
              <a:t>in real-time. This significantly improves </a:t>
            </a:r>
            <a:r>
              <a:rPr lang="en-IN" sz="1600" b="1" spc="-10" err="1">
                <a:latin typeface="Times New Roman"/>
                <a:cs typeface="Times New Roman"/>
              </a:rPr>
              <a:t>decisionmaking</a:t>
            </a:r>
            <a:r>
              <a:rPr lang="en-IN" sz="1600" b="1" spc="-10" dirty="0">
                <a:latin typeface="Times New Roman"/>
                <a:cs typeface="Times New Roman"/>
              </a:rPr>
              <a:t>, operational efficiency, and project transparency</a:t>
            </a:r>
            <a:r>
              <a:rPr lang="en-IN" sz="1600" spc="-10" dirty="0">
                <a:latin typeface="Times New Roman"/>
                <a:cs typeface="Times New Roman"/>
              </a:rPr>
              <a:t>.</a:t>
            </a:r>
            <a:endParaRPr lang="en-IN" sz="1600" spc="-10" dirty="0">
              <a:solidFill>
                <a:srgbClr val="000000"/>
              </a:solidFill>
              <a:latin typeface="Times New Roman"/>
              <a:cs typeface="Times New Roman"/>
            </a:endParaRPr>
          </a:p>
          <a:p>
            <a:pPr marL="12700" marR="5080" algn="just">
              <a:lnSpc>
                <a:spcPct val="150300"/>
              </a:lnSpc>
              <a:spcBef>
                <a:spcPts val="125"/>
              </a:spcBef>
            </a:pPr>
            <a:r>
              <a:rPr lang="en-IN" sz="1600" spc="-10" dirty="0">
                <a:latin typeface="Times New Roman"/>
                <a:cs typeface="Times New Roman"/>
              </a:rPr>
              <a:t>One of the most notable benefits of this system is </a:t>
            </a:r>
            <a:r>
              <a:rPr lang="en-IN" sz="1600" b="1" spc="-10" dirty="0">
                <a:latin typeface="Times New Roman"/>
                <a:cs typeface="Times New Roman"/>
              </a:rPr>
              <a:t>enhanced safety monitoring</a:t>
            </a:r>
            <a:r>
              <a:rPr lang="en-IN" sz="1600" spc="-10" dirty="0">
                <a:latin typeface="Times New Roman"/>
                <a:cs typeface="Times New Roman"/>
              </a:rPr>
              <a:t>, achieved through IoT-enabled sensors and AI-powered surveillance. Real-time alerts help mitigate risks, reducing workplace accidents and ensuring compliance with </a:t>
            </a:r>
            <a:r>
              <a:rPr lang="en-IN" sz="1600" b="1" spc="-10" dirty="0">
                <a:latin typeface="Times New Roman"/>
                <a:cs typeface="Times New Roman"/>
              </a:rPr>
              <a:t>safety regulations</a:t>
            </a:r>
            <a:r>
              <a:rPr lang="en-IN" sz="1600" spc="-10" dirty="0">
                <a:latin typeface="Times New Roman"/>
                <a:cs typeface="Times New Roman"/>
              </a:rPr>
              <a:t>. Additionally, predictive analytics has helped </a:t>
            </a:r>
            <a:r>
              <a:rPr lang="en-IN" sz="1600" b="1" spc="-10" dirty="0">
                <a:latin typeface="Times New Roman"/>
                <a:cs typeface="Times New Roman"/>
              </a:rPr>
              <a:t>minimize project delays and budget overruns</a:t>
            </a:r>
            <a:r>
              <a:rPr lang="en-IN" sz="1600" spc="-10" dirty="0">
                <a:latin typeface="Times New Roman"/>
                <a:cs typeface="Times New Roman"/>
              </a:rPr>
              <a:t>, ensuring smoother project execution. The dashboard’s </a:t>
            </a:r>
            <a:r>
              <a:rPr lang="en-IN" sz="1600" b="1" spc="-10" dirty="0">
                <a:latin typeface="Times New Roman"/>
                <a:cs typeface="Times New Roman"/>
              </a:rPr>
              <a:t>resource management capabilities </a:t>
            </a:r>
            <a:r>
              <a:rPr lang="en-IN" sz="1600" spc="-10" dirty="0">
                <a:latin typeface="Times New Roman"/>
                <a:cs typeface="Times New Roman"/>
              </a:rPr>
              <a:t>have optimized the use of </a:t>
            </a:r>
            <a:r>
              <a:rPr lang="en-IN" sz="1600" spc="-10" err="1">
                <a:latin typeface="Times New Roman"/>
                <a:cs typeface="Times New Roman"/>
              </a:rPr>
              <a:t>labor</a:t>
            </a:r>
            <a:r>
              <a:rPr lang="en-IN" sz="1600" spc="-10" dirty="0">
                <a:latin typeface="Times New Roman"/>
                <a:cs typeface="Times New Roman"/>
              </a:rPr>
              <a:t>, equipment, and materials, thereby improving </a:t>
            </a:r>
            <a:r>
              <a:rPr lang="en-IN" sz="1600" b="1" spc="-10" dirty="0">
                <a:latin typeface="Times New Roman"/>
                <a:cs typeface="Times New Roman"/>
              </a:rPr>
              <a:t>cost efficiency </a:t>
            </a:r>
            <a:r>
              <a:rPr lang="en-IN" sz="1600" spc="-10" dirty="0">
                <a:latin typeface="Times New Roman"/>
                <a:cs typeface="Times New Roman"/>
              </a:rPr>
              <a:t>and </a:t>
            </a:r>
            <a:r>
              <a:rPr lang="en-IN" sz="1600" b="1" spc="-10" dirty="0">
                <a:latin typeface="Times New Roman"/>
                <a:cs typeface="Times New Roman"/>
              </a:rPr>
              <a:t>minimizing waste</a:t>
            </a:r>
            <a:r>
              <a:rPr lang="en-IN" sz="1600" spc="-10" dirty="0">
                <a:latin typeface="Times New Roman"/>
                <a:cs typeface="Times New Roman"/>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References</a:t>
            </a:r>
          </a:p>
        </p:txBody>
      </p:sp>
      <p:sp>
        <p:nvSpPr>
          <p:cNvPr id="3" name="object 3"/>
          <p:cNvSpPr txBox="1">
            <a:spLocks noGrp="1"/>
          </p:cNvSpPr>
          <p:nvPr>
            <p:ph type="body" idx="1"/>
          </p:nvPr>
        </p:nvSpPr>
        <p:spPr>
          <a:xfrm>
            <a:off x="892175" y="1127318"/>
            <a:ext cx="10524490" cy="4653837"/>
          </a:xfrm>
          <a:prstGeom prst="rect">
            <a:avLst/>
          </a:prstGeom>
        </p:spPr>
        <p:txBody>
          <a:bodyPr vert="horz" wrap="square" lIns="0" tIns="123189" rIns="0" bIns="0" rtlCol="0" anchor="t">
            <a:spAutoFit/>
          </a:bodyPr>
          <a:lstStyle/>
          <a:p>
            <a:pPr marL="285750" indent="-285750" algn="just">
              <a:buFont typeface="Arial"/>
              <a:buChar char="•"/>
              <a:tabLst>
                <a:tab pos="280035" algn="l"/>
              </a:tabLst>
            </a:pPr>
            <a:r>
              <a:rPr lang="en-IN" sz="1600" spc="-10" dirty="0">
                <a:latin typeface="Times New Roman"/>
                <a:ea typeface="Verdana"/>
                <a:cs typeface="Times New Roman"/>
              </a:rPr>
              <a:t>Brown, Azhar, S., &amp; Brown, J. (2009). </a:t>
            </a:r>
            <a:r>
              <a:rPr lang="en-IN" sz="1600" b="1" spc="-10" dirty="0">
                <a:latin typeface="Times New Roman"/>
                <a:ea typeface="Verdana"/>
                <a:cs typeface="Times New Roman"/>
              </a:rPr>
              <a:t>BIM for construction safety planning</a:t>
            </a:r>
            <a:r>
              <a:rPr lang="en-IN" sz="1600" spc="-10" dirty="0">
                <a:latin typeface="Times New Roman"/>
                <a:ea typeface="Verdana"/>
                <a:cs typeface="Times New Roman"/>
              </a:rPr>
              <a:t>. </a:t>
            </a:r>
            <a:r>
              <a:rPr lang="en-IN" sz="1600" i="1" spc="-10" dirty="0">
                <a:latin typeface="Times New Roman"/>
                <a:ea typeface="Verdana"/>
                <a:cs typeface="Times New Roman"/>
              </a:rPr>
              <a:t>Journal of Information Technology in Construction, 14</a:t>
            </a:r>
            <a:r>
              <a:rPr lang="en-IN" sz="1600" spc="-10" dirty="0">
                <a:latin typeface="Times New Roman"/>
                <a:ea typeface="Verdana"/>
                <a:cs typeface="Times New Roman"/>
              </a:rPr>
              <a:t>(1), 123-134.</a:t>
            </a:r>
            <a:endParaRPr lang="en-US" sz="1600" spc="-10" dirty="0">
              <a:latin typeface="Times New Roman"/>
              <a:ea typeface="Verdana"/>
              <a:cs typeface="Times New Roman"/>
            </a:endParaRPr>
          </a:p>
          <a:p>
            <a:pPr marL="285750" indent="-285750" algn="l">
              <a:buFont typeface="Arial"/>
              <a:buChar char="•"/>
              <a:tabLst>
                <a:tab pos="280035" algn="l"/>
              </a:tabLst>
            </a:pPr>
            <a:r>
              <a:rPr lang="en-IN" sz="1600" spc="-10" dirty="0" err="1">
                <a:latin typeface="Times New Roman"/>
                <a:ea typeface="Verdana"/>
                <a:cs typeface="Times New Roman"/>
              </a:rPr>
              <a:t>Becerik</a:t>
            </a:r>
            <a:r>
              <a:rPr lang="en-IN" sz="1600" spc="-10" dirty="0">
                <a:latin typeface="Times New Roman"/>
                <a:ea typeface="Verdana"/>
                <a:cs typeface="Times New Roman"/>
              </a:rPr>
              <a:t>-Gerber, B., &amp; Rice, S. (2010). </a:t>
            </a:r>
            <a:r>
              <a:rPr lang="en-IN" sz="1600" b="1" spc="-10" dirty="0">
                <a:latin typeface="Times New Roman"/>
                <a:ea typeface="Verdana"/>
                <a:cs typeface="Times New Roman"/>
              </a:rPr>
              <a:t>The perceived value of building information </a:t>
            </a:r>
            <a:r>
              <a:rPr lang="en-IN" sz="1600" b="1" spc="-10" dirty="0" err="1">
                <a:latin typeface="Times New Roman"/>
                <a:ea typeface="Verdana"/>
                <a:cs typeface="Times New Roman"/>
              </a:rPr>
              <a:t>modeling</a:t>
            </a:r>
            <a:r>
              <a:rPr lang="en-IN" sz="1600" b="1" spc="-10" dirty="0">
                <a:latin typeface="Times New Roman"/>
                <a:ea typeface="Verdana"/>
                <a:cs typeface="Times New Roman"/>
              </a:rPr>
              <a:t> in the U.S. building industry</a:t>
            </a:r>
            <a:r>
              <a:rPr lang="en-IN" sz="1600" spc="-10" dirty="0">
                <a:latin typeface="Times New Roman"/>
                <a:ea typeface="Verdana"/>
                <a:cs typeface="Times New Roman"/>
              </a:rPr>
              <a:t>. </a:t>
            </a:r>
            <a:r>
              <a:rPr lang="en-IN" sz="1600" i="1" spc="-10" dirty="0">
                <a:latin typeface="Times New Roman"/>
                <a:ea typeface="Verdana"/>
                <a:cs typeface="Times New Roman"/>
              </a:rPr>
              <a:t>Automation in</a:t>
            </a:r>
            <a:endParaRPr lang="en-US" sz="1600" spc="-10" dirty="0">
              <a:latin typeface="Times New Roman"/>
              <a:ea typeface="Verdana"/>
              <a:cs typeface="Times New Roman"/>
            </a:endParaRPr>
          </a:p>
          <a:p>
            <a:pPr algn="l">
              <a:tabLst>
                <a:tab pos="280035" algn="l"/>
              </a:tabLst>
            </a:pPr>
            <a:r>
              <a:rPr lang="en-IN" sz="1600" i="1" spc="-10" dirty="0">
                <a:latin typeface="Times New Roman"/>
                <a:ea typeface="Verdana"/>
                <a:cs typeface="Times New Roman"/>
              </a:rPr>
              <a:t>      Construction, 19</a:t>
            </a:r>
            <a:r>
              <a:rPr lang="en-IN" sz="1600" spc="-10" dirty="0">
                <a:latin typeface="Times New Roman"/>
                <a:ea typeface="Verdana"/>
                <a:cs typeface="Times New Roman"/>
              </a:rPr>
              <a:t>(5), 549-558.</a:t>
            </a:r>
            <a:endParaRPr lang="en-US" sz="1600" spc="-10" dirty="0">
              <a:latin typeface="Times New Roman"/>
              <a:ea typeface="Verdana"/>
              <a:cs typeface="Times New Roman"/>
            </a:endParaRPr>
          </a:p>
          <a:p>
            <a:pPr marL="285750" indent="-285750" algn="just">
              <a:buFont typeface="Arial"/>
              <a:buChar char="•"/>
              <a:tabLst>
                <a:tab pos="280035" algn="l"/>
              </a:tabLst>
            </a:pPr>
            <a:r>
              <a:rPr lang="en-IN" sz="1600" spc="-10" dirty="0">
                <a:latin typeface="Times New Roman"/>
                <a:ea typeface="Verdana"/>
                <a:cs typeface="Times New Roman"/>
              </a:rPr>
              <a:t>Bryde, D., </a:t>
            </a:r>
            <a:r>
              <a:rPr lang="en-IN" sz="1600" spc="-10" dirty="0" err="1">
                <a:latin typeface="Times New Roman"/>
                <a:ea typeface="Verdana"/>
                <a:cs typeface="Times New Roman"/>
              </a:rPr>
              <a:t>Broquetas</a:t>
            </a:r>
            <a:r>
              <a:rPr lang="en-IN" sz="1600" spc="-10" dirty="0">
                <a:latin typeface="Times New Roman"/>
                <a:ea typeface="Verdana"/>
                <a:cs typeface="Times New Roman"/>
              </a:rPr>
              <a:t>, M., &amp; Volm, J. M. (2013). </a:t>
            </a:r>
            <a:r>
              <a:rPr lang="en-IN" sz="1600" b="1" spc="-10" dirty="0">
                <a:latin typeface="Times New Roman"/>
                <a:ea typeface="Verdana"/>
                <a:cs typeface="Times New Roman"/>
              </a:rPr>
              <a:t>The project benefits of building information </a:t>
            </a:r>
            <a:r>
              <a:rPr lang="en-IN" sz="1600" b="1" spc="-10" dirty="0" err="1">
                <a:latin typeface="Times New Roman"/>
                <a:ea typeface="Verdana"/>
                <a:cs typeface="Times New Roman"/>
              </a:rPr>
              <a:t>modeling</a:t>
            </a:r>
            <a:r>
              <a:rPr lang="en-IN" sz="1600" b="1" spc="-10" dirty="0">
                <a:latin typeface="Times New Roman"/>
                <a:ea typeface="Verdana"/>
                <a:cs typeface="Times New Roman"/>
              </a:rPr>
              <a:t> (BIM)</a:t>
            </a:r>
            <a:r>
              <a:rPr lang="en-IN" sz="1600" spc="-10" dirty="0">
                <a:latin typeface="Times New Roman"/>
                <a:ea typeface="Verdana"/>
                <a:cs typeface="Times New Roman"/>
              </a:rPr>
              <a:t>. </a:t>
            </a:r>
            <a:r>
              <a:rPr lang="en-IN" sz="1600" i="1" spc="-10" dirty="0">
                <a:latin typeface="Times New Roman"/>
                <a:ea typeface="Verdana"/>
                <a:cs typeface="Times New Roman"/>
              </a:rPr>
              <a:t>International Journal of</a:t>
            </a:r>
            <a:endParaRPr lang="en-US" sz="1600" spc="-10" dirty="0">
              <a:latin typeface="Times New Roman"/>
              <a:ea typeface="Verdana"/>
              <a:cs typeface="Times New Roman"/>
            </a:endParaRPr>
          </a:p>
          <a:p>
            <a:pPr algn="just">
              <a:tabLst>
                <a:tab pos="280035" algn="l"/>
              </a:tabLst>
            </a:pPr>
            <a:r>
              <a:rPr lang="en-IN" sz="1600" i="1" spc="-10" dirty="0">
                <a:latin typeface="Times New Roman"/>
                <a:ea typeface="Verdana"/>
                <a:cs typeface="Times New Roman"/>
              </a:rPr>
              <a:t>      </a:t>
            </a:r>
            <a:r>
              <a:rPr lang="en-IN" sz="1600" i="1" spc="-10" dirty="0" err="1">
                <a:latin typeface="Times New Roman"/>
                <a:ea typeface="Verdana"/>
                <a:cs typeface="Times New Roman"/>
              </a:rPr>
              <a:t>ProjectManagement</a:t>
            </a:r>
            <a:r>
              <a:rPr lang="en-IN" sz="1600" i="1" spc="-10" dirty="0">
                <a:latin typeface="Times New Roman"/>
                <a:ea typeface="Verdana"/>
                <a:cs typeface="Times New Roman"/>
              </a:rPr>
              <a:t>, 31</a:t>
            </a:r>
            <a:r>
              <a:rPr lang="en-IN" sz="1600" spc="-10" dirty="0">
                <a:latin typeface="Times New Roman"/>
                <a:ea typeface="Verdana"/>
                <a:cs typeface="Times New Roman"/>
              </a:rPr>
              <a:t>(7), 971-980.</a:t>
            </a:r>
            <a:endParaRPr lang="en-US" sz="1600" spc="-10" dirty="0">
              <a:latin typeface="Times New Roman"/>
              <a:ea typeface="Verdana"/>
              <a:cs typeface="Times New Roman"/>
            </a:endParaRPr>
          </a:p>
          <a:p>
            <a:pPr marL="285750" indent="-285750" algn="just">
              <a:buFont typeface="Arial"/>
              <a:buChar char="•"/>
              <a:tabLst>
                <a:tab pos="280035" algn="l"/>
              </a:tabLst>
            </a:pPr>
            <a:r>
              <a:rPr lang="en-IN" sz="1600" spc="-10" dirty="0">
                <a:latin typeface="Times New Roman"/>
                <a:ea typeface="Verdana"/>
                <a:cs typeface="Times New Roman"/>
              </a:rPr>
              <a:t>Chen, K., &amp; Kamara, J. (2011). </a:t>
            </a:r>
            <a:r>
              <a:rPr lang="en-IN" sz="1600" b="1" spc="-10" dirty="0">
                <a:latin typeface="Times New Roman"/>
                <a:ea typeface="Verdana"/>
                <a:cs typeface="Times New Roman"/>
              </a:rPr>
              <a:t>A framework for real-time construction project progress monitoring using RFID and BIM</a:t>
            </a:r>
            <a:r>
              <a:rPr lang="en-IN" sz="1600" spc="-10" dirty="0">
                <a:latin typeface="Times New Roman"/>
                <a:ea typeface="Verdana"/>
                <a:cs typeface="Times New Roman"/>
              </a:rPr>
              <a:t>.</a:t>
            </a:r>
            <a:endParaRPr lang="en-US" sz="1600" spc="-10" dirty="0">
              <a:latin typeface="Times New Roman"/>
              <a:ea typeface="Verdana"/>
              <a:cs typeface="Times New Roman"/>
            </a:endParaRPr>
          </a:p>
          <a:p>
            <a:pPr algn="just">
              <a:tabLst>
                <a:tab pos="280035" algn="l"/>
              </a:tabLst>
            </a:pPr>
            <a:r>
              <a:rPr lang="en-IN" sz="1600" i="1" spc="-10" dirty="0">
                <a:latin typeface="Times New Roman"/>
                <a:ea typeface="Verdana"/>
                <a:cs typeface="Times New Roman"/>
              </a:rPr>
              <a:t>      Automation</a:t>
            </a:r>
            <a:r>
              <a:rPr lang="en-US" sz="1600" spc="-10" dirty="0">
                <a:latin typeface="Calibri"/>
                <a:ea typeface="Calibri"/>
                <a:cs typeface="Calibri"/>
              </a:rPr>
              <a:t> </a:t>
            </a:r>
            <a:r>
              <a:rPr lang="en-IN" sz="1600" i="1" spc="-10" dirty="0">
                <a:latin typeface="Times New Roman"/>
                <a:ea typeface="Verdana"/>
                <a:cs typeface="Times New Roman"/>
              </a:rPr>
              <a:t>in Construction, 20</a:t>
            </a:r>
            <a:r>
              <a:rPr lang="en-IN" sz="1600" spc="-10" dirty="0">
                <a:latin typeface="Times New Roman"/>
                <a:ea typeface="Verdana"/>
                <a:cs typeface="Times New Roman"/>
              </a:rPr>
              <a:t>(2), 134-144.</a:t>
            </a:r>
            <a:endParaRPr lang="en-US" sz="1600" spc="-10" dirty="0">
              <a:latin typeface="Times New Roman"/>
              <a:ea typeface="Verdana"/>
              <a:cs typeface="Times New Roman"/>
            </a:endParaRPr>
          </a:p>
          <a:p>
            <a:pPr marL="285750" indent="-285750" algn="just">
              <a:buFont typeface="Arial"/>
              <a:buChar char="•"/>
              <a:tabLst>
                <a:tab pos="280035" algn="l"/>
              </a:tabLst>
            </a:pPr>
            <a:r>
              <a:rPr lang="en-IN" sz="1600" spc="-10" dirty="0">
                <a:latin typeface="Times New Roman"/>
                <a:ea typeface="Verdana"/>
                <a:cs typeface="Times New Roman"/>
              </a:rPr>
              <a:t>Eastman, C.,</a:t>
            </a:r>
            <a:r>
              <a:rPr lang="en-US" sz="1600" spc="-10" dirty="0">
                <a:latin typeface="Calibri"/>
                <a:ea typeface="Calibri"/>
                <a:cs typeface="Calibri"/>
              </a:rPr>
              <a:t> </a:t>
            </a:r>
            <a:r>
              <a:rPr lang="en-IN" sz="1600" spc="-10" err="1">
                <a:latin typeface="Times New Roman"/>
                <a:ea typeface="Verdana"/>
                <a:cs typeface="Times New Roman"/>
              </a:rPr>
              <a:t>Teicholz</a:t>
            </a:r>
            <a:r>
              <a:rPr lang="en-IN" sz="1600" spc="-10" dirty="0">
                <a:latin typeface="Times New Roman"/>
                <a:ea typeface="Verdana"/>
                <a:cs typeface="Times New Roman"/>
              </a:rPr>
              <a:t>,</a:t>
            </a:r>
            <a:r>
              <a:rPr lang="en-US" sz="1600" spc="-10" dirty="0">
                <a:latin typeface="Calibri"/>
                <a:ea typeface="Calibri"/>
                <a:cs typeface="Calibri"/>
              </a:rPr>
              <a:t> </a:t>
            </a:r>
            <a:r>
              <a:rPr lang="en-IN" sz="1600" spc="-10" dirty="0">
                <a:latin typeface="Times New Roman"/>
                <a:ea typeface="Verdana"/>
                <a:cs typeface="Times New Roman"/>
              </a:rPr>
              <a:t>P.,</a:t>
            </a:r>
            <a:r>
              <a:rPr lang="en-US" sz="1600" spc="-10" dirty="0">
                <a:latin typeface="Calibri"/>
                <a:ea typeface="Calibri"/>
                <a:cs typeface="Calibri"/>
              </a:rPr>
              <a:t> </a:t>
            </a:r>
            <a:r>
              <a:rPr lang="en-IN" sz="1600" spc="-10" dirty="0">
                <a:latin typeface="Times New Roman"/>
                <a:ea typeface="Verdana"/>
                <a:cs typeface="Times New Roman"/>
              </a:rPr>
              <a:t>Sacks,</a:t>
            </a:r>
            <a:r>
              <a:rPr lang="en-US" sz="1600" spc="-10" dirty="0">
                <a:latin typeface="Calibri"/>
                <a:ea typeface="Calibri"/>
                <a:cs typeface="Calibri"/>
              </a:rPr>
              <a:t> </a:t>
            </a:r>
            <a:r>
              <a:rPr lang="en-IN" sz="1600" spc="-10" dirty="0">
                <a:latin typeface="Times New Roman"/>
                <a:ea typeface="Verdana"/>
                <a:cs typeface="Times New Roman"/>
              </a:rPr>
              <a:t>R.,</a:t>
            </a:r>
            <a:r>
              <a:rPr lang="en-US" sz="1600" spc="-10" dirty="0">
                <a:latin typeface="Calibri"/>
                <a:ea typeface="Calibri"/>
                <a:cs typeface="Calibri"/>
              </a:rPr>
              <a:t> </a:t>
            </a:r>
            <a:r>
              <a:rPr lang="en-IN" sz="1600" spc="-10" dirty="0">
                <a:latin typeface="Times New Roman"/>
                <a:ea typeface="Verdana"/>
                <a:cs typeface="Times New Roman"/>
              </a:rPr>
              <a:t>&amp;</a:t>
            </a:r>
            <a:r>
              <a:rPr lang="en-US" sz="1600" spc="-10" dirty="0">
                <a:latin typeface="Calibri"/>
                <a:ea typeface="Calibri"/>
                <a:cs typeface="Calibri"/>
              </a:rPr>
              <a:t> </a:t>
            </a:r>
            <a:r>
              <a:rPr lang="en-IN" sz="1600" spc="-10" dirty="0">
                <a:latin typeface="Times New Roman"/>
                <a:ea typeface="Verdana"/>
                <a:cs typeface="Times New Roman"/>
              </a:rPr>
              <a:t>Liston,</a:t>
            </a:r>
            <a:r>
              <a:rPr lang="en-US" sz="1600" spc="-10" dirty="0">
                <a:latin typeface="Calibri"/>
                <a:ea typeface="Calibri"/>
                <a:cs typeface="Calibri"/>
              </a:rPr>
              <a:t> </a:t>
            </a:r>
            <a:r>
              <a:rPr lang="en-IN" sz="1600" spc="-10" dirty="0">
                <a:latin typeface="Times New Roman"/>
                <a:ea typeface="Verdana"/>
                <a:cs typeface="Times New Roman"/>
              </a:rPr>
              <a:t>K. (2011). </a:t>
            </a:r>
            <a:r>
              <a:rPr lang="en-IN" sz="1600" b="1" spc="-10" dirty="0">
                <a:latin typeface="Times New Roman"/>
                <a:ea typeface="Verdana"/>
                <a:cs typeface="Times New Roman"/>
              </a:rPr>
              <a:t>BIM Handbook: A Guide to Building Information </a:t>
            </a:r>
            <a:r>
              <a:rPr lang="en-IN" sz="1600" b="1" spc="-10" err="1">
                <a:latin typeface="Times New Roman"/>
                <a:ea typeface="Verdana"/>
                <a:cs typeface="Times New Roman"/>
              </a:rPr>
              <a:t>Modeling</a:t>
            </a:r>
            <a:r>
              <a:rPr lang="en-IN" sz="1600" b="1" spc="-10" dirty="0">
                <a:latin typeface="Times New Roman"/>
                <a:ea typeface="Verdana"/>
                <a:cs typeface="Times New Roman"/>
              </a:rPr>
              <a:t> for Owners, Managers, Designers, Engineers, and Contractors</a:t>
            </a:r>
            <a:r>
              <a:rPr lang="en-IN" sz="1600" spc="-10" dirty="0">
                <a:latin typeface="Times New Roman"/>
                <a:ea typeface="Verdana"/>
                <a:cs typeface="Times New Roman"/>
              </a:rPr>
              <a:t>. </a:t>
            </a:r>
            <a:r>
              <a:rPr lang="en-IN" sz="1600" i="1" spc="-10" dirty="0">
                <a:latin typeface="Times New Roman"/>
                <a:ea typeface="Verdana"/>
                <a:cs typeface="Times New Roman"/>
              </a:rPr>
              <a:t>John Wiley &amp; Sons</a:t>
            </a:r>
            <a:r>
              <a:rPr lang="en-IN" sz="1600" spc="-10" dirty="0">
                <a:latin typeface="Times New Roman"/>
                <a:ea typeface="Verdana"/>
                <a:cs typeface="Times New Roman"/>
              </a:rPr>
              <a:t>.</a:t>
            </a:r>
            <a:endParaRPr lang="en-US" sz="1600" spc="-10" dirty="0">
              <a:latin typeface="Times New Roman"/>
              <a:ea typeface="Verdana"/>
              <a:cs typeface="Times New Roman"/>
            </a:endParaRPr>
          </a:p>
          <a:p>
            <a:pPr marL="285750" indent="-285750" algn="just">
              <a:buFont typeface="Arial"/>
              <a:buChar char="•"/>
              <a:tabLst>
                <a:tab pos="280035" algn="l"/>
              </a:tabLst>
            </a:pPr>
            <a:r>
              <a:rPr lang="en-IN" sz="1600" spc="-10" err="1">
                <a:latin typeface="Times New Roman"/>
                <a:ea typeface="Verdana"/>
                <a:cs typeface="Times New Roman"/>
              </a:rPr>
              <a:t>Hamledari</a:t>
            </a:r>
            <a:r>
              <a:rPr lang="en-IN" sz="1600" spc="-10" dirty="0">
                <a:latin typeface="Times New Roman"/>
                <a:ea typeface="Verdana"/>
                <a:cs typeface="Times New Roman"/>
              </a:rPr>
              <a:t>, H., &amp; Fischer, M. (2017). </a:t>
            </a:r>
            <a:r>
              <a:rPr lang="en-IN" sz="1600" b="1" spc="-10" dirty="0">
                <a:latin typeface="Times New Roman"/>
                <a:ea typeface="Verdana"/>
                <a:cs typeface="Times New Roman"/>
              </a:rPr>
              <a:t>Automated progress monitoring using 4D BIM and computer vision-based sensing technologies</a:t>
            </a:r>
            <a:r>
              <a:rPr lang="en-IN" sz="1600" spc="-10" dirty="0">
                <a:latin typeface="Times New Roman"/>
                <a:ea typeface="Verdana"/>
                <a:cs typeface="Times New Roman"/>
              </a:rPr>
              <a:t>. </a:t>
            </a:r>
            <a:r>
              <a:rPr lang="en-IN" sz="1600" i="1" spc="-10" dirty="0">
                <a:latin typeface="Times New Roman"/>
                <a:ea typeface="Verdana"/>
                <a:cs typeface="Times New Roman"/>
              </a:rPr>
              <a:t>Construction Research Congress, 2017</a:t>
            </a:r>
            <a:r>
              <a:rPr lang="en-IN" sz="1600" spc="-10" dirty="0">
                <a:latin typeface="Times New Roman"/>
                <a:ea typeface="Verdana"/>
                <a:cs typeface="Times New Roman"/>
              </a:rPr>
              <a:t>, 537-546.</a:t>
            </a:r>
            <a:endParaRPr lang="en-US" sz="1600" spc="-10" dirty="0">
              <a:latin typeface="Times New Roman"/>
              <a:ea typeface="Verdana"/>
              <a:cs typeface="Times New Roman"/>
            </a:endParaRPr>
          </a:p>
          <a:p>
            <a:pPr marL="285750" indent="-285750" algn="just">
              <a:buFont typeface="Arial"/>
              <a:buChar char="•"/>
              <a:tabLst>
                <a:tab pos="280035" algn="l"/>
              </a:tabLst>
            </a:pPr>
            <a:r>
              <a:rPr lang="en-IN" sz="1600" spc="-10" dirty="0">
                <a:latin typeface="Times New Roman"/>
                <a:ea typeface="Verdana"/>
                <a:cs typeface="Times New Roman"/>
              </a:rPr>
              <a:t>Li, H., Guo, H., </a:t>
            </a:r>
            <a:r>
              <a:rPr lang="en-IN" sz="1600" spc="-10" err="1">
                <a:latin typeface="Times New Roman"/>
                <a:ea typeface="Verdana"/>
                <a:cs typeface="Times New Roman"/>
              </a:rPr>
              <a:t>Skitmore</a:t>
            </a:r>
            <a:r>
              <a:rPr lang="en-IN" sz="1600" spc="-10" dirty="0">
                <a:latin typeface="Times New Roman"/>
                <a:ea typeface="Verdana"/>
                <a:cs typeface="Times New Roman"/>
              </a:rPr>
              <a:t>, M., &amp; Huang, T. (2018). </a:t>
            </a:r>
            <a:r>
              <a:rPr lang="en-IN" sz="1600" b="1" spc="-10" dirty="0">
                <a:latin typeface="Times New Roman"/>
                <a:ea typeface="Verdana"/>
                <a:cs typeface="Times New Roman"/>
              </a:rPr>
              <a:t>Real-time big data analytics for the construction industry</a:t>
            </a:r>
            <a:r>
              <a:rPr lang="en-IN" sz="1600" spc="-10" dirty="0">
                <a:latin typeface="Times New Roman"/>
                <a:ea typeface="Verdana"/>
                <a:cs typeface="Times New Roman"/>
              </a:rPr>
              <a:t>. </a:t>
            </a:r>
            <a:r>
              <a:rPr lang="en-IN" sz="1600" i="1" spc="-10" dirty="0">
                <a:latin typeface="Times New Roman"/>
                <a:ea typeface="Verdana"/>
                <a:cs typeface="Times New Roman"/>
              </a:rPr>
              <a:t>Automation in Construction, 85</a:t>
            </a:r>
            <a:r>
              <a:rPr lang="en-IN" sz="1600" spc="-10" dirty="0">
                <a:latin typeface="Times New Roman"/>
                <a:ea typeface="Verdana"/>
                <a:cs typeface="Times New Roman"/>
              </a:rPr>
              <a:t>, 256-273.</a:t>
            </a:r>
            <a:endParaRPr lang="en-US" sz="1600" spc="-10" dirty="0">
              <a:latin typeface="Times New Roman"/>
              <a:ea typeface="Verdana"/>
              <a:cs typeface="Times New Roman"/>
            </a:endParaRPr>
          </a:p>
          <a:p>
            <a:pPr marL="12700">
              <a:lnSpc>
                <a:spcPct val="100000"/>
              </a:lnSpc>
              <a:spcBef>
                <a:spcPts val="969"/>
              </a:spcBef>
              <a:tabLst>
                <a:tab pos="280035" algn="l"/>
              </a:tabLst>
            </a:pPr>
            <a:endParaRPr lang="en-US" spc="-10" dirty="0">
              <a:ea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Proof</a:t>
            </a:r>
            <a:r>
              <a:rPr spc="145" dirty="0"/>
              <a:t> </a:t>
            </a:r>
            <a:r>
              <a:rPr dirty="0"/>
              <a:t>of</a:t>
            </a:r>
            <a:r>
              <a:rPr spc="80" dirty="0"/>
              <a:t> </a:t>
            </a:r>
            <a:r>
              <a:rPr spc="-10" dirty="0"/>
              <a:t>Publication</a:t>
            </a:r>
          </a:p>
        </p:txBody>
      </p:sp>
      <p:pic>
        <p:nvPicPr>
          <p:cNvPr id="5" name="Picture 4" descr="A certificate of publication&#10;&#10;AI-generated content may be incorrect.">
            <a:extLst>
              <a:ext uri="{FF2B5EF4-FFF2-40B4-BE49-F238E27FC236}">
                <a16:creationId xmlns:a16="http://schemas.microsoft.com/office/drawing/2014/main" id="{A55E8004-C212-67AC-74E5-1DD1F2E52D97}"/>
              </a:ext>
            </a:extLst>
          </p:cNvPr>
          <p:cNvPicPr>
            <a:picLocks noChangeAspect="1"/>
          </p:cNvPicPr>
          <p:nvPr/>
        </p:nvPicPr>
        <p:blipFill>
          <a:blip r:embed="rId2"/>
          <a:stretch>
            <a:fillRect/>
          </a:stretch>
        </p:blipFill>
        <p:spPr>
          <a:xfrm>
            <a:off x="2769071" y="1123207"/>
            <a:ext cx="7029910" cy="49777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170B-62F9-1EED-0D3C-6B861E3E8B37}"/>
              </a:ext>
            </a:extLst>
          </p:cNvPr>
          <p:cNvSpPr>
            <a:spLocks noGrp="1"/>
          </p:cNvSpPr>
          <p:nvPr>
            <p:ph type="title"/>
          </p:nvPr>
        </p:nvSpPr>
        <p:spPr/>
        <p:txBody>
          <a:bodyPr/>
          <a:lstStyle/>
          <a:p>
            <a:endParaRPr lang="en-US"/>
          </a:p>
        </p:txBody>
      </p:sp>
      <p:pic>
        <p:nvPicPr>
          <p:cNvPr id="3" name="Picture 2" descr="A certificate of publication&#10;&#10;AI-generated content may be incorrect.">
            <a:extLst>
              <a:ext uri="{FF2B5EF4-FFF2-40B4-BE49-F238E27FC236}">
                <a16:creationId xmlns:a16="http://schemas.microsoft.com/office/drawing/2014/main" id="{86BAC849-1A02-F2BC-D285-BBA15FEA95D2}"/>
              </a:ext>
            </a:extLst>
          </p:cNvPr>
          <p:cNvPicPr>
            <a:picLocks noChangeAspect="1"/>
          </p:cNvPicPr>
          <p:nvPr/>
        </p:nvPicPr>
        <p:blipFill>
          <a:blip r:embed="rId2"/>
          <a:stretch>
            <a:fillRect/>
          </a:stretch>
        </p:blipFill>
        <p:spPr>
          <a:xfrm>
            <a:off x="2702811" y="1007164"/>
            <a:ext cx="7223701" cy="5108714"/>
          </a:xfrm>
          <a:prstGeom prst="rect">
            <a:avLst/>
          </a:prstGeom>
        </p:spPr>
      </p:pic>
    </p:spTree>
    <p:extLst>
      <p:ext uri="{BB962C8B-B14F-4D97-AF65-F5344CB8AC3E}">
        <p14:creationId xmlns:p14="http://schemas.microsoft.com/office/powerpoint/2010/main" val="3005367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ertificate of publication&#10;&#10;AI-generated content may be incorrect.">
            <a:extLst>
              <a:ext uri="{FF2B5EF4-FFF2-40B4-BE49-F238E27FC236}">
                <a16:creationId xmlns:a16="http://schemas.microsoft.com/office/drawing/2014/main" id="{8CD35811-8FE5-F2F1-A9CE-D6CB870F2CE7}"/>
              </a:ext>
            </a:extLst>
          </p:cNvPr>
          <p:cNvPicPr>
            <a:picLocks noChangeAspect="1"/>
          </p:cNvPicPr>
          <p:nvPr/>
        </p:nvPicPr>
        <p:blipFill>
          <a:blip r:embed="rId2"/>
          <a:stretch>
            <a:fillRect/>
          </a:stretch>
        </p:blipFill>
        <p:spPr>
          <a:xfrm>
            <a:off x="2328694" y="1024245"/>
            <a:ext cx="7212988" cy="51014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descr="A certificate of publication&#10;&#10;AI-generated content may be incorrect.">
            <a:extLst>
              <a:ext uri="{FF2B5EF4-FFF2-40B4-BE49-F238E27FC236}">
                <a16:creationId xmlns:a16="http://schemas.microsoft.com/office/drawing/2014/main" id="{34F0C641-C831-3630-AF67-6A60F9E48F1F}"/>
              </a:ext>
            </a:extLst>
          </p:cNvPr>
          <p:cNvPicPr>
            <a:picLocks noChangeAspect="1"/>
          </p:cNvPicPr>
          <p:nvPr/>
        </p:nvPicPr>
        <p:blipFill>
          <a:blip r:embed="rId2"/>
          <a:srcRect l="30" t="-4183" r="-54" b="14841"/>
          <a:stretch>
            <a:fillRect/>
          </a:stretch>
        </p:blipFill>
        <p:spPr>
          <a:xfrm>
            <a:off x="1805927" y="1339749"/>
            <a:ext cx="9504813" cy="4629532"/>
          </a:xfrm>
          <a:prstGeom prst="rect">
            <a:avLst/>
          </a:prstGeom>
        </p:spPr>
      </p:pic>
    </p:spTree>
    <p:extLst>
      <p:ext uri="{BB962C8B-B14F-4D97-AF65-F5344CB8AC3E}">
        <p14:creationId xmlns:p14="http://schemas.microsoft.com/office/powerpoint/2010/main" val="3461682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Similarity</a:t>
            </a:r>
            <a:r>
              <a:rPr spc="195" dirty="0"/>
              <a:t> </a:t>
            </a:r>
            <a:r>
              <a:rPr dirty="0"/>
              <a:t>Report</a:t>
            </a:r>
            <a:r>
              <a:rPr spc="225" dirty="0"/>
              <a:t> </a:t>
            </a:r>
            <a:r>
              <a:rPr spc="-10" dirty="0"/>
              <a:t>Index</a:t>
            </a:r>
          </a:p>
        </p:txBody>
      </p:sp>
      <p:pic>
        <p:nvPicPr>
          <p:cNvPr id="2" name="Picture 1" descr="A screenshot of a cell phone&#10;&#10;AI-generated content may be incorrect.">
            <a:extLst>
              <a:ext uri="{FF2B5EF4-FFF2-40B4-BE49-F238E27FC236}">
                <a16:creationId xmlns:a16="http://schemas.microsoft.com/office/drawing/2014/main" id="{E8E08639-C8E1-D8E5-87DA-8876BE88D504}"/>
              </a:ext>
            </a:extLst>
          </p:cNvPr>
          <p:cNvPicPr>
            <a:picLocks noChangeAspect="1"/>
          </p:cNvPicPr>
          <p:nvPr/>
        </p:nvPicPr>
        <p:blipFill>
          <a:blip r:embed="rId2"/>
          <a:stretch>
            <a:fillRect/>
          </a:stretch>
        </p:blipFill>
        <p:spPr>
          <a:xfrm>
            <a:off x="1765863" y="1053934"/>
            <a:ext cx="5256014" cy="48045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SDG</a:t>
            </a:r>
            <a:r>
              <a:rPr spc="130" dirty="0"/>
              <a:t> </a:t>
            </a:r>
            <a:r>
              <a:rPr spc="-10" dirty="0"/>
              <a:t>Mapping</a:t>
            </a:r>
          </a:p>
        </p:txBody>
      </p:sp>
      <p:pic>
        <p:nvPicPr>
          <p:cNvPr id="3" name="object 3"/>
          <p:cNvPicPr/>
          <p:nvPr/>
        </p:nvPicPr>
        <p:blipFill>
          <a:blip r:embed="rId2" cstate="print"/>
          <a:stretch>
            <a:fillRect/>
          </a:stretch>
        </p:blipFill>
        <p:spPr>
          <a:xfrm>
            <a:off x="3155180" y="1101244"/>
            <a:ext cx="4610100" cy="2792730"/>
          </a:xfrm>
          <a:prstGeom prst="rect">
            <a:avLst/>
          </a:prstGeom>
        </p:spPr>
      </p:pic>
      <p:sp>
        <p:nvSpPr>
          <p:cNvPr id="4" name="object 4"/>
          <p:cNvSpPr txBox="1"/>
          <p:nvPr/>
        </p:nvSpPr>
        <p:spPr>
          <a:xfrm>
            <a:off x="691633" y="3889629"/>
            <a:ext cx="9541510" cy="2460289"/>
          </a:xfrm>
          <a:prstGeom prst="rect">
            <a:avLst/>
          </a:prstGeom>
        </p:spPr>
        <p:txBody>
          <a:bodyPr vert="horz" wrap="square" lIns="0" tIns="15875" rIns="0" bIns="0" rtlCol="0" anchor="t">
            <a:spAutoFit/>
          </a:bodyPr>
          <a:lstStyle/>
          <a:p>
            <a:pPr algn="just"/>
            <a:r>
              <a:rPr lang="en-IN" sz="1600" spc="75" dirty="0">
                <a:latin typeface="Times New Roman"/>
                <a:cs typeface="Times New Roman"/>
              </a:rPr>
              <a:t>The Project work carried out here is mapped to multiple SDGs:</a:t>
            </a:r>
            <a:endParaRPr lang="en-US" sz="1600" spc="75" dirty="0">
              <a:latin typeface="Times New Roman"/>
              <a:cs typeface="Times New Roman"/>
            </a:endParaRPr>
          </a:p>
          <a:p>
            <a:pPr algn="just"/>
            <a:r>
              <a:rPr lang="en-IN" sz="1600" b="1" spc="75" dirty="0">
                <a:latin typeface="Times New Roman"/>
                <a:cs typeface="Times New Roman"/>
              </a:rPr>
              <a:t>SDG-11: Sustainable Cities and Communities:</a:t>
            </a:r>
            <a:endParaRPr lang="en-US" sz="1600" spc="75" dirty="0">
              <a:latin typeface="Times New Roman"/>
              <a:cs typeface="Times New Roman"/>
            </a:endParaRPr>
          </a:p>
          <a:p>
            <a:pPr algn="just"/>
            <a:r>
              <a:rPr lang="en-IN" sz="1600" spc="75" dirty="0">
                <a:latin typeface="Times New Roman"/>
                <a:cs typeface="Times New Roman"/>
              </a:rPr>
              <a:t>SDG-11 aims to make cities and human settlements inclusive, safe, resilient, and sustainable. Your project aligns with this goal in several ways:</a:t>
            </a:r>
            <a:endParaRPr lang="en-US" sz="1600" spc="75" dirty="0">
              <a:latin typeface="Times New Roman"/>
              <a:cs typeface="Times New Roman"/>
            </a:endParaRPr>
          </a:p>
          <a:p>
            <a:pPr algn="just"/>
            <a:r>
              <a:rPr lang="en-IN" sz="1600" spc="75" dirty="0">
                <a:latin typeface="Times New Roman"/>
                <a:cs typeface="Times New Roman"/>
              </a:rPr>
              <a:t>1.Efficient Resource Use in Urban Development (Target 11.3 – Sustainable Urbanization):</a:t>
            </a:r>
            <a:endParaRPr lang="en-US" sz="1600" spc="75" dirty="0">
              <a:latin typeface="Times New Roman"/>
              <a:cs typeface="Times New Roman"/>
            </a:endParaRPr>
          </a:p>
          <a:p>
            <a:pPr algn="just"/>
            <a:r>
              <a:rPr lang="en-IN" sz="1600" spc="75" dirty="0">
                <a:latin typeface="Times New Roman"/>
                <a:cs typeface="Times New Roman"/>
              </a:rPr>
              <a:t>•  Construction projects are a cornerstone of urban development. By using IoT and AI/ML to monitor resources in real time, your dashboard can reduce inefficiencies, such as idle equipment or underutilized manpower. This contributes to more sustainable urban planning and development by minimizing resource waste and ensuring projects are completed on time, which is critical for growing cities.</a:t>
            </a:r>
            <a:endParaRPr lang="en-US" sz="1600" spc="75" dirty="0">
              <a:latin typeface="Times New Roman"/>
              <a:cs typeface="Times New Roman"/>
            </a:endParaRPr>
          </a:p>
          <a:p>
            <a:pPr marL="12700" marR="5080">
              <a:lnSpc>
                <a:spcPct val="99800"/>
              </a:lnSpc>
              <a:spcBef>
                <a:spcPts val="125"/>
              </a:spcBef>
            </a:pPr>
            <a:endParaRPr lang="en-US" sz="1400" spc="75" dirty="0">
              <a:latin typeface="Georgia"/>
              <a:cs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9344" y="2827972"/>
            <a:ext cx="4004945" cy="941069"/>
          </a:xfrm>
          <a:prstGeom prst="rect">
            <a:avLst/>
          </a:prstGeom>
        </p:spPr>
        <p:txBody>
          <a:bodyPr vert="horz" wrap="square" lIns="0" tIns="13335" rIns="0" bIns="0" rtlCol="0">
            <a:spAutoFit/>
          </a:bodyPr>
          <a:lstStyle/>
          <a:p>
            <a:pPr marL="12700">
              <a:lnSpc>
                <a:spcPct val="100000"/>
              </a:lnSpc>
              <a:spcBef>
                <a:spcPts val="105"/>
              </a:spcBef>
            </a:pPr>
            <a:r>
              <a:rPr sz="6000" b="0" dirty="0">
                <a:solidFill>
                  <a:srgbClr val="000000"/>
                </a:solidFill>
                <a:latin typeface="Verdana"/>
                <a:cs typeface="Verdana"/>
              </a:rPr>
              <a:t>Thank</a:t>
            </a:r>
            <a:r>
              <a:rPr sz="6000" b="0" spc="-35" dirty="0">
                <a:solidFill>
                  <a:srgbClr val="000000"/>
                </a:solidFill>
                <a:latin typeface="Verdana"/>
                <a:cs typeface="Verdana"/>
              </a:rPr>
              <a:t> </a:t>
            </a:r>
            <a:r>
              <a:rPr sz="6000" b="0" spc="-95" dirty="0">
                <a:solidFill>
                  <a:srgbClr val="000000"/>
                </a:solidFill>
                <a:latin typeface="Verdana"/>
                <a:cs typeface="Verdana"/>
              </a:rPr>
              <a:t>You</a:t>
            </a:r>
            <a:endParaRPr sz="60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Introduction</a:t>
            </a:r>
          </a:p>
        </p:txBody>
      </p:sp>
      <p:sp>
        <p:nvSpPr>
          <p:cNvPr id="3" name="object 3"/>
          <p:cNvSpPr txBox="1"/>
          <p:nvPr/>
        </p:nvSpPr>
        <p:spPr>
          <a:xfrm>
            <a:off x="1292478" y="1127318"/>
            <a:ext cx="10128885" cy="5155899"/>
          </a:xfrm>
          <a:prstGeom prst="rect">
            <a:avLst/>
          </a:prstGeom>
        </p:spPr>
        <p:txBody>
          <a:bodyPr vert="horz" wrap="square" lIns="0" tIns="16510" rIns="0" bIns="0" rtlCol="0" anchor="t">
            <a:spAutoFit/>
          </a:bodyPr>
          <a:lstStyle/>
          <a:p>
            <a:pPr marL="12700" marR="5080" algn="just">
              <a:lnSpc>
                <a:spcPct val="150200"/>
              </a:lnSpc>
              <a:spcBef>
                <a:spcPts val="130"/>
              </a:spcBef>
            </a:pPr>
            <a:r>
              <a:rPr lang="en-IN" sz="1600" spc="-10" dirty="0">
                <a:latin typeface="Times New Roman"/>
                <a:cs typeface="Times New Roman"/>
              </a:rPr>
              <a:t>The construction industry is a critical sector that involves extensive planning, coordination, and execution of complex projects. From high-rise buildings and infrastructure development to residential and commercial constructions, managing these projects requires </a:t>
            </a:r>
            <a:r>
              <a:rPr lang="en-IN" sz="1600" b="1" spc="-10" dirty="0">
                <a:latin typeface="Times New Roman"/>
                <a:cs typeface="Times New Roman"/>
              </a:rPr>
              <a:t>real-time monitoring, efficient resource allocation, and seamless communication </a:t>
            </a:r>
            <a:r>
              <a:rPr lang="en-IN" sz="1600" spc="-10" dirty="0">
                <a:latin typeface="Times New Roman"/>
                <a:cs typeface="Times New Roman"/>
              </a:rPr>
              <a:t>among stakeholders. Traditionally, project managers and site supervisors have relied on </a:t>
            </a:r>
            <a:r>
              <a:rPr lang="en-IN" sz="1600" b="1" spc="-10" dirty="0">
                <a:latin typeface="Times New Roman"/>
                <a:cs typeface="Times New Roman"/>
              </a:rPr>
              <a:t>manual record-keeping, paper-based reports, and periodic inspections</a:t>
            </a:r>
            <a:r>
              <a:rPr lang="en-IN" sz="1600" spc="-10" dirty="0">
                <a:latin typeface="Times New Roman"/>
                <a:cs typeface="Times New Roman"/>
              </a:rPr>
              <a:t>, which often result in delays, cost overruns, miscommunication, and inefficiencies. In the modern era, where real-time data and automation are transforming industries, construction management must also </a:t>
            </a:r>
            <a:r>
              <a:rPr lang="en-IN" sz="1600" b="1" spc="-10" dirty="0">
                <a:latin typeface="Times New Roman"/>
                <a:cs typeface="Times New Roman"/>
              </a:rPr>
              <a:t>adopt technology-driven solutions </a:t>
            </a:r>
            <a:r>
              <a:rPr lang="en-IN" sz="1600" spc="-10" dirty="0">
                <a:latin typeface="Times New Roman"/>
                <a:cs typeface="Times New Roman"/>
              </a:rPr>
              <a:t>to enhance efficiency, transparency, and decision-making.</a:t>
            </a:r>
          </a:p>
          <a:p>
            <a:pPr marL="12700" marR="5080" algn="just">
              <a:lnSpc>
                <a:spcPct val="150200"/>
              </a:lnSpc>
              <a:spcBef>
                <a:spcPts val="130"/>
              </a:spcBef>
            </a:pPr>
            <a:r>
              <a:rPr lang="en-IN" sz="1600" spc="-10" dirty="0">
                <a:latin typeface="Times New Roman"/>
                <a:cs typeface="Times New Roman"/>
              </a:rPr>
              <a:t>The dashboard is designed with a </a:t>
            </a:r>
            <a:r>
              <a:rPr lang="en-IN" sz="1600" b="1" spc="-10" dirty="0">
                <a:latin typeface="Times New Roman"/>
                <a:cs typeface="Times New Roman"/>
              </a:rPr>
              <a:t>modern technology stack </a:t>
            </a:r>
            <a:r>
              <a:rPr lang="en-IN" sz="1600" spc="-10" dirty="0">
                <a:latin typeface="Times New Roman"/>
                <a:cs typeface="Times New Roman"/>
              </a:rPr>
              <a:t>to ensure performance, scalability, and ease of use. The frontend is built using </a:t>
            </a:r>
            <a:r>
              <a:rPr lang="en-IN" sz="1600" b="1" spc="-10" dirty="0">
                <a:latin typeface="Times New Roman"/>
                <a:cs typeface="Times New Roman"/>
              </a:rPr>
              <a:t>Next.js</a:t>
            </a:r>
            <a:r>
              <a:rPr lang="en-IN" sz="1600" spc="-10" dirty="0">
                <a:latin typeface="Times New Roman"/>
                <a:cs typeface="Times New Roman"/>
              </a:rPr>
              <a:t>, offering a responsive and dynamic user experience, while </a:t>
            </a:r>
            <a:r>
              <a:rPr lang="en-IN" sz="1600" b="1" spc="-10" err="1">
                <a:latin typeface="Times New Roman"/>
                <a:cs typeface="Times New Roman"/>
              </a:rPr>
              <a:t>Zustand</a:t>
            </a:r>
            <a:r>
              <a:rPr lang="en-IN" sz="1600" b="1" spc="-10" dirty="0">
                <a:latin typeface="Times New Roman"/>
                <a:cs typeface="Times New Roman"/>
              </a:rPr>
              <a:t> </a:t>
            </a:r>
            <a:r>
              <a:rPr lang="en-IN" sz="1600" spc="-10" dirty="0">
                <a:latin typeface="Times New Roman"/>
                <a:cs typeface="Times New Roman"/>
              </a:rPr>
              <a:t>manages application state efficiently. </a:t>
            </a:r>
            <a:r>
              <a:rPr lang="en-IN" sz="1600" b="1" spc="-10" dirty="0">
                <a:latin typeface="Times New Roman"/>
                <a:cs typeface="Times New Roman"/>
              </a:rPr>
              <a:t>Tailwind CSS </a:t>
            </a:r>
            <a:r>
              <a:rPr lang="en-IN" sz="1600" spc="-10" dirty="0">
                <a:latin typeface="Times New Roman"/>
                <a:cs typeface="Times New Roman"/>
              </a:rPr>
              <a:t>is employed for styling, providing a sleek and modern UI design. The backend, if required, is developed using </a:t>
            </a:r>
            <a:r>
              <a:rPr lang="en-IN" sz="1600" b="1" spc="-10" dirty="0">
                <a:latin typeface="Times New Roman"/>
                <a:cs typeface="Times New Roman"/>
              </a:rPr>
              <a:t>Node.js or Python (Flask/Django) </a:t>
            </a:r>
            <a:r>
              <a:rPr lang="en-IN" sz="1600" spc="-10" dirty="0">
                <a:latin typeface="Times New Roman"/>
                <a:cs typeface="Times New Roman"/>
              </a:rPr>
              <a:t>to handle API requests and database interactions. The system supports </a:t>
            </a:r>
            <a:r>
              <a:rPr lang="en-IN" sz="1600" b="1" spc="-10" dirty="0">
                <a:latin typeface="Times New Roman"/>
                <a:cs typeface="Times New Roman"/>
              </a:rPr>
              <a:t>PostgreSQL, MySQL, or MongoDB</a:t>
            </a:r>
            <a:r>
              <a:rPr lang="en-IN" sz="1600" spc="-10" dirty="0">
                <a:latin typeface="Times New Roman"/>
                <a:cs typeface="Times New Roman"/>
              </a:rPr>
              <a:t>, depending on data complexity and storage needs. Real-time data synchronization is achieved through </a:t>
            </a:r>
            <a:r>
              <a:rPr lang="en-IN" sz="1600" b="1" spc="-10" err="1">
                <a:latin typeface="Times New Roman"/>
                <a:cs typeface="Times New Roman"/>
              </a:rPr>
              <a:t>WebSockets</a:t>
            </a:r>
            <a:r>
              <a:rPr lang="en-IN" sz="1600" b="1" spc="-10" dirty="0">
                <a:latin typeface="Times New Roman"/>
                <a:cs typeface="Times New Roman"/>
              </a:rPr>
              <a:t> or MQTT protocols</a:t>
            </a:r>
            <a:r>
              <a:rPr lang="en-IN" sz="1600" spc="-10" dirty="0">
                <a:latin typeface="Times New Roman"/>
                <a:cs typeface="Times New Roman"/>
              </a:rPr>
              <a:t>, enabling seamless updates on construction site activities, equipment tracking, and environmental monitoring.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Literature</a:t>
            </a:r>
            <a:r>
              <a:rPr spc="265" dirty="0"/>
              <a:t> </a:t>
            </a:r>
            <a:r>
              <a:rPr spc="-10" dirty="0"/>
              <a:t>Review</a:t>
            </a:r>
          </a:p>
        </p:txBody>
      </p:sp>
      <p:sp>
        <p:nvSpPr>
          <p:cNvPr id="3" name="object 3"/>
          <p:cNvSpPr txBox="1"/>
          <p:nvPr/>
        </p:nvSpPr>
        <p:spPr>
          <a:xfrm>
            <a:off x="892175" y="1234757"/>
            <a:ext cx="10520045" cy="3770904"/>
          </a:xfrm>
          <a:prstGeom prst="rect">
            <a:avLst/>
          </a:prstGeom>
        </p:spPr>
        <p:txBody>
          <a:bodyPr vert="horz" wrap="square" lIns="0" tIns="15875" rIns="0" bIns="0" rtlCol="0" anchor="t">
            <a:spAutoFit/>
          </a:bodyPr>
          <a:lstStyle/>
          <a:p>
            <a:pPr marL="342900" indent="-342900" algn="just"/>
            <a:r>
              <a:rPr lang="en-IN" b="1" spc="-10" dirty="0">
                <a:latin typeface="Times New Roman"/>
                <a:cs typeface="Times New Roman"/>
              </a:rPr>
              <a:t>1.IoT-Based Real-Time Monitoring in Construction </a:t>
            </a:r>
            <a:endParaRPr lang="en-US" spc="-10" dirty="0">
              <a:latin typeface="Times New Roman"/>
              <a:cs typeface="Times New Roman"/>
            </a:endParaRPr>
          </a:p>
          <a:p>
            <a:pPr algn="just"/>
            <a:r>
              <a:rPr lang="en-IN" sz="1600" spc="-10" dirty="0">
                <a:latin typeface="Courier New"/>
                <a:cs typeface="Courier New"/>
              </a:rPr>
              <a:t>  </a:t>
            </a:r>
            <a:r>
              <a:rPr lang="en-IN" sz="1600" b="1" i="1" spc="-10" dirty="0">
                <a:latin typeface="Courier New"/>
                <a:cs typeface="Courier New"/>
              </a:rPr>
              <a:t> </a:t>
            </a:r>
            <a:r>
              <a:rPr lang="en-IN" sz="1600" b="1" i="1" spc="-10" dirty="0">
                <a:latin typeface="Times New Roman"/>
                <a:cs typeface="Times New Roman"/>
              </a:rPr>
              <a:t>Author(s):</a:t>
            </a:r>
            <a:r>
              <a:rPr lang="en-IN" sz="1600" i="1" spc="-10" dirty="0">
                <a:latin typeface="Times New Roman"/>
                <a:cs typeface="Times New Roman"/>
              </a:rPr>
              <a:t> Zhang et al., 2020 </a:t>
            </a:r>
            <a:endParaRPr lang="en-US" sz="1600" spc="-10" dirty="0">
              <a:latin typeface="Times New Roman"/>
              <a:cs typeface="Times New Roman"/>
            </a:endParaRPr>
          </a:p>
          <a:p>
            <a:pPr algn="just"/>
            <a:r>
              <a:rPr lang="en-IN" sz="1600" b="1" spc="-10" dirty="0">
                <a:latin typeface="Courier New"/>
                <a:cs typeface="Courier New"/>
              </a:rPr>
              <a:t>   </a:t>
            </a:r>
            <a:r>
              <a:rPr lang="en-IN" sz="1600" b="1" i="1" spc="-10" dirty="0">
                <a:latin typeface="Times New Roman"/>
                <a:cs typeface="Times New Roman"/>
              </a:rPr>
              <a:t>Summary:</a:t>
            </a:r>
            <a:r>
              <a:rPr lang="en-IN" sz="1600" i="1" spc="-10" dirty="0">
                <a:latin typeface="Times New Roman"/>
                <a:cs typeface="Times New Roman"/>
              </a:rPr>
              <a:t> </a:t>
            </a:r>
            <a:r>
              <a:rPr lang="en-IN" sz="1600" spc="-10" dirty="0">
                <a:latin typeface="Times New Roman"/>
                <a:cs typeface="Times New Roman"/>
              </a:rPr>
              <a:t>This study explores how IoT devices, such as sensors and RFID tags, can be integrated into construction sites for       real-time tracking of materials, equipment, and workers. The research highlights the benefits of IoT in improving project efficiency, reducing resource wastage, and ensuring</a:t>
            </a:r>
            <a:r>
              <a:rPr lang="en-US" sz="1600" spc="-10" dirty="0">
                <a:latin typeface="Calibri"/>
                <a:ea typeface="Calibri"/>
                <a:cs typeface="Calibri"/>
              </a:rPr>
              <a:t> </a:t>
            </a:r>
            <a:r>
              <a:rPr lang="en-IN" sz="1600" spc="-10" dirty="0">
                <a:latin typeface="Times New Roman"/>
                <a:cs typeface="Times New Roman"/>
              </a:rPr>
              <a:t>safety</a:t>
            </a:r>
            <a:r>
              <a:rPr lang="en-US" sz="1600" spc="-10" dirty="0">
                <a:latin typeface="Calibri"/>
                <a:ea typeface="Calibri"/>
                <a:cs typeface="Calibri"/>
              </a:rPr>
              <a:t> </a:t>
            </a:r>
            <a:r>
              <a:rPr lang="en-IN" sz="1600" spc="-10" dirty="0">
                <a:latin typeface="Times New Roman"/>
                <a:cs typeface="Times New Roman"/>
              </a:rPr>
              <a:t>compliance.</a:t>
            </a:r>
            <a:endParaRPr lang="en-US" sz="1600" spc="-10" dirty="0">
              <a:latin typeface="Times New Roman"/>
              <a:cs typeface="Times New Roman"/>
            </a:endParaRPr>
          </a:p>
          <a:p>
            <a:pPr marL="342900" indent="-342900" algn="just"/>
            <a:r>
              <a:rPr lang="en-IN" b="1" spc="-10" dirty="0">
                <a:latin typeface="Times New Roman"/>
                <a:cs typeface="Times New Roman"/>
              </a:rPr>
              <a:t>2.Digital Twin for Construction Project Management </a:t>
            </a:r>
            <a:endParaRPr lang="en-US" spc="-10" dirty="0">
              <a:latin typeface="Times New Roman"/>
              <a:cs typeface="Times New Roman"/>
            </a:endParaRPr>
          </a:p>
          <a:p>
            <a:pPr algn="just"/>
            <a:r>
              <a:rPr lang="en-IN" sz="1600" b="1" i="1" spc="-10" dirty="0">
                <a:latin typeface="Times New Roman"/>
                <a:cs typeface="Times New Roman"/>
              </a:rPr>
              <a:t>      Author(s):</a:t>
            </a:r>
            <a:r>
              <a:rPr lang="en-IN" sz="1600" i="1" spc="-10" dirty="0">
                <a:latin typeface="Times New Roman"/>
                <a:cs typeface="Times New Roman"/>
              </a:rPr>
              <a:t> Lu &amp; Chen, 2021 </a:t>
            </a:r>
            <a:endParaRPr lang="en-US" sz="1600" spc="-10" dirty="0">
              <a:latin typeface="Times New Roman"/>
              <a:cs typeface="Times New Roman"/>
            </a:endParaRPr>
          </a:p>
          <a:p>
            <a:pPr algn="just"/>
            <a:r>
              <a:rPr lang="en-IN" sz="1600" b="1" i="1" spc="-10" dirty="0">
                <a:latin typeface="Times New Roman"/>
                <a:cs typeface="Times New Roman"/>
              </a:rPr>
              <a:t>     Summary: </a:t>
            </a:r>
            <a:r>
              <a:rPr lang="en-IN" sz="1600" spc="-10" dirty="0">
                <a:latin typeface="Times New Roman"/>
                <a:cs typeface="Times New Roman"/>
              </a:rPr>
              <a:t>This paper</a:t>
            </a:r>
            <a:r>
              <a:rPr lang="en-US" sz="1600" spc="-10" dirty="0">
                <a:latin typeface="Calibri"/>
                <a:ea typeface="Calibri"/>
                <a:cs typeface="Calibri"/>
              </a:rPr>
              <a:t> </a:t>
            </a:r>
            <a:r>
              <a:rPr lang="en-IN" sz="1600" spc="-10" dirty="0">
                <a:latin typeface="Times New Roman"/>
                <a:cs typeface="Times New Roman"/>
              </a:rPr>
              <a:t>discusses</a:t>
            </a:r>
            <a:r>
              <a:rPr lang="en-US" sz="1600" spc="-10" dirty="0">
                <a:latin typeface="Calibri"/>
                <a:ea typeface="Calibri"/>
                <a:cs typeface="Calibri"/>
              </a:rPr>
              <a:t> </a:t>
            </a:r>
            <a:r>
              <a:rPr lang="en-IN" sz="1600" spc="-10" dirty="0">
                <a:latin typeface="Times New Roman"/>
                <a:cs typeface="Times New Roman"/>
              </a:rPr>
              <a:t>the use of digital twin technology in construction project monitoring. It explains how real-time data can be fed into a virtual model of the construction site to simulate different scenarios and predict possible delays or resource shortages.</a:t>
            </a:r>
            <a:endParaRPr lang="en-US" sz="1600" spc="-10" dirty="0">
              <a:latin typeface="Times New Roman"/>
              <a:cs typeface="Times New Roman"/>
            </a:endParaRPr>
          </a:p>
          <a:p>
            <a:pPr marL="342900" indent="-342900" algn="just"/>
            <a:r>
              <a:rPr lang="en-IN" b="1" spc="-10" dirty="0">
                <a:latin typeface="Times New Roman"/>
                <a:cs typeface="Times New Roman"/>
              </a:rPr>
              <a:t>3.Cloud-Based Project Monitoring Systems</a:t>
            </a:r>
            <a:r>
              <a:rPr lang="en-IN" sz="1600" spc="-10" dirty="0">
                <a:latin typeface="Times New Roman"/>
                <a:cs typeface="Times New Roman"/>
              </a:rPr>
              <a:t> </a:t>
            </a:r>
            <a:endParaRPr lang="en-US" sz="1600" spc="-10" dirty="0">
              <a:latin typeface="Times New Roman"/>
              <a:cs typeface="Times New Roman"/>
            </a:endParaRPr>
          </a:p>
          <a:p>
            <a:pPr algn="just"/>
            <a:r>
              <a:rPr lang="en-IN" sz="1600" spc="-10" dirty="0">
                <a:latin typeface="Courier New"/>
                <a:cs typeface="Courier New"/>
              </a:rPr>
              <a:t>  </a:t>
            </a:r>
            <a:r>
              <a:rPr lang="en-IN" sz="1600" b="1" spc="-10" dirty="0">
                <a:latin typeface="Courier New"/>
                <a:cs typeface="Courier New"/>
              </a:rPr>
              <a:t> </a:t>
            </a:r>
            <a:r>
              <a:rPr lang="en-IN" sz="1600" b="1" i="1" spc="-10" dirty="0">
                <a:latin typeface="Times New Roman"/>
                <a:cs typeface="Times New Roman"/>
              </a:rPr>
              <a:t>Author(s):</a:t>
            </a:r>
            <a:r>
              <a:rPr lang="en-IN" sz="1600" i="1" spc="-10" dirty="0">
                <a:latin typeface="Times New Roman"/>
                <a:cs typeface="Times New Roman"/>
              </a:rPr>
              <a:t> Patel &amp; Gupta, 2019 </a:t>
            </a:r>
            <a:endParaRPr lang="en-US" sz="1600" spc="-10" dirty="0">
              <a:latin typeface="Times New Roman"/>
              <a:cs typeface="Times New Roman"/>
            </a:endParaRPr>
          </a:p>
          <a:p>
            <a:pPr algn="just"/>
            <a:r>
              <a:rPr lang="en-IN" sz="1600" b="1" spc="-10" dirty="0">
                <a:latin typeface="Courier New"/>
                <a:cs typeface="Courier New"/>
              </a:rPr>
              <a:t>   </a:t>
            </a:r>
            <a:r>
              <a:rPr lang="en-IN" sz="1600" b="1" i="1" spc="-10" dirty="0">
                <a:latin typeface="Times New Roman"/>
                <a:cs typeface="Times New Roman"/>
              </a:rPr>
              <a:t>Summary</a:t>
            </a:r>
            <a:r>
              <a:rPr lang="en-IN" sz="1600" i="1" spc="-10" dirty="0">
                <a:latin typeface="Times New Roman"/>
                <a:cs typeface="Times New Roman"/>
              </a:rPr>
              <a:t>: </a:t>
            </a:r>
            <a:r>
              <a:rPr lang="en-IN" sz="1600" spc="-10" dirty="0">
                <a:latin typeface="Times New Roman"/>
                <a:cs typeface="Times New Roman"/>
              </a:rPr>
              <a:t>The research focuses on the advantages of cloud computing in construction project management. The authors propose</a:t>
            </a:r>
            <a:r>
              <a:rPr lang="en-US" sz="1600" spc="-10" dirty="0">
                <a:latin typeface="Calibri"/>
                <a:ea typeface="Calibri"/>
                <a:cs typeface="Calibri"/>
              </a:rPr>
              <a:t> </a:t>
            </a:r>
            <a:r>
              <a:rPr lang="en-IN" sz="1600" spc="-10" dirty="0">
                <a:latin typeface="Times New Roman"/>
                <a:cs typeface="Times New Roman"/>
              </a:rPr>
              <a:t>a</a:t>
            </a:r>
            <a:r>
              <a:rPr lang="en-US" sz="1600" spc="-10" dirty="0">
                <a:latin typeface="Calibri"/>
                <a:ea typeface="Calibri"/>
                <a:cs typeface="Calibri"/>
              </a:rPr>
              <a:t> </a:t>
            </a:r>
            <a:r>
              <a:rPr lang="en-IN" sz="1600" spc="-10" dirty="0">
                <a:latin typeface="Times New Roman"/>
                <a:cs typeface="Times New Roman"/>
              </a:rPr>
              <a:t>cloud-based</a:t>
            </a:r>
            <a:r>
              <a:rPr lang="en-US" sz="1600" spc="-10" dirty="0">
                <a:latin typeface="Calibri"/>
                <a:ea typeface="Calibri"/>
                <a:cs typeface="Calibri"/>
              </a:rPr>
              <a:t> </a:t>
            </a:r>
            <a:r>
              <a:rPr lang="en-IN" sz="1600" spc="-10" dirty="0">
                <a:latin typeface="Times New Roman"/>
                <a:cs typeface="Times New Roman"/>
              </a:rPr>
              <a:t>dashboard</a:t>
            </a:r>
            <a:r>
              <a:rPr lang="en-US" sz="1600" spc="-10" dirty="0">
                <a:latin typeface="Calibri"/>
                <a:ea typeface="Calibri"/>
                <a:cs typeface="Calibri"/>
              </a:rPr>
              <a:t> </a:t>
            </a:r>
            <a:r>
              <a:rPr lang="en-IN" sz="1600" spc="-10" dirty="0">
                <a:latin typeface="Times New Roman"/>
                <a:cs typeface="Times New Roman"/>
              </a:rPr>
              <a:t>that</a:t>
            </a:r>
            <a:r>
              <a:rPr lang="en-US" sz="1600" spc="-10" dirty="0">
                <a:latin typeface="Calibri"/>
                <a:ea typeface="Calibri"/>
                <a:cs typeface="Calibri"/>
              </a:rPr>
              <a:t> </a:t>
            </a:r>
            <a:r>
              <a:rPr lang="en-IN" sz="1600" spc="-10" dirty="0">
                <a:latin typeface="Times New Roman"/>
                <a:cs typeface="Times New Roman"/>
              </a:rPr>
              <a:t>integrates</a:t>
            </a:r>
            <a:r>
              <a:rPr lang="en-US" sz="1600" spc="-10" dirty="0">
                <a:latin typeface="Calibri"/>
                <a:ea typeface="Calibri"/>
                <a:cs typeface="Calibri"/>
              </a:rPr>
              <a:t> </a:t>
            </a:r>
            <a:r>
              <a:rPr lang="en-IN" sz="1600" spc="-10" dirty="0">
                <a:latin typeface="Times New Roman"/>
                <a:cs typeface="Times New Roman"/>
              </a:rPr>
              <a:t>BIM (Building Information </a:t>
            </a:r>
            <a:r>
              <a:rPr lang="en-IN" sz="1600" spc="-10" dirty="0" err="1">
                <a:latin typeface="Times New Roman"/>
                <a:cs typeface="Times New Roman"/>
              </a:rPr>
              <a:t>Modeling</a:t>
            </a:r>
            <a:r>
              <a:rPr lang="en-IN" sz="1600" spc="-10" dirty="0">
                <a:latin typeface="Times New Roman"/>
                <a:cs typeface="Times New Roman"/>
              </a:rPr>
              <a:t>) and real-time site data, enabling</a:t>
            </a:r>
            <a:r>
              <a:rPr lang="en-US" sz="1600" spc="-10" dirty="0">
                <a:latin typeface="Calibri"/>
                <a:ea typeface="Calibri"/>
                <a:cs typeface="Calibri"/>
              </a:rPr>
              <a:t> </a:t>
            </a:r>
            <a:r>
              <a:rPr lang="en-IN" sz="1600" spc="-10" dirty="0">
                <a:latin typeface="Times New Roman"/>
                <a:cs typeface="Times New Roman"/>
              </a:rPr>
              <a:t>seamless</a:t>
            </a:r>
            <a:r>
              <a:rPr lang="en-US" sz="1600" spc="-10" dirty="0">
                <a:latin typeface="Calibri"/>
                <a:ea typeface="Calibri"/>
                <a:cs typeface="Calibri"/>
              </a:rPr>
              <a:t> </a:t>
            </a:r>
            <a:r>
              <a:rPr lang="en-IN" sz="1600" spc="-10" dirty="0">
                <a:latin typeface="Times New Roman"/>
                <a:cs typeface="Times New Roman"/>
              </a:rPr>
              <a:t>collaboration</a:t>
            </a:r>
            <a:r>
              <a:rPr lang="en-US" sz="1600" spc="-10" dirty="0">
                <a:latin typeface="Calibri"/>
                <a:ea typeface="Calibri"/>
                <a:cs typeface="Calibri"/>
              </a:rPr>
              <a:t> </a:t>
            </a:r>
            <a:r>
              <a:rPr lang="en-IN" sz="1600" spc="-10" dirty="0">
                <a:latin typeface="Times New Roman"/>
                <a:cs typeface="Times New Roman"/>
              </a:rPr>
              <a:t>between</a:t>
            </a:r>
            <a:r>
              <a:rPr lang="en-US" sz="1600" spc="-10" dirty="0">
                <a:latin typeface="Calibri"/>
                <a:ea typeface="Calibri"/>
                <a:cs typeface="Calibri"/>
              </a:rPr>
              <a:t> </a:t>
            </a:r>
            <a:r>
              <a:rPr lang="en-IN" sz="1600" spc="-10" dirty="0">
                <a:latin typeface="Times New Roman"/>
                <a:cs typeface="Times New Roman"/>
              </a:rPr>
              <a:t>stakeholders.</a:t>
            </a:r>
            <a:endParaRPr lang="en-US" sz="1600" spc="-1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Literature</a:t>
            </a:r>
            <a:r>
              <a:rPr spc="265" dirty="0"/>
              <a:t> </a:t>
            </a:r>
            <a:r>
              <a:rPr spc="-10" dirty="0"/>
              <a:t>Review</a:t>
            </a:r>
          </a:p>
        </p:txBody>
      </p:sp>
      <p:sp>
        <p:nvSpPr>
          <p:cNvPr id="3" name="object 3"/>
          <p:cNvSpPr txBox="1"/>
          <p:nvPr/>
        </p:nvSpPr>
        <p:spPr>
          <a:xfrm>
            <a:off x="892175" y="1234757"/>
            <a:ext cx="10523855" cy="3291286"/>
          </a:xfrm>
          <a:prstGeom prst="rect">
            <a:avLst/>
          </a:prstGeom>
        </p:spPr>
        <p:txBody>
          <a:bodyPr vert="horz" wrap="square" lIns="0" tIns="15875" rIns="0" bIns="0" rtlCol="0" anchor="t">
            <a:spAutoFit/>
          </a:bodyPr>
          <a:lstStyle/>
          <a:p>
            <a:pPr marL="342900" indent="-342900" algn="just"/>
            <a:r>
              <a:rPr lang="en-IN" b="1" spc="-10" dirty="0">
                <a:latin typeface="Times New Roman"/>
                <a:cs typeface="Times New Roman"/>
              </a:rPr>
              <a:t>4.Role of AI in Predictive Construction Management </a:t>
            </a:r>
            <a:endParaRPr lang="en-US" spc="-10" dirty="0">
              <a:latin typeface="Times New Roman"/>
              <a:cs typeface="Times New Roman"/>
            </a:endParaRPr>
          </a:p>
          <a:p>
            <a:pPr algn="just"/>
            <a:r>
              <a:rPr lang="en-IN" sz="1600" spc="-10" dirty="0">
                <a:latin typeface="Courier New"/>
                <a:cs typeface="Courier New"/>
              </a:rPr>
              <a:t>  </a:t>
            </a:r>
            <a:r>
              <a:rPr lang="en-IN" sz="1600" b="1" spc="-10" dirty="0">
                <a:latin typeface="Courier New"/>
                <a:cs typeface="Courier New"/>
              </a:rPr>
              <a:t> </a:t>
            </a:r>
            <a:r>
              <a:rPr lang="en-IN" sz="1600" b="1" i="1" spc="-10" dirty="0">
                <a:latin typeface="Times New Roman"/>
                <a:cs typeface="Times New Roman"/>
              </a:rPr>
              <a:t>Author(s):</a:t>
            </a:r>
            <a:r>
              <a:rPr lang="en-IN" sz="1600" i="1" spc="-10" dirty="0">
                <a:latin typeface="Times New Roman"/>
                <a:cs typeface="Times New Roman"/>
              </a:rPr>
              <a:t> Kim &amp; Park, 2020 </a:t>
            </a:r>
            <a:endParaRPr lang="en-US" sz="1600" spc="-10" dirty="0">
              <a:latin typeface="Times New Roman"/>
              <a:cs typeface="Times New Roman"/>
            </a:endParaRPr>
          </a:p>
          <a:p>
            <a:pPr algn="just"/>
            <a:r>
              <a:rPr lang="en-IN" sz="1600" b="1" spc="-10" dirty="0">
                <a:latin typeface="Courier New"/>
                <a:cs typeface="Courier New"/>
              </a:rPr>
              <a:t>   </a:t>
            </a:r>
            <a:r>
              <a:rPr lang="en-IN" sz="1600" b="1" i="1" spc="-10" dirty="0">
                <a:latin typeface="Times New Roman"/>
                <a:cs typeface="Times New Roman"/>
              </a:rPr>
              <a:t>Summary: </a:t>
            </a:r>
            <a:r>
              <a:rPr lang="en-IN" sz="1600" spc="-10" dirty="0">
                <a:latin typeface="Times New Roman"/>
                <a:cs typeface="Times New Roman"/>
              </a:rPr>
              <a:t>The study investigates how artificial intelligence (AI) and machine learning (ML) can </a:t>
            </a:r>
            <a:r>
              <a:rPr lang="en-IN" sz="1600" spc="-10" dirty="0" err="1">
                <a:latin typeface="Times New Roman"/>
                <a:cs typeface="Times New Roman"/>
              </a:rPr>
              <a:t>analyze</a:t>
            </a:r>
            <a:r>
              <a:rPr lang="en-IN" sz="1600" spc="-10" dirty="0">
                <a:latin typeface="Times New Roman"/>
                <a:cs typeface="Times New Roman"/>
              </a:rPr>
              <a:t> historical project data to predict potential risks and recommend corrective measures in</a:t>
            </a:r>
            <a:r>
              <a:rPr lang="en-US" sz="1600" spc="-10" dirty="0">
                <a:latin typeface="Calibri"/>
                <a:ea typeface="Calibri"/>
                <a:cs typeface="Calibri"/>
              </a:rPr>
              <a:t> </a:t>
            </a:r>
            <a:r>
              <a:rPr lang="en-IN" sz="1600" spc="-10" dirty="0">
                <a:latin typeface="Times New Roman"/>
                <a:cs typeface="Times New Roman"/>
              </a:rPr>
              <a:t>construction</a:t>
            </a:r>
            <a:r>
              <a:rPr lang="en-US" sz="1600" spc="-10" dirty="0">
                <a:latin typeface="Calibri"/>
                <a:ea typeface="Calibri"/>
                <a:cs typeface="Calibri"/>
              </a:rPr>
              <a:t> </a:t>
            </a:r>
            <a:r>
              <a:rPr lang="en-IN" sz="1600" spc="-10" dirty="0">
                <a:latin typeface="Times New Roman"/>
                <a:cs typeface="Times New Roman"/>
              </a:rPr>
              <a:t>projects.</a:t>
            </a:r>
            <a:endParaRPr lang="en-US" sz="1600" spc="-10" dirty="0">
              <a:latin typeface="Times New Roman"/>
              <a:cs typeface="Times New Roman"/>
            </a:endParaRPr>
          </a:p>
          <a:p>
            <a:pPr marL="342900" indent="-342900" algn="just"/>
            <a:r>
              <a:rPr lang="en-IN" b="1" spc="-10" dirty="0">
                <a:latin typeface="Times New Roman"/>
                <a:cs typeface="Times New Roman"/>
              </a:rPr>
              <a:t>5.Application of </a:t>
            </a:r>
            <a:r>
              <a:rPr lang="en-IN" b="1" spc="-10" err="1">
                <a:latin typeface="Times New Roman"/>
                <a:cs typeface="Times New Roman"/>
              </a:rPr>
              <a:t>WebSockets</a:t>
            </a:r>
            <a:r>
              <a:rPr lang="en-IN" b="1" spc="-10" dirty="0">
                <a:latin typeface="Times New Roman"/>
                <a:cs typeface="Times New Roman"/>
              </a:rPr>
              <a:t> for Real-Time Data Sharing </a:t>
            </a:r>
            <a:endParaRPr lang="en-US" spc="-10" dirty="0">
              <a:latin typeface="Times New Roman"/>
              <a:cs typeface="Times New Roman"/>
            </a:endParaRPr>
          </a:p>
          <a:p>
            <a:pPr algn="just"/>
            <a:r>
              <a:rPr lang="en-IN" sz="1600" spc="-10" dirty="0">
                <a:latin typeface="Courier New"/>
                <a:cs typeface="Courier New"/>
              </a:rPr>
              <a:t>  </a:t>
            </a:r>
            <a:r>
              <a:rPr lang="en-IN" sz="1600" b="1" spc="-10" dirty="0">
                <a:latin typeface="Courier New"/>
                <a:cs typeface="Courier New"/>
              </a:rPr>
              <a:t> </a:t>
            </a:r>
            <a:r>
              <a:rPr lang="en-IN" sz="1600" b="1" i="1" spc="-10" dirty="0">
                <a:latin typeface="Times New Roman"/>
                <a:cs typeface="Times New Roman"/>
              </a:rPr>
              <a:t>Author(s): </a:t>
            </a:r>
            <a:r>
              <a:rPr lang="en-IN" sz="1600" i="1" spc="-10" dirty="0">
                <a:latin typeface="Times New Roman"/>
                <a:cs typeface="Times New Roman"/>
              </a:rPr>
              <a:t>Smith et al., 2021 </a:t>
            </a:r>
            <a:endParaRPr lang="en-US" sz="1600" spc="-10" dirty="0">
              <a:latin typeface="Times New Roman"/>
              <a:cs typeface="Times New Roman"/>
            </a:endParaRPr>
          </a:p>
          <a:p>
            <a:pPr algn="just"/>
            <a:r>
              <a:rPr lang="en-IN" sz="1600" b="1" spc="-10" dirty="0">
                <a:latin typeface="Courier New"/>
                <a:cs typeface="Courier New"/>
              </a:rPr>
              <a:t>   </a:t>
            </a:r>
            <a:r>
              <a:rPr lang="en-IN" sz="1600" b="1" i="1" spc="-10" dirty="0">
                <a:latin typeface="Times New Roman"/>
                <a:cs typeface="Times New Roman"/>
              </a:rPr>
              <a:t>Summary:</a:t>
            </a:r>
            <a:r>
              <a:rPr lang="en-IN" sz="1600" i="1" spc="-10" dirty="0">
                <a:latin typeface="Times New Roman"/>
                <a:cs typeface="Times New Roman"/>
              </a:rPr>
              <a:t> </a:t>
            </a:r>
            <a:r>
              <a:rPr lang="en-IN" sz="1600" spc="-10" dirty="0">
                <a:latin typeface="Times New Roman"/>
                <a:cs typeface="Times New Roman"/>
              </a:rPr>
              <a:t>This paper examines the role of </a:t>
            </a:r>
            <a:r>
              <a:rPr lang="en-IN" sz="1600" spc="-10" dirty="0" err="1">
                <a:latin typeface="Times New Roman"/>
                <a:cs typeface="Times New Roman"/>
              </a:rPr>
              <a:t>WebSockets</a:t>
            </a:r>
            <a:r>
              <a:rPr lang="en-IN" sz="1600" spc="-10" dirty="0">
                <a:latin typeface="Times New Roman"/>
                <a:cs typeface="Times New Roman"/>
              </a:rPr>
              <a:t> in facilitating real-time communication between construction sites and monitoring dashboards, emphasizing the advantages over</a:t>
            </a:r>
            <a:r>
              <a:rPr lang="en-US" sz="1600" spc="-10" dirty="0">
                <a:latin typeface="Calibri"/>
                <a:ea typeface="Calibri"/>
                <a:cs typeface="Calibri"/>
              </a:rPr>
              <a:t> </a:t>
            </a:r>
            <a:r>
              <a:rPr lang="en-IN" sz="1600" spc="-10" dirty="0">
                <a:latin typeface="Times New Roman"/>
                <a:cs typeface="Times New Roman"/>
              </a:rPr>
              <a:t>traditional</a:t>
            </a:r>
            <a:r>
              <a:rPr lang="en-US" sz="1600" spc="-10" dirty="0">
                <a:latin typeface="Calibri"/>
                <a:ea typeface="Calibri"/>
                <a:cs typeface="Calibri"/>
              </a:rPr>
              <a:t> </a:t>
            </a:r>
            <a:r>
              <a:rPr lang="en-IN" sz="1600" spc="-10" dirty="0">
                <a:latin typeface="Times New Roman"/>
                <a:cs typeface="Times New Roman"/>
              </a:rPr>
              <a:t>HTTP</a:t>
            </a:r>
            <a:r>
              <a:rPr lang="en-US" sz="1600" spc="-10" dirty="0">
                <a:latin typeface="Calibri"/>
                <a:ea typeface="Calibri"/>
                <a:cs typeface="Calibri"/>
              </a:rPr>
              <a:t> </a:t>
            </a:r>
            <a:r>
              <a:rPr lang="en-IN" sz="1600" spc="-10" dirty="0">
                <a:latin typeface="Times New Roman"/>
                <a:cs typeface="Times New Roman"/>
              </a:rPr>
              <a:t>polling</a:t>
            </a:r>
            <a:r>
              <a:rPr lang="en-US" sz="1600" spc="-10" dirty="0">
                <a:latin typeface="Calibri"/>
                <a:ea typeface="Calibri"/>
                <a:cs typeface="Calibri"/>
              </a:rPr>
              <a:t> </a:t>
            </a:r>
            <a:r>
              <a:rPr lang="en-IN" sz="1600" spc="-10" dirty="0">
                <a:latin typeface="Times New Roman"/>
                <a:cs typeface="Times New Roman"/>
              </a:rPr>
              <a:t>methods.</a:t>
            </a:r>
            <a:endParaRPr lang="en-US" sz="1600" spc="-10" dirty="0">
              <a:latin typeface="Times New Roman"/>
              <a:cs typeface="Times New Roman"/>
            </a:endParaRPr>
          </a:p>
          <a:p>
            <a:pPr marL="342900" indent="-342900" algn="just"/>
            <a:r>
              <a:rPr lang="en-IN" b="1" spc="-10" dirty="0">
                <a:latin typeface="Times New Roman"/>
                <a:cs typeface="Times New Roman"/>
              </a:rPr>
              <a:t>6.BIM and IoT Integration for Smart Construction </a:t>
            </a:r>
            <a:endParaRPr lang="en-US" spc="-10" dirty="0">
              <a:latin typeface="Times New Roman"/>
              <a:cs typeface="Times New Roman"/>
            </a:endParaRPr>
          </a:p>
          <a:p>
            <a:pPr algn="just"/>
            <a:r>
              <a:rPr lang="en-IN" sz="1600" b="1" spc="-10" dirty="0">
                <a:latin typeface="Courier New"/>
                <a:cs typeface="Courier New"/>
              </a:rPr>
              <a:t>   </a:t>
            </a:r>
            <a:r>
              <a:rPr lang="en-IN" sz="1600" b="1" i="1" spc="-10" dirty="0">
                <a:latin typeface="Times New Roman"/>
                <a:cs typeface="Times New Roman"/>
              </a:rPr>
              <a:t>Author(s): </a:t>
            </a:r>
            <a:r>
              <a:rPr lang="en-IN" sz="1600" i="1" spc="-10" dirty="0">
                <a:latin typeface="Times New Roman"/>
                <a:cs typeface="Times New Roman"/>
              </a:rPr>
              <a:t>Wong et al., 2020:</a:t>
            </a:r>
            <a:endParaRPr lang="en-US" sz="1600" spc="-10" dirty="0">
              <a:latin typeface="Times New Roman"/>
              <a:cs typeface="Times New Roman"/>
            </a:endParaRPr>
          </a:p>
          <a:p>
            <a:pPr algn="just"/>
            <a:r>
              <a:rPr lang="en-IN" sz="1600" b="1" i="1" spc="-10" dirty="0">
                <a:latin typeface="Times New Roman"/>
                <a:cs typeface="Times New Roman"/>
              </a:rPr>
              <a:t>      Summary:</a:t>
            </a:r>
            <a:r>
              <a:rPr lang="en-IN" sz="1600" i="1" spc="-10" dirty="0">
                <a:latin typeface="Times New Roman"/>
                <a:cs typeface="Times New Roman"/>
              </a:rPr>
              <a:t> </a:t>
            </a:r>
            <a:r>
              <a:rPr lang="en-IN" sz="1600" spc="-10" dirty="0">
                <a:latin typeface="Times New Roman"/>
                <a:cs typeface="Times New Roman"/>
              </a:rPr>
              <a:t>The study explores the integration of Building Information </a:t>
            </a:r>
            <a:r>
              <a:rPr lang="en-IN" sz="1600" spc="-10" dirty="0" err="1">
                <a:latin typeface="Times New Roman"/>
                <a:cs typeface="Times New Roman"/>
              </a:rPr>
              <a:t>Modeling</a:t>
            </a:r>
            <a:r>
              <a:rPr lang="en-IN" sz="1600" spc="-10" dirty="0">
                <a:latin typeface="Times New Roman"/>
                <a:cs typeface="Times New Roman"/>
              </a:rPr>
              <a:t> (BIM) and IoT to create a smart construction site, where real-time data is used for automated scheduling and progress tracking.</a:t>
            </a:r>
            <a:endParaRPr lang="en-US" sz="1600" spc="-10" dirty="0">
              <a:latin typeface="Times New Roman"/>
              <a:cs typeface="Times New Roman"/>
            </a:endParaRPr>
          </a:p>
          <a:p>
            <a:pPr marL="12700" algn="just">
              <a:lnSpc>
                <a:spcPct val="100000"/>
              </a:lnSpc>
              <a:spcBef>
                <a:spcPts val="125"/>
              </a:spcBef>
            </a:pPr>
            <a:endParaRPr lang="en-US" sz="1600" spc="-10" dirty="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Research</a:t>
            </a:r>
            <a:r>
              <a:rPr spc="160" dirty="0"/>
              <a:t> </a:t>
            </a:r>
            <a:r>
              <a:rPr dirty="0"/>
              <a:t>Gaps</a:t>
            </a:r>
            <a:r>
              <a:rPr spc="210" dirty="0"/>
              <a:t> </a:t>
            </a:r>
            <a:r>
              <a:rPr spc="-10" dirty="0"/>
              <a:t>Identified</a:t>
            </a:r>
          </a:p>
        </p:txBody>
      </p:sp>
      <p:sp>
        <p:nvSpPr>
          <p:cNvPr id="3" name="object 3"/>
          <p:cNvSpPr txBox="1"/>
          <p:nvPr/>
        </p:nvSpPr>
        <p:spPr>
          <a:xfrm>
            <a:off x="892175" y="1127318"/>
            <a:ext cx="10525760" cy="4987969"/>
          </a:xfrm>
          <a:prstGeom prst="rect">
            <a:avLst/>
          </a:prstGeom>
        </p:spPr>
        <p:txBody>
          <a:bodyPr vert="horz" wrap="square" lIns="0" tIns="17145" rIns="0" bIns="0" rtlCol="0" anchor="t">
            <a:spAutoFit/>
          </a:bodyPr>
          <a:lstStyle/>
          <a:p>
            <a:pPr marL="342900" indent="-342900" algn="just">
              <a:tabLst>
                <a:tab pos="355600" algn="l"/>
              </a:tabLst>
            </a:pPr>
            <a:r>
              <a:rPr lang="en-IN" sz="1600" b="1" spc="-10" dirty="0">
                <a:latin typeface="Times New Roman"/>
                <a:cs typeface="Times New Roman"/>
              </a:rPr>
              <a:t>1.Limited Integration of Multiple Data Sources </a:t>
            </a:r>
            <a:r>
              <a:rPr lang="en-IN" sz="1600" spc="-10" dirty="0">
                <a:latin typeface="Courier New"/>
                <a:cs typeface="Courier New"/>
              </a:rPr>
              <a:t>o </a:t>
            </a:r>
            <a:r>
              <a:rPr lang="en-IN" sz="1600" spc="-10" dirty="0">
                <a:latin typeface="Times New Roman"/>
                <a:cs typeface="Times New Roman"/>
              </a:rPr>
              <a:t>Current systems often fail to integrate multiple data sources such as IoT devices, project management software, and manual inputs seamlessly. This results in fragmented data and hinders real-time decision-making.</a:t>
            </a:r>
            <a:endParaRPr lang="en-US" sz="1600" spc="-10" dirty="0">
              <a:latin typeface="Times New Roman"/>
              <a:cs typeface="Times New Roman"/>
            </a:endParaRPr>
          </a:p>
          <a:p>
            <a:pPr marL="342900" indent="-342900" algn="just">
              <a:tabLst>
                <a:tab pos="355600" algn="l"/>
              </a:tabLst>
            </a:pPr>
            <a:r>
              <a:rPr lang="en-IN" sz="1600" b="1" spc="-10" dirty="0">
                <a:latin typeface="Times New Roman"/>
                <a:cs typeface="Times New Roman"/>
              </a:rPr>
              <a:t>2.Scalability Issues in Real-Time Processing </a:t>
            </a:r>
            <a:r>
              <a:rPr lang="en-IN" sz="1600" spc="-10" dirty="0">
                <a:latin typeface="Courier New"/>
                <a:cs typeface="Courier New"/>
              </a:rPr>
              <a:t>o </a:t>
            </a:r>
            <a:r>
              <a:rPr lang="en-IN" sz="1600" spc="-10" dirty="0">
                <a:latin typeface="Times New Roman"/>
                <a:cs typeface="Times New Roman"/>
              </a:rPr>
              <a:t>Many</a:t>
            </a:r>
            <a:r>
              <a:rPr lang="en-US" sz="1600" spc="-10" dirty="0">
                <a:latin typeface="Calibri"/>
                <a:ea typeface="Calibri"/>
                <a:cs typeface="Calibri"/>
              </a:rPr>
              <a:t> </a:t>
            </a:r>
            <a:r>
              <a:rPr lang="en-IN" sz="1600" spc="-10" dirty="0">
                <a:latin typeface="Times New Roman"/>
                <a:cs typeface="Times New Roman"/>
              </a:rPr>
              <a:t>existing</a:t>
            </a:r>
            <a:r>
              <a:rPr lang="en-US" sz="1600" spc="-10" dirty="0">
                <a:latin typeface="Calibri"/>
                <a:ea typeface="Calibri"/>
                <a:cs typeface="Calibri"/>
              </a:rPr>
              <a:t> </a:t>
            </a:r>
            <a:r>
              <a:rPr lang="en-IN" sz="1600" spc="-10" dirty="0">
                <a:latin typeface="Times New Roman"/>
                <a:cs typeface="Times New Roman"/>
              </a:rPr>
              <a:t>solutions</a:t>
            </a:r>
            <a:r>
              <a:rPr lang="en-US" sz="1600" spc="-10" dirty="0">
                <a:latin typeface="Calibri"/>
                <a:ea typeface="Calibri"/>
                <a:cs typeface="Calibri"/>
              </a:rPr>
              <a:t> </a:t>
            </a:r>
            <a:r>
              <a:rPr lang="en-IN" sz="1600" spc="-10" dirty="0">
                <a:latin typeface="Times New Roman"/>
                <a:cs typeface="Times New Roman"/>
              </a:rPr>
              <a:t>struggle</a:t>
            </a:r>
            <a:r>
              <a:rPr lang="en-US" sz="1600" spc="-10" dirty="0">
                <a:latin typeface="Calibri"/>
                <a:ea typeface="Calibri"/>
                <a:cs typeface="Calibri"/>
              </a:rPr>
              <a:t> </a:t>
            </a:r>
            <a:r>
              <a:rPr lang="en-IN" sz="1600" spc="-10" dirty="0">
                <a:latin typeface="Times New Roman"/>
                <a:cs typeface="Times New Roman"/>
              </a:rPr>
              <a:t>to</a:t>
            </a:r>
            <a:r>
              <a:rPr lang="en-US" sz="1600" spc="-10" dirty="0">
                <a:latin typeface="Calibri"/>
                <a:ea typeface="Calibri"/>
                <a:cs typeface="Calibri"/>
              </a:rPr>
              <a:t> </a:t>
            </a:r>
            <a:r>
              <a:rPr lang="en-IN" sz="1600" spc="-10" dirty="0">
                <a:latin typeface="Times New Roman"/>
                <a:cs typeface="Times New Roman"/>
              </a:rPr>
              <a:t>handle</a:t>
            </a:r>
            <a:r>
              <a:rPr lang="en-US" sz="1600" spc="-10" dirty="0">
                <a:latin typeface="Calibri"/>
                <a:ea typeface="Calibri"/>
                <a:cs typeface="Calibri"/>
              </a:rPr>
              <a:t> </a:t>
            </a:r>
            <a:r>
              <a:rPr lang="en-IN" sz="1600" spc="-10" dirty="0">
                <a:latin typeface="Times New Roman"/>
                <a:cs typeface="Times New Roman"/>
              </a:rPr>
              <a:t>large-scale construction projects involving multiple sites and thousands of data points. The lack of scalable architectures for real-time data processing</a:t>
            </a:r>
            <a:r>
              <a:rPr lang="en-US" sz="1600" spc="-10" dirty="0">
                <a:latin typeface="Calibri"/>
                <a:ea typeface="Calibri"/>
                <a:cs typeface="Calibri"/>
              </a:rPr>
              <a:t> </a:t>
            </a:r>
            <a:r>
              <a:rPr lang="en-IN" sz="1600" spc="-10" dirty="0">
                <a:latin typeface="Times New Roman"/>
                <a:cs typeface="Times New Roman"/>
              </a:rPr>
              <a:t>affects</a:t>
            </a:r>
            <a:r>
              <a:rPr lang="en-US" sz="1600" spc="-10" dirty="0">
                <a:latin typeface="Calibri"/>
                <a:ea typeface="Calibri"/>
                <a:cs typeface="Calibri"/>
              </a:rPr>
              <a:t> </a:t>
            </a:r>
            <a:r>
              <a:rPr lang="en-IN" sz="1600" spc="-10" dirty="0">
                <a:latin typeface="Times New Roman"/>
                <a:cs typeface="Times New Roman"/>
              </a:rPr>
              <a:t>performance.</a:t>
            </a:r>
            <a:endParaRPr lang="en-US" sz="1600" spc="-10" dirty="0">
              <a:latin typeface="Times New Roman"/>
              <a:cs typeface="Times New Roman"/>
            </a:endParaRPr>
          </a:p>
          <a:p>
            <a:pPr marL="342900" indent="-342900" algn="just">
              <a:tabLst>
                <a:tab pos="355600" algn="l"/>
              </a:tabLst>
            </a:pPr>
            <a:r>
              <a:rPr lang="en-IN" sz="1600" b="1" spc="-10" dirty="0">
                <a:latin typeface="Times New Roman"/>
                <a:cs typeface="Times New Roman"/>
              </a:rPr>
              <a:t>3.Inefficient Handling of Real-Time Safety Monitoring </a:t>
            </a:r>
            <a:r>
              <a:rPr lang="en-IN" sz="1600" spc="-10" dirty="0">
                <a:latin typeface="Courier New"/>
                <a:cs typeface="Courier New"/>
              </a:rPr>
              <a:t>o </a:t>
            </a:r>
            <a:r>
              <a:rPr lang="en-IN" sz="1600" spc="-10" dirty="0">
                <a:latin typeface="Times New Roman"/>
                <a:cs typeface="Times New Roman"/>
              </a:rPr>
              <a:t>Although AI-based safety monitoring exists, real-time detection of hazards (e.g., improper PPE usage, falling objects) still has a high false-positive</a:t>
            </a:r>
            <a:r>
              <a:rPr lang="en-US" sz="1600" spc="-10" dirty="0">
                <a:latin typeface="Calibri"/>
                <a:ea typeface="Calibri"/>
                <a:cs typeface="Calibri"/>
              </a:rPr>
              <a:t> </a:t>
            </a:r>
            <a:r>
              <a:rPr lang="en-IN" sz="1600" spc="-10" dirty="0">
                <a:latin typeface="Times New Roman"/>
                <a:cs typeface="Times New Roman"/>
              </a:rPr>
              <a:t>rate.</a:t>
            </a:r>
            <a:r>
              <a:rPr lang="en-US" sz="1600" spc="-10" dirty="0">
                <a:latin typeface="Calibri"/>
                <a:ea typeface="Calibri"/>
                <a:cs typeface="Calibri"/>
              </a:rPr>
              <a:t> </a:t>
            </a:r>
            <a:r>
              <a:rPr lang="en-IN" sz="1600" spc="-10" dirty="0">
                <a:latin typeface="Times New Roman"/>
                <a:cs typeface="Times New Roman"/>
              </a:rPr>
              <a:t>More</a:t>
            </a:r>
            <a:r>
              <a:rPr lang="en-US" sz="1600" spc="-10" dirty="0">
                <a:latin typeface="Calibri"/>
                <a:ea typeface="Calibri"/>
                <a:cs typeface="Calibri"/>
              </a:rPr>
              <a:t> </a:t>
            </a:r>
            <a:r>
              <a:rPr lang="en-IN" sz="1600" spc="-10" dirty="0">
                <a:latin typeface="Times New Roman"/>
                <a:cs typeface="Times New Roman"/>
              </a:rPr>
              <a:t>accurate</a:t>
            </a:r>
            <a:r>
              <a:rPr lang="en-US" sz="1600" spc="-10" dirty="0">
                <a:latin typeface="Calibri"/>
                <a:ea typeface="Calibri"/>
                <a:cs typeface="Calibri"/>
              </a:rPr>
              <a:t> </a:t>
            </a:r>
            <a:r>
              <a:rPr lang="en-IN" sz="1600" spc="-10" dirty="0">
                <a:latin typeface="Times New Roman"/>
                <a:cs typeface="Times New Roman"/>
              </a:rPr>
              <a:t>and</a:t>
            </a:r>
            <a:r>
              <a:rPr lang="en-US" sz="1600" spc="-10" dirty="0">
                <a:latin typeface="Calibri"/>
                <a:ea typeface="Calibri"/>
                <a:cs typeface="Calibri"/>
              </a:rPr>
              <a:t> </a:t>
            </a:r>
            <a:r>
              <a:rPr lang="en-IN" sz="1600" spc="-10" dirty="0">
                <a:latin typeface="Times New Roman"/>
                <a:cs typeface="Times New Roman"/>
              </a:rPr>
              <a:t>context-aware</a:t>
            </a:r>
            <a:r>
              <a:rPr lang="en-US" sz="1600" spc="-10" dirty="0">
                <a:latin typeface="Calibri"/>
                <a:ea typeface="Calibri"/>
                <a:cs typeface="Calibri"/>
              </a:rPr>
              <a:t> </a:t>
            </a:r>
            <a:r>
              <a:rPr lang="en-IN" sz="1600" spc="-10" dirty="0">
                <a:latin typeface="Times New Roman"/>
                <a:cs typeface="Times New Roman"/>
              </a:rPr>
              <a:t>safety monitoring</a:t>
            </a:r>
            <a:r>
              <a:rPr lang="en-US" sz="1600" spc="-10" dirty="0">
                <a:latin typeface="Calibri"/>
                <a:ea typeface="Calibri"/>
                <a:cs typeface="Calibri"/>
              </a:rPr>
              <a:t> </a:t>
            </a:r>
            <a:r>
              <a:rPr lang="en-IN" sz="1600" spc="-10" dirty="0">
                <a:latin typeface="Times New Roman"/>
                <a:cs typeface="Times New Roman"/>
              </a:rPr>
              <a:t>is</a:t>
            </a:r>
            <a:r>
              <a:rPr lang="en-US" sz="1600" spc="-10" dirty="0">
                <a:latin typeface="Calibri"/>
                <a:ea typeface="Calibri"/>
                <a:cs typeface="Calibri"/>
              </a:rPr>
              <a:t> </a:t>
            </a:r>
            <a:r>
              <a:rPr lang="en-IN" sz="1600" spc="-10" dirty="0">
                <a:latin typeface="Times New Roman"/>
                <a:cs typeface="Times New Roman"/>
              </a:rPr>
              <a:t>needed.</a:t>
            </a:r>
            <a:endParaRPr lang="en-US" sz="1600" spc="-10" dirty="0">
              <a:latin typeface="Times New Roman"/>
              <a:cs typeface="Times New Roman"/>
            </a:endParaRPr>
          </a:p>
          <a:p>
            <a:pPr marL="342900" indent="-342900" algn="just">
              <a:tabLst>
                <a:tab pos="355600" algn="l"/>
              </a:tabLst>
            </a:pPr>
            <a:r>
              <a:rPr lang="en-IN" sz="1600" b="1" spc="-10" dirty="0">
                <a:latin typeface="Times New Roman"/>
                <a:cs typeface="Times New Roman"/>
              </a:rPr>
              <a:t>4.Lack of Advanced Predictive Analytics for Delay Prevention </a:t>
            </a:r>
            <a:r>
              <a:rPr lang="en-IN" sz="1600" spc="-10" dirty="0">
                <a:latin typeface="Courier New"/>
                <a:cs typeface="Courier New"/>
              </a:rPr>
              <a:t>o </a:t>
            </a:r>
            <a:r>
              <a:rPr lang="en-IN" sz="1600" spc="-10" dirty="0">
                <a:latin typeface="Times New Roman"/>
                <a:cs typeface="Times New Roman"/>
              </a:rPr>
              <a:t>Most systems only provide historical data analysis instead of predictive insights. There is a gap in using AI/ML models to predict delays and recommend preventive measures before they occur.</a:t>
            </a:r>
            <a:endParaRPr lang="en-US" sz="1600" spc="-10" dirty="0">
              <a:latin typeface="Times New Roman"/>
              <a:cs typeface="Times New Roman"/>
            </a:endParaRPr>
          </a:p>
          <a:p>
            <a:pPr marL="342900" indent="-342900" algn="just">
              <a:tabLst>
                <a:tab pos="355600" algn="l"/>
              </a:tabLst>
            </a:pPr>
            <a:r>
              <a:rPr lang="en-IN" sz="1600" b="1" spc="-10" dirty="0">
                <a:latin typeface="Times New Roman"/>
                <a:cs typeface="Times New Roman"/>
              </a:rPr>
              <a:t>5.Security and Data Privacy Concerns </a:t>
            </a:r>
            <a:r>
              <a:rPr lang="en-IN" sz="1600" spc="-10" dirty="0">
                <a:latin typeface="Courier New"/>
                <a:cs typeface="Courier New"/>
              </a:rPr>
              <a:t>o </a:t>
            </a:r>
            <a:r>
              <a:rPr lang="en-IN" sz="1600" spc="-10" dirty="0">
                <a:latin typeface="Times New Roman"/>
                <a:cs typeface="Times New Roman"/>
              </a:rPr>
              <a:t>Construction sites collect sensitive data related to project budgets, worker details, and infrastructure plans. Existing solutions lack robust encryption and blockchain-based security to prevent cyber threats</a:t>
            </a:r>
            <a:r>
              <a:rPr lang="en-IN" sz="1600" spc="-10" dirty="0">
                <a:latin typeface="Calibri"/>
                <a:ea typeface="Calibri"/>
                <a:cs typeface="Calibri"/>
              </a:rPr>
              <a:t> </a:t>
            </a:r>
            <a:r>
              <a:rPr lang="en-IN" sz="1600" spc="-10" dirty="0">
                <a:latin typeface="Times New Roman"/>
                <a:cs typeface="Times New Roman"/>
              </a:rPr>
              <a:t>and</a:t>
            </a:r>
            <a:r>
              <a:rPr lang="en-IN" sz="1600" spc="-10" dirty="0">
                <a:latin typeface="Calibri"/>
                <a:ea typeface="Calibri"/>
                <a:cs typeface="Calibri"/>
              </a:rPr>
              <a:t> </a:t>
            </a:r>
            <a:r>
              <a:rPr lang="en-IN" sz="1600" spc="-10" dirty="0">
                <a:latin typeface="Times New Roman"/>
                <a:cs typeface="Times New Roman"/>
              </a:rPr>
              <a:t>unauthorized</a:t>
            </a:r>
            <a:r>
              <a:rPr lang="en-IN" sz="1600" spc="-10" dirty="0">
                <a:latin typeface="Calibri"/>
                <a:ea typeface="Calibri"/>
                <a:cs typeface="Calibri"/>
              </a:rPr>
              <a:t> </a:t>
            </a:r>
            <a:r>
              <a:rPr lang="en-IN" sz="1600" spc="-10" dirty="0">
                <a:latin typeface="Times New Roman"/>
                <a:cs typeface="Times New Roman"/>
              </a:rPr>
              <a:t>access.</a:t>
            </a:r>
          </a:p>
          <a:p>
            <a:pPr marL="342900" indent="-342900" algn="just">
              <a:tabLst>
                <a:tab pos="355600" algn="l"/>
              </a:tabLst>
            </a:pPr>
            <a:r>
              <a:rPr lang="en-IN" sz="1600" b="1" spc="-10" dirty="0">
                <a:latin typeface="Times New Roman"/>
                <a:cs typeface="Times New Roman"/>
              </a:rPr>
              <a:t>6.High Latency in Real-Time Communication </a:t>
            </a:r>
            <a:r>
              <a:rPr lang="en-IN" sz="1600" spc="-10" dirty="0">
                <a:latin typeface="Courier New"/>
                <a:cs typeface="Courier New"/>
              </a:rPr>
              <a:t>o </a:t>
            </a:r>
            <a:r>
              <a:rPr lang="en-IN" sz="1600" spc="-10" dirty="0" err="1">
                <a:latin typeface="Times New Roman"/>
                <a:cs typeface="Times New Roman"/>
              </a:rPr>
              <a:t>WebSockets</a:t>
            </a:r>
            <a:r>
              <a:rPr lang="en-IN" sz="1600" spc="-10" dirty="0">
                <a:latin typeface="Times New Roman"/>
                <a:cs typeface="Times New Roman"/>
              </a:rPr>
              <a:t> and MQTT are commonly used for real-time updates, but</a:t>
            </a:r>
            <a:r>
              <a:rPr lang="en-IN" sz="1600" spc="-10" dirty="0">
                <a:latin typeface="Calibri"/>
                <a:ea typeface="Calibri"/>
                <a:cs typeface="Calibri"/>
              </a:rPr>
              <a:t> </a:t>
            </a:r>
            <a:r>
              <a:rPr lang="en-IN" sz="1600" spc="-10" dirty="0">
                <a:latin typeface="Times New Roman"/>
                <a:cs typeface="Times New Roman"/>
              </a:rPr>
              <a:t>high</a:t>
            </a:r>
            <a:r>
              <a:rPr lang="en-IN" sz="1600" spc="-10" dirty="0">
                <a:latin typeface="Calibri"/>
                <a:ea typeface="Calibri"/>
                <a:cs typeface="Calibri"/>
              </a:rPr>
              <a:t> </a:t>
            </a:r>
            <a:r>
              <a:rPr lang="en-IN" sz="1600" spc="-10" dirty="0">
                <a:latin typeface="Times New Roman"/>
                <a:cs typeface="Times New Roman"/>
              </a:rPr>
              <a:t>network</a:t>
            </a:r>
            <a:r>
              <a:rPr lang="en-IN" sz="1600" spc="-10" dirty="0">
                <a:latin typeface="Calibri"/>
                <a:ea typeface="Calibri"/>
                <a:cs typeface="Calibri"/>
              </a:rPr>
              <a:t> </a:t>
            </a:r>
            <a:r>
              <a:rPr lang="en-IN" sz="1600" spc="-10" dirty="0">
                <a:latin typeface="Times New Roman"/>
                <a:cs typeface="Times New Roman"/>
              </a:rPr>
              <a:t>latency</a:t>
            </a:r>
            <a:r>
              <a:rPr lang="en-IN" sz="1600" spc="-10" dirty="0">
                <a:latin typeface="Calibri"/>
                <a:ea typeface="Calibri"/>
                <a:cs typeface="Calibri"/>
              </a:rPr>
              <a:t> </a:t>
            </a:r>
            <a:r>
              <a:rPr lang="en-IN" sz="1600" spc="-10" dirty="0">
                <a:latin typeface="Times New Roman"/>
                <a:cs typeface="Times New Roman"/>
              </a:rPr>
              <a:t>can</a:t>
            </a:r>
            <a:r>
              <a:rPr lang="en-IN" sz="1600" spc="-10" dirty="0">
                <a:latin typeface="Calibri"/>
                <a:ea typeface="Calibri"/>
                <a:cs typeface="Calibri"/>
              </a:rPr>
              <a:t> </a:t>
            </a:r>
            <a:r>
              <a:rPr lang="en-IN" sz="1600" spc="-10" dirty="0">
                <a:latin typeface="Times New Roman"/>
                <a:cs typeface="Times New Roman"/>
              </a:rPr>
              <a:t>still</a:t>
            </a:r>
            <a:r>
              <a:rPr lang="en-IN" sz="1600" spc="-10" dirty="0">
                <a:latin typeface="Calibri"/>
                <a:ea typeface="Calibri"/>
                <a:cs typeface="Calibri"/>
              </a:rPr>
              <a:t> </a:t>
            </a:r>
            <a:r>
              <a:rPr lang="en-IN" sz="1600" spc="-10" dirty="0">
                <a:latin typeface="Times New Roman"/>
                <a:cs typeface="Times New Roman"/>
              </a:rPr>
              <a:t>delay</a:t>
            </a:r>
            <a:r>
              <a:rPr lang="en-IN" sz="1600" spc="-10" dirty="0">
                <a:latin typeface="Calibri"/>
                <a:ea typeface="Calibri"/>
                <a:cs typeface="Calibri"/>
              </a:rPr>
              <a:t> </a:t>
            </a:r>
            <a:r>
              <a:rPr lang="en-IN" sz="1600" spc="-10" dirty="0">
                <a:latin typeface="Times New Roman"/>
                <a:cs typeface="Times New Roman"/>
              </a:rPr>
              <a:t>data</a:t>
            </a:r>
            <a:r>
              <a:rPr lang="en-IN" sz="1600" spc="-10" dirty="0">
                <a:latin typeface="Calibri"/>
                <a:ea typeface="Calibri"/>
                <a:cs typeface="Calibri"/>
              </a:rPr>
              <a:t> </a:t>
            </a:r>
            <a:r>
              <a:rPr lang="en-IN" sz="1600" spc="-10" dirty="0">
                <a:latin typeface="Times New Roman"/>
                <a:cs typeface="Times New Roman"/>
              </a:rPr>
              <a:t>synchronization between</a:t>
            </a:r>
            <a:r>
              <a:rPr lang="en-IN" sz="1600" spc="-10" dirty="0">
                <a:latin typeface="Calibri"/>
                <a:ea typeface="Calibri"/>
                <a:cs typeface="Calibri"/>
              </a:rPr>
              <a:t> </a:t>
            </a:r>
            <a:r>
              <a:rPr lang="en-IN" sz="1600" spc="-10" dirty="0">
                <a:latin typeface="Times New Roman"/>
                <a:cs typeface="Times New Roman"/>
              </a:rPr>
              <a:t>the</a:t>
            </a:r>
            <a:r>
              <a:rPr lang="en-IN" sz="1600" spc="-10" dirty="0">
                <a:latin typeface="Calibri"/>
                <a:ea typeface="Calibri"/>
                <a:cs typeface="Calibri"/>
              </a:rPr>
              <a:t> </a:t>
            </a:r>
            <a:r>
              <a:rPr lang="en-IN" sz="1600" spc="-10" dirty="0">
                <a:latin typeface="Times New Roman"/>
                <a:cs typeface="Times New Roman"/>
              </a:rPr>
              <a:t>site</a:t>
            </a:r>
            <a:r>
              <a:rPr lang="en-IN" sz="1600" spc="-10" dirty="0">
                <a:latin typeface="Calibri"/>
                <a:ea typeface="Calibri"/>
                <a:cs typeface="Calibri"/>
              </a:rPr>
              <a:t> </a:t>
            </a:r>
            <a:r>
              <a:rPr lang="en-IN" sz="1600" spc="-10" dirty="0">
                <a:latin typeface="Times New Roman"/>
                <a:cs typeface="Times New Roman"/>
              </a:rPr>
              <a:t>and</a:t>
            </a:r>
            <a:r>
              <a:rPr lang="en-IN" sz="1600" spc="-10" dirty="0">
                <a:latin typeface="Calibri"/>
                <a:ea typeface="Calibri"/>
                <a:cs typeface="Calibri"/>
              </a:rPr>
              <a:t> </a:t>
            </a:r>
            <a:r>
              <a:rPr lang="en-IN" sz="1600" spc="-10" dirty="0">
                <a:latin typeface="Times New Roman"/>
                <a:cs typeface="Times New Roman"/>
              </a:rPr>
              <a:t>dashboard.</a:t>
            </a:r>
            <a:r>
              <a:rPr lang="en-IN" sz="1600" spc="-10" dirty="0">
                <a:latin typeface="Calibri"/>
                <a:ea typeface="Calibri"/>
                <a:cs typeface="Calibri"/>
              </a:rPr>
              <a:t> </a:t>
            </a:r>
            <a:r>
              <a:rPr lang="en-IN" sz="1600" spc="-10" dirty="0">
                <a:latin typeface="Times New Roman"/>
                <a:cs typeface="Times New Roman"/>
              </a:rPr>
              <a:t>Optimized</a:t>
            </a:r>
            <a:r>
              <a:rPr lang="en-IN" sz="1600" spc="-10" dirty="0">
                <a:latin typeface="Calibri"/>
                <a:ea typeface="Calibri"/>
                <a:cs typeface="Calibri"/>
              </a:rPr>
              <a:t> </a:t>
            </a:r>
            <a:r>
              <a:rPr lang="en-IN" sz="1600" spc="-10" dirty="0">
                <a:latin typeface="Times New Roman"/>
                <a:cs typeface="Times New Roman"/>
              </a:rPr>
              <a:t>edge</a:t>
            </a:r>
            <a:r>
              <a:rPr lang="en-IN" sz="1600" spc="-10" dirty="0">
                <a:latin typeface="Calibri"/>
                <a:ea typeface="Calibri"/>
                <a:cs typeface="Calibri"/>
              </a:rPr>
              <a:t> </a:t>
            </a:r>
            <a:r>
              <a:rPr lang="en-IN" sz="1600" spc="-10" dirty="0">
                <a:latin typeface="Times New Roman"/>
                <a:cs typeface="Times New Roman"/>
              </a:rPr>
              <a:t>computing solutions</a:t>
            </a:r>
            <a:r>
              <a:rPr lang="en-IN" sz="1600" spc="-10" dirty="0">
                <a:latin typeface="Calibri"/>
                <a:ea typeface="Calibri"/>
                <a:cs typeface="Calibri"/>
              </a:rPr>
              <a:t> </a:t>
            </a:r>
            <a:r>
              <a:rPr lang="en-IN" sz="1600" spc="-10" dirty="0">
                <a:latin typeface="Times New Roman"/>
                <a:cs typeface="Times New Roman"/>
              </a:rPr>
              <a:t>could</a:t>
            </a:r>
            <a:r>
              <a:rPr lang="en-IN" sz="1600" spc="-10" dirty="0">
                <a:latin typeface="Calibri"/>
                <a:ea typeface="Calibri"/>
                <a:cs typeface="Calibri"/>
              </a:rPr>
              <a:t> </a:t>
            </a:r>
            <a:r>
              <a:rPr lang="en-IN" sz="1600" spc="-10" dirty="0">
                <a:latin typeface="Times New Roman"/>
                <a:cs typeface="Times New Roman"/>
              </a:rPr>
              <a:t>address</a:t>
            </a:r>
            <a:r>
              <a:rPr lang="en-IN" sz="1600" spc="-10" dirty="0">
                <a:latin typeface="Calibri"/>
                <a:ea typeface="Calibri"/>
                <a:cs typeface="Calibri"/>
              </a:rPr>
              <a:t> </a:t>
            </a:r>
            <a:r>
              <a:rPr lang="en-IN" sz="1600" spc="-10" dirty="0">
                <a:latin typeface="Times New Roman"/>
                <a:cs typeface="Times New Roman"/>
              </a:rPr>
              <a:t>this</a:t>
            </a:r>
            <a:r>
              <a:rPr lang="en-IN" sz="1600" spc="-10" dirty="0">
                <a:latin typeface="Calibri"/>
                <a:ea typeface="Calibri"/>
                <a:cs typeface="Calibri"/>
              </a:rPr>
              <a:t> </a:t>
            </a:r>
            <a:r>
              <a:rPr lang="en-IN" sz="1600" spc="-10" dirty="0">
                <a:latin typeface="Times New Roman"/>
                <a:cs typeface="Times New Roman"/>
              </a:rPr>
              <a:t>issue.</a:t>
            </a:r>
          </a:p>
          <a:p>
            <a:pPr marL="342900" indent="-342900" algn="just">
              <a:tabLst>
                <a:tab pos="355600" algn="l"/>
              </a:tabLst>
            </a:pPr>
            <a:endParaRPr lang="en-IN" sz="1600" spc="-10" dirty="0">
              <a:latin typeface="Times New Roman"/>
              <a:cs typeface="Times New Roman"/>
            </a:endParaRPr>
          </a:p>
          <a:p>
            <a:pPr marL="12065" marR="8255" algn="just">
              <a:lnSpc>
                <a:spcPct val="149800"/>
              </a:lnSpc>
              <a:spcBef>
                <a:spcPts val="135"/>
              </a:spcBef>
              <a:tabLst>
                <a:tab pos="355600" algn="l"/>
              </a:tabLst>
            </a:pPr>
            <a:endParaRPr lang="en-US" sz="1400" spc="-10"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180" dirty="0"/>
              <a:t> </a:t>
            </a:r>
            <a:r>
              <a:rPr spc="-10" dirty="0"/>
              <a:t>Methodology</a:t>
            </a:r>
          </a:p>
        </p:txBody>
      </p:sp>
      <p:sp>
        <p:nvSpPr>
          <p:cNvPr id="3" name="object 3"/>
          <p:cNvSpPr txBox="1"/>
          <p:nvPr/>
        </p:nvSpPr>
        <p:spPr>
          <a:xfrm>
            <a:off x="892175" y="1234757"/>
            <a:ext cx="10522585" cy="3014287"/>
          </a:xfrm>
          <a:prstGeom prst="rect">
            <a:avLst/>
          </a:prstGeom>
        </p:spPr>
        <p:txBody>
          <a:bodyPr vert="horz" wrap="square" lIns="0" tIns="15875" rIns="0" bIns="0" rtlCol="0" anchor="t">
            <a:spAutoFit/>
          </a:bodyPr>
          <a:lstStyle/>
          <a:p>
            <a:pPr algn="just"/>
            <a:r>
              <a:rPr lang="en-IN" b="1" spc="-20" dirty="0">
                <a:latin typeface="Times New Roman"/>
                <a:cs typeface="Times New Roman"/>
              </a:rPr>
              <a:t>1. Multi-Source Data Integration</a:t>
            </a:r>
            <a:endParaRPr lang="en-US" spc="-20" dirty="0">
              <a:latin typeface="Times New Roman"/>
              <a:cs typeface="Times New Roman"/>
            </a:endParaRPr>
          </a:p>
          <a:p>
            <a:pPr algn="just"/>
            <a:r>
              <a:rPr lang="en-IN" sz="1600" spc="-20" dirty="0">
                <a:latin typeface="Times New Roman"/>
                <a:cs typeface="Times New Roman"/>
              </a:rPr>
              <a:t>To achieve comprehensive real-time monitoring, the system will integrate data from multiple sources such as IoT sensors, project management tools (e.g., Jira, Asana), and manual inputs from site supervisors. APIs and data pipelines will be established to ensure seamless communication between different platforms. This integration will help in automated data collection, reducing manual effort and ensuring accurate real-time updates on construction progress, resources, and environmental conditions.</a:t>
            </a:r>
            <a:endParaRPr lang="en-US" sz="1600" spc="-20" dirty="0">
              <a:latin typeface="Times New Roman"/>
              <a:cs typeface="Times New Roman"/>
            </a:endParaRPr>
          </a:p>
          <a:p>
            <a:pPr algn="just"/>
            <a:endParaRPr lang="en-IN" sz="1600" b="1" spc="-20" dirty="0">
              <a:latin typeface="Times New Roman"/>
              <a:cs typeface="Times New Roman"/>
            </a:endParaRPr>
          </a:p>
          <a:p>
            <a:pPr algn="just"/>
            <a:r>
              <a:rPr lang="en-IN" b="1" spc="-20" dirty="0">
                <a:latin typeface="Times New Roman"/>
                <a:cs typeface="Times New Roman"/>
              </a:rPr>
              <a:t>2. Real-Time Data Processing with Edge Computing</a:t>
            </a:r>
            <a:endParaRPr lang="en-US" spc="-20" dirty="0">
              <a:latin typeface="Times New Roman"/>
              <a:cs typeface="Times New Roman"/>
            </a:endParaRPr>
          </a:p>
          <a:p>
            <a:pPr algn="just"/>
            <a:r>
              <a:rPr lang="en-IN" sz="1600" spc="-20" dirty="0">
                <a:latin typeface="Times New Roman"/>
                <a:cs typeface="Times New Roman"/>
              </a:rPr>
              <a:t>Traditional cloud-based systems often face latency issues due to network dependencies. To counter this, edge computing will be implemented to process data closer to the construction site using local servers or edge devices. This method will significantly reduce response time for safety alerts, equipment failures, and live monitoring, allowing for faster decision-making in critical situations. Edge computing also reduces cloud bandwidth usage, making the system more cost-effective.</a:t>
            </a:r>
            <a:endParaRPr lang="en-US" sz="1600" spc="-20" dirty="0">
              <a:latin typeface="Times New Roman"/>
              <a:cs typeface="Times New Roman"/>
            </a:endParaRPr>
          </a:p>
          <a:p>
            <a:pPr marL="12700" algn="just">
              <a:lnSpc>
                <a:spcPct val="100000"/>
              </a:lnSpc>
              <a:spcBef>
                <a:spcPts val="125"/>
              </a:spcBef>
            </a:pPr>
            <a:endParaRPr lang="en-US" sz="1400" b="1" spc="-2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Objectives</a:t>
            </a:r>
          </a:p>
        </p:txBody>
      </p:sp>
      <p:sp>
        <p:nvSpPr>
          <p:cNvPr id="3" name="object 3"/>
          <p:cNvSpPr txBox="1"/>
          <p:nvPr/>
        </p:nvSpPr>
        <p:spPr>
          <a:xfrm>
            <a:off x="892175" y="1127318"/>
            <a:ext cx="10523220" cy="4776948"/>
          </a:xfrm>
          <a:prstGeom prst="rect">
            <a:avLst/>
          </a:prstGeom>
        </p:spPr>
        <p:txBody>
          <a:bodyPr vert="horz" wrap="square" lIns="0" tIns="123189" rIns="0" bIns="0" rtlCol="0" anchor="t">
            <a:spAutoFit/>
          </a:bodyPr>
          <a:lstStyle/>
          <a:p>
            <a:pPr algn="just">
              <a:tabLst>
                <a:tab pos="353695" algn="l"/>
              </a:tabLst>
            </a:pPr>
            <a:r>
              <a:rPr lang="en-IN" b="1" spc="-20" dirty="0">
                <a:latin typeface="Times New Roman"/>
                <a:cs typeface="Times New Roman"/>
              </a:rPr>
              <a:t>1. Enhance Real-Time Project Visibility and Tracking</a:t>
            </a:r>
            <a:endParaRPr lang="en-US" spc="-20" dirty="0">
              <a:latin typeface="Times New Roman"/>
              <a:cs typeface="Times New Roman"/>
            </a:endParaRPr>
          </a:p>
          <a:p>
            <a:pPr algn="just">
              <a:tabLst>
                <a:tab pos="353695" algn="l"/>
              </a:tabLst>
            </a:pPr>
            <a:r>
              <a:rPr lang="en-IN" sz="1600" spc="-20" dirty="0">
                <a:latin typeface="Times New Roman"/>
                <a:cs typeface="Times New Roman"/>
              </a:rPr>
              <a:t>The primary objective of this system is to provide real-time tracking of construction activities, ensuring transparency for all stakeholders, including project managers, site supervisors, and clients. By integrating IoT sensors, GPS tracking, and automated reporting, this system will allow instant progress updates, milestone tracking, and real-time comparisons of planned vs. actual work. This will help identify bottlenecks early, ensuring that projects stay on schedule and within budget.</a:t>
            </a:r>
            <a:endParaRPr lang="en-US" sz="1600" spc="-20" dirty="0">
              <a:latin typeface="Times New Roman"/>
              <a:cs typeface="Times New Roman"/>
            </a:endParaRPr>
          </a:p>
          <a:p>
            <a:pPr algn="just">
              <a:tabLst>
                <a:tab pos="353695" algn="l"/>
              </a:tabLst>
            </a:pPr>
            <a:endParaRPr lang="en-US" sz="1600" spc="-20" dirty="0">
              <a:latin typeface="Times New Roman"/>
              <a:cs typeface="Times New Roman"/>
            </a:endParaRPr>
          </a:p>
          <a:p>
            <a:pPr marL="342900" indent="-342900" algn="just">
              <a:tabLst>
                <a:tab pos="353695" algn="l"/>
              </a:tabLst>
            </a:pPr>
            <a:r>
              <a:rPr lang="en-IN" b="1" spc="-20" dirty="0">
                <a:latin typeface="Times New Roman"/>
                <a:cs typeface="Times New Roman"/>
              </a:rPr>
              <a:t>2.Improve Construction Site Safety and Compliance</a:t>
            </a:r>
            <a:endParaRPr lang="en-US" spc="-20" dirty="0">
              <a:latin typeface="Times New Roman"/>
              <a:cs typeface="Times New Roman"/>
            </a:endParaRPr>
          </a:p>
          <a:p>
            <a:pPr algn="just">
              <a:tabLst>
                <a:tab pos="353695" algn="l"/>
              </a:tabLst>
            </a:pPr>
            <a:r>
              <a:rPr lang="en-IN" sz="1600" spc="-20" dirty="0">
                <a:latin typeface="Times New Roman"/>
                <a:cs typeface="Times New Roman"/>
              </a:rPr>
              <a:t>Construction sites are prone to hazardous working conditions. This system aims to reduce workplace accidents by integrating AI-driven computer vision, IoT-based sensors, and wearables to detect safety violations such as lack of PPE, unsafe working conditions, and worker fatigue. Automated safety compliance checks will send real-time alerts to supervisors, ensuring quick corrective actions. Additionally, it will help companies comply with </a:t>
            </a:r>
            <a:r>
              <a:rPr lang="en-IN" sz="1600" spc="-20" err="1">
                <a:latin typeface="Times New Roman"/>
                <a:cs typeface="Times New Roman"/>
              </a:rPr>
              <a:t>labor</a:t>
            </a:r>
            <a:r>
              <a:rPr lang="en-IN" sz="1600" spc="-20" dirty="0">
                <a:latin typeface="Times New Roman"/>
                <a:cs typeface="Times New Roman"/>
              </a:rPr>
              <a:t> laws and safety regulations, reducing legal risks.</a:t>
            </a:r>
            <a:endParaRPr lang="en-US" sz="1600" spc="-20" dirty="0">
              <a:latin typeface="Times New Roman"/>
              <a:cs typeface="Times New Roman"/>
            </a:endParaRPr>
          </a:p>
          <a:p>
            <a:pPr algn="just">
              <a:tabLst>
                <a:tab pos="353695" algn="l"/>
              </a:tabLst>
            </a:pPr>
            <a:endParaRPr lang="en-US" spc="-20" dirty="0">
              <a:latin typeface="Times New Roman"/>
              <a:cs typeface="Times New Roman"/>
            </a:endParaRPr>
          </a:p>
          <a:p>
            <a:pPr marL="342900" indent="-342900" algn="just">
              <a:tabLst>
                <a:tab pos="353695" algn="l"/>
              </a:tabLst>
            </a:pPr>
            <a:r>
              <a:rPr lang="en-IN" b="1" spc="-20" dirty="0">
                <a:latin typeface="Times New Roman"/>
                <a:cs typeface="Times New Roman"/>
              </a:rPr>
              <a:t>3.Optimize Resource Allocation and Utilization</a:t>
            </a:r>
            <a:endParaRPr lang="en-US" spc="-20" dirty="0">
              <a:latin typeface="Times New Roman"/>
              <a:cs typeface="Times New Roman"/>
            </a:endParaRPr>
          </a:p>
          <a:p>
            <a:pPr algn="just">
              <a:tabLst>
                <a:tab pos="353695" algn="l"/>
              </a:tabLst>
            </a:pPr>
            <a:r>
              <a:rPr lang="en-IN" sz="1600" spc="-20" dirty="0">
                <a:latin typeface="Times New Roman"/>
                <a:cs typeface="Times New Roman"/>
              </a:rPr>
              <a:t>Efficient use of </a:t>
            </a:r>
            <a:r>
              <a:rPr lang="en-IN" sz="1600" spc="-20" err="1">
                <a:latin typeface="Times New Roman"/>
                <a:cs typeface="Times New Roman"/>
              </a:rPr>
              <a:t>labor</a:t>
            </a:r>
            <a:r>
              <a:rPr lang="en-IN" sz="1600" spc="-20" dirty="0">
                <a:latin typeface="Times New Roman"/>
                <a:cs typeface="Times New Roman"/>
              </a:rPr>
              <a:t>, materials, and machinery is crucial for </a:t>
            </a:r>
            <a:r>
              <a:rPr lang="en-IN" sz="1600" spc="-20" err="1">
                <a:latin typeface="Times New Roman"/>
                <a:cs typeface="Times New Roman"/>
              </a:rPr>
              <a:t>costeffective</a:t>
            </a:r>
            <a:r>
              <a:rPr lang="en-IN" sz="1600" spc="-20" dirty="0">
                <a:latin typeface="Times New Roman"/>
                <a:cs typeface="Times New Roman"/>
              </a:rPr>
              <a:t> project execution. This system will utilize AI and machine learning algorithms to optimize resource distribution based on real-time site requirements. By </a:t>
            </a:r>
            <a:r>
              <a:rPr lang="en-IN" sz="1600" spc="-20" err="1">
                <a:latin typeface="Times New Roman"/>
                <a:cs typeface="Times New Roman"/>
              </a:rPr>
              <a:t>analyzing</a:t>
            </a:r>
            <a:r>
              <a:rPr lang="en-IN" sz="1600" spc="-20" dirty="0">
                <a:latin typeface="Times New Roman"/>
                <a:cs typeface="Times New Roman"/>
              </a:rPr>
              <a:t> worker productivity, material availability, and equipment usage, it will ensure minimum wastage and maximum efficiency. The system will also provide automated recommendations for reallocation when shortages or excesses are detected.</a:t>
            </a:r>
            <a:endParaRPr lang="en-US" sz="1600" spc="-20" dirty="0">
              <a:latin typeface="Times New Roman"/>
              <a:cs typeface="Times New Roman"/>
            </a:endParaRPr>
          </a:p>
          <a:p>
            <a:pPr marL="12700" algn="just">
              <a:lnSpc>
                <a:spcPct val="100000"/>
              </a:lnSpc>
              <a:spcBef>
                <a:spcPts val="969"/>
              </a:spcBef>
              <a:buFont typeface="Arial MT"/>
              <a:tabLst>
                <a:tab pos="353695" algn="l"/>
              </a:tabLst>
            </a:pPr>
            <a:endParaRPr lang="en-US" sz="1400" spc="-2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System</a:t>
            </a:r>
            <a:r>
              <a:rPr spc="85" dirty="0"/>
              <a:t> </a:t>
            </a:r>
            <a:r>
              <a:rPr dirty="0"/>
              <a:t>design</a:t>
            </a:r>
            <a:r>
              <a:rPr spc="150" dirty="0"/>
              <a:t> </a:t>
            </a:r>
            <a:r>
              <a:rPr dirty="0"/>
              <a:t>&amp;</a:t>
            </a:r>
            <a:r>
              <a:rPr spc="120" dirty="0"/>
              <a:t> </a:t>
            </a:r>
            <a:r>
              <a:rPr spc="-10" dirty="0"/>
              <a:t>Implementation</a:t>
            </a:r>
          </a:p>
        </p:txBody>
      </p:sp>
      <p:sp>
        <p:nvSpPr>
          <p:cNvPr id="3" name="object 3"/>
          <p:cNvSpPr txBox="1"/>
          <p:nvPr/>
        </p:nvSpPr>
        <p:spPr>
          <a:xfrm>
            <a:off x="734131" y="1274074"/>
            <a:ext cx="10526395" cy="3572581"/>
          </a:xfrm>
          <a:prstGeom prst="rect">
            <a:avLst/>
          </a:prstGeom>
        </p:spPr>
        <p:txBody>
          <a:bodyPr vert="horz" wrap="square" lIns="0" tIns="15875" rIns="0" bIns="0" rtlCol="0" anchor="t">
            <a:spAutoFit/>
          </a:bodyPr>
          <a:lstStyle/>
          <a:p>
            <a:pPr algn="just"/>
            <a:r>
              <a:rPr lang="en-IN" b="1" spc="-10" dirty="0">
                <a:latin typeface="Times New Roman"/>
                <a:cs typeface="Times New Roman"/>
              </a:rPr>
              <a:t>1. Modular System Architecture Design</a:t>
            </a:r>
            <a:endParaRPr lang="en-IN" spc="-10" dirty="0">
              <a:latin typeface="Times New Roman"/>
              <a:cs typeface="Times New Roman"/>
            </a:endParaRPr>
          </a:p>
          <a:p>
            <a:pPr algn="just"/>
            <a:r>
              <a:rPr lang="en-IN" sz="1600" spc="-10" dirty="0">
                <a:latin typeface="Times New Roman"/>
                <a:cs typeface="Times New Roman"/>
              </a:rPr>
              <a:t>The system follows a modular microservices architecture, ensuring flexibility and scalability. Each module, such as Progress Tracking, Resource Management, Safety Monitoring, Financial Monitoring, and Real-Time Data Processing, operates independently and communicates via RESTful APIs or </a:t>
            </a:r>
            <a:r>
              <a:rPr lang="en-IN" sz="1600" spc="-10" dirty="0" err="1">
                <a:latin typeface="Times New Roman"/>
                <a:cs typeface="Times New Roman"/>
              </a:rPr>
              <a:t>GraphQL</a:t>
            </a:r>
            <a:r>
              <a:rPr lang="en-IN" sz="1600" spc="-10" dirty="0">
                <a:latin typeface="Times New Roman"/>
                <a:cs typeface="Times New Roman"/>
              </a:rPr>
              <a:t>. The frontend (Next.js) interacts with the backend (Node.js/Python) through API endpoints, ensuring smooth data retrieval, processing, and visualization. The system is designed to easily integrate with third-party services, allowing additional functionality without major rework.</a:t>
            </a:r>
            <a:endParaRPr lang="en-US" sz="1600" spc="-10" dirty="0">
              <a:latin typeface="Times New Roman"/>
              <a:cs typeface="Times New Roman"/>
            </a:endParaRPr>
          </a:p>
          <a:p>
            <a:pPr algn="just"/>
            <a:endParaRPr lang="en-IN" sz="1600" spc="-10" dirty="0">
              <a:latin typeface="Times New Roman"/>
              <a:cs typeface="Times New Roman"/>
            </a:endParaRPr>
          </a:p>
          <a:p>
            <a:pPr algn="just"/>
            <a:r>
              <a:rPr lang="en-IN" b="1" spc="-10" dirty="0">
                <a:latin typeface="Times New Roman"/>
                <a:cs typeface="Times New Roman"/>
              </a:rPr>
              <a:t>2. Financial and Budget Tracking Module</a:t>
            </a:r>
            <a:endParaRPr lang="en-IN" spc="-10" dirty="0">
              <a:latin typeface="Times New Roman"/>
              <a:cs typeface="Times New Roman"/>
            </a:endParaRPr>
          </a:p>
          <a:p>
            <a:pPr algn="just"/>
            <a:r>
              <a:rPr lang="en-IN" sz="1600" spc="-10" dirty="0">
                <a:latin typeface="Times New Roman"/>
                <a:cs typeface="Times New Roman"/>
              </a:rPr>
              <a:t>The financial dashboard tracks budget allocations, actual spending, and cost overruns in real time. It integrates with accounting software (SAP, QuickBooks, or custom APIs) to pull financial records. The system categorizes expenses into materials, </a:t>
            </a:r>
            <a:r>
              <a:rPr lang="en-IN" sz="1600" spc="-10" dirty="0" err="1">
                <a:latin typeface="Times New Roman"/>
                <a:cs typeface="Times New Roman"/>
              </a:rPr>
              <a:t>labor</a:t>
            </a:r>
            <a:r>
              <a:rPr lang="en-IN" sz="1600" spc="-10" dirty="0">
                <a:latin typeface="Times New Roman"/>
                <a:cs typeface="Times New Roman"/>
              </a:rPr>
              <a:t>, equipment, and overheads, offering data visualizations via Recharts/D3.js. Anomaly detection models alert managers of unexpected expenses or fraudulent transactions, ensuring financial discipline.</a:t>
            </a:r>
            <a:endParaRPr lang="en-IN" sz="1600" dirty="0"/>
          </a:p>
          <a:p>
            <a:pPr algn="just"/>
            <a:endParaRPr lang="en-IN" sz="1600" spc="-10" dirty="0">
              <a:latin typeface="Times New Roman"/>
              <a:cs typeface="Times New Roman"/>
            </a:endParaRPr>
          </a:p>
          <a:p>
            <a:pPr marL="12700" marR="5080" algn="just">
              <a:lnSpc>
                <a:spcPct val="150500"/>
              </a:lnSpc>
              <a:spcBef>
                <a:spcPts val="125"/>
              </a:spcBef>
            </a:pPr>
            <a:endParaRPr lang="en-US" sz="1400" spc="-10" dirty="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US" dirty="0"/>
              <a:t>Timeline</a:t>
            </a:r>
            <a:r>
              <a:rPr lang="en-US" spc="135" dirty="0"/>
              <a:t> </a:t>
            </a:r>
            <a:r>
              <a:rPr lang="en-US" dirty="0"/>
              <a:t>of</a:t>
            </a:r>
            <a:r>
              <a:rPr lang="en-US" spc="150" dirty="0"/>
              <a:t> </a:t>
            </a:r>
            <a:r>
              <a:rPr lang="en-US" spc="-10" dirty="0"/>
              <a:t>Project</a:t>
            </a:r>
          </a:p>
        </p:txBody>
      </p:sp>
      <p:pic>
        <p:nvPicPr>
          <p:cNvPr id="5" name="Picture 4">
            <a:extLst>
              <a:ext uri="{FF2B5EF4-FFF2-40B4-BE49-F238E27FC236}">
                <a16:creationId xmlns:a16="http://schemas.microsoft.com/office/drawing/2014/main" id="{C1B8E81B-9609-22BF-D69A-6A042623606A}"/>
              </a:ext>
            </a:extLst>
          </p:cNvPr>
          <p:cNvPicPr>
            <a:picLocks noChangeAspect="1"/>
          </p:cNvPicPr>
          <p:nvPr/>
        </p:nvPicPr>
        <p:blipFill>
          <a:blip r:embed="rId2"/>
          <a:stretch>
            <a:fillRect/>
          </a:stretch>
        </p:blipFill>
        <p:spPr>
          <a:xfrm>
            <a:off x="906627" y="1085088"/>
            <a:ext cx="10332873" cy="47569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VIVA-VOCE DASHBOARD FOR REAL TIME MONITORING OF CONSTRUCTION PROJETS </vt:lpstr>
      <vt:lpstr>Introduction</vt:lpstr>
      <vt:lpstr>Literature Review</vt:lpstr>
      <vt:lpstr>Literature Review</vt:lpstr>
      <vt:lpstr>Research Gaps Identified</vt:lpstr>
      <vt:lpstr>Proposed Methodology</vt:lpstr>
      <vt:lpstr>Objectives</vt:lpstr>
      <vt:lpstr>System design &amp; Implementation</vt:lpstr>
      <vt:lpstr>Timeline of Project</vt:lpstr>
      <vt:lpstr>Outcomes/Results Obtained</vt:lpstr>
      <vt:lpstr>Conclusion</vt:lpstr>
      <vt:lpstr>References</vt:lpstr>
      <vt:lpstr>Proof of Publication</vt:lpstr>
      <vt:lpstr>PowerPoint Presentation</vt:lpstr>
      <vt:lpstr>PowerPoint Presentation</vt:lpstr>
      <vt:lpstr>PowerPoint Presentation</vt:lpstr>
      <vt:lpstr>Similarity Report Index</vt:lpstr>
      <vt:lpstr>SDG Mapping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288</cp:revision>
  <dcterms:created xsi:type="dcterms:W3CDTF">2025-05-13T02:26:38Z</dcterms:created>
  <dcterms:modified xsi:type="dcterms:W3CDTF">2025-05-13T08:51:57Z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2025-01-11T00:00:00Z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2025-01-11T00:00:00Z</vt:filetime>
  </property>
</Properties>
</file>