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78" r:id="rId7"/>
    <p:sldId id="276" r:id="rId8"/>
    <p:sldId id="279" r:id="rId9"/>
    <p:sldId id="259" r:id="rId10"/>
    <p:sldId id="280" r:id="rId11"/>
    <p:sldId id="260" r:id="rId12"/>
    <p:sldId id="275" r:id="rId13"/>
    <p:sldId id="262" r:id="rId14"/>
    <p:sldId id="264" r:id="rId15"/>
    <p:sldId id="265" r:id="rId16"/>
    <p:sldId id="281" r:id="rId17"/>
    <p:sldId id="291" r:id="rId18"/>
    <p:sldId id="292" r:id="rId19"/>
    <p:sldId id="293" r:id="rId20"/>
    <p:sldId id="294" r:id="rId21"/>
    <p:sldId id="282"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5" d="100"/>
          <a:sy n="85"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4994CE30-7D40-4BC0-BA0D-56C992D5B4BD}"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994CE30-7D40-4BC0-BA0D-56C992D5B4BD}"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2">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solidFill>
                  <a:schemeClr val="tx1"/>
                </a:solidFill>
                <a:latin typeface="Cambria" panose="02040503050406030204" pitchFamily="18" charset="0"/>
                <a:ea typeface="Cambria" panose="02040503050406030204" pitchFamily="18" charset="0"/>
              </a:rPr>
              <a:t>PROJECT TITLE</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2194620"/>
        </p:xfrm>
        <a:graphic>
          <a:graphicData uri="http://schemas.openxmlformats.org/drawingml/2006/table">
            <a:tbl>
              <a:tblPr firstRow="1" bandRow="1">
                <a:noFill/>
              </a:tblPr>
              <a:tblGrid>
                <a:gridCol w="2085000"/>
                <a:gridCol w="3333675"/>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Font typeface="+mj-lt"/>
                        <a:buNone/>
                      </a:pPr>
                      <a:r>
                        <a:rPr lang="en-IN" sz="1800" u="none" strike="noStrike" cap="none" dirty="0"/>
                        <a:t>20211CSE0187</a:t>
                      </a:r>
                      <a:endParaRPr lang="en-IN"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V.V.PRAVEEN</a:t>
                      </a:r>
                      <a:endParaRPr lang="en-IN"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r>
                        <a:rPr lang="en-IN" sz="1800" u="none" strike="noStrike" cap="none" dirty="0"/>
                        <a:t>20211CSE0191</a:t>
                      </a:r>
                      <a:endParaRPr lang="en-IN"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P.DESHIK REDDY</a:t>
                      </a:r>
                      <a:endParaRPr lang="en-IN"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r>
                        <a:rPr lang="en-IN" sz="1800" u="none" strike="noStrike" cap="none" dirty="0"/>
                        <a:t>20211CSE0193</a:t>
                      </a:r>
                      <a:endParaRPr lang="en-IN"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B.HUSSAIN</a:t>
                      </a:r>
                      <a:endParaRPr lang="en-IN"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r>
                        <a:rPr lang="en-IN" sz="1800" u="none" strike="noStrike" cap="none" dirty="0"/>
                        <a:t>20211CSE0194</a:t>
                      </a:r>
                      <a:endParaRPr lang="en-IN"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N.RAVI</a:t>
                      </a:r>
                      <a:endParaRPr lang="en-IN"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Mr</a:t>
            </a:r>
            <a:r>
              <a:rPr lang="en-IN"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.ASAD MOHAMMED KHAN</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6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IN" alt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Final review</a:t>
            </a:r>
            <a:endParaRPr lang="en-IN" alt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IN" alt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COMPUTER SCIENCE AND ENGINEERING</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IN" alt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ASIF MOHAMMED</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668000" cy="487362"/>
          </a:xfrm>
        </p:spPr>
        <p:txBody>
          <a:bodyPr anchor="ctr">
            <a:normAutofit/>
          </a:bodyPr>
          <a:lstStyle/>
          <a:p>
            <a:pPr>
              <a:lnSpc>
                <a:spcPct val="90000"/>
              </a:lnSpc>
            </a:pPr>
            <a:r>
              <a:rPr lang="en-US" dirty="0"/>
              <a:t>Architecture</a:t>
            </a:r>
            <a:endParaRPr lang="en-IN"/>
          </a:p>
        </p:txBody>
      </p:sp>
      <p:pic>
        <p:nvPicPr>
          <p:cNvPr id="1026" name="Picture 2" descr="A diagram of a vehicle&#10;&#10;Description automatically generated"/>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t="6140" b="29151"/>
          <a:stretch>
            <a:fillRect/>
          </a:stretch>
        </p:blipFill>
        <p:spPr bwMode="auto">
          <a:xfrm>
            <a:off x="762000" y="1098178"/>
            <a:ext cx="10668000" cy="4952997"/>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668000" cy="487362"/>
          </a:xfrm>
        </p:spPr>
        <p:txBody>
          <a:bodyPr anchor="ctr">
            <a:normAutofit/>
          </a:bodyPr>
          <a:lstStyle/>
          <a:p>
            <a:pPr>
              <a:lnSpc>
                <a:spcPct val="90000"/>
              </a:lnSpc>
            </a:pPr>
            <a:r>
              <a:rPr lang="en-GB" dirty="0"/>
              <a:t>Timeline of Project</a:t>
            </a:r>
            <a:endParaRPr lang="en-GB"/>
          </a:p>
        </p:txBody>
      </p:sp>
      <p:pic>
        <p:nvPicPr>
          <p:cNvPr id="5" name="Content Placeholder 4" descr="A screenshot of a computer"/>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58589" y="1143000"/>
            <a:ext cx="11761694" cy="4953000"/>
          </a:xfr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endParaRPr lang="en-GB" dirty="0"/>
          </a:p>
        </p:txBody>
      </p:sp>
      <p:sp>
        <p:nvSpPr>
          <p:cNvPr id="3" name="Content Placeholder 2"/>
          <p:cNvSpPr>
            <a:spLocks noGrp="1"/>
          </p:cNvSpPr>
          <p:nvPr>
            <p:ph idx="1"/>
          </p:nvPr>
        </p:nvSpPr>
        <p:spPr/>
        <p:txBody>
          <a:bodyPr/>
          <a:lstStyle/>
          <a:p>
            <a:pPr marL="0" indent="0">
              <a:buNone/>
            </a:pPr>
            <a:r>
              <a:rPr lang="en-US" dirty="0"/>
              <a:t>In conclusion, the proposed waste management system offers an innovative solution to the pressing challenges of household waste disposal and recycling. By leveraging real-time tracking, clear disposal methods, and an interactive grievance platform, the system enhances efficiency and promotes responsible waste management practices. It empowers citizens to engage actively in waste reduction efforts while providing authorities with valuable data for informed decision-making. Ultimately, this initiative aims to reduce landfill waste, increase recycling rates, and contribute to a cleaner, more sustainable environment for communities.</a:t>
            </a: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US" b="0" i="0" dirty="0">
                <a:effectLst/>
              </a:rPr>
              <a:t>[1] H. Jabar, R. Hassan and A. S. Sadeq, \"A New Smart Waste Managing System,\" 2020 International Conference on Computer Science and Software Engineering (CSASE), Duhok, Iraq, 2020, pp. 209-214, </a:t>
            </a:r>
            <a:r>
              <a:rPr lang="en-US" b="0" i="0" dirty="0" err="1">
                <a:effectLst/>
              </a:rPr>
              <a:t>doi</a:t>
            </a:r>
            <a:r>
              <a:rPr lang="en-US" b="0" i="0" dirty="0">
                <a:effectLst/>
              </a:rPr>
              <a:t>: 10.1109/CSASE48920.2020.9142068. </a:t>
            </a:r>
            <a:endParaRPr lang="en-US" b="0" i="0" dirty="0">
              <a:effectLst/>
            </a:endParaRPr>
          </a:p>
          <a:p>
            <a:pPr marL="0" indent="0">
              <a:buNone/>
            </a:pPr>
            <a:endParaRPr lang="en-US" dirty="0"/>
          </a:p>
          <a:p>
            <a:pPr marL="0" indent="0">
              <a:buNone/>
            </a:pPr>
            <a:r>
              <a:rPr lang="en-US" b="0" i="0" dirty="0">
                <a:effectLst/>
              </a:rPr>
              <a:t>[2] R. </a:t>
            </a:r>
            <a:r>
              <a:rPr lang="en-US" b="0" i="0" dirty="0" err="1">
                <a:effectLst/>
              </a:rPr>
              <a:t>Geethamani</a:t>
            </a:r>
            <a:r>
              <a:rPr lang="en-US" b="0" i="0" dirty="0">
                <a:effectLst/>
              </a:rPr>
              <a:t>, P. Rakshana, P. Raveena and R. </a:t>
            </a:r>
            <a:r>
              <a:rPr lang="en-US" b="0" i="0" dirty="0" err="1">
                <a:effectLst/>
              </a:rPr>
              <a:t>Ragavi</a:t>
            </a:r>
            <a:r>
              <a:rPr lang="en-US" b="0" i="0" dirty="0">
                <a:effectLst/>
              </a:rPr>
              <a:t>, \"Garbage Management System,\" 2021 7th International Conference on Advanced Computing and Communication Systems (ICACCS), Coimbatore, India, 2021, pp. 1190-1192, </a:t>
            </a:r>
            <a:r>
              <a:rPr lang="en-US" b="0" i="0" dirty="0" err="1">
                <a:effectLst/>
              </a:rPr>
              <a:t>doi</a:t>
            </a:r>
            <a:r>
              <a:rPr lang="en-US" b="0" i="0" dirty="0">
                <a:effectLst/>
              </a:rPr>
              <a:t>: 10.1109/ICACCS51430.2021.9441922. </a:t>
            </a:r>
            <a:endParaRPr lang="en-US" b="0" i="0" dirty="0">
              <a:effectLst/>
            </a:endParaRPr>
          </a:p>
          <a:p>
            <a:pPr marL="0" indent="0">
              <a:buNone/>
            </a:pPr>
            <a:endParaRPr lang="en-US" dirty="0"/>
          </a:p>
          <a:p>
            <a:pPr marL="0" indent="0">
              <a:buNone/>
            </a:pPr>
            <a:r>
              <a:rPr lang="en-US" b="0" i="0" dirty="0">
                <a:effectLst/>
              </a:rPr>
              <a:t> [3] Z. Hisham Che Soh, M. </a:t>
            </a:r>
            <a:r>
              <a:rPr lang="en-US" b="0" i="0" dirty="0" err="1">
                <a:effectLst/>
              </a:rPr>
              <a:t>Azeer</a:t>
            </a:r>
            <a:r>
              <a:rPr lang="en-US" b="0" i="0" dirty="0">
                <a:effectLst/>
              </a:rPr>
              <a:t> Al-Hami </a:t>
            </a:r>
            <a:r>
              <a:rPr lang="en-US" b="0" i="0" dirty="0" err="1">
                <a:effectLst/>
              </a:rPr>
              <a:t>Husa</a:t>
            </a:r>
            <a:r>
              <a:rPr lang="en-US" b="0" i="0" dirty="0">
                <a:effectLst/>
              </a:rPr>
              <a:t>, S. Afzal Che Abdullah and M. </a:t>
            </a:r>
            <a:r>
              <a:rPr lang="en-US" b="0" i="0" dirty="0" err="1">
                <a:effectLst/>
              </a:rPr>
              <a:t>Affandi</a:t>
            </a:r>
            <a:r>
              <a:rPr lang="en-US" b="0" i="0" dirty="0">
                <a:effectLst/>
              </a:rPr>
              <a:t> </a:t>
            </a:r>
            <a:r>
              <a:rPr lang="en-US" b="0" i="0" dirty="0" err="1">
                <a:effectLst/>
              </a:rPr>
              <a:t>Shafie</a:t>
            </a:r>
            <a:r>
              <a:rPr lang="en-US" b="0" i="0" dirty="0">
                <a:effectLst/>
              </a:rPr>
              <a:t>, \"Smart Waste Collection Monitoring and Alert System via IoT,\" 2019 IEEE 9th Symposium on Computer Applications &amp; Industrial Electronics (ISCAIE), Malaysia, 2019, pp. 50-54, </a:t>
            </a:r>
            <a:r>
              <a:rPr lang="en-US" b="0" i="0" dirty="0" err="1">
                <a:effectLst/>
              </a:rPr>
              <a:t>doi</a:t>
            </a:r>
            <a:r>
              <a:rPr lang="en-US" b="0" i="0" dirty="0">
                <a:effectLst/>
              </a:rPr>
              <a:t>: 10.1109/ISCAIE.2019.8743746.</a:t>
            </a: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0" i="0" dirty="0">
                <a:effectLst/>
              </a:rPr>
              <a:t>[4] N. C. A. </a:t>
            </a:r>
            <a:r>
              <a:rPr lang="en-US" b="0" i="0" dirty="0" err="1">
                <a:effectLst/>
              </a:rPr>
              <a:t>Sallang</a:t>
            </a:r>
            <a:r>
              <a:rPr lang="en-US" b="0" i="0" dirty="0">
                <a:effectLst/>
              </a:rPr>
              <a:t>, M. T. Islam, M. S. Islam and H. Arshad, \"A CNN-Based Smart Waste Management System Using TensorFlow Lite and LoRa-GPS Shield in Internet of Things Environment,\" in IEEE Access, vol. 9, pp. 153560-153574, 2021, </a:t>
            </a:r>
            <a:r>
              <a:rPr lang="en-US" b="0" i="0" dirty="0" err="1">
                <a:effectLst/>
              </a:rPr>
              <a:t>doi</a:t>
            </a:r>
            <a:r>
              <a:rPr lang="en-US" b="0" i="0" dirty="0">
                <a:effectLst/>
              </a:rPr>
              <a:t>: 10.1109/ACCESS.2021.3128314..</a:t>
            </a:r>
            <a:endParaRPr lang="en-US" b="0" i="0" dirty="0">
              <a:effectLst/>
            </a:endParaRPr>
          </a:p>
          <a:p>
            <a:pPr marL="0" indent="0">
              <a:buNone/>
            </a:pPr>
            <a:endParaRPr lang="en-US" dirty="0"/>
          </a:p>
          <a:p>
            <a:pPr marL="0" indent="0">
              <a:buNone/>
            </a:pPr>
            <a:r>
              <a:rPr lang="en-US" b="0" i="0" dirty="0">
                <a:solidFill>
                  <a:srgbClr val="444444"/>
                </a:solidFill>
                <a:effectLst/>
                <a:latin typeface="Arial" panose="020B0604020202020204" pitchFamily="34" charset="0"/>
              </a:rPr>
              <a:t>[</a:t>
            </a:r>
            <a:r>
              <a:rPr lang="en-US" b="0" i="0" dirty="0">
                <a:effectLst/>
              </a:rPr>
              <a:t>5] M. G. C. P, S. Yadav, A. Shanmugam, H. V and N. Suresh, \"Waste Classification and Segregation: Machine Learning and IOT Approach,\" 2021 2nd International Conference on Intelligent Engineering and Management (ICIEM), London, United Kingdom, 2021, pp. 233-238, </a:t>
            </a:r>
            <a:r>
              <a:rPr lang="en-US" b="0" i="0" dirty="0" err="1">
                <a:effectLst/>
              </a:rPr>
              <a:t>doi</a:t>
            </a:r>
            <a:r>
              <a:rPr lang="en-US" b="0" i="0" dirty="0">
                <a:effectLst/>
              </a:rPr>
              <a:t>: 10.1109/ICIEM51511.2021.9445289.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Achievements</a:t>
            </a:r>
            <a:endParaRPr lang="en-IN" altLang="en-US"/>
          </a:p>
        </p:txBody>
      </p:sp>
      <p:pic>
        <p:nvPicPr>
          <p:cNvPr id="5" name="Content Placeholder 4" descr="WhatsApp Image 2025-01-21 at 2.11.20 PM (1)"/>
          <p:cNvPicPr>
            <a:picLocks noChangeAspect="1"/>
          </p:cNvPicPr>
          <p:nvPr>
            <p:ph idx="1"/>
          </p:nvPr>
        </p:nvPicPr>
        <p:blipFill>
          <a:blip r:embed="rId1"/>
          <a:stretch>
            <a:fillRect/>
          </a:stretch>
        </p:blipFill>
        <p:spPr>
          <a:xfrm>
            <a:off x="2639695" y="1143000"/>
            <a:ext cx="7012940" cy="4953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WhatsApp Image 2025-01-21 at 2.11.20 PM (2)"/>
          <p:cNvPicPr>
            <a:picLocks noChangeAspect="1"/>
          </p:cNvPicPr>
          <p:nvPr>
            <p:ph idx="1"/>
          </p:nvPr>
        </p:nvPicPr>
        <p:blipFill>
          <a:blip r:embed="rId1"/>
          <a:stretch>
            <a:fillRect/>
          </a:stretch>
        </p:blipFill>
        <p:spPr>
          <a:xfrm>
            <a:off x="2639695" y="1143000"/>
            <a:ext cx="7012940" cy="4953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WhatsApp Image 2025-01-21 at 2.11.20 PM"/>
          <p:cNvPicPr>
            <a:picLocks noChangeAspect="1"/>
          </p:cNvPicPr>
          <p:nvPr>
            <p:ph idx="1"/>
          </p:nvPr>
        </p:nvPicPr>
        <p:blipFill>
          <a:blip r:embed="rId1"/>
          <a:stretch>
            <a:fillRect/>
          </a:stretch>
        </p:blipFill>
        <p:spPr>
          <a:xfrm>
            <a:off x="2639695" y="1143000"/>
            <a:ext cx="7012940" cy="4953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WhatsApp Image 2025-01-21 at 2.11.21 PM"/>
          <p:cNvPicPr>
            <a:picLocks noChangeAspect="1"/>
          </p:cNvPicPr>
          <p:nvPr>
            <p:ph idx="1"/>
          </p:nvPr>
        </p:nvPicPr>
        <p:blipFill>
          <a:blip r:embed="rId1"/>
          <a:stretch>
            <a:fillRect/>
          </a:stretch>
        </p:blipFill>
        <p:spPr>
          <a:xfrm>
            <a:off x="2639695" y="1143000"/>
            <a:ext cx="7012940" cy="4953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70965" y="366663"/>
            <a:ext cx="6096000" cy="523220"/>
          </a:xfrm>
          <a:prstGeom prst="rect">
            <a:avLst/>
          </a:prstGeom>
          <a:noFill/>
        </p:spPr>
        <p:txBody>
          <a:bodyPr wrap="square">
            <a:spAutoFit/>
          </a:bodyPr>
          <a:lstStyle/>
          <a:p>
            <a:r>
              <a:rPr lang="en-US" sz="2800" dirty="0">
                <a:solidFill>
                  <a:schemeClr val="accent1">
                    <a:lumMod val="50000"/>
                  </a:schemeClr>
                </a:solidFill>
                <a:latin typeface="Verdana" panose="020B0604030504040204" pitchFamily="34" charset="0"/>
                <a:ea typeface="Verdana" panose="020B0604030504040204" pitchFamily="34" charset="0"/>
              </a:rPr>
              <a:t>Project work mapping with SDG</a:t>
            </a:r>
            <a:endParaRPr lang="en-US" sz="2800" dirty="0">
              <a:solidFill>
                <a:schemeClr val="accent1">
                  <a:lumMod val="50000"/>
                </a:schemeClr>
              </a:solidFill>
              <a:latin typeface="Verdana" panose="020B0604030504040204" pitchFamily="34" charset="0"/>
              <a:ea typeface="Verdana" panose="020B0604030504040204" pitchFamily="34" charset="0"/>
            </a:endParaRPr>
          </a:p>
        </p:txBody>
      </p:sp>
      <p:pic>
        <p:nvPicPr>
          <p:cNvPr id="4" name="Picture 3"/>
          <p:cNvPicPr>
            <a:picLocks noChangeAspect="1"/>
          </p:cNvPicPr>
          <p:nvPr/>
        </p:nvPicPr>
        <p:blipFill>
          <a:blip r:embed="rId1"/>
          <a:stretch>
            <a:fillRect/>
          </a:stretch>
        </p:blipFill>
        <p:spPr>
          <a:xfrm>
            <a:off x="959795" y="1143002"/>
            <a:ext cx="10057829" cy="2823646"/>
          </a:xfrm>
          <a:prstGeom prst="rect">
            <a:avLst/>
          </a:prstGeom>
        </p:spPr>
      </p:pic>
      <p:sp>
        <p:nvSpPr>
          <p:cNvPr id="6" name="TextBox 5"/>
          <p:cNvSpPr txBox="1"/>
          <p:nvPr/>
        </p:nvSpPr>
        <p:spPr>
          <a:xfrm>
            <a:off x="959795" y="3966648"/>
            <a:ext cx="10659035" cy="2308324"/>
          </a:xfrm>
          <a:prstGeom prst="rect">
            <a:avLst/>
          </a:prstGeom>
          <a:noFill/>
        </p:spPr>
        <p:txBody>
          <a:bodyPr wrap="square">
            <a:spAutoFit/>
          </a:bodyPr>
          <a:lstStyle/>
          <a:p>
            <a:r>
              <a:rPr lang="en-US" dirty="0"/>
              <a:t>These projects can be mapped to </a:t>
            </a:r>
            <a:r>
              <a:rPr lang="en-US" b="1" dirty="0"/>
              <a:t>Sustainable Development Goal 11 (Sustainable Cities and Communities)</a:t>
            </a:r>
            <a:r>
              <a:rPr lang="en-US" dirty="0"/>
              <a:t>, as they aim to improve waste management practices within urban environments, ensuring cleaner and more sustainable living spaces. Additionally, the initiative aligns with </a:t>
            </a:r>
            <a:r>
              <a:rPr lang="en-US" b="1" dirty="0"/>
              <a:t>Sustainable Development Goal 12 (Responsible Consumption and Production)</a:t>
            </a:r>
            <a:r>
              <a:rPr lang="en-US" dirty="0"/>
              <a:t> by promoting efficient waste disposal, recycling, and minimizing waste generation. By fostering community engagement and enhancing the efficiency of waste management systems, the project contributes to building resilient cities and sustainable consumption patterns.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endParaRPr lang="en-GB" dirty="0"/>
          </a:p>
        </p:txBody>
      </p:sp>
      <p:sp>
        <p:nvSpPr>
          <p:cNvPr id="3" name="Content Placeholder 2"/>
          <p:cNvSpPr>
            <a:spLocks noGrp="1"/>
          </p:cNvSpPr>
          <p:nvPr>
            <p:ph idx="1"/>
          </p:nvPr>
        </p:nvSpPr>
        <p:spPr/>
        <p:txBody>
          <a:bodyPr>
            <a:normAutofit fontScale="92500"/>
          </a:bodyPr>
          <a:lstStyle/>
          <a:p>
            <a:r>
              <a:rPr lang="en-US" dirty="0"/>
              <a:t>Waste management has become a pressing concern in today’s world, especially with the rapid increase in household waste generation. Households contribute significantly to both biodegradable waste, such as food, and non-biodegradable waste, like plastics and glass. Improper disposal of this waste has led to overflowing landfills, environmental pollution, and missed opportunities for recycling.</a:t>
            </a:r>
            <a:endParaRPr lang="en-US" dirty="0"/>
          </a:p>
          <a:p>
            <a:r>
              <a:rPr lang="en-US" dirty="0"/>
              <a:t>Our project aims to develop an efficient waste management system that not only tracks the waste generated but also provides users with convenient ways to dispose of their waste, particularly non-biodegradable materials. By offering an on-demand service for plastic waste collection and encouraging responsible disposal of both degradable and non-degradable materials, the system will significantly reduce the volume of waste reaching landfills and promote recycling.</a:t>
            </a:r>
            <a:endParaRPr lang="en-US" dirty="0"/>
          </a:p>
          <a:p>
            <a:pPr marL="0" indent="0">
              <a:buNone/>
            </a:pP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endParaRPr lang="en-GB" sz="6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US" dirty="0"/>
              <a:t>Waste management has been the subject of extensive research over the years, with several systems and methods proposed to address the growing waste crisis. Key studies and developments include:</a:t>
            </a:r>
            <a:endParaRPr lang="en-US" dirty="0"/>
          </a:p>
          <a:p>
            <a:pPr marL="0" indent="0">
              <a:buNone/>
            </a:pPr>
            <a:r>
              <a:rPr lang="en-US" b="1" dirty="0"/>
              <a:t>Traditional Waste Management Systems</a:t>
            </a:r>
            <a:r>
              <a:rPr lang="en-US" dirty="0"/>
              <a:t>:</a:t>
            </a:r>
            <a:endParaRPr lang="en-US" dirty="0"/>
          </a:p>
          <a:p>
            <a:pPr marL="457200" lvl="1" indent="0">
              <a:buNone/>
            </a:pPr>
            <a:r>
              <a:rPr lang="en-US" dirty="0"/>
              <a:t>Early systems focused on waste collection and disposal without much emphasis on segregation, recycling, or tracking.</a:t>
            </a:r>
            <a:endParaRPr lang="en-US" dirty="0"/>
          </a:p>
          <a:p>
            <a:pPr marL="457200" lvl="1" indent="0">
              <a:buNone/>
            </a:pPr>
            <a:r>
              <a:rPr lang="en-US" dirty="0"/>
              <a:t>Studies highlighted inefficiencies in manual tracking of waste volumes and the lack of integration between collection and recycling processes.</a:t>
            </a:r>
            <a:endParaRPr lang="en-US" dirty="0"/>
          </a:p>
          <a:p>
            <a:pPr marL="0" indent="0">
              <a:buNone/>
            </a:pPr>
            <a:r>
              <a:rPr lang="en-US" b="1" dirty="0"/>
              <a:t>Smart Waste Management Systems</a:t>
            </a:r>
            <a:r>
              <a:rPr lang="en-US" dirty="0"/>
              <a:t>:</a:t>
            </a:r>
            <a:endParaRPr lang="en-US" dirty="0"/>
          </a:p>
          <a:p>
            <a:pPr marL="457200" lvl="1" indent="0">
              <a:buNone/>
            </a:pPr>
            <a:r>
              <a:rPr lang="en-US" dirty="0"/>
              <a:t>Recent literature emphasizes the need for digitized waste management, incorporating IoT devices, sensors, and data analytics to track waste generation.</a:t>
            </a:r>
            <a:endParaRPr lang="en-US" dirty="0"/>
          </a:p>
          <a:p>
            <a:pPr marL="457200" lvl="1" indent="0">
              <a:buNone/>
            </a:pPr>
            <a:r>
              <a:rPr lang="en-US" dirty="0"/>
              <a:t>Research shows that smart tracking systems help reduce operational costs and improve waste collection efficiency.</a:t>
            </a:r>
            <a:endParaRPr lang="en-US" dirty="0"/>
          </a:p>
          <a:p>
            <a:pPr marL="0" indent="0">
              <a:buNone/>
            </a:pP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On-Demand Waste Services</a:t>
            </a:r>
            <a:r>
              <a:rPr lang="en-US" dirty="0"/>
              <a:t>:</a:t>
            </a:r>
            <a:endParaRPr lang="en-US" dirty="0"/>
          </a:p>
          <a:p>
            <a:pPr marL="457200" lvl="1" indent="0">
              <a:buNone/>
            </a:pPr>
            <a:r>
              <a:rPr lang="en-US" dirty="0"/>
              <a:t>Studies have explored on-demand waste collection systems that allow households to schedule pickups for non-degradable waste like plastics, addressing issues of convenience and timely disposal.</a:t>
            </a:r>
            <a:endParaRPr lang="en-US" dirty="0"/>
          </a:p>
          <a:p>
            <a:pPr marL="457200" lvl="1" indent="0">
              <a:buNone/>
            </a:pPr>
            <a:r>
              <a:rPr lang="en-US" dirty="0"/>
              <a:t>These systems have been found to increase recycling rates and reduce the volume of non-biodegradable waste in landfills.</a:t>
            </a:r>
            <a:endParaRPr lang="en-US" dirty="0"/>
          </a:p>
          <a:p>
            <a:pPr marL="0" indent="0">
              <a:buNone/>
            </a:pPr>
            <a:r>
              <a:rPr lang="en-US" b="1" dirty="0"/>
              <a:t>Sustainability and Environmental Impact</a:t>
            </a:r>
            <a:r>
              <a:rPr lang="en-US" dirty="0"/>
              <a:t>:</a:t>
            </a:r>
            <a:endParaRPr lang="en-US" dirty="0"/>
          </a:p>
          <a:p>
            <a:pPr marL="457200" lvl="1" indent="0">
              <a:buNone/>
            </a:pPr>
            <a:r>
              <a:rPr lang="en-US" dirty="0"/>
              <a:t>Research also underscores the importance of waste reduction in achieving Sustainable Development Goals (SDG), especially SDG 11 (Sustainable Cities and Communities).</a:t>
            </a:r>
            <a:endParaRPr lang="en-US" dirty="0"/>
          </a:p>
          <a:p>
            <a:pPr marL="457200" lvl="1" indent="0">
              <a:buNone/>
            </a:pPr>
            <a:r>
              <a:rPr lang="en-US" dirty="0"/>
              <a:t>A growing body of work supports the idea that tracking waste at the household level can promote responsible consumption and efficient waste management.</a:t>
            </a:r>
            <a:endParaRPr lang="en-US" dirty="0"/>
          </a:p>
          <a:p>
            <a:pPr marL="0" indent="0">
              <a:buNone/>
            </a:pPr>
            <a:r>
              <a:rPr lang="en-US" dirty="0"/>
              <a:t>This literature highlights the gap in integrated waste management solutions that offer real-time tracking, on-demand services, and public engagement through interactive platforms—all of which our proposed system aims to address.</a:t>
            </a:r>
            <a:endParaRPr lang="en-US" dirty="0"/>
          </a:p>
          <a:p>
            <a:pPr marL="0" indent="0">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 Drawback</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b="1" dirty="0"/>
              <a:t>Manual Tracking of Waste Generation</a:t>
            </a:r>
            <a:r>
              <a:rPr lang="en-US" dirty="0"/>
              <a:t>:</a:t>
            </a:r>
            <a:endParaRPr lang="en-US" dirty="0"/>
          </a:p>
          <a:p>
            <a:pPr marL="457200" lvl="1" indent="0">
              <a:buNone/>
            </a:pPr>
            <a:r>
              <a:rPr lang="en-US" dirty="0"/>
              <a:t>Traditional systems lack automated methods to track the waste generated from individual households and municipalities. This makes it difficult to monitor waste production in real time and often leads to inaccurate data collection, limiting proactive waste management strategies.</a:t>
            </a:r>
            <a:endParaRPr lang="en-US" dirty="0"/>
          </a:p>
          <a:p>
            <a:pPr marL="0" indent="0">
              <a:buNone/>
            </a:pPr>
            <a:r>
              <a:rPr lang="en-US" b="1" dirty="0"/>
              <a:t>Ineffective Disposal Practices</a:t>
            </a:r>
            <a:r>
              <a:rPr lang="en-US" dirty="0"/>
              <a:t>:</a:t>
            </a:r>
            <a:endParaRPr lang="en-US" dirty="0"/>
          </a:p>
          <a:p>
            <a:pPr marL="457200" lvl="1" indent="0">
              <a:buNone/>
            </a:pPr>
            <a:r>
              <a:rPr lang="en-US" dirty="0"/>
              <a:t>Many existing systems do not provide clear, efficient methods for separating biodegradable and non-biodegradable waste. This results in improper disposal, where recyclable materials are often mixed with organic waste, increasing landfill volumes and hampering recycling efforts.</a:t>
            </a:r>
            <a:endParaRPr lang="en-US" dirty="0"/>
          </a:p>
          <a:p>
            <a:pPr marL="0" indent="0">
              <a:buNone/>
            </a:pPr>
            <a:r>
              <a:rPr lang="en-US" b="1" dirty="0"/>
              <a:t>Lack of Centralized Database</a:t>
            </a:r>
            <a:r>
              <a:rPr lang="en-US" dirty="0"/>
              <a:t>:</a:t>
            </a:r>
            <a:endParaRPr lang="en-US" dirty="0"/>
          </a:p>
          <a:p>
            <a:pPr marL="457200" lvl="1" indent="0">
              <a:buNone/>
            </a:pPr>
            <a:r>
              <a:rPr lang="en-US" dirty="0"/>
              <a:t>Current systems often fail to maintain a unified and comprehensive database to store, retrieve, and analyze waste management data. This absence of centralized information leads to poor decision-making by authorities and recycling managers due to insufficient data on waste patterns.</a:t>
            </a:r>
            <a:endParaRPr lang="en-US" dirty="0"/>
          </a:p>
          <a:p>
            <a:pPr marL="0" indent="0">
              <a:buNone/>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marL="0" indent="0">
              <a:buNone/>
            </a:pPr>
            <a:r>
              <a:rPr lang="en-US" b="1" dirty="0"/>
              <a:t>Limited Recycling Collaboration</a:t>
            </a:r>
            <a:r>
              <a:rPr lang="en-US" dirty="0"/>
              <a:t>:</a:t>
            </a:r>
            <a:endParaRPr lang="en-US" dirty="0"/>
          </a:p>
          <a:p>
            <a:pPr marL="457200" lvl="1" indent="0">
              <a:buNone/>
            </a:pPr>
            <a:r>
              <a:rPr lang="en-US" dirty="0"/>
              <a:t>Existing systems do not offer a platform for recycling centers or dump managers to express their needs for specific types of waste. This causes inefficiencies in recycling processes, with valuable recyclable waste not being utilized to its full potential.</a:t>
            </a:r>
            <a:endParaRPr lang="en-US" dirty="0"/>
          </a:p>
          <a:p>
            <a:pPr marL="0" indent="0">
              <a:buNone/>
            </a:pPr>
            <a:r>
              <a:rPr lang="en-US" b="1" dirty="0"/>
              <a:t>No Citizen Engagement for Grievances</a:t>
            </a:r>
            <a:r>
              <a:rPr lang="en-US" dirty="0"/>
              <a:t>:</a:t>
            </a:r>
            <a:endParaRPr lang="en-US" dirty="0"/>
          </a:p>
          <a:p>
            <a:pPr marL="457200" lvl="1" indent="0">
              <a:buNone/>
            </a:pPr>
            <a:r>
              <a:rPr lang="en-US" dirty="0"/>
              <a:t>Conventional methods usually lack a grievance system that allows citizens to report issues or provide feedback on waste management practices. This lack of direct communication between the public and authorities leads to unresolved problems in waste collection and disposal, resulting in dissatisfaction and inefficiencies.</a:t>
            </a:r>
            <a:endParaRPr lang="en-US" dirty="0"/>
          </a:p>
          <a:p>
            <a:pPr marL="0" indent="0">
              <a:buNone/>
            </a:pPr>
            <a:r>
              <a:rPr lang="en-US" b="1" dirty="0"/>
              <a:t>Lack of On-Demand Services</a:t>
            </a:r>
            <a:r>
              <a:rPr lang="en-US" dirty="0"/>
              <a:t>:</a:t>
            </a:r>
            <a:endParaRPr lang="en-US" dirty="0"/>
          </a:p>
          <a:p>
            <a:pPr marL="457200" lvl="1" indent="0">
              <a:buNone/>
            </a:pPr>
            <a:r>
              <a:rPr lang="en-US" dirty="0"/>
              <a:t>Current systems do not offer on-demand services for waste disposal, especially for non-biodegradable waste like plastics. This forces citizens to either stockpile waste at home or dispose of it improperly, contributing to environmental pollution.</a:t>
            </a:r>
            <a:endParaRPr lang="en-US" dirty="0"/>
          </a:p>
          <a:p>
            <a:pPr marL="0" indent="0">
              <a:buNone/>
            </a:pPr>
            <a:r>
              <a:rPr lang="en-US" dirty="0"/>
              <a:t>These drawbacks emphasize the need for a more advanced, interactive, and data-driven waste management system, which our proposed solution aims to address by integrating modern technology and real-time tracking.</a:t>
            </a:r>
            <a:endParaRPr lang="en-US" dirty="0"/>
          </a:p>
          <a:p>
            <a:pPr marL="0" inden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Our waste management system introduces a modern and efficient approach to handle household waste, addressing the drawbacks of existing methods. The key features of the proposed solution include:</a:t>
            </a:r>
            <a:endParaRPr lang="en-US" dirty="0"/>
          </a:p>
          <a:p>
            <a:pPr marL="0" indent="0">
              <a:buNone/>
            </a:pPr>
            <a:r>
              <a:rPr lang="en-US" b="1" dirty="0"/>
              <a:t>Real-Time Waste Tracking</a:t>
            </a:r>
            <a:r>
              <a:rPr lang="en-US" dirty="0"/>
              <a:t>:</a:t>
            </a:r>
            <a:endParaRPr lang="en-US" dirty="0"/>
          </a:p>
          <a:p>
            <a:pPr marL="457200" lvl="1" indent="0">
              <a:buNone/>
            </a:pPr>
            <a:r>
              <a:rPr lang="en-US" dirty="0"/>
              <a:t>The system will track the amount of waste generated from each household and municipality. This real-time data will help authorities monitor waste patterns and take preemptive action to manage waste accumulation.</a:t>
            </a:r>
            <a:endParaRPr lang="en-US" dirty="0"/>
          </a:p>
          <a:p>
            <a:pPr marL="0" indent="0">
              <a:buNone/>
            </a:pPr>
            <a:r>
              <a:rPr lang="en-US" b="1" dirty="0"/>
              <a:t>Efficient Disposal Methods</a:t>
            </a:r>
            <a:r>
              <a:rPr lang="en-US" dirty="0"/>
              <a:t>:</a:t>
            </a:r>
            <a:endParaRPr lang="en-US" dirty="0"/>
          </a:p>
          <a:p>
            <a:pPr marL="457200" lvl="1" indent="0">
              <a:buNone/>
            </a:pPr>
            <a:r>
              <a:rPr lang="en-US" dirty="0"/>
              <a:t>Clear guidelines and methods for disposing of biodegradable and non-biodegradable wastes are provided, ensuring proper segregation at the source. Biodegradable waste can be composted, while non-degradable waste, like plastics, will be collected and sent to recycling centers.</a:t>
            </a:r>
            <a:endParaRPr lang="en-US" dirty="0"/>
          </a:p>
          <a:p>
            <a:pPr marL="0" indent="0">
              <a:buNone/>
            </a:pPr>
            <a:r>
              <a:rPr lang="en-US" b="1" dirty="0"/>
              <a:t>Centralized and Robust Database</a:t>
            </a:r>
            <a:r>
              <a:rPr lang="en-US" dirty="0"/>
              <a:t>:</a:t>
            </a:r>
            <a:endParaRPr lang="en-US" dirty="0"/>
          </a:p>
          <a:p>
            <a:pPr marL="457200" lvl="1" indent="0">
              <a:buNone/>
            </a:pPr>
            <a:r>
              <a:rPr lang="en-US" dirty="0"/>
              <a:t>A comprehensive database will store all data related to waste generation, disposal, and recycling activities. This will enable easy retrieval, analysis, and monitoring of waste patterns for both authorities and recycling managers.</a:t>
            </a:r>
            <a:endParaRPr lang="en-US" dirty="0"/>
          </a:p>
          <a:p>
            <a:pPr marL="0" indent="0">
              <a:buNone/>
            </a:pP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Interactive Grievance System</a:t>
            </a:r>
            <a:r>
              <a:rPr lang="en-US" dirty="0"/>
              <a:t>:</a:t>
            </a:r>
            <a:endParaRPr lang="en-US" dirty="0"/>
          </a:p>
          <a:p>
            <a:pPr marL="457200" lvl="1" indent="0">
              <a:buNone/>
            </a:pPr>
            <a:r>
              <a:rPr lang="en-US" dirty="0"/>
              <a:t>Citizens will have access to an online portal where they can report problems, provide suggestions, and track the progress of their submissions regarding waste management. This system enhances public engagement and ensures that waste management issues are quickly addressed.</a:t>
            </a:r>
            <a:endParaRPr lang="en-US" dirty="0"/>
          </a:p>
          <a:p>
            <a:pPr marL="0" indent="0">
              <a:buNone/>
            </a:pPr>
            <a:r>
              <a:rPr lang="en-US" b="1" dirty="0"/>
              <a:t>On-Demand Plastic Waste Collection</a:t>
            </a:r>
            <a:r>
              <a:rPr lang="en-US" dirty="0"/>
              <a:t>:</a:t>
            </a:r>
            <a:endParaRPr lang="en-US" dirty="0"/>
          </a:p>
          <a:p>
            <a:pPr marL="457200" lvl="1" indent="0">
              <a:buNone/>
            </a:pPr>
            <a:r>
              <a:rPr lang="en-US" dirty="0"/>
              <a:t>An on-demand service will be available for households to schedule the collection of non-biodegradable waste, such as plastics, which will be picked up and directed to recycling centers. This ensures convenient and responsible disposal of materials that would otherwise end up in landfills.</a:t>
            </a:r>
            <a:endParaRPr lang="en-US" dirty="0"/>
          </a:p>
          <a:p>
            <a:pPr marL="0" indent="0">
              <a:buNone/>
            </a:pPr>
            <a:r>
              <a:rPr lang="en-US" b="1" dirty="0"/>
              <a:t>Minimalistic and Elegant User Interface</a:t>
            </a:r>
            <a:r>
              <a:rPr lang="en-US" dirty="0"/>
              <a:t>:</a:t>
            </a:r>
            <a:endParaRPr lang="en-US" dirty="0"/>
          </a:p>
          <a:p>
            <a:pPr marL="457200" lvl="1" indent="0">
              <a:buNone/>
            </a:pPr>
            <a:r>
              <a:rPr lang="en-US" dirty="0"/>
              <a:t>The system will feature a simple, interactive, and user-friendly interface that makes it easy for households to track their waste generation, schedule collections, and submit grievances or suggestions.</a:t>
            </a:r>
            <a:endParaRPr lang="en-US" dirty="0"/>
          </a:p>
          <a:p>
            <a:pPr marL="0" indent="0">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endParaRPr lang="en-GB" dirty="0"/>
          </a:p>
        </p:txBody>
      </p:sp>
      <p:sp>
        <p:nvSpPr>
          <p:cNvPr id="3" name="Content Placeholder 2"/>
          <p:cNvSpPr>
            <a:spLocks noGrp="1"/>
          </p:cNvSpPr>
          <p:nvPr>
            <p:ph idx="1"/>
          </p:nvPr>
        </p:nvSpPr>
        <p:spPr/>
        <p:txBody>
          <a:bodyPr/>
          <a:lstStyle/>
          <a:p>
            <a:pPr marL="457200" indent="-457200">
              <a:buAutoNum type="arabicPeriod"/>
            </a:pPr>
            <a:r>
              <a:rPr lang="en-US" b="1" dirty="0"/>
              <a:t>Efficient Waste Tracking</a:t>
            </a:r>
            <a:endParaRPr lang="en-US" b="1" dirty="0"/>
          </a:p>
          <a:p>
            <a:pPr marL="457200" indent="-457200">
              <a:buAutoNum type="arabicPeriod"/>
            </a:pPr>
            <a:r>
              <a:rPr lang="en-US" b="1" dirty="0"/>
              <a:t>Promote Sustainable Waste Disposal</a:t>
            </a:r>
            <a:endParaRPr lang="en-US" b="1" dirty="0"/>
          </a:p>
          <a:p>
            <a:pPr marL="457200" indent="-457200">
              <a:buAutoNum type="arabicPeriod"/>
            </a:pPr>
            <a:r>
              <a:rPr lang="en-US" b="1" dirty="0"/>
              <a:t>Establish a Centralized Database</a:t>
            </a:r>
            <a:endParaRPr lang="en-US" b="1" dirty="0"/>
          </a:p>
          <a:p>
            <a:pPr marL="457200" indent="-457200">
              <a:buAutoNum type="arabicPeriod"/>
            </a:pPr>
            <a:r>
              <a:rPr lang="en-US" b="1" dirty="0"/>
              <a:t>Facilitate Recycling Management</a:t>
            </a:r>
            <a:r>
              <a:rPr lang="en-US" dirty="0"/>
              <a:t>:</a:t>
            </a:r>
            <a:endParaRPr lang="en-US" b="1" dirty="0"/>
          </a:p>
          <a:p>
            <a:pPr marL="457200" indent="-457200">
              <a:buAutoNum type="arabicPeriod"/>
            </a:pPr>
            <a:r>
              <a:rPr lang="en-US" b="1" dirty="0"/>
              <a:t>Provide On-Demand Waste Services</a:t>
            </a:r>
            <a:endParaRPr lang="en-GB" b="1" dirty="0"/>
          </a:p>
        </p:txBody>
      </p:sp>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0</TotalTime>
  <Words>9950</Words>
  <Application>WPS Presentation</Application>
  <PresentationFormat>Widescreen</PresentationFormat>
  <Paragraphs>141</Paragraphs>
  <Slides>20</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SimSun</vt:lpstr>
      <vt:lpstr>Wingdings</vt:lpstr>
      <vt:lpstr>Verdana</vt:lpstr>
      <vt:lpstr>Verdana</vt:lpstr>
      <vt:lpstr>Cambria</vt:lpstr>
      <vt:lpstr>Arial</vt:lpstr>
      <vt:lpstr>Bookman Old Style</vt:lpstr>
      <vt:lpstr>Microsoft YaHei</vt:lpstr>
      <vt:lpstr>Arial Unicode MS</vt:lpstr>
      <vt:lpstr>Calibri</vt:lpstr>
      <vt:lpstr>Bioinformatics</vt:lpstr>
      <vt:lpstr>PROJECT TITLE</vt:lpstr>
      <vt:lpstr>Introduction</vt:lpstr>
      <vt:lpstr>Literature Review</vt:lpstr>
      <vt:lpstr>PowerPoint 演示文稿</vt:lpstr>
      <vt:lpstr>Existing method Drawback</vt:lpstr>
      <vt:lpstr>PowerPoint 演示文稿</vt:lpstr>
      <vt:lpstr>Proposed Method</vt:lpstr>
      <vt:lpstr>PowerPoint 演示文稿</vt:lpstr>
      <vt:lpstr>Objectives</vt:lpstr>
      <vt:lpstr>Architecture</vt:lpstr>
      <vt:lpstr>Timeline of Project</vt:lpstr>
      <vt:lpstr>Conclusion</vt:lpstr>
      <vt:lpstr>References</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peram</cp:lastModifiedBy>
  <cp:revision>19</cp:revision>
  <dcterms:created xsi:type="dcterms:W3CDTF">2023-03-16T03:26:00Z</dcterms:created>
  <dcterms:modified xsi:type="dcterms:W3CDTF">2025-01-21T08:44:51Z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9E53ED36DB5D4EE6AE26A4414AFBE6ED_12</vt:lpwstr>
  </property>
  <property fmtid="{D5CDD505-2E9C-101B-9397-08002B2CF9AE}" pid="3" name="KSOProductBuildVer">
    <vt:lpwstr>1033-12.2.0.19805</vt:lpwstr>
  </property>
</Properties>
</file>