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541" r:id="rId2"/>
    <p:sldId id="693" r:id="rId3"/>
    <p:sldId id="850" r:id="rId4"/>
    <p:sldId id="851" r:id="rId5"/>
    <p:sldId id="852" r:id="rId6"/>
    <p:sldId id="865" r:id="rId7"/>
    <p:sldId id="853" r:id="rId8"/>
    <p:sldId id="868" r:id="rId9"/>
    <p:sldId id="869" r:id="rId10"/>
    <p:sldId id="873" r:id="rId11"/>
    <p:sldId id="870" r:id="rId12"/>
    <p:sldId id="867" r:id="rId13"/>
    <p:sldId id="858" r:id="rId14"/>
    <p:sldId id="871" r:id="rId15"/>
    <p:sldId id="872" r:id="rId16"/>
    <p:sldId id="874" r:id="rId17"/>
    <p:sldId id="849" r:id="rId18"/>
    <p:sldId id="6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98A9-E7A3-4620-8360-1549EA404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&lt;persistence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"2.1"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"http://xmlns.jcp.org/xml/ns/persistence"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"http://xmlns.jcp.org/xml/ns/persistence http://xmlns.jcp.org/xml/ns/persistence/persistence_2_1.xsd"&gt;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&lt;persistence-unit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PolyOE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&lt;properties&gt;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javax.persistence.jdbc.driver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com.microsoft.sqlserver.jdbc.SQLServerDriver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"javax.persistence.jdbc.url" value="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jdbc:sqlserver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localhost;database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PolyOE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javax.persistence.jdbc.user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javax.persistence.jdbc.password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songlong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value="true"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hibernate.format_sql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value="true"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&lt;/properties&gt;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&lt;/persistence-unit&gt;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&lt;/persistence&gt;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4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4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(P1.1)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609600"/>
          </a:xfrm>
        </p:spPr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/META-INF/persistence.xml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524000"/>
            <a:ext cx="11249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3391519" y="4960204"/>
            <a:ext cx="278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om.xml </a:t>
            </a:r>
            <a:r>
              <a:rPr lang="en-US" dirty="0" err="1" smtClean="0"/>
              <a:t>và</a:t>
            </a:r>
            <a:r>
              <a:rPr lang="en-US" dirty="0" smtClean="0"/>
              <a:t> persistence.xml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5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lớp thực thể (Entity Class)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0"/>
            <a:ext cx="68580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Entity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43250"/>
            <a:ext cx="5429250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887789" y="1470660"/>
          <a:ext cx="3657600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57727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@Entity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@Table</a:t>
                      </a:r>
                      <a:r>
                        <a:rPr lang="en-US" sz="2000" dirty="0" smtClean="0"/>
                        <a:t>(name=“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Users</a:t>
                      </a:r>
                      <a:r>
                        <a:rPr lang="en-US" sz="2000" dirty="0" smtClean="0"/>
                        <a:t>”)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</a:rPr>
                        <a:t>User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676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@Id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@Column</a:t>
                      </a:r>
                      <a:r>
                        <a:rPr lang="en-US" sz="2000" dirty="0" smtClean="0"/>
                        <a:t>(name=“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2000" dirty="0" smtClean="0"/>
                        <a:t>”)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213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@Column</a:t>
                      </a:r>
                      <a:r>
                        <a:rPr lang="en-US" sz="2000" dirty="0" smtClean="0"/>
                        <a:t>(name=“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sz="2000" dirty="0" smtClean="0"/>
                        <a:t>”)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password: 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553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@Column</a:t>
                      </a:r>
                      <a:r>
                        <a:rPr lang="en-US" sz="2000" dirty="0" smtClean="0"/>
                        <a:t>(name=“</a:t>
                      </a:r>
                      <a:r>
                        <a:rPr lang="en-US" sz="20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US" sz="2000" dirty="0" smtClean="0"/>
                        <a:t>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197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@Column</a:t>
                      </a:r>
                      <a:r>
                        <a:rPr lang="en-US" sz="2000" dirty="0" smtClean="0"/>
                        <a:t>(name=“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en-US" sz="2000" dirty="0" smtClean="0"/>
                        <a:t>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email: 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79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@Column</a:t>
                      </a:r>
                      <a:r>
                        <a:rPr lang="en-US" sz="2000" dirty="0" smtClean="0"/>
                        <a:t>(name=“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en-US" sz="2000" dirty="0" smtClean="0"/>
                        <a:t>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admin: 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589587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496050" y="3371850"/>
            <a:ext cx="1391739" cy="895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3"/>
          </p:cNvCxnSpPr>
          <p:nvPr/>
        </p:nvCxnSpPr>
        <p:spPr>
          <a:xfrm flipH="1">
            <a:off x="6496050" y="4038600"/>
            <a:ext cx="1352550" cy="676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35239" y="4743450"/>
            <a:ext cx="1313361" cy="438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96050" y="5381625"/>
            <a:ext cx="1352550" cy="257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5239" y="6096000"/>
            <a:ext cx="13133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00200" y="2667000"/>
            <a:ext cx="6287589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181600" y="1066800"/>
            <a:ext cx="6400800" cy="5657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Users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@Entity: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smtClean="0">
                <a:solidFill>
                  <a:srgbClr val="FF0000"/>
                </a:solidFill>
              </a:rPr>
              <a:t>Table: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smtClean="0">
                <a:solidFill>
                  <a:srgbClr val="FF0000"/>
                </a:solidFill>
              </a:rPr>
              <a:t>Column: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smtClean="0">
                <a:solidFill>
                  <a:srgbClr val="FF0000"/>
                </a:solidFill>
              </a:rPr>
              <a:t>Id: </a:t>
            </a:r>
            <a:r>
              <a:rPr lang="en-US" dirty="0" smtClean="0"/>
              <a:t>rang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 smtClean="0"/>
              <a:t>Chú</a:t>
            </a:r>
            <a:r>
              <a:rPr lang="en-US" dirty="0" smtClean="0"/>
              <a:t> ý: 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User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Java Bean</a:t>
            </a:r>
          </a:p>
          <a:p>
            <a:pPr lvl="2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public</a:t>
            </a:r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getters </a:t>
            </a:r>
            <a:r>
              <a:rPr lang="en-US" dirty="0" err="1" smtClean="0"/>
              <a:t>và</a:t>
            </a:r>
            <a:r>
              <a:rPr lang="en-US" dirty="0" smtClean="0"/>
              <a:t> setters</a:t>
            </a:r>
            <a:endParaRPr lang="en-US" dirty="0"/>
          </a:p>
          <a:p>
            <a:pPr lvl="1"/>
            <a:r>
              <a:rPr lang="en-US" dirty="0" smtClean="0"/>
              <a:t>Annotation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class, field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4076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525000" cy="588428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847114" y="1905000"/>
            <a:ext cx="4724400" cy="609600"/>
          </a:xfrm>
          <a:prstGeom prst="borderCallout1">
            <a:avLst>
              <a:gd name="adj1" fmla="val -6964"/>
              <a:gd name="adj2" fmla="val 52497"/>
              <a:gd name="adj3" fmla="val -54643"/>
              <a:gd name="adj4" fmla="val 56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&lt;persistence-unit name="</a:t>
            </a:r>
            <a:r>
              <a:rPr lang="en-US" sz="2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PolyOE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"&gt;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8610600" y="2971800"/>
            <a:ext cx="2971800" cy="2667000"/>
          </a:xfrm>
          <a:prstGeom prst="foldedCorner">
            <a:avLst>
              <a:gd name="adj" fmla="val 7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thao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điều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khiển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Transaction = “</a:t>
            </a:r>
            <a:r>
              <a:rPr lang="en-US" sz="20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None or All</a:t>
            </a: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ăn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ngã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2971800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23925"/>
            <a:ext cx="10896600" cy="4584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–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6222274" y="1737225"/>
            <a:ext cx="5360126" cy="1219200"/>
          </a:xfrm>
          <a:prstGeom prst="foldedCorner">
            <a:avLst>
              <a:gd name="adj" fmla="val 7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JPQL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lệnh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Entity Class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Property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Table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Column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215743" y="4648200"/>
            <a:ext cx="5360126" cy="1905000"/>
          </a:xfrm>
          <a:prstGeom prst="foldedCorner">
            <a:avLst>
              <a:gd name="adj" fmla="val 7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TypedQuery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getResulList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List&lt;T&gt;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getSingleResult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T</a:t>
            </a:r>
          </a:p>
          <a:p>
            <a:endParaRPr lang="en-US" sz="20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Hãy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căn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mệnh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13641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3391519" y="4960204"/>
            <a:ext cx="386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3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ạn chế của lập trình JDBC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Giới thiệu JPA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Cấu hình thư viện cần thiết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Lập trình JPA truy vấn và thao tác dữ liệu cơ </a:t>
            </a:r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ạn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chế của lập trình JDBC</a:t>
            </a:r>
          </a:p>
          <a:p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Giới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thiệu JPA</a:t>
            </a:r>
          </a:p>
          <a:p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Cấu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hình thư viện cần thiết</a:t>
            </a:r>
          </a:p>
          <a:p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Lập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trình JPA truy vấn và thao tác dữ liệu cơ bản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05200" y="1063752"/>
            <a:ext cx="5334000" cy="3279648"/>
          </a:xfrm>
          <a:prstGeom prst="roundRect">
            <a:avLst>
              <a:gd name="adj" fmla="val 44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JDBC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981200" y="5940552"/>
            <a:ext cx="13716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67200" y="5940552"/>
            <a:ext cx="13716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553200" y="5940552"/>
            <a:ext cx="13716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DB3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839200" y="5940552"/>
            <a:ext cx="13716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38700" y="1275150"/>
            <a:ext cx="2590800" cy="648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Program</a:t>
            </a:r>
            <a:endParaRPr lang="en-US" sz="2800" cap="small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38700" y="3048000"/>
            <a:ext cx="2590800" cy="6487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JDBC API</a:t>
            </a:r>
            <a:endParaRPr lang="en-US" sz="2800" cap="small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1600" y="4876800"/>
            <a:ext cx="95250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cap="small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RDBMS - Relational Database management System</a:t>
            </a:r>
            <a:endParaRPr lang="en-US" sz="2400" cap="small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53000" y="5638800"/>
            <a:ext cx="0" cy="301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5638800"/>
            <a:ext cx="0" cy="301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25000" y="5638800"/>
            <a:ext cx="0" cy="301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9000" y="5638800"/>
            <a:ext cx="0" cy="301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41" idx="0"/>
          </p:cNvCxnSpPr>
          <p:nvPr/>
        </p:nvCxnSpPr>
        <p:spPr>
          <a:xfrm>
            <a:off x="6134100" y="3696789"/>
            <a:ext cx="0" cy="3418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92073" y="1923939"/>
            <a:ext cx="0" cy="112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964922" y="1923939"/>
            <a:ext cx="4355" cy="11240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69412" y="2189118"/>
            <a:ext cx="8226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4923" y="2234625"/>
            <a:ext cx="12129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10201" y="4038600"/>
            <a:ext cx="1447798" cy="5338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small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Driver</a:t>
            </a:r>
            <a:endParaRPr lang="en-US" sz="2000" b="1" cap="small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3" name="Straight Arrow Connector 42"/>
          <p:cNvCxnSpPr>
            <a:stCxn id="41" idx="2"/>
            <a:endCxn id="14" idx="0"/>
          </p:cNvCxnSpPr>
          <p:nvPr/>
        </p:nvCxnSpPr>
        <p:spPr>
          <a:xfrm>
            <a:off x="6134100" y="4572430"/>
            <a:ext cx="0" cy="3043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=&gt;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vấp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java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SQL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Collection)</a:t>
            </a:r>
          </a:p>
          <a:p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</a:t>
            </a:r>
            <a:endParaRPr lang="en-US" dirty="0"/>
          </a:p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SQL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(Connection Pool, Instance Pool, Transaction…)</a:t>
            </a:r>
          </a:p>
        </p:txBody>
      </p:sp>
    </p:spTree>
    <p:extLst>
      <p:ext uri="{BB962C8B-B14F-4D97-AF65-F5344CB8AC3E}">
        <p14:creationId xmlns:p14="http://schemas.microsoft.com/office/powerpoint/2010/main" val="37026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ứng dụng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33800"/>
            <a:ext cx="10972800" cy="2590800"/>
          </a:xfrm>
        </p:spPr>
        <p:txBody>
          <a:bodyPr/>
          <a:lstStyle/>
          <a:p>
            <a:r>
              <a:rPr lang="en-US" b="1" dirty="0" smtClean="0"/>
              <a:t>Java Program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/>
              <a:t>Persistent Objects </a:t>
            </a: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) </a:t>
            </a:r>
          </a:p>
          <a:p>
            <a:r>
              <a:rPr lang="en-US" i="1" dirty="0" smtClean="0"/>
              <a:t>Code Java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phụ</a:t>
            </a:r>
            <a:r>
              <a:rPr lang="en-US" i="1" dirty="0" smtClean="0"/>
              <a:t> </a:t>
            </a:r>
            <a:r>
              <a:rPr lang="en-US" i="1" dirty="0" err="1" smtClean="0"/>
              <a:t>thuộc</a:t>
            </a:r>
            <a:r>
              <a:rPr lang="en-US" i="1" dirty="0" smtClean="0"/>
              <a:t> </a:t>
            </a:r>
            <a:r>
              <a:rPr lang="en-US" i="1" dirty="0" err="1" smtClean="0"/>
              <a:t>vào</a:t>
            </a:r>
            <a:r>
              <a:rPr lang="en-US" i="1" dirty="0" smtClean="0"/>
              <a:t> SQL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quản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CSDL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 </a:t>
            </a:r>
            <a:r>
              <a:rPr lang="en-US" i="1" dirty="0" err="1" smtClean="0"/>
              <a:t>dễ</a:t>
            </a:r>
            <a:r>
              <a:rPr lang="en-US" i="1" dirty="0" smtClean="0"/>
              <a:t> </a:t>
            </a:r>
            <a:r>
              <a:rPr lang="en-US" i="1" dirty="0" err="1" smtClean="0"/>
              <a:t>dàng</a:t>
            </a:r>
            <a:r>
              <a:rPr lang="en-US" i="1" dirty="0" smtClean="0"/>
              <a:t> </a:t>
            </a:r>
            <a:r>
              <a:rPr lang="en-US" i="1" dirty="0" err="1" smtClean="0"/>
              <a:t>nâng</a:t>
            </a:r>
            <a:r>
              <a:rPr lang="en-US" i="1" dirty="0" smtClean="0"/>
              <a:t> </a:t>
            </a:r>
            <a:r>
              <a:rPr lang="en-US" i="1" dirty="0" err="1" smtClean="0"/>
              <a:t>cấp</a:t>
            </a:r>
            <a:r>
              <a:rPr lang="en-US" i="1" dirty="0" smtClean="0"/>
              <a:t> </a:t>
            </a:r>
            <a:r>
              <a:rPr lang="en-US" i="1" dirty="0" err="1" smtClean="0"/>
              <a:t>thay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quản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CSDL </a:t>
            </a:r>
            <a:r>
              <a:rPr lang="en-US" i="1" dirty="0" err="1" smtClean="0"/>
              <a:t>mà</a:t>
            </a:r>
            <a:r>
              <a:rPr lang="en-US" i="1" dirty="0" smtClean="0"/>
              <a:t>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ảnh</a:t>
            </a:r>
            <a:r>
              <a:rPr lang="en-US" i="1" dirty="0" smtClean="0"/>
              <a:t> </a:t>
            </a:r>
            <a:r>
              <a:rPr lang="en-US" i="1" dirty="0" err="1" smtClean="0"/>
              <a:t>hưởng</a:t>
            </a:r>
            <a:r>
              <a:rPr lang="en-US" i="1" dirty="0" smtClean="0"/>
              <a:t> </a:t>
            </a:r>
            <a:r>
              <a:rPr lang="en-US" i="1" dirty="0" err="1" smtClean="0"/>
              <a:t>đến</a:t>
            </a:r>
            <a:r>
              <a:rPr lang="en-US" i="1" dirty="0" smtClean="0"/>
              <a:t> Java Program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lúc</a:t>
            </a:r>
            <a:r>
              <a:rPr lang="en-US" i="1" dirty="0" smtClean="0"/>
              <a:t> </a:t>
            </a:r>
            <a:r>
              <a:rPr lang="en-US" i="1" dirty="0" err="1" smtClean="0"/>
              <a:t>đang</a:t>
            </a:r>
            <a:r>
              <a:rPr lang="en-US" i="1" dirty="0" smtClean="0"/>
              <a:t> </a:t>
            </a:r>
            <a:r>
              <a:rPr lang="en-US" i="1" dirty="0" err="1" smtClean="0"/>
              <a:t>vận</a:t>
            </a:r>
            <a:r>
              <a:rPr lang="en-US" i="1" dirty="0" smtClean="0"/>
              <a:t> </a:t>
            </a:r>
            <a:r>
              <a:rPr lang="en-US" i="1" dirty="0" err="1" smtClean="0"/>
              <a:t>hành</a:t>
            </a:r>
            <a:r>
              <a:rPr lang="en-US" i="1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1383269"/>
            <a:ext cx="1980236" cy="1912257"/>
          </a:xfrm>
          <a:prstGeom prst="roundRect">
            <a:avLst>
              <a:gd name="adj" fmla="val 84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Java Program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95600" y="1383269"/>
            <a:ext cx="685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1383269"/>
            <a:ext cx="685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2082132"/>
            <a:ext cx="685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3810000" y="2082132"/>
            <a:ext cx="685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895600" y="2787526"/>
            <a:ext cx="685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0" y="2787526"/>
            <a:ext cx="685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5410200" y="1383268"/>
            <a:ext cx="3429000" cy="1912257"/>
          </a:xfrm>
          <a:prstGeom prst="roundRect">
            <a:avLst>
              <a:gd name="adj" fmla="val 710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ORM/JPA</a:t>
            </a:r>
            <a:endParaRPr lang="en-US" sz="28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617653" y="1583204"/>
            <a:ext cx="1812347" cy="15312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RDBMS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2" idx="3"/>
            <a:endCxn id="5" idx="2"/>
          </p:cNvCxnSpPr>
          <p:nvPr/>
        </p:nvCxnSpPr>
        <p:spPr>
          <a:xfrm>
            <a:off x="8839200" y="2339397"/>
            <a:ext cx="778453" cy="9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93647" y="2348832"/>
            <a:ext cx="778453" cy="9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7000" y="3364468"/>
            <a:ext cx="20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Persistent Objects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6557" y="19583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3157" y="1951503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ORM/JPA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ORM</a:t>
            </a:r>
            <a:r>
              <a:rPr lang="en-US" dirty="0" smtClean="0"/>
              <a:t> (Object Relational Mapping)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Persistent Objects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record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table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(Entity Class). </a:t>
            </a:r>
          </a:p>
          <a:p>
            <a:r>
              <a:rPr lang="en-US" b="1" dirty="0" smtClean="0"/>
              <a:t>Entity Class </a:t>
            </a:r>
            <a:r>
              <a:rPr lang="en-US" dirty="0" smtClean="0"/>
              <a:t>(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table </a:t>
            </a:r>
            <a:r>
              <a:rPr lang="en-US" dirty="0" err="1" smtClean="0"/>
              <a:t>bằng</a:t>
            </a:r>
            <a:r>
              <a:rPr lang="en-US" dirty="0" smtClean="0"/>
              <a:t> XML </a:t>
            </a:r>
            <a:r>
              <a:rPr lang="en-US" dirty="0" err="1" smtClean="0"/>
              <a:t>hoặc</a:t>
            </a:r>
            <a:r>
              <a:rPr lang="en-US" dirty="0" smtClean="0"/>
              <a:t> annotation </a:t>
            </a:r>
            <a:r>
              <a:rPr lang="en-US" dirty="0" err="1" smtClean="0"/>
              <a:t>giúp</a:t>
            </a:r>
            <a:r>
              <a:rPr lang="en-US" dirty="0" smtClean="0"/>
              <a:t> ORM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Persistent Objects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Records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JPA</a:t>
            </a:r>
            <a:r>
              <a:rPr lang="en-US" dirty="0" smtClean="0"/>
              <a:t> (Java Persistence API)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43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JPA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79106" y="1492699"/>
            <a:ext cx="4757420" cy="8554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Program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75069" y="5559552"/>
            <a:ext cx="12192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954567" y="5559552"/>
            <a:ext cx="12192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105400" y="5559552"/>
            <a:ext cx="12192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12" name="Elbow Connector 11"/>
          <p:cNvCxnSpPr>
            <a:stCxn id="5" idx="2"/>
            <a:endCxn id="8" idx="1"/>
          </p:cNvCxnSpPr>
          <p:nvPr/>
        </p:nvCxnSpPr>
        <p:spPr>
          <a:xfrm rot="5400000">
            <a:off x="2283918" y="4279303"/>
            <a:ext cx="381000" cy="21794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0" idx="1"/>
          </p:cNvCxnSpPr>
          <p:nvPr/>
        </p:nvCxnSpPr>
        <p:spPr>
          <a:xfrm rot="16200000" flipH="1">
            <a:off x="4449083" y="4293635"/>
            <a:ext cx="381000" cy="21508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191808" y="3325937"/>
            <a:ext cx="4744718" cy="1368276"/>
          </a:xfrm>
          <a:prstGeom prst="roundRect">
            <a:avLst>
              <a:gd name="adj" fmla="val 487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ORM/JPA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/>
          <p:cNvCxnSpPr>
            <a:stCxn id="5" idx="2"/>
            <a:endCxn id="9" idx="1"/>
          </p:cNvCxnSpPr>
          <p:nvPr/>
        </p:nvCxnSpPr>
        <p:spPr>
          <a:xfrm>
            <a:off x="3564167" y="5178552"/>
            <a:ext cx="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lowchart: Multidocument 1043"/>
          <p:cNvSpPr/>
          <p:nvPr/>
        </p:nvSpPr>
        <p:spPr>
          <a:xfrm>
            <a:off x="1544866" y="2178539"/>
            <a:ext cx="4038600" cy="1515202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Entities</a:t>
            </a:r>
          </a:p>
          <a:p>
            <a:pPr algn="ctr"/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lang="en-US" sz="2400" b="1" cap="small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Persistent </a:t>
            </a:r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  <a:endParaRPr lang="en-US" sz="2400" b="1" cap="small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8767" y="4531941"/>
            <a:ext cx="2590800" cy="646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small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JDBC/JNDI/JTA</a:t>
            </a:r>
            <a:endParaRPr lang="en-US" sz="2000" b="1" cap="small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564105" y="1808781"/>
            <a:ext cx="4845554" cy="4134819"/>
          </a:xfrm>
          <a:prstGeom prst="roundRect">
            <a:avLst>
              <a:gd name="adj" fmla="val 262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cap="small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6" name="Rectangle 1045"/>
          <p:cNvSpPr/>
          <p:nvPr/>
        </p:nvSpPr>
        <p:spPr>
          <a:xfrm>
            <a:off x="7642221" y="2951001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EntityManagerFactory</a:t>
            </a:r>
            <a:endParaRPr lang="en-US" sz="2000" b="1" dirty="0"/>
          </a:p>
        </p:txBody>
      </p:sp>
      <p:sp>
        <p:nvSpPr>
          <p:cNvPr id="59" name="Rectangle 58"/>
          <p:cNvSpPr/>
          <p:nvPr/>
        </p:nvSpPr>
        <p:spPr>
          <a:xfrm>
            <a:off x="7987570" y="3918851"/>
            <a:ext cx="1900103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EntityManager</a:t>
            </a:r>
            <a:endParaRPr lang="en-US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9144000" y="5116170"/>
            <a:ext cx="206193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EntityTransaction</a:t>
            </a:r>
            <a:endParaRPr lang="en-US" sz="2000" b="1" dirty="0"/>
          </a:p>
        </p:txBody>
      </p:sp>
      <p:sp>
        <p:nvSpPr>
          <p:cNvPr id="61" name="Rectangle 60"/>
          <p:cNvSpPr/>
          <p:nvPr/>
        </p:nvSpPr>
        <p:spPr>
          <a:xfrm>
            <a:off x="6750235" y="5105400"/>
            <a:ext cx="201276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TypedQuery</a:t>
            </a:r>
            <a:endParaRPr lang="en-US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7987570" y="2030419"/>
            <a:ext cx="1900103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Persistence</a:t>
            </a:r>
            <a:endParaRPr lang="en-US" sz="2000" b="1" dirty="0"/>
          </a:p>
        </p:txBody>
      </p:sp>
      <p:cxnSp>
        <p:nvCxnSpPr>
          <p:cNvPr id="1048" name="Straight Arrow Connector 1047"/>
          <p:cNvCxnSpPr>
            <a:stCxn id="62" idx="2"/>
            <a:endCxn id="1046" idx="0"/>
          </p:cNvCxnSpPr>
          <p:nvPr/>
        </p:nvCxnSpPr>
        <p:spPr>
          <a:xfrm flipH="1">
            <a:off x="8937621" y="2640019"/>
            <a:ext cx="1" cy="3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Folded Corner 1048"/>
          <p:cNvSpPr/>
          <p:nvPr/>
        </p:nvSpPr>
        <p:spPr>
          <a:xfrm>
            <a:off x="7987571" y="1084631"/>
            <a:ext cx="1900102" cy="60517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ersistence.xml</a:t>
            </a:r>
            <a:endParaRPr lang="en-US" dirty="0"/>
          </a:p>
        </p:txBody>
      </p:sp>
      <p:cxnSp>
        <p:nvCxnSpPr>
          <p:cNvPr id="1051" name="Straight Arrow Connector 1050"/>
          <p:cNvCxnSpPr>
            <a:stCxn id="1049" idx="2"/>
            <a:endCxn id="62" idx="0"/>
          </p:cNvCxnSpPr>
          <p:nvPr/>
        </p:nvCxnSpPr>
        <p:spPr>
          <a:xfrm>
            <a:off x="8937622" y="1689808"/>
            <a:ext cx="0" cy="34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46" idx="2"/>
            <a:endCxn id="59" idx="0"/>
          </p:cNvCxnSpPr>
          <p:nvPr/>
        </p:nvCxnSpPr>
        <p:spPr>
          <a:xfrm rot="16200000" flipH="1">
            <a:off x="8758496" y="3739725"/>
            <a:ext cx="3582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9" idx="2"/>
            <a:endCxn id="60" idx="0"/>
          </p:cNvCxnSpPr>
          <p:nvPr/>
        </p:nvCxnSpPr>
        <p:spPr>
          <a:xfrm rot="16200000" flipH="1">
            <a:off x="9262437" y="4203636"/>
            <a:ext cx="587719" cy="1237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9" idx="2"/>
            <a:endCxn id="61" idx="0"/>
          </p:cNvCxnSpPr>
          <p:nvPr/>
        </p:nvCxnSpPr>
        <p:spPr>
          <a:xfrm rot="5400000">
            <a:off x="8058646" y="4226423"/>
            <a:ext cx="576949" cy="1181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09260" y="1876793"/>
            <a:ext cx="61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JPA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36526" y="1907131"/>
            <a:ext cx="627579" cy="141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36526" y="4694213"/>
            <a:ext cx="627579" cy="117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viện phụ thuộc - pom.xml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5181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JPA Provider: JPA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(interface),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JPA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Hibernate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/>
              <a:t>JDBC Driver: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JDBC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SQL </a:t>
            </a:r>
            <a:r>
              <a:rPr lang="en-US" dirty="0"/>
              <a:t>Server </a:t>
            </a:r>
            <a:r>
              <a:rPr lang="en-US" dirty="0" smtClean="0"/>
              <a:t>Driver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066800"/>
            <a:ext cx="5791200" cy="48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CSDL </a:t>
            </a:r>
            <a:r>
              <a:rPr lang="en-US" dirty="0" err="1" smtClean="0"/>
              <a:t>PolyOE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685800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PolyOE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Users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6292"/>
            <a:ext cx="5896500" cy="52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</TotalTime>
  <Words>907</Words>
  <Application>Microsoft Office PowerPoint</Application>
  <PresentationFormat>Widescreen</PresentationFormat>
  <Paragraphs>132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Lập trình JPA</vt:lpstr>
      <vt:lpstr>Nội dung</vt:lpstr>
      <vt:lpstr>Mô hình ứng dụng JDBC</vt:lpstr>
      <vt:lpstr>Hạn chế với lập trình JDBC</vt:lpstr>
      <vt:lpstr>Mô hình ứng dụng JPA</vt:lpstr>
      <vt:lpstr>ORM/JPA</vt:lpstr>
      <vt:lpstr>Tổng quan về JPA</vt:lpstr>
      <vt:lpstr>Thư viện phụ thuộc - pom.xml</vt:lpstr>
      <vt:lpstr>Giới thiệu CSDL PolyOE</vt:lpstr>
      <vt:lpstr>Cấu hình khai báo CSDL</vt:lpstr>
      <vt:lpstr>PowerPoint Presentation</vt:lpstr>
      <vt:lpstr>Xây dựng lớp thực thể (Entity Class)</vt:lpstr>
      <vt:lpstr>Xây dựng lớp thực thể</vt:lpstr>
      <vt:lpstr>Lập trình JPA</vt:lpstr>
      <vt:lpstr>JPA – Truy vấn dữ liệu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1801</cp:revision>
  <dcterms:created xsi:type="dcterms:W3CDTF">2013-04-23T08:05:33Z</dcterms:created>
  <dcterms:modified xsi:type="dcterms:W3CDTF">2024-08-31T08:21:50Z</dcterms:modified>
</cp:coreProperties>
</file>