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0"/>
  </p:notesMasterIdLst>
  <p:sldIdLst>
    <p:sldId id="541" r:id="rId2"/>
    <p:sldId id="693" r:id="rId3"/>
    <p:sldId id="862" r:id="rId4"/>
    <p:sldId id="851" r:id="rId5"/>
    <p:sldId id="872" r:id="rId6"/>
    <p:sldId id="858" r:id="rId7"/>
    <p:sldId id="860" r:id="rId8"/>
    <p:sldId id="861" r:id="rId9"/>
    <p:sldId id="866" r:id="rId10"/>
    <p:sldId id="865" r:id="rId11"/>
    <p:sldId id="867" r:id="rId12"/>
    <p:sldId id="859" r:id="rId13"/>
    <p:sldId id="869" r:id="rId14"/>
    <p:sldId id="870" r:id="rId15"/>
    <p:sldId id="868" r:id="rId16"/>
    <p:sldId id="863" r:id="rId17"/>
    <p:sldId id="849" r:id="rId18"/>
    <p:sldId id="62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9F9F9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364" autoAdjust="0"/>
  </p:normalViewPr>
  <p:slideViewPr>
    <p:cSldViewPr>
      <p:cViewPr varScale="1">
        <p:scale>
          <a:sx n="88" d="100"/>
          <a:sy n="88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#4 (P1.2)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JPA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JPA – Truy vấn phân trang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2943224"/>
            <a:ext cx="10972800" cy="338137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b="1" i="1" dirty="0" err="1" smtClean="0"/>
              <a:t>setFirstResult</a:t>
            </a:r>
            <a:r>
              <a:rPr lang="en-US" dirty="0" smtClean="0"/>
              <a:t>()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setMaxResults</a:t>
            </a:r>
            <a:r>
              <a:rPr lang="en-US" dirty="0" smtClean="0"/>
              <a:t>()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</a:p>
          <a:p>
            <a:pPr lvl="1"/>
            <a:r>
              <a:rPr lang="en-US" b="1" i="1" dirty="0" err="1"/>
              <a:t>setFirstResult</a:t>
            </a:r>
            <a:r>
              <a:rPr lang="en-US" dirty="0" smtClean="0"/>
              <a:t>()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pPr lvl="1"/>
            <a:r>
              <a:rPr lang="en-US" b="1" i="1" dirty="0" err="1"/>
              <a:t>setMaxResults</a:t>
            </a:r>
            <a:r>
              <a:rPr lang="en-US" dirty="0" smtClean="0"/>
              <a:t>()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endParaRPr lang="en-US" dirty="0" smtClean="0"/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.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b="1" i="1" dirty="0" err="1" smtClean="0"/>
              <a:t>pageNo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, </a:t>
            </a:r>
            <a:r>
              <a:rPr lang="en-US" b="1" i="1" dirty="0" err="1" smtClean="0"/>
              <a:t>pageSize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1 </a:t>
            </a:r>
            <a:r>
              <a:rPr lang="en-US" dirty="0" err="1" smtClean="0"/>
              <a:t>trang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setFirstResult</a:t>
            </a:r>
            <a:r>
              <a:rPr lang="en-US" dirty="0" smtClean="0"/>
              <a:t>(</a:t>
            </a:r>
            <a:r>
              <a:rPr lang="en-US" dirty="0" err="1" smtClean="0"/>
              <a:t>pageNo</a:t>
            </a:r>
            <a:r>
              <a:rPr lang="en-US" dirty="0" smtClean="0"/>
              <a:t>*</a:t>
            </a:r>
            <a:r>
              <a:rPr lang="en-US" dirty="0" err="1" smtClean="0"/>
              <a:t>pageSize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setMaxResults</a:t>
            </a:r>
            <a:r>
              <a:rPr lang="en-US" dirty="0" smtClean="0"/>
              <a:t>(</a:t>
            </a:r>
            <a:r>
              <a:rPr lang="en-US" dirty="0" err="1" smtClean="0"/>
              <a:t>pageSize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7686675" cy="1724025"/>
          </a:xfrm>
          <a:prstGeom prst="rect">
            <a:avLst/>
          </a:prstGeom>
        </p:spPr>
      </p:pic>
      <p:sp>
        <p:nvSpPr>
          <p:cNvPr id="7" name="Folded Corner 6"/>
          <p:cNvSpPr/>
          <p:nvPr/>
        </p:nvSpPr>
        <p:spPr>
          <a:xfrm>
            <a:off x="8296275" y="1852612"/>
            <a:ext cx="3286125" cy="990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trang</a:t>
            </a: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setFirstResult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setMaxResults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 flipV="1">
            <a:off x="7162800" y="2133600"/>
            <a:ext cx="1133475" cy="21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391519" y="4960204"/>
            <a:ext cx="373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063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9525000" cy="5884288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6847114" y="1905000"/>
            <a:ext cx="4724400" cy="609600"/>
          </a:xfrm>
          <a:prstGeom prst="borderCallout1">
            <a:avLst>
              <a:gd name="adj1" fmla="val -6964"/>
              <a:gd name="adj2" fmla="val 52497"/>
              <a:gd name="adj3" fmla="val -54643"/>
              <a:gd name="adj4" fmla="val 565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&lt;persistence-unit name="</a:t>
            </a:r>
            <a:r>
              <a:rPr lang="en-US" sz="2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PolyOE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"&gt;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8610600" y="2971800"/>
            <a:ext cx="2971800" cy="2667000"/>
          </a:xfrm>
          <a:prstGeom prst="foldedCorner">
            <a:avLst>
              <a:gd name="adj" fmla="val 75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Lập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thao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tác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cần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điều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khiển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endParaRPr lang="en-US" sz="20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Transaction = “</a:t>
            </a:r>
            <a:r>
              <a:rPr lang="en-US" sz="2000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None or All</a:t>
            </a:r>
            <a:r>
              <a:rPr lang="en-US" sz="20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” </a:t>
            </a:r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ăn</a:t>
            </a:r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ngã</a:t>
            </a:r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20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2971800"/>
            <a:ext cx="426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3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“None or All (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, </a:t>
            </a:r>
            <a:r>
              <a:rPr lang="en-US" dirty="0" err="1" smtClean="0"/>
              <a:t>ngã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)”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transaction.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(insert, update, delete)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 </a:t>
            </a:r>
            <a:r>
              <a:rPr lang="en-US" dirty="0" err="1" smtClean="0"/>
              <a:t>Thỉnh</a:t>
            </a:r>
            <a:r>
              <a:rPr lang="en-US" dirty="0" smtClean="0"/>
              <a:t> </a:t>
            </a:r>
            <a:r>
              <a:rPr lang="en-US" dirty="0" err="1" smtClean="0"/>
              <a:t>thoảng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(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1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insert </a:t>
            </a:r>
            <a:r>
              <a:rPr lang="en-US" dirty="0" err="1" smtClean="0"/>
              <a:t>vào</a:t>
            </a:r>
            <a:r>
              <a:rPr lang="en-US" dirty="0" smtClean="0"/>
              <a:t> order 1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insert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order_details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.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insert </a:t>
            </a: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646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450372"/>
            <a:ext cx="10972800" cy="1874227"/>
          </a:xfrm>
        </p:spPr>
        <p:txBody>
          <a:bodyPr/>
          <a:lstStyle/>
          <a:p>
            <a:r>
              <a:rPr lang="en-US" dirty="0" err="1" smtClean="0"/>
              <a:t>UserTransaction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= </a:t>
            </a:r>
            <a:r>
              <a:rPr lang="en-US" dirty="0" err="1" smtClean="0"/>
              <a:t>em.getTransaction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ut.begin</a:t>
            </a:r>
            <a:r>
              <a:rPr lang="en-US" dirty="0" smtClean="0"/>
              <a:t>():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transachtion</a:t>
            </a:r>
            <a:endParaRPr lang="en-US" dirty="0" smtClean="0"/>
          </a:p>
          <a:p>
            <a:pPr lvl="1"/>
            <a:r>
              <a:rPr lang="en-US" dirty="0" err="1"/>
              <a:t>u</a:t>
            </a:r>
            <a:r>
              <a:rPr lang="en-US" dirty="0" err="1" smtClean="0"/>
              <a:t>t.commit</a:t>
            </a:r>
            <a:r>
              <a:rPr lang="en-US" dirty="0" smtClean="0"/>
              <a:t>():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1"/>
            <a:r>
              <a:rPr lang="en-US" dirty="0" err="1" smtClean="0"/>
              <a:t>ut.rollback</a:t>
            </a:r>
            <a:r>
              <a:rPr lang="en-US" dirty="0" smtClean="0"/>
              <a:t>():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18" y="1066800"/>
            <a:ext cx="5563082" cy="3383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8859" y="1767987"/>
            <a:ext cx="2137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3300"/>
                </a:solidFill>
              </a:rPr>
              <a:t>Lệnh</a:t>
            </a:r>
            <a:r>
              <a:rPr lang="en-US" sz="2400" b="1" dirty="0" smtClean="0">
                <a:solidFill>
                  <a:srgbClr val="FF3300"/>
                </a:solidFill>
              </a:rPr>
              <a:t> </a:t>
            </a:r>
            <a:r>
              <a:rPr lang="en-US" sz="2400" b="1" dirty="0" err="1" smtClean="0">
                <a:solidFill>
                  <a:srgbClr val="FF3300"/>
                </a:solidFill>
              </a:rPr>
              <a:t>thao</a:t>
            </a:r>
            <a:r>
              <a:rPr lang="en-US" sz="2400" b="1" dirty="0" smtClean="0">
                <a:solidFill>
                  <a:srgbClr val="FF3300"/>
                </a:solidFill>
              </a:rPr>
              <a:t> </a:t>
            </a:r>
            <a:r>
              <a:rPr lang="en-US" sz="2400" b="1" dirty="0" err="1" smtClean="0">
                <a:solidFill>
                  <a:srgbClr val="FF3300"/>
                </a:solidFill>
              </a:rPr>
              <a:t>tác</a:t>
            </a:r>
            <a:r>
              <a:rPr lang="en-US" sz="2400" b="1" dirty="0" smtClean="0">
                <a:solidFill>
                  <a:srgbClr val="FF3300"/>
                </a:solidFill>
              </a:rPr>
              <a:t> 1</a:t>
            </a:r>
          </a:p>
          <a:p>
            <a:r>
              <a:rPr lang="en-US" sz="2400" b="1" dirty="0" err="1" smtClean="0">
                <a:solidFill>
                  <a:srgbClr val="FF3300"/>
                </a:solidFill>
              </a:rPr>
              <a:t>Lệnh</a:t>
            </a:r>
            <a:r>
              <a:rPr lang="en-US" sz="2400" b="1" dirty="0" smtClean="0">
                <a:solidFill>
                  <a:srgbClr val="FF3300"/>
                </a:solidFill>
              </a:rPr>
              <a:t> </a:t>
            </a:r>
            <a:r>
              <a:rPr lang="en-US" sz="2400" b="1" dirty="0" err="1" smtClean="0">
                <a:solidFill>
                  <a:srgbClr val="FF3300"/>
                </a:solidFill>
              </a:rPr>
              <a:t>thao</a:t>
            </a:r>
            <a:r>
              <a:rPr lang="en-US" sz="2400" b="1" dirty="0" smtClean="0">
                <a:solidFill>
                  <a:srgbClr val="FF3300"/>
                </a:solidFill>
              </a:rPr>
              <a:t> </a:t>
            </a:r>
            <a:r>
              <a:rPr lang="en-US" sz="2400" b="1" dirty="0" err="1" smtClean="0">
                <a:solidFill>
                  <a:srgbClr val="FF3300"/>
                </a:solidFill>
              </a:rPr>
              <a:t>tác</a:t>
            </a:r>
            <a:r>
              <a:rPr lang="en-US" sz="2400" b="1" dirty="0" smtClean="0">
                <a:solidFill>
                  <a:srgbClr val="FF3300"/>
                </a:solidFill>
              </a:rPr>
              <a:t> 2</a:t>
            </a:r>
          </a:p>
          <a:p>
            <a:r>
              <a:rPr lang="en-US" sz="2400" b="1" dirty="0" smtClean="0">
                <a:solidFill>
                  <a:srgbClr val="FF3300"/>
                </a:solidFill>
              </a:rPr>
              <a:t>…</a:t>
            </a:r>
            <a:endParaRPr lang="en-US" sz="24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3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391519" y="4960204"/>
            <a:ext cx="720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</a:t>
            </a:r>
            <a:r>
              <a:rPr lang="en-US" dirty="0" err="1" smtClean="0"/>
              <a:t>nhiều</a:t>
            </a:r>
            <a:r>
              <a:rPr lang="en-US" dirty="0" smtClean="0"/>
              <a:t> users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persist()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persist ở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603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4794432" y="1660233"/>
            <a:ext cx="3264368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itle 10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Life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06254" y="1922347"/>
            <a:ext cx="2057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New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365169" y="1922347"/>
            <a:ext cx="2057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Managed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363069" y="4138089"/>
            <a:ext cx="2057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Removed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136311" y="4140868"/>
            <a:ext cx="2057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Detached</a:t>
            </a:r>
            <a:endParaRPr lang="en-US" sz="24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8763000" y="1524000"/>
            <a:ext cx="1649572" cy="366442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Database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>
            <a:off x="4163654" y="2379547"/>
            <a:ext cx="1201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22368" y="2879714"/>
            <a:ext cx="6637" cy="126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6"/>
          </p:cNvCxnSpPr>
          <p:nvPr/>
        </p:nvCxnSpPr>
        <p:spPr>
          <a:xfrm flipH="1">
            <a:off x="4193711" y="4595289"/>
            <a:ext cx="1169358" cy="2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6"/>
          </p:cNvCxnSpPr>
          <p:nvPr/>
        </p:nvCxnSpPr>
        <p:spPr>
          <a:xfrm flipH="1">
            <a:off x="4193711" y="2821849"/>
            <a:ext cx="1790578" cy="1776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7"/>
            <a:endCxn id="5" idx="3"/>
          </p:cNvCxnSpPr>
          <p:nvPr/>
        </p:nvCxnSpPr>
        <p:spPr>
          <a:xfrm flipV="1">
            <a:off x="3892412" y="2702836"/>
            <a:ext cx="1774056" cy="1571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5" idx="4"/>
          </p:cNvCxnSpPr>
          <p:nvPr/>
        </p:nvCxnSpPr>
        <p:spPr>
          <a:xfrm flipV="1">
            <a:off x="6391769" y="2836747"/>
            <a:ext cx="2100" cy="1301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" idx="6"/>
          </p:cNvCxnSpPr>
          <p:nvPr/>
        </p:nvCxnSpPr>
        <p:spPr>
          <a:xfrm flipH="1">
            <a:off x="7422569" y="2379547"/>
            <a:ext cx="1331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  <a:endCxn id="8" idx="2"/>
          </p:cNvCxnSpPr>
          <p:nvPr/>
        </p:nvCxnSpPr>
        <p:spPr>
          <a:xfrm>
            <a:off x="7121270" y="2702836"/>
            <a:ext cx="1641730" cy="653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6"/>
            <a:endCxn id="8" idx="2"/>
          </p:cNvCxnSpPr>
          <p:nvPr/>
        </p:nvCxnSpPr>
        <p:spPr>
          <a:xfrm flipV="1">
            <a:off x="7420469" y="3356211"/>
            <a:ext cx="1342531" cy="1239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49860" y="2022123"/>
            <a:ext cx="1053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persist()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46199" y="3108033"/>
            <a:ext cx="1156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commit()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flush()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12005" y="1295400"/>
            <a:ext cx="1978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find()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getSingleResult</a:t>
            </a:r>
            <a:r>
              <a:rPr lang="en-US" sz="2000" b="1" dirty="0" smtClean="0">
                <a:solidFill>
                  <a:srgbClr val="C00000"/>
                </a:solidFill>
              </a:rPr>
              <a:t>()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getResultList</a:t>
            </a:r>
            <a:r>
              <a:rPr lang="en-US" sz="2000" b="1" dirty="0" smtClean="0">
                <a:solidFill>
                  <a:srgbClr val="C00000"/>
                </a:solidFill>
              </a:rPr>
              <a:t>()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rot="20525117">
            <a:off x="4249639" y="4092620"/>
            <a:ext cx="1667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close()/clear()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18977974">
            <a:off x="4242074" y="3075804"/>
            <a:ext cx="1020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merge()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16200000">
            <a:off x="5694411" y="3287363"/>
            <a:ext cx="1053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persist()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5400000">
            <a:off x="6398253" y="3287363"/>
            <a:ext cx="997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remove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Flowchart: Document 103"/>
          <p:cNvSpPr/>
          <p:nvPr/>
        </p:nvSpPr>
        <p:spPr>
          <a:xfrm>
            <a:off x="942378" y="3108033"/>
            <a:ext cx="1601761" cy="1000832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ew </a:t>
            </a:r>
            <a:r>
              <a:rPr lang="en-US" sz="2000" dirty="0" smtClean="0"/>
              <a:t>Entity()</a:t>
            </a:r>
            <a:endParaRPr lang="en-US" sz="2000" dirty="0"/>
          </a:p>
        </p:txBody>
      </p:sp>
      <p:cxnSp>
        <p:nvCxnSpPr>
          <p:cNvPr id="106" name="Elbow Connector 105"/>
          <p:cNvCxnSpPr>
            <a:stCxn id="104" idx="0"/>
            <a:endCxn id="4" idx="2"/>
          </p:cNvCxnSpPr>
          <p:nvPr/>
        </p:nvCxnSpPr>
        <p:spPr>
          <a:xfrm rot="5400000" flipH="1" flipV="1">
            <a:off x="1560513" y="2562293"/>
            <a:ext cx="728486" cy="362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514148" y="5287396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err="1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EntityManager</a:t>
            </a:r>
            <a:endParaRPr lang="en-US" b="1" cap="small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9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76962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JPA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EntityManagerFactory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EntityManager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UserTransaction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TypedQuery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Entity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LifeCycle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230159" y="707042"/>
            <a:ext cx="3336488" cy="56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10972800" cy="566166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JPA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EntityManagerFactory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EntityManager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UserTransaction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TypedQuery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Entity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LifeCycle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JPA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79106" y="1492699"/>
            <a:ext cx="4757420" cy="8554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Java Program</a:t>
            </a:r>
            <a:endParaRPr lang="en-US" sz="28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775069" y="5559552"/>
            <a:ext cx="1219200" cy="7650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954567" y="5559552"/>
            <a:ext cx="1219200" cy="7650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5105400" y="5559552"/>
            <a:ext cx="1219200" cy="7650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cxnSp>
        <p:nvCxnSpPr>
          <p:cNvPr id="12" name="Elbow Connector 11"/>
          <p:cNvCxnSpPr>
            <a:stCxn id="5" idx="2"/>
            <a:endCxn id="8" idx="1"/>
          </p:cNvCxnSpPr>
          <p:nvPr/>
        </p:nvCxnSpPr>
        <p:spPr>
          <a:xfrm rot="5400000">
            <a:off x="2283918" y="4279303"/>
            <a:ext cx="381000" cy="21794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10" idx="1"/>
          </p:cNvCxnSpPr>
          <p:nvPr/>
        </p:nvCxnSpPr>
        <p:spPr>
          <a:xfrm rot="16200000" flipH="1">
            <a:off x="4449083" y="4293635"/>
            <a:ext cx="381000" cy="215083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191808" y="3325937"/>
            <a:ext cx="4744718" cy="1368276"/>
          </a:xfrm>
          <a:prstGeom prst="roundRect">
            <a:avLst>
              <a:gd name="adj" fmla="val 487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ORM/JPA</a:t>
            </a:r>
            <a:endParaRPr lang="en-US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2" name="Straight Arrow Connector 51"/>
          <p:cNvCxnSpPr>
            <a:stCxn id="5" idx="2"/>
            <a:endCxn id="9" idx="1"/>
          </p:cNvCxnSpPr>
          <p:nvPr/>
        </p:nvCxnSpPr>
        <p:spPr>
          <a:xfrm>
            <a:off x="3564167" y="5178552"/>
            <a:ext cx="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Flowchart: Multidocument 1043"/>
          <p:cNvSpPr/>
          <p:nvPr/>
        </p:nvSpPr>
        <p:spPr>
          <a:xfrm>
            <a:off x="1544866" y="2178539"/>
            <a:ext cx="4038600" cy="1515202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cap="small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Entities</a:t>
            </a:r>
          </a:p>
          <a:p>
            <a:pPr algn="ctr"/>
            <a:r>
              <a:rPr lang="en-US" sz="2400" b="1" cap="small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 </a:t>
            </a:r>
            <a:r>
              <a:rPr lang="en-US" sz="2400" b="1" cap="small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Persistent </a:t>
            </a:r>
            <a:r>
              <a:rPr lang="en-US" sz="2400" b="1" cap="small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Objects</a:t>
            </a:r>
            <a:endParaRPr lang="en-US" sz="2400" b="1" cap="small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68767" y="4531941"/>
            <a:ext cx="2590800" cy="6466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small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JDBC/JNDI/JTA</a:t>
            </a:r>
            <a:endParaRPr lang="en-US" sz="2000" b="1" cap="small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564105" y="1808781"/>
            <a:ext cx="4845554" cy="4134819"/>
          </a:xfrm>
          <a:prstGeom prst="roundRect">
            <a:avLst>
              <a:gd name="adj" fmla="val 262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cap="small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6" name="Rectangle 1045"/>
          <p:cNvSpPr/>
          <p:nvPr/>
        </p:nvSpPr>
        <p:spPr>
          <a:xfrm>
            <a:off x="7642221" y="2951001"/>
            <a:ext cx="2590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EntityManagerFactory</a:t>
            </a:r>
            <a:endParaRPr lang="en-US" sz="2000" b="1" dirty="0"/>
          </a:p>
        </p:txBody>
      </p:sp>
      <p:sp>
        <p:nvSpPr>
          <p:cNvPr id="59" name="Rectangle 58"/>
          <p:cNvSpPr/>
          <p:nvPr/>
        </p:nvSpPr>
        <p:spPr>
          <a:xfrm>
            <a:off x="7987570" y="3918851"/>
            <a:ext cx="1900103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EntityManager</a:t>
            </a:r>
            <a:endParaRPr lang="en-US" sz="2000" b="1" dirty="0"/>
          </a:p>
        </p:txBody>
      </p:sp>
      <p:sp>
        <p:nvSpPr>
          <p:cNvPr id="60" name="Rectangle 59"/>
          <p:cNvSpPr/>
          <p:nvPr/>
        </p:nvSpPr>
        <p:spPr>
          <a:xfrm>
            <a:off x="9144000" y="5116170"/>
            <a:ext cx="2061939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EntityTransaction</a:t>
            </a:r>
            <a:endParaRPr lang="en-US" sz="2000" b="1" dirty="0"/>
          </a:p>
        </p:txBody>
      </p:sp>
      <p:sp>
        <p:nvSpPr>
          <p:cNvPr id="61" name="Rectangle 60"/>
          <p:cNvSpPr/>
          <p:nvPr/>
        </p:nvSpPr>
        <p:spPr>
          <a:xfrm>
            <a:off x="6750235" y="5105400"/>
            <a:ext cx="2012765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TypedQuery</a:t>
            </a:r>
            <a:endParaRPr lang="en-US" sz="2000" b="1" dirty="0"/>
          </a:p>
        </p:txBody>
      </p:sp>
      <p:sp>
        <p:nvSpPr>
          <p:cNvPr id="62" name="Rectangle 61"/>
          <p:cNvSpPr/>
          <p:nvPr/>
        </p:nvSpPr>
        <p:spPr>
          <a:xfrm>
            <a:off x="7987570" y="2030419"/>
            <a:ext cx="1900103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Persistence</a:t>
            </a:r>
            <a:endParaRPr lang="en-US" sz="2000" b="1" dirty="0"/>
          </a:p>
        </p:txBody>
      </p:sp>
      <p:cxnSp>
        <p:nvCxnSpPr>
          <p:cNvPr id="1048" name="Straight Arrow Connector 1047"/>
          <p:cNvCxnSpPr>
            <a:stCxn id="62" idx="2"/>
            <a:endCxn id="1046" idx="0"/>
          </p:cNvCxnSpPr>
          <p:nvPr/>
        </p:nvCxnSpPr>
        <p:spPr>
          <a:xfrm flipH="1">
            <a:off x="8937621" y="2640019"/>
            <a:ext cx="1" cy="31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Folded Corner 1048"/>
          <p:cNvSpPr/>
          <p:nvPr/>
        </p:nvSpPr>
        <p:spPr>
          <a:xfrm>
            <a:off x="7987571" y="1084631"/>
            <a:ext cx="1900102" cy="605177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ersistence.xml</a:t>
            </a:r>
            <a:endParaRPr lang="en-US" dirty="0"/>
          </a:p>
        </p:txBody>
      </p:sp>
      <p:cxnSp>
        <p:nvCxnSpPr>
          <p:cNvPr id="1051" name="Straight Arrow Connector 1050"/>
          <p:cNvCxnSpPr>
            <a:stCxn id="1049" idx="2"/>
            <a:endCxn id="62" idx="0"/>
          </p:cNvCxnSpPr>
          <p:nvPr/>
        </p:nvCxnSpPr>
        <p:spPr>
          <a:xfrm>
            <a:off x="8937622" y="1689808"/>
            <a:ext cx="0" cy="34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Elbow Connector 1053"/>
          <p:cNvCxnSpPr>
            <a:stCxn id="1046" idx="2"/>
            <a:endCxn id="59" idx="0"/>
          </p:cNvCxnSpPr>
          <p:nvPr/>
        </p:nvCxnSpPr>
        <p:spPr>
          <a:xfrm rot="16200000" flipH="1">
            <a:off x="8758496" y="3739725"/>
            <a:ext cx="35825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9" idx="2"/>
            <a:endCxn id="60" idx="0"/>
          </p:cNvCxnSpPr>
          <p:nvPr/>
        </p:nvCxnSpPr>
        <p:spPr>
          <a:xfrm rot="16200000" flipH="1">
            <a:off x="9262437" y="4203636"/>
            <a:ext cx="587719" cy="12373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59" idx="2"/>
            <a:endCxn id="61" idx="0"/>
          </p:cNvCxnSpPr>
          <p:nvPr/>
        </p:nvCxnSpPr>
        <p:spPr>
          <a:xfrm rot="5400000">
            <a:off x="8058646" y="4226423"/>
            <a:ext cx="576949" cy="11810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609260" y="1876793"/>
            <a:ext cx="615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JPA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936526" y="1907131"/>
            <a:ext cx="627579" cy="141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36526" y="4694213"/>
            <a:ext cx="627579" cy="117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53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791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persistence.xml: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smtClean="0"/>
              <a:t>CSDL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Persistence: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smtClean="0"/>
              <a:t>persistence.xml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/>
              <a:t>EntityManagerFactory</a:t>
            </a: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EntityManagerFactory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EntityManager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EntityManager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(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1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EntityTransaction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/>
              <a:t>khiển</a:t>
            </a:r>
            <a:r>
              <a:rPr lang="en-US" dirty="0"/>
              <a:t> transaction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TypedQuery</a:t>
            </a:r>
            <a:r>
              <a:rPr lang="en-US" b="1" dirty="0" smtClean="0">
                <a:solidFill>
                  <a:srgbClr val="FF0000"/>
                </a:solidFill>
              </a:rPr>
              <a:t>&lt;T&gt;: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smtClean="0"/>
              <a:t>JPQL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074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57200" y="914400"/>
            <a:ext cx="11201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JPA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22520" y="1066800"/>
            <a:ext cx="231648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Persistence.xml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9121" y="2133600"/>
            <a:ext cx="231648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PersistentUnit1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22520" y="2133600"/>
            <a:ext cx="231648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PersistentUnit2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265920" y="2133600"/>
            <a:ext cx="231648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PersistentUnit3</a:t>
            </a:r>
            <a:endParaRPr lang="en-US" dirty="0"/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3718561" y="-228599"/>
            <a:ext cx="381000" cy="4343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2"/>
            <a:endCxn id="7" idx="0"/>
          </p:cNvCxnSpPr>
          <p:nvPr/>
        </p:nvCxnSpPr>
        <p:spPr>
          <a:xfrm rot="16200000" flipH="1">
            <a:off x="8061960" y="-228600"/>
            <a:ext cx="381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6080760" y="17526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922520" y="3429000"/>
            <a:ext cx="231648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EntityManagerFactory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22520" y="4648200"/>
            <a:ext cx="231648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EntityManager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9265920" y="4648200"/>
            <a:ext cx="231648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EntityManager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79121" y="4646023"/>
            <a:ext cx="231648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EntityManager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6" idx="2"/>
            <a:endCxn id="12" idx="0"/>
          </p:cNvCxnSpPr>
          <p:nvPr/>
        </p:nvCxnSpPr>
        <p:spPr>
          <a:xfrm>
            <a:off x="6080760" y="28194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6" idx="0"/>
          </p:cNvCxnSpPr>
          <p:nvPr/>
        </p:nvCxnSpPr>
        <p:spPr>
          <a:xfrm>
            <a:off x="6080760" y="41148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2" idx="2"/>
            <a:endCxn id="27" idx="0"/>
          </p:cNvCxnSpPr>
          <p:nvPr/>
        </p:nvCxnSpPr>
        <p:spPr>
          <a:xfrm rot="5400000">
            <a:off x="3643450" y="2208712"/>
            <a:ext cx="531223" cy="4343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2"/>
            <a:endCxn id="26" idx="0"/>
          </p:cNvCxnSpPr>
          <p:nvPr/>
        </p:nvCxnSpPr>
        <p:spPr>
          <a:xfrm rot="16200000" flipH="1">
            <a:off x="7985760" y="2209800"/>
            <a:ext cx="5334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265920" y="5867400"/>
            <a:ext cx="231648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EntityTransaction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79121" y="5867400"/>
            <a:ext cx="231648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TypedQuery</a:t>
            </a:r>
            <a:r>
              <a:rPr lang="en-US" dirty="0" smtClean="0"/>
              <a:t>&lt;T&gt;</a:t>
            </a:r>
            <a:endParaRPr lang="en-US" dirty="0"/>
          </a:p>
        </p:txBody>
      </p:sp>
      <p:cxnSp>
        <p:nvCxnSpPr>
          <p:cNvPr id="42" name="Elbow Connector 41"/>
          <p:cNvCxnSpPr>
            <a:stCxn id="16" idx="2"/>
            <a:endCxn id="40" idx="0"/>
          </p:cNvCxnSpPr>
          <p:nvPr/>
        </p:nvCxnSpPr>
        <p:spPr>
          <a:xfrm rot="5400000">
            <a:off x="3642361" y="3429001"/>
            <a:ext cx="533400" cy="4343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2"/>
            <a:endCxn id="39" idx="0"/>
          </p:cNvCxnSpPr>
          <p:nvPr/>
        </p:nvCxnSpPr>
        <p:spPr>
          <a:xfrm rot="16200000" flipH="1">
            <a:off x="7985760" y="3429000"/>
            <a:ext cx="5334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81958" y="2983468"/>
            <a:ext cx="4597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00FF"/>
                </a:solidFill>
              </a:rPr>
              <a:t>1. </a:t>
            </a:r>
            <a:r>
              <a:rPr lang="en-US" i="1" dirty="0" err="1" smtClean="0">
                <a:solidFill>
                  <a:srgbClr val="0000FF"/>
                </a:solidFill>
              </a:rPr>
              <a:t>Persistence.createEntityManagerFactory</a:t>
            </a:r>
            <a:r>
              <a:rPr lang="en-US" i="1" dirty="0" smtClean="0">
                <a:solidFill>
                  <a:srgbClr val="0000FF"/>
                </a:solidFill>
              </a:rPr>
              <a:t>(PU)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93698" y="4149327"/>
            <a:ext cx="32433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00FF"/>
                </a:solidFill>
              </a:rPr>
              <a:t>2. </a:t>
            </a:r>
            <a:r>
              <a:rPr lang="en-US" i="1" dirty="0" err="1" smtClean="0">
                <a:solidFill>
                  <a:srgbClr val="0000FF"/>
                </a:solidFill>
              </a:rPr>
              <a:t>factory.createEntityManager</a:t>
            </a:r>
            <a:r>
              <a:rPr lang="en-US" i="1" dirty="0" smtClean="0">
                <a:solidFill>
                  <a:srgbClr val="0000FF"/>
                </a:solidFill>
              </a:rPr>
              <a:t>()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49405" y="5408022"/>
            <a:ext cx="27100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00FF"/>
                </a:solidFill>
              </a:rPr>
              <a:t>3.1 </a:t>
            </a:r>
            <a:r>
              <a:rPr lang="en-US" i="1" dirty="0" err="1" smtClean="0">
                <a:solidFill>
                  <a:srgbClr val="0000FF"/>
                </a:solidFill>
              </a:rPr>
              <a:t>manager.createQuery</a:t>
            </a:r>
            <a:r>
              <a:rPr lang="en-US" i="1" dirty="0" smtClean="0">
                <a:solidFill>
                  <a:srgbClr val="0000FF"/>
                </a:solidFill>
              </a:rPr>
              <a:t>()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23417" y="5408022"/>
            <a:ext cx="29491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00FF"/>
                </a:solidFill>
              </a:rPr>
              <a:t>3.2 </a:t>
            </a:r>
            <a:r>
              <a:rPr lang="en-US" i="1" dirty="0" err="1" smtClean="0">
                <a:solidFill>
                  <a:srgbClr val="0000FF"/>
                </a:solidFill>
              </a:rPr>
              <a:t>manager.getTransaction</a:t>
            </a:r>
            <a:r>
              <a:rPr lang="en-US" i="1" dirty="0" smtClean="0">
                <a:solidFill>
                  <a:srgbClr val="0000FF"/>
                </a:solidFill>
              </a:rPr>
              <a:t>()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156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750445" y="3733800"/>
            <a:ext cx="6798785" cy="30008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47486" y="3733800"/>
            <a:ext cx="3855489" cy="30008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JPA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95800" y="990600"/>
            <a:ext cx="3124200" cy="609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Persistence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95800" y="1828800"/>
            <a:ext cx="3124200" cy="609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EntityManagerFactory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95800" y="2667000"/>
            <a:ext cx="3124200" cy="609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EntityManager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763000" y="3962400"/>
            <a:ext cx="26670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EntityTransaction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2554" y="3962400"/>
            <a:ext cx="26670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TypedQuery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&lt;T&gt;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6057900" y="16002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057900" y="24384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8" idx="0"/>
          </p:cNvCxnSpPr>
          <p:nvPr/>
        </p:nvCxnSpPr>
        <p:spPr>
          <a:xfrm rot="5400000">
            <a:off x="3774077" y="1678577"/>
            <a:ext cx="685800" cy="3881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7" idx="0"/>
          </p:cNvCxnSpPr>
          <p:nvPr/>
        </p:nvCxnSpPr>
        <p:spPr>
          <a:xfrm rot="16200000" flipH="1">
            <a:off x="7734300" y="1600200"/>
            <a:ext cx="685800" cy="4038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40" idx="0"/>
          </p:cNvCxnSpPr>
          <p:nvPr/>
        </p:nvCxnSpPr>
        <p:spPr>
          <a:xfrm>
            <a:off x="10096500" y="4572000"/>
            <a:ext cx="0" cy="17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39" idx="0"/>
          </p:cNvCxnSpPr>
          <p:nvPr/>
        </p:nvCxnSpPr>
        <p:spPr>
          <a:xfrm>
            <a:off x="2176054" y="4572000"/>
            <a:ext cx="0" cy="17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lded Corner 32"/>
          <p:cNvSpPr/>
          <p:nvPr/>
        </p:nvSpPr>
        <p:spPr>
          <a:xfrm>
            <a:off x="2147480" y="995023"/>
            <a:ext cx="1900102" cy="605177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</a:t>
            </a:r>
            <a:r>
              <a:rPr lang="en-US" sz="2000" dirty="0" smtClean="0"/>
              <a:t>ersistence.xml</a:t>
            </a:r>
            <a:endParaRPr lang="en-US" sz="2000" dirty="0"/>
          </a:p>
        </p:txBody>
      </p:sp>
      <p:cxnSp>
        <p:nvCxnSpPr>
          <p:cNvPr id="35" name="Straight Arrow Connector 34"/>
          <p:cNvCxnSpPr>
            <a:stCxn id="33" idx="3"/>
            <a:endCxn id="4" idx="1"/>
          </p:cNvCxnSpPr>
          <p:nvPr/>
        </p:nvCxnSpPr>
        <p:spPr>
          <a:xfrm flipV="1">
            <a:off x="4047582" y="1295400"/>
            <a:ext cx="448218" cy="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lded Corner 38"/>
          <p:cNvSpPr/>
          <p:nvPr/>
        </p:nvSpPr>
        <p:spPr>
          <a:xfrm>
            <a:off x="842553" y="4750772"/>
            <a:ext cx="2667002" cy="1850205"/>
          </a:xfrm>
          <a:prstGeom prst="foldedCorner">
            <a:avLst>
              <a:gd name="adj" fmla="val 8688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getResultList</a:t>
            </a:r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getSingleResult</a:t>
            </a:r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setParameter</a:t>
            </a:r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setFirstResult</a:t>
            </a:r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setMaxResults</a:t>
            </a:r>
            <a:r>
              <a:rPr lang="en-US" sz="2000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en-US" sz="20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8762999" y="4750772"/>
            <a:ext cx="2667002" cy="1279528"/>
          </a:xfrm>
          <a:prstGeom prst="foldedCorner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begin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commit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rollback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Folded Corner 41"/>
          <p:cNvSpPr/>
          <p:nvPr/>
        </p:nvSpPr>
        <p:spPr>
          <a:xfrm>
            <a:off x="5884224" y="3962400"/>
            <a:ext cx="2423734" cy="2603863"/>
          </a:xfrm>
          <a:prstGeom prst="foldedCorner">
            <a:avLst>
              <a:gd name="adj" fmla="val 5690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find()</a:t>
            </a:r>
          </a:p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refresh()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persist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merge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remove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clear()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close()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3319764" y="4990995"/>
            <a:ext cx="19038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cap="small" dirty="0" err="1" smtClean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Truy</a:t>
            </a:r>
            <a:r>
              <a:rPr lang="en-US" sz="3600" cap="small" dirty="0" smtClean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cap="small" dirty="0" err="1" smtClean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vấn</a:t>
            </a:r>
            <a:endParaRPr lang="en-US" sz="3600" cap="small" dirty="0">
              <a:solidFill>
                <a:schemeClr val="bg1">
                  <a:lumMod val="6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 rot="16200000">
            <a:off x="4211435" y="4990996"/>
            <a:ext cx="19035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cap="small" dirty="0" smtClean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Thao </a:t>
            </a:r>
            <a:r>
              <a:rPr lang="en-US" sz="3600" cap="small" dirty="0" err="1" smtClean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tác</a:t>
            </a:r>
            <a:endParaRPr lang="en-US" sz="3600" cap="small" dirty="0">
              <a:solidFill>
                <a:schemeClr val="bg1">
                  <a:lumMod val="6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9" name="Elbow Connector 8"/>
          <p:cNvCxnSpPr>
            <a:stCxn id="6" idx="2"/>
            <a:endCxn id="42" idx="0"/>
          </p:cNvCxnSpPr>
          <p:nvPr/>
        </p:nvCxnSpPr>
        <p:spPr>
          <a:xfrm rot="16200000" flipH="1">
            <a:off x="6234095" y="3100404"/>
            <a:ext cx="685800" cy="1038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23925"/>
            <a:ext cx="10896600" cy="4584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JPA </a:t>
            </a:r>
            <a:r>
              <a:rPr lang="en-US" dirty="0" smtClean="0"/>
              <a:t>–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6222274" y="1737225"/>
            <a:ext cx="5360126" cy="1219200"/>
          </a:xfrm>
          <a:prstGeom prst="foldedCorner">
            <a:avLst>
              <a:gd name="adj" fmla="val 75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JPQL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câu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lệnh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truy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vấn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đối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tượng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bên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Entity Class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Property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chứ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Table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Column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2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6215743" y="4648200"/>
            <a:ext cx="5360126" cy="1905000"/>
          </a:xfrm>
          <a:prstGeom prst="foldedCorner">
            <a:avLst>
              <a:gd name="adj" fmla="val 75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TypedQuery</a:t>
            </a:r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getResulList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(): List&lt;T&gt;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getSingleResult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(): T</a:t>
            </a:r>
          </a:p>
          <a:p>
            <a:endParaRPr lang="en-US" sz="2000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Hãy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căn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cứ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mệnh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đề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SELECT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r>
              <a:rPr lang="en-US" sz="2000" i="1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</a:t>
            </a:r>
          </a:p>
        </p:txBody>
      </p:sp>
    </p:spTree>
    <p:extLst>
      <p:ext uri="{BB962C8B-B14F-4D97-AF65-F5344CB8AC3E}">
        <p14:creationId xmlns:p14="http://schemas.microsoft.com/office/powerpoint/2010/main" val="206874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JPA – Truy vấn với tham số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1981200"/>
          </a:xfrm>
        </p:spPr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3300"/>
                </a:solidFill>
                <a:sym typeface="Wingdings" panose="05000000000000000000" pitchFamily="2" charset="2"/>
              </a:rPr>
              <a:t>: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Vị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phải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bắt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đấu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bởi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dấu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hỏi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b="1" dirty="0" smtClean="0">
                <a:solidFill>
                  <a:srgbClr val="FF3300"/>
                </a:solidFill>
                <a:sym typeface="Wingdings" panose="05000000000000000000" pitchFamily="2" charset="2"/>
              </a:rPr>
              <a:t>?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Sử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dụng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setParameter</a:t>
            </a:r>
            <a:r>
              <a:rPr lang="en-US" dirty="0" smtClean="0">
                <a:sym typeface="Wingdings" panose="05000000000000000000" pitchFamily="2" charset="2"/>
              </a:rPr>
              <a:t>() </a:t>
            </a:r>
            <a:r>
              <a:rPr lang="en-US" dirty="0" err="1" smtClean="0">
                <a:sym typeface="Wingdings" panose="05000000000000000000" pitchFamily="2" charset="2"/>
              </a:rPr>
              <a:t>để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cung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cấp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dữ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liệu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số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17409"/>
            <a:ext cx="8105775" cy="1362075"/>
          </a:xfrm>
          <a:prstGeom prst="rect">
            <a:avLst/>
          </a:prstGeom>
        </p:spPr>
      </p:pic>
      <p:sp>
        <p:nvSpPr>
          <p:cNvPr id="8" name="Folded Corner 7"/>
          <p:cNvSpPr/>
          <p:nvPr/>
        </p:nvSpPr>
        <p:spPr>
          <a:xfrm>
            <a:off x="8305800" y="4343400"/>
            <a:ext cx="3276600" cy="10668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setParameter</a:t>
            </a:r>
            <a:r>
              <a:rPr lang="en-US" dirty="0" smtClean="0"/>
              <a:t>(String, Object)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setParameter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/>
              <a:t>Object)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620000" y="4579484"/>
            <a:ext cx="676275" cy="50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296275" y="3429000"/>
            <a:ext cx="130492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5141051"/>
            <a:ext cx="76962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3391519" y="4960204"/>
            <a:ext cx="354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466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14226</TotalTime>
  <Words>706</Words>
  <Application>Microsoft Office PowerPoint</Application>
  <PresentationFormat>Widescreen</PresentationFormat>
  <Paragraphs>147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Wingdings</vt:lpstr>
      <vt:lpstr>Custom Design</vt:lpstr>
      <vt:lpstr>Lập trình JPA</vt:lpstr>
      <vt:lpstr>Nội dung</vt:lpstr>
      <vt:lpstr>Tổng quan về JPA</vt:lpstr>
      <vt:lpstr>Các thành phần JPA</vt:lpstr>
      <vt:lpstr>Mô hình lập trình JPA</vt:lpstr>
      <vt:lpstr>Lập trình JPA</vt:lpstr>
      <vt:lpstr>Review: JPA – Truy vấn dữ liệu</vt:lpstr>
      <vt:lpstr>JPA – Truy vấn với tham số</vt:lpstr>
      <vt:lpstr>PowerPoint Presentation</vt:lpstr>
      <vt:lpstr>JPA – Truy vấn phân trang</vt:lpstr>
      <vt:lpstr>PowerPoint Presentation</vt:lpstr>
      <vt:lpstr>Review: Lập trình thao tác dữ liệu</vt:lpstr>
      <vt:lpstr>Giới thiệu Transaction</vt:lpstr>
      <vt:lpstr>Điều khiển transaction</vt:lpstr>
      <vt:lpstr>PowerPoint Presentation</vt:lpstr>
      <vt:lpstr>Entity Life Cycle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1803</cp:revision>
  <dcterms:created xsi:type="dcterms:W3CDTF">2013-04-23T08:05:33Z</dcterms:created>
  <dcterms:modified xsi:type="dcterms:W3CDTF">2024-08-31T05:31:50Z</dcterms:modified>
</cp:coreProperties>
</file>