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0"/>
  </p:notesMasterIdLst>
  <p:sldIdLst>
    <p:sldId id="541" r:id="rId2"/>
    <p:sldId id="693" r:id="rId3"/>
    <p:sldId id="850" r:id="rId4"/>
    <p:sldId id="862" r:id="rId5"/>
    <p:sldId id="851" r:id="rId6"/>
    <p:sldId id="864" r:id="rId7"/>
    <p:sldId id="863" r:id="rId8"/>
    <p:sldId id="865" r:id="rId9"/>
    <p:sldId id="853" r:id="rId10"/>
    <p:sldId id="854" r:id="rId11"/>
    <p:sldId id="855" r:id="rId12"/>
    <p:sldId id="856" r:id="rId13"/>
    <p:sldId id="857" r:id="rId14"/>
    <p:sldId id="858" r:id="rId15"/>
    <p:sldId id="859" r:id="rId16"/>
    <p:sldId id="739" r:id="rId17"/>
    <p:sldId id="849" r:id="rId18"/>
    <p:sldId id="6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5343" autoAdjust="0"/>
  </p:normalViewPr>
  <p:slideViewPr>
    <p:cSldViewPr>
      <p:cViewPr varScale="1">
        <p:scale>
          <a:sx n="67" d="100"/>
          <a:sy n="67" d="100"/>
        </p:scale>
        <p:origin x="82" y="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&lt;persistence version="2.1"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="http://xmlns.jcp.org/xml/ns/persistence"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xmlns:xsi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="http://www.w3.org/2001/XMLSchema-instance"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xsi:schemaLocation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="http://xmlns.jcp.org/xml/ns/persistence http://xmlns.jcp.org/xml/ns/persistence/persistence_2_1.xsd"&gt;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&lt;persistence-unit name="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PolyOE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&lt;properties&gt;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&lt;property name="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javax.persistence.jdbc.driver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com.microsoft.sqlserver.jdbc.SQLServerDriver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&lt;property name="javax.persistence.jdbc.url"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jdbc:sqlserver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localhost;database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PolyOE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&lt;property name="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javax.persistence.jdbc.user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value="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&lt;property name="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javax.persistence.jdbc.password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value="******"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&lt;/properties&gt;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&lt;/persistence-unit&gt;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&lt;/persistence&gt;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(P2.1)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CRUD </a:t>
            </a:r>
            <a:r>
              <a:rPr lang="en-US" dirty="0" err="1" smtClean="0"/>
              <a:t>với</a:t>
            </a:r>
            <a:r>
              <a:rPr lang="en-US" dirty="0" smtClean="0"/>
              <a:t> JPA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 smtClean="0"/>
              <a:t>user.jsp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599"/>
            <a:ext cx="7696200" cy="57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3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 smtClean="0"/>
              <a:t>user.jsp</a:t>
            </a:r>
            <a:r>
              <a:rPr lang="en-US" dirty="0" smtClean="0"/>
              <a:t> - &lt;form&gt;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1" y="5943600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${item}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UserServlet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1" y="1030632"/>
            <a:ext cx="10854615" cy="49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 smtClean="0"/>
              <a:t>user.jsp</a:t>
            </a:r>
            <a:r>
              <a:rPr lang="en-US" dirty="0" smtClean="0"/>
              <a:t> - &lt;table&gt;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1" y="6305490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${list}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List&lt;User&gt;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UserServlet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" y="1000929"/>
            <a:ext cx="7894190" cy="53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60084"/>
              </p:ext>
            </p:extLst>
          </p:nvPr>
        </p:nvGraphicFramePr>
        <p:xfrm>
          <a:off x="609600" y="990603"/>
          <a:ext cx="10972800" cy="495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230"/>
                <a:gridCol w="7989570"/>
              </a:tblGrid>
              <a:tr h="70757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Event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Request</a:t>
                      </a:r>
                      <a:endParaRPr lang="en-US" sz="2800" dirty="0"/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Page.Open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GET:${path}/index</a:t>
                      </a:r>
                      <a:endParaRPr lang="en-US" sz="2800" dirty="0"/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Create.Click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POST:${path}/create</a:t>
                      </a:r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Update.Click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POST:${path}/update</a:t>
                      </a:r>
                      <a:endParaRPr lang="en-US" sz="2800" dirty="0"/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Delete.Click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POST:${path}/delete</a:t>
                      </a:r>
                      <a:endParaRPr lang="en-US" sz="2800" dirty="0"/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Reset.Click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POST:${path}/reset</a:t>
                      </a:r>
                      <a:endParaRPr lang="en-US" sz="2800" dirty="0"/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Edit.Click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GET:${path}/edit/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{id}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24406" y="6096000"/>
            <a:ext cx="765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c:url</a:t>
            </a:r>
            <a:r>
              <a:rPr lang="en-US" sz="2800" dirty="0"/>
              <a:t> </a:t>
            </a:r>
            <a:r>
              <a:rPr lang="en-US" sz="2800" dirty="0" err="1"/>
              <a:t>var</a:t>
            </a:r>
            <a:r>
              <a:rPr lang="en-US" sz="2800" dirty="0"/>
              <a:t>="</a:t>
            </a:r>
            <a:r>
              <a:rPr lang="en-US" sz="2800" b="1" dirty="0">
                <a:solidFill>
                  <a:srgbClr val="FF0000"/>
                </a:solidFill>
              </a:rPr>
              <a:t>path</a:t>
            </a:r>
            <a:r>
              <a:rPr lang="en-US" sz="2800" dirty="0"/>
              <a:t>" value="/user" scope="request" /&gt;</a:t>
            </a:r>
          </a:p>
        </p:txBody>
      </p:sp>
    </p:spTree>
    <p:extLst>
      <p:ext uri="{BB962C8B-B14F-4D97-AF65-F5344CB8AC3E}">
        <p14:creationId xmlns:p14="http://schemas.microsoft.com/office/powerpoint/2010/main" val="199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UserServlet</a:t>
            </a:r>
            <a:r>
              <a:rPr lang="en-US" dirty="0" smtClean="0"/>
              <a:t>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625613" cy="57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2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 smtClean="0"/>
              <a:t>UserServlet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code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10299906" y="1066800"/>
            <a:ext cx="455956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10299906" y="2995750"/>
            <a:ext cx="455956" cy="3709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194413" y="1794320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Đọc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dữ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liệu</a:t>
            </a:r>
            <a:r>
              <a:rPr lang="en-US" b="1" dirty="0" smtClean="0">
                <a:solidFill>
                  <a:srgbClr val="FF0000"/>
                </a:solidFill>
              </a:rPr>
              <a:t> form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9692710" y="4666009"/>
            <a:ext cx="280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Phân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biệt</a:t>
            </a:r>
            <a:r>
              <a:rPr lang="en-US" b="1" dirty="0" smtClean="0">
                <a:solidFill>
                  <a:srgbClr val="FF0000"/>
                </a:solidFill>
              </a:rPr>
              <a:t> request </a:t>
            </a:r>
            <a:r>
              <a:rPr lang="en-US" b="1" dirty="0" err="1" smtClean="0">
                <a:solidFill>
                  <a:srgbClr val="FF0000"/>
                </a:solidFill>
              </a:rPr>
              <a:t>theo</a:t>
            </a:r>
            <a:r>
              <a:rPr lang="en-US" b="1" dirty="0" smtClean="0">
                <a:solidFill>
                  <a:srgbClr val="FF0000"/>
                </a:solidFill>
              </a:rPr>
              <a:t> URL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399"/>
            <a:ext cx="8153400" cy="58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8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8453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CRUD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Tổ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CRUD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(View) CRUD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Servlet (Controller)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CRUD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6616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CRUD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Tổ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dự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CRUD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(View) CRUD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Servlet (Controller)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CRUD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09600" y="1131331"/>
            <a:ext cx="5257800" cy="510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CRUD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142203"/>
              </p:ext>
            </p:extLst>
          </p:nvPr>
        </p:nvGraphicFramePr>
        <p:xfrm>
          <a:off x="762000" y="3886200"/>
          <a:ext cx="4953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066800"/>
                <a:gridCol w="1295400"/>
                <a:gridCol w="1456413"/>
                <a:gridCol w="600987"/>
              </a:tblGrid>
              <a:tr h="349916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Fullname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Admin/User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</a:rPr>
                        <a:t>Edit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49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9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9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9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1512331"/>
            <a:ext cx="231140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5874" y="114299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197349"/>
            <a:ext cx="231140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5874" y="182801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Fullname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5874" y="2521744"/>
            <a:ext cx="65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Role: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3352802"/>
            <a:ext cx="914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78002" y="3352802"/>
            <a:ext cx="914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94004" y="3352800"/>
            <a:ext cx="914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6" y="3352800"/>
            <a:ext cx="914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0" y="1142999"/>
            <a:ext cx="54864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03598" y="1519475"/>
            <a:ext cx="231140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77472" y="1150143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07953" y="2216944"/>
            <a:ext cx="231140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81827" y="1847612"/>
            <a:ext cx="156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Address: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762000" y="2922168"/>
            <a:ext cx="228600" cy="2331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0600" y="285406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1820923" y="2922168"/>
            <a:ext cx="228600" cy="2331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49523" y="28540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237" y="1219200"/>
            <a:ext cx="5349963" cy="30973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15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CRUD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72433"/>
              </p:ext>
            </p:extLst>
          </p:nvPr>
        </p:nvGraphicFramePr>
        <p:xfrm>
          <a:off x="637903" y="990600"/>
          <a:ext cx="10944497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497"/>
                <a:gridCol w="9144000"/>
              </a:tblGrid>
              <a:tr h="41537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kiện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Điều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kiện</a:t>
                      </a:r>
                      <a:endParaRPr lang="en-US" sz="2000" dirty="0"/>
                    </a:p>
                  </a:txBody>
                  <a:tcPr/>
                </a:tc>
              </a:tr>
              <a:tr h="71694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Page.Open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bảng</a:t>
                      </a:r>
                      <a:endParaRPr lang="en-US" sz="20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err="1" smtClean="0"/>
                        <a:t>Xóa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trắng</a:t>
                      </a:r>
                      <a:r>
                        <a:rPr lang="en-US" sz="2000" baseline="0" dirty="0" smtClean="0"/>
                        <a:t> form</a:t>
                      </a:r>
                      <a:endParaRPr lang="en-US" sz="2000" dirty="0"/>
                    </a:p>
                  </a:txBody>
                  <a:tcPr/>
                </a:tc>
              </a:tr>
              <a:tr h="102420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Create.Click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/>
                        <a:t>Thêm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mới</a:t>
                      </a:r>
                      <a:endParaRPr lang="en-US" sz="20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bảng</a:t>
                      </a:r>
                      <a:endParaRPr lang="en-US" sz="20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err="1" smtClean="0"/>
                        <a:t>Xóa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trắng</a:t>
                      </a:r>
                      <a:r>
                        <a:rPr lang="en-US" sz="2000" baseline="0" dirty="0" smtClean="0"/>
                        <a:t> form</a:t>
                      </a:r>
                      <a:endParaRPr lang="en-US" sz="2000" dirty="0"/>
                    </a:p>
                  </a:txBody>
                  <a:tcPr/>
                </a:tc>
              </a:tr>
              <a:tr h="1024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Update.Click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/>
                        <a:t>Cập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nhật</a:t>
                      </a:r>
                      <a:endParaRPr lang="en-US" sz="20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aseline="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bảng</a:t>
                      </a:r>
                      <a:endParaRPr lang="en-US" sz="20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/>
                        <a:t>Giữ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nguyên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dữ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liệu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trên</a:t>
                      </a:r>
                      <a:r>
                        <a:rPr lang="en-US" sz="2000" baseline="0" dirty="0" smtClean="0"/>
                        <a:t> form</a:t>
                      </a:r>
                      <a:endParaRPr lang="en-US" sz="2000" dirty="0"/>
                    </a:p>
                  </a:txBody>
                  <a:tcPr/>
                </a:tc>
              </a:tr>
              <a:tr h="1024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Delete.Click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/>
                        <a:t>Xóa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mục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theo</a:t>
                      </a:r>
                      <a:r>
                        <a:rPr lang="en-US" sz="2000" baseline="0" dirty="0" smtClean="0"/>
                        <a:t> id </a:t>
                      </a:r>
                      <a:r>
                        <a:rPr lang="en-US" sz="2000" baseline="0" dirty="0" err="1" smtClean="0"/>
                        <a:t>trên</a:t>
                      </a:r>
                      <a:r>
                        <a:rPr lang="en-US" sz="2000" baseline="0" dirty="0" smtClean="0"/>
                        <a:t> form</a:t>
                      </a:r>
                      <a:endParaRPr lang="en-US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bảng</a:t>
                      </a:r>
                      <a:endParaRPr lang="en-US" sz="20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err="1" smtClean="0"/>
                        <a:t>Xóa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trắng</a:t>
                      </a:r>
                      <a:r>
                        <a:rPr lang="en-US" sz="2000" baseline="0" dirty="0" smtClean="0"/>
                        <a:t> form</a:t>
                      </a:r>
                      <a:endParaRPr lang="en-US" sz="2000" dirty="0"/>
                    </a:p>
                  </a:txBody>
                  <a:tcPr/>
                </a:tc>
              </a:tr>
              <a:tr h="71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Reset.Click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aseline="0" dirty="0" err="1" smtClean="0"/>
                        <a:t>Xóa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trắng</a:t>
                      </a:r>
                      <a:r>
                        <a:rPr lang="en-US" sz="2000" baseline="0" dirty="0" smtClean="0"/>
                        <a:t> form</a:t>
                      </a:r>
                      <a:endParaRPr lang="en-US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bảng</a:t>
                      </a:r>
                      <a:endParaRPr lang="en-US" sz="2000" baseline="0" dirty="0" smtClean="0"/>
                    </a:p>
                  </a:txBody>
                  <a:tcPr/>
                </a:tc>
              </a:tr>
              <a:tr h="71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Edit.Click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mục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chọn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lên</a:t>
                      </a:r>
                      <a:r>
                        <a:rPr lang="en-US" sz="2000" baseline="0" dirty="0" smtClean="0"/>
                        <a:t> 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bảng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066800"/>
            <a:ext cx="8534399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M (</a:t>
            </a:r>
            <a:r>
              <a:rPr lang="en-US" dirty="0" err="1" smtClean="0"/>
              <a:t>poly.entity.</a:t>
            </a:r>
            <a:r>
              <a:rPr lang="en-US" b="1" dirty="0" err="1" smtClean="0"/>
              <a:t>User</a:t>
            </a:r>
            <a:r>
              <a:rPr lang="en-US" dirty="0" smtClean="0"/>
              <a:t>):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table </a:t>
            </a:r>
            <a:r>
              <a:rPr lang="en-US" i="1" dirty="0" smtClean="0"/>
              <a:t>Users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/>
              <a:t>form.</a:t>
            </a:r>
          </a:p>
          <a:p>
            <a:pPr lvl="1"/>
            <a:r>
              <a:rPr lang="en-US" dirty="0" smtClean="0"/>
              <a:t>V (views/</a:t>
            </a:r>
            <a:r>
              <a:rPr lang="en-US" b="1" dirty="0" err="1" smtClean="0"/>
              <a:t>user.jsp</a:t>
            </a:r>
            <a:r>
              <a:rPr lang="en-US" dirty="0" smtClean="0"/>
              <a:t>):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 lvl="1"/>
            <a:r>
              <a:rPr lang="en-US" dirty="0" smtClean="0"/>
              <a:t>C (</a:t>
            </a:r>
            <a:r>
              <a:rPr lang="en-US" dirty="0" err="1" smtClean="0"/>
              <a:t>poly.servlet.</a:t>
            </a:r>
            <a:r>
              <a:rPr lang="en-US" b="1" dirty="0" err="1" smtClean="0"/>
              <a:t>UserServlet</a:t>
            </a:r>
            <a:r>
              <a:rPr lang="en-US" dirty="0" smtClean="0"/>
              <a:t>):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r>
              <a:rPr lang="en-US" dirty="0" smtClean="0"/>
              <a:t>DAO</a:t>
            </a:r>
            <a:endParaRPr lang="en-US" dirty="0"/>
          </a:p>
          <a:p>
            <a:pPr lvl="1"/>
            <a:r>
              <a:rPr lang="en-US" dirty="0" err="1" smtClean="0"/>
              <a:t>poly.dao.</a:t>
            </a:r>
            <a:r>
              <a:rPr lang="en-US" b="1" dirty="0" err="1" smtClean="0"/>
              <a:t>UserDAO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interface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entity </a:t>
            </a:r>
            <a:r>
              <a:rPr lang="en-US" i="1" dirty="0" smtClean="0"/>
              <a:t>User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oly.dao.</a:t>
            </a:r>
            <a:r>
              <a:rPr lang="en-US" b="1" dirty="0" err="1" smtClean="0"/>
              <a:t>UserDAOImpl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i="1" dirty="0" err="1" smtClean="0"/>
              <a:t>UserDAO</a:t>
            </a:r>
            <a:endParaRPr lang="en-US" i="1" dirty="0"/>
          </a:p>
          <a:p>
            <a:pPr lvl="1"/>
            <a:r>
              <a:rPr lang="en-US" dirty="0" err="1" smtClean="0"/>
              <a:t>poly.utils.</a:t>
            </a:r>
            <a:r>
              <a:rPr lang="en-US" b="1" dirty="0" err="1" smtClean="0"/>
              <a:t>XJPA</a:t>
            </a:r>
            <a:r>
              <a:rPr lang="en-US" dirty="0"/>
              <a:t>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getEntityManager</a:t>
            </a:r>
            <a:r>
              <a:rPr lang="en-US" dirty="0"/>
              <a:t>() dung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DAOImpl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WEB-INF/classes/META-INF/</a:t>
            </a:r>
            <a:r>
              <a:rPr lang="en-US" b="1" dirty="0" smtClean="0"/>
              <a:t>persistence.xml</a:t>
            </a:r>
            <a:r>
              <a:rPr lang="en-US" dirty="0" smtClean="0"/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CSDL</a:t>
            </a:r>
          </a:p>
          <a:p>
            <a:r>
              <a:rPr lang="en-US" dirty="0" smtClean="0"/>
              <a:t>Dependences (</a:t>
            </a:r>
            <a:r>
              <a:rPr lang="en-US" b="1" dirty="0" smtClean="0"/>
              <a:t>pom.xml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SQL Server Driver, JSTL, Hibernate/JPA, </a:t>
            </a:r>
            <a:r>
              <a:rPr lang="en-US" dirty="0" err="1" smtClean="0"/>
              <a:t>BeanUtils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06538"/>
            <a:ext cx="2438400" cy="59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0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ersistence.xml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11049000" cy="4851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6096083"/>
            <a:ext cx="6817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sz="20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ở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notes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2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– pom.xml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2" y="990600"/>
            <a:ext cx="10983858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4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– pom.xml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7" y="990600"/>
            <a:ext cx="11021963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6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83" y="2057400"/>
            <a:ext cx="4479317" cy="4772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Entity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990600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Users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form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table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</p:txBody>
      </p:sp>
      <p:sp>
        <p:nvSpPr>
          <p:cNvPr id="6" name="Left-Right Arrow 5"/>
          <p:cNvSpPr/>
          <p:nvPr/>
        </p:nvSpPr>
        <p:spPr>
          <a:xfrm>
            <a:off x="5296989" y="4495800"/>
            <a:ext cx="762000" cy="3322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37" y="2895106"/>
            <a:ext cx="5349963" cy="30973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08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14498</TotalTime>
  <Words>510</Words>
  <Application>Microsoft Office PowerPoint</Application>
  <PresentationFormat>Widescreen</PresentationFormat>
  <Paragraphs>119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Xây dựng ứng dụng CRUD với JPA</vt:lpstr>
      <vt:lpstr>Nội dung</vt:lpstr>
      <vt:lpstr>Giới thiệu ứng dụng CRUD</vt:lpstr>
      <vt:lpstr>Giới thiệu ứng dụng CRUD</vt:lpstr>
      <vt:lpstr>Tổ chức dự án</vt:lpstr>
      <vt:lpstr>persistence.xml</vt:lpstr>
      <vt:lpstr>Khai báo thư viện phụ thuộc – pom.xml</vt:lpstr>
      <vt:lpstr>Khai báo thư viện phụ thuộc – pom.xml</vt:lpstr>
      <vt:lpstr>Xây dựng Entity Class</vt:lpstr>
      <vt:lpstr>Xây dựng giao diện user.jsp</vt:lpstr>
      <vt:lpstr>Xây dựng giao diện user.jsp - &lt;form&gt;</vt:lpstr>
      <vt:lpstr>Xây dựng giao diện user.jsp - &lt;table&gt;</vt:lpstr>
      <vt:lpstr>Tổng kết các tương tác từ người dung lên giao diện</vt:lpstr>
      <vt:lpstr>Xây dựng UserServlet – tổng thể</vt:lpstr>
      <vt:lpstr>Xây dựng UserServlet – code xử lý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1806</cp:revision>
  <dcterms:created xsi:type="dcterms:W3CDTF">2013-04-23T08:05:33Z</dcterms:created>
  <dcterms:modified xsi:type="dcterms:W3CDTF">2024-09-21T04:15:06Z</dcterms:modified>
</cp:coreProperties>
</file>