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7"/>
  </p:notesMasterIdLst>
  <p:sldIdLst>
    <p:sldId id="541" r:id="rId2"/>
    <p:sldId id="693" r:id="rId3"/>
    <p:sldId id="872" r:id="rId4"/>
    <p:sldId id="870" r:id="rId5"/>
    <p:sldId id="873" r:id="rId6"/>
    <p:sldId id="871" r:id="rId7"/>
    <p:sldId id="879" r:id="rId8"/>
    <p:sldId id="850" r:id="rId9"/>
    <p:sldId id="867" r:id="rId10"/>
    <p:sldId id="869" r:id="rId11"/>
    <p:sldId id="851" r:id="rId12"/>
    <p:sldId id="874" r:id="rId13"/>
    <p:sldId id="878" r:id="rId14"/>
    <p:sldId id="849" r:id="rId15"/>
    <p:sldId id="6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364" autoAdjust="0"/>
  </p:normalViewPr>
  <p:slideViewPr>
    <p:cSldViewPr>
      <p:cViewPr varScale="1">
        <p:scale>
          <a:sx n="88" d="100"/>
          <a:sy n="88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4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1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3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(P3.1)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Entity Class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14400"/>
            <a:ext cx="10972800" cy="51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6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Annotation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@Entity</a:t>
            </a:r>
          </a:p>
          <a:p>
            <a:r>
              <a:rPr lang="en-US" dirty="0" smtClean="0"/>
              <a:t>@Table</a:t>
            </a:r>
          </a:p>
          <a:p>
            <a:r>
              <a:rPr lang="en-US" dirty="0" smtClean="0"/>
              <a:t>@Column</a:t>
            </a:r>
          </a:p>
          <a:p>
            <a:r>
              <a:rPr lang="en-US" dirty="0" smtClean="0"/>
              <a:t>@Id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GeneratedValue</a:t>
            </a:r>
            <a:endParaRPr lang="en-US" dirty="0" smtClean="0"/>
          </a:p>
          <a:p>
            <a:r>
              <a:rPr lang="en-US" dirty="0"/>
              <a:t>@Temporal</a:t>
            </a:r>
          </a:p>
          <a:p>
            <a:r>
              <a:rPr lang="en-US" dirty="0" smtClean="0"/>
              <a:t>Relationship mapping</a:t>
            </a:r>
          </a:p>
          <a:p>
            <a:pPr lvl="1"/>
            <a:r>
              <a:rPr lang="en-US" dirty="0" smtClean="0"/>
              <a:t>N-1: @</a:t>
            </a:r>
            <a:r>
              <a:rPr lang="en-US" dirty="0" err="1" smtClean="0"/>
              <a:t>ManyToOne</a:t>
            </a:r>
            <a:r>
              <a:rPr lang="en-US" dirty="0" smtClean="0"/>
              <a:t> &amp; @</a:t>
            </a:r>
            <a:r>
              <a:rPr lang="en-US" dirty="0" err="1" smtClean="0"/>
              <a:t>JoinColumn</a:t>
            </a:r>
            <a:endParaRPr lang="en-US" dirty="0" smtClean="0"/>
          </a:p>
          <a:p>
            <a:pPr lvl="1"/>
            <a:r>
              <a:rPr lang="en-US" dirty="0" smtClean="0"/>
              <a:t>1-N: @</a:t>
            </a:r>
            <a:r>
              <a:rPr lang="en-US" dirty="0" err="1" smtClean="0"/>
              <a:t>OneToMany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44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38600"/>
            <a:ext cx="109728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457200" lvl="1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@ManyToOne </a:t>
            </a:r>
          </a:p>
          <a:p>
            <a:pPr marL="457200" lvl="1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@JoinColumn(name = "UserId")</a:t>
            </a:r>
          </a:p>
          <a:p>
            <a:pPr marL="457200" lvl="1" indent="0">
              <a:buNone/>
            </a:pP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nb-NO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nb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b-NO" dirty="0" smtClean="0"/>
              <a:t>Bổ sung @OneToMany vào thực thể chứa khóa chính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List&lt;Favorite&gt; favorites;</a:t>
            </a:r>
            <a:endParaRPr lang="nb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066800"/>
            <a:ext cx="10972802" cy="28765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95400" y="1752600"/>
            <a:ext cx="2895600" cy="609600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2699657"/>
            <a:ext cx="2819400" cy="925286"/>
          </a:xfrm>
          <a:prstGeom prst="rect">
            <a:avLst/>
          </a:prstGeom>
          <a:noFill/>
          <a:ln w="3175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2"/>
            <a:endCxn id="10" idx="1"/>
          </p:cNvCxnSpPr>
          <p:nvPr/>
        </p:nvCxnSpPr>
        <p:spPr>
          <a:xfrm rot="16200000" flipH="1">
            <a:off x="3448050" y="1657350"/>
            <a:ext cx="800100" cy="220980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07517" y="2372962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smtClean="0"/>
              <a:t>One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99855" y="2792968"/>
            <a:ext cx="744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3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391519" y="4960204"/>
            <a:ext cx="738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Tạo</a:t>
            </a:r>
            <a:r>
              <a:rPr lang="en-US" i="1" dirty="0" smtClean="0">
                <a:solidFill>
                  <a:srgbClr val="FF0000"/>
                </a:solidFill>
              </a:rPr>
              <a:t> CSDL </a:t>
            </a:r>
            <a:r>
              <a:rPr lang="en-US" i="1" dirty="0" err="1" smtClean="0">
                <a:solidFill>
                  <a:srgbClr val="FF0000"/>
                </a:solidFill>
              </a:rPr>
              <a:t>PolyOE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xây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dựng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Entity Class </a:t>
            </a:r>
            <a:r>
              <a:rPr lang="en-US" i="1" dirty="0" err="1" smtClean="0">
                <a:solidFill>
                  <a:srgbClr val="FF0000"/>
                </a:solidFill>
              </a:rPr>
              <a:t>ánh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xạ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vào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bảng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trong</a:t>
            </a:r>
            <a:r>
              <a:rPr lang="en-US" i="1" dirty="0" smtClean="0">
                <a:solidFill>
                  <a:srgbClr val="FF0000"/>
                </a:solidFill>
              </a:rPr>
              <a:t> CSDL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11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CSDL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mẫu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JPA Mapping Annotations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Relationship Mapping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88392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CSDL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mẫu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JPA Mapping Annotations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Relationship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Mapping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581" y="1066800"/>
            <a:ext cx="4428819" cy="5577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Entity Class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066800"/>
            <a:ext cx="6400800" cy="1981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Entity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143250"/>
            <a:ext cx="5429250" cy="3143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6496051" y="3733800"/>
            <a:ext cx="1200149" cy="533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3"/>
          </p:cNvCxnSpPr>
          <p:nvPr/>
        </p:nvCxnSpPr>
        <p:spPr>
          <a:xfrm flipH="1">
            <a:off x="6496050" y="4267200"/>
            <a:ext cx="1200150" cy="447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535240" y="4876800"/>
            <a:ext cx="1160960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96050" y="5410200"/>
            <a:ext cx="120015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35240" y="5943600"/>
            <a:ext cx="1160960" cy="152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447800" y="3429000"/>
            <a:ext cx="6220130" cy="76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10060849" y="1071154"/>
            <a:ext cx="3048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5400000">
            <a:off x="10082077" y="145798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Lombok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335092" y="2933700"/>
            <a:ext cx="1857678" cy="487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72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Mapping Annotation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annotation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Entity Class </a:t>
            </a:r>
            <a:r>
              <a:rPr lang="en-US" dirty="0" err="1" smtClean="0"/>
              <a:t>với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@Entity: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smtClean="0"/>
              <a:t>@Table: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class </a:t>
            </a:r>
            <a:r>
              <a:rPr lang="en-US" dirty="0" err="1" smtClean="0"/>
              <a:t>với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@Column: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field </a:t>
            </a:r>
            <a:r>
              <a:rPr lang="en-US" dirty="0" err="1" smtClean="0"/>
              <a:t>với</a:t>
            </a:r>
            <a:r>
              <a:rPr lang="en-US" dirty="0" smtClean="0"/>
              <a:t> column</a:t>
            </a:r>
          </a:p>
          <a:p>
            <a:pPr lvl="1"/>
            <a:r>
              <a:rPr lang="en-US" dirty="0" smtClean="0"/>
              <a:t>@Id: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field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column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annotation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và</a:t>
            </a:r>
            <a:r>
              <a:rPr lang="en-US" dirty="0" smtClean="0"/>
              <a:t> field</a:t>
            </a:r>
            <a:endParaRPr lang="en-US" dirty="0"/>
          </a:p>
          <a:p>
            <a:r>
              <a:rPr lang="en-US" dirty="0" smtClean="0"/>
              <a:t>Entity Class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Java Bean</a:t>
            </a:r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public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constructor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getters </a:t>
            </a:r>
            <a:r>
              <a:rPr lang="en-US" dirty="0" err="1" smtClean="0"/>
              <a:t>và</a:t>
            </a:r>
            <a:r>
              <a:rPr lang="en-US" dirty="0" smtClean="0"/>
              <a:t> setters</a:t>
            </a:r>
          </a:p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field </a:t>
            </a:r>
            <a:r>
              <a:rPr lang="en-US" dirty="0" err="1" smtClean="0"/>
              <a:t>và</a:t>
            </a:r>
            <a:r>
              <a:rPr lang="en-US" dirty="0" smtClean="0"/>
              <a:t> column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0" y="1066800"/>
            <a:ext cx="4876800" cy="5257800"/>
          </a:xfrm>
        </p:spPr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Java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CSDL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ý:</a:t>
            </a:r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null,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null</a:t>
            </a:r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zero-based,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null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=&gt; </a:t>
            </a:r>
            <a:r>
              <a:rPr lang="en-US" i="1" dirty="0" err="1" smtClean="0">
                <a:solidFill>
                  <a:srgbClr val="FF0000"/>
                </a:solidFill>
              </a:rPr>
              <a:t>cột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cho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phép</a:t>
            </a:r>
            <a:r>
              <a:rPr lang="en-US" i="1" dirty="0" smtClean="0">
                <a:solidFill>
                  <a:srgbClr val="FF0000"/>
                </a:solidFill>
              </a:rPr>
              <a:t> null </a:t>
            </a:r>
            <a:r>
              <a:rPr lang="en-US" i="1" dirty="0" err="1" smtClean="0">
                <a:solidFill>
                  <a:srgbClr val="FF0000"/>
                </a:solidFill>
              </a:rPr>
              <a:t>thì</a:t>
            </a:r>
            <a:r>
              <a:rPr lang="en-US" i="1" dirty="0" smtClean="0">
                <a:solidFill>
                  <a:srgbClr val="FF0000"/>
                </a:solidFill>
              </a:rPr>
              <a:t> field </a:t>
            </a:r>
            <a:r>
              <a:rPr lang="en-US" i="1" dirty="0" err="1" smtClean="0">
                <a:solidFill>
                  <a:srgbClr val="FF0000"/>
                </a:solidFill>
              </a:rPr>
              <a:t>phải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sử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dụng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lớp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bao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4" y="1075509"/>
            <a:ext cx="59531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81600" y="5715000"/>
            <a:ext cx="6400799" cy="76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Table </a:t>
            </a:r>
            <a:r>
              <a:rPr lang="en-US" dirty="0" err="1" smtClean="0"/>
              <a:t>và</a:t>
            </a:r>
            <a:r>
              <a:rPr lang="en-US" dirty="0" smtClean="0"/>
              <a:t> Class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@Table</a:t>
            </a:r>
          </a:p>
          <a:p>
            <a:r>
              <a:rPr lang="en-US" dirty="0" smtClean="0"/>
              <a:t>Column </a:t>
            </a:r>
            <a:r>
              <a:rPr lang="en-US" dirty="0" err="1" smtClean="0"/>
              <a:t>và</a:t>
            </a:r>
            <a:r>
              <a:rPr lang="en-US" dirty="0" smtClean="0"/>
              <a:t> field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@Column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62446"/>
            <a:ext cx="4428819" cy="5577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799" y="1062446"/>
            <a:ext cx="4191600" cy="426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Left-Right Arrow 7"/>
          <p:cNvSpPr/>
          <p:nvPr/>
        </p:nvSpPr>
        <p:spPr>
          <a:xfrm>
            <a:off x="5606533" y="2819400"/>
            <a:ext cx="1216152" cy="4846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391519" y="4960204"/>
            <a:ext cx="506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Sử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dụng</a:t>
            </a:r>
            <a:r>
              <a:rPr lang="en-US" i="1" dirty="0" smtClean="0">
                <a:solidFill>
                  <a:srgbClr val="FF0000"/>
                </a:solidFill>
              </a:rPr>
              <a:t> Lombok </a:t>
            </a:r>
            <a:r>
              <a:rPr lang="en-US" i="1" dirty="0" err="1" smtClean="0">
                <a:solidFill>
                  <a:srgbClr val="FF0000"/>
                </a:solidFill>
              </a:rPr>
              <a:t>và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quy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ước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mặc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định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với</a:t>
            </a:r>
            <a:r>
              <a:rPr lang="en-US" i="1" dirty="0" smtClean="0">
                <a:solidFill>
                  <a:srgbClr val="FF0000"/>
                </a:solidFill>
              </a:rPr>
              <a:t> User class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Thực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hiện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truy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xuất</a:t>
            </a:r>
            <a:r>
              <a:rPr lang="en-US" i="1" dirty="0" smtClean="0">
                <a:solidFill>
                  <a:srgbClr val="FF0000"/>
                </a:solidFill>
              </a:rPr>
              <a:t> CRUD </a:t>
            </a:r>
            <a:r>
              <a:rPr lang="en-US" i="1" dirty="0" err="1" smtClean="0">
                <a:solidFill>
                  <a:srgbClr val="FF0000"/>
                </a:solidFill>
              </a:rPr>
              <a:t>như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đã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học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các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bài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trước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83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CSDL mẫu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CSDL </a:t>
            </a:r>
            <a:r>
              <a:rPr lang="en-US" dirty="0" err="1" smtClean="0"/>
              <a:t>PolyOE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video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video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 CSDL </a:t>
            </a:r>
            <a:r>
              <a:rPr lang="en-US" dirty="0" err="1" smtClean="0"/>
              <a:t>gồm</a:t>
            </a:r>
            <a:r>
              <a:rPr lang="en-US" dirty="0" smtClean="0"/>
              <a:t> 3 table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Videos </a:t>
            </a:r>
            <a:r>
              <a:rPr lang="en-US" dirty="0" err="1" smtClean="0"/>
              <a:t>lưu</a:t>
            </a:r>
            <a:r>
              <a:rPr lang="en-US" dirty="0" smtClean="0"/>
              <a:t> video</a:t>
            </a:r>
          </a:p>
          <a:p>
            <a:pPr lvl="1"/>
            <a:r>
              <a:rPr lang="en-US" dirty="0" smtClean="0"/>
              <a:t>Users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smtClean="0"/>
              <a:t>Favorites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video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i="1" dirty="0" err="1"/>
              <a:t>M</a:t>
            </a:r>
            <a:r>
              <a:rPr lang="en-US" i="1" dirty="0" err="1" smtClean="0"/>
              <a:t>ỗi</a:t>
            </a:r>
            <a:r>
              <a:rPr lang="en-US" i="1" dirty="0" smtClean="0"/>
              <a:t> video </a:t>
            </a:r>
            <a:r>
              <a:rPr lang="en-US" i="1" dirty="0" err="1" smtClean="0"/>
              <a:t>chỉ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đánh</a:t>
            </a:r>
            <a:r>
              <a:rPr lang="en-US" i="1" dirty="0" smtClean="0"/>
              <a:t> </a:t>
            </a:r>
            <a:r>
              <a:rPr lang="en-US" i="1" dirty="0" err="1" smtClean="0"/>
              <a:t>dấu</a:t>
            </a:r>
            <a:r>
              <a:rPr lang="en-US" i="1" dirty="0" smtClean="0"/>
              <a:t> </a:t>
            </a:r>
            <a:r>
              <a:rPr lang="en-US" i="1" dirty="0" err="1" smtClean="0"/>
              <a:t>yêu</a:t>
            </a:r>
            <a:r>
              <a:rPr lang="en-US" i="1" dirty="0" smtClean="0"/>
              <a:t> </a:t>
            </a:r>
            <a:r>
              <a:rPr lang="en-US" i="1" dirty="0" err="1" smtClean="0"/>
              <a:t>thích</a:t>
            </a:r>
            <a:r>
              <a:rPr lang="en-US" i="1" dirty="0" smtClean="0"/>
              <a:t> 1 </a:t>
            </a:r>
            <a:r>
              <a:rPr lang="en-US" i="1" dirty="0" err="1" smtClean="0"/>
              <a:t>lần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69440"/>
            <a:ext cx="10344150" cy="26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Entity Class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 </a:t>
            </a:r>
            <a:r>
              <a:rPr lang="en-US" dirty="0" err="1" smtClean="0"/>
              <a:t>PolyOE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3 entity class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3 table </a:t>
            </a:r>
            <a:r>
              <a:rPr lang="en-US" dirty="0" err="1" smtClean="0"/>
              <a:t>của</a:t>
            </a:r>
            <a:r>
              <a:rPr lang="en-US" dirty="0" smtClean="0"/>
              <a:t> CSDL </a:t>
            </a:r>
            <a:r>
              <a:rPr lang="en-US" dirty="0" err="1" smtClean="0"/>
              <a:t>PolyOE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Class Video </a:t>
            </a:r>
            <a:r>
              <a:rPr lang="en-US" dirty="0" smtClean="0">
                <a:sym typeface="Wingdings" panose="05000000000000000000" pitchFamily="2" charset="2"/>
              </a:rPr>
              <a:t> Table Videos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 User  Table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 Favorite  Table Favorites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Table Favorites</a:t>
            </a:r>
          </a:p>
          <a:p>
            <a:pPr lvl="1"/>
            <a:r>
              <a:rPr lang="en-US" dirty="0" smtClean="0"/>
              <a:t>Id: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VideoId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):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err="1" smtClean="0"/>
              <a:t>VideoId</a:t>
            </a:r>
            <a:r>
              <a:rPr lang="en-US" dirty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Videos(Id)</a:t>
            </a:r>
          </a:p>
          <a:p>
            <a:pPr lvl="1"/>
            <a:r>
              <a:rPr lang="en-US" dirty="0" err="1" smtClean="0"/>
              <a:t>UserId</a:t>
            </a:r>
            <a:r>
              <a:rPr lang="en-US" dirty="0" smtClean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smtClean="0"/>
              <a:t>User(Id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8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17489</TotalTime>
  <Words>513</Words>
  <Application>Microsoft Office PowerPoint</Application>
  <PresentationFormat>Widescreen</PresentationFormat>
  <Paragraphs>87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Entity Relationships</vt:lpstr>
      <vt:lpstr>Nội dung</vt:lpstr>
      <vt:lpstr>Review: Entity Class</vt:lpstr>
      <vt:lpstr>Review: Mapping Annotation</vt:lpstr>
      <vt:lpstr>Sử dụng kiểu dữ liệu</vt:lpstr>
      <vt:lpstr>Xây dựng lớp thực thể</vt:lpstr>
      <vt:lpstr>PowerPoint Presentation</vt:lpstr>
      <vt:lpstr>Giới thiệu CSDL mẫu</vt:lpstr>
      <vt:lpstr>Xây dựng các Entity Class ánh xạ với CSDL PolyOE</vt:lpstr>
      <vt:lpstr>Các Entity Class</vt:lpstr>
      <vt:lpstr>Mapping Annotation</vt:lpstr>
      <vt:lpstr>Relationship Mapping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1844</cp:revision>
  <dcterms:created xsi:type="dcterms:W3CDTF">2013-04-23T08:05:33Z</dcterms:created>
  <dcterms:modified xsi:type="dcterms:W3CDTF">2024-09-07T03:18:38Z</dcterms:modified>
</cp:coreProperties>
</file>