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541" r:id="rId2"/>
    <p:sldId id="693" r:id="rId3"/>
    <p:sldId id="850" r:id="rId4"/>
    <p:sldId id="861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49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 varScale="1">
        <p:scale>
          <a:sx n="67" d="100"/>
          <a:sy n="6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(P3.2)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3391519" y="4960204"/>
            <a:ext cx="491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Gửi</a:t>
            </a:r>
            <a:r>
              <a:rPr lang="en-US" i="1" dirty="0" smtClean="0">
                <a:solidFill>
                  <a:srgbClr val="FF0000"/>
                </a:solidFill>
              </a:rPr>
              <a:t> email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những</a:t>
            </a:r>
            <a:r>
              <a:rPr lang="en-US" i="1" dirty="0" smtClean="0">
                <a:solidFill>
                  <a:srgbClr val="FF0000"/>
                </a:solidFill>
              </a:rPr>
              <a:t> User </a:t>
            </a:r>
            <a:r>
              <a:rPr lang="en-US" i="1" dirty="0" err="1" smtClean="0">
                <a:solidFill>
                  <a:srgbClr val="FF0000"/>
                </a:solidFill>
              </a:rPr>
              <a:t>đã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thích</a:t>
            </a:r>
            <a:r>
              <a:rPr lang="en-US" i="1" dirty="0" smtClean="0">
                <a:solidFill>
                  <a:srgbClr val="FF0000"/>
                </a:solidFill>
              </a:rPr>
              <a:t> 1 video </a:t>
            </a:r>
            <a:r>
              <a:rPr lang="en-US" i="1" dirty="0" err="1" smtClean="0">
                <a:solidFill>
                  <a:srgbClr val="FF0000"/>
                </a:solidFill>
              </a:rPr>
              <a:t>nào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đó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40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9600" y="3749490"/>
            <a:ext cx="10972800" cy="2956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10972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4" y="2130955"/>
            <a:ext cx="8078327" cy="1343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1413" y="980182"/>
            <a:ext cx="9245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video. </a:t>
            </a:r>
          </a:p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jpql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o.favorites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o.getFavorites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13" y="3764340"/>
            <a:ext cx="8137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TeoNV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jpql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o.video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o.getVideo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o.user.id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o.getUser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04" y="5400504"/>
            <a:ext cx="8211696" cy="12288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66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491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Truy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vấn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User </a:t>
            </a:r>
            <a:r>
              <a:rPr lang="en-US" i="1" dirty="0" err="1" smtClean="0">
                <a:solidFill>
                  <a:srgbClr val="FF0000"/>
                </a:solidFill>
              </a:rPr>
              <a:t>chưa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thích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bất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Video </a:t>
            </a:r>
            <a:r>
              <a:rPr lang="en-US" i="1" dirty="0" err="1" smtClean="0">
                <a:solidFill>
                  <a:srgbClr val="FF0000"/>
                </a:solidFill>
              </a:rPr>
              <a:t>nào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0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3048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fetch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@</a:t>
            </a:r>
            <a:r>
              <a:rPr lang="en-US" dirty="0" err="1" smtClean="0"/>
              <a:t>OneToMany</a:t>
            </a:r>
            <a:r>
              <a:rPr lang="en-US" dirty="0" smtClean="0"/>
              <a:t>(fetch) </a:t>
            </a:r>
            <a:r>
              <a:rPr lang="en-US" dirty="0" err="1" smtClean="0"/>
              <a:t>và</a:t>
            </a:r>
            <a:r>
              <a:rPr lang="en-US" dirty="0" smtClean="0"/>
              <a:t> @</a:t>
            </a:r>
            <a:r>
              <a:rPr lang="en-US" dirty="0" err="1" smtClean="0"/>
              <a:t>ManyToOne</a:t>
            </a:r>
            <a:r>
              <a:rPr lang="en-US" dirty="0" smtClean="0"/>
              <a:t>(fetch)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FetchType.EAGER</a:t>
            </a:r>
            <a:r>
              <a:rPr lang="en-US" dirty="0" smtClean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FetchType.LAZY</a:t>
            </a:r>
            <a:r>
              <a:rPr lang="en-US" dirty="0" smtClean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(fetch</a:t>
            </a:r>
            <a:r>
              <a:rPr lang="en-US" dirty="0" smtClean="0"/>
              <a:t>): fetch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LAZY</a:t>
            </a:r>
          </a:p>
          <a:p>
            <a:r>
              <a:rPr lang="en-US" dirty="0"/>
              <a:t>@</a:t>
            </a:r>
            <a:r>
              <a:rPr lang="en-US" dirty="0" err="1"/>
              <a:t>ManyToOne</a:t>
            </a:r>
            <a:r>
              <a:rPr lang="en-US" dirty="0"/>
              <a:t>(fetch</a:t>
            </a:r>
            <a:r>
              <a:rPr lang="en-US" dirty="0" smtClean="0"/>
              <a:t>): </a:t>
            </a:r>
            <a:r>
              <a:rPr lang="en-US" dirty="0"/>
              <a:t>fetch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EAGER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14800"/>
            <a:ext cx="6649378" cy="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34000"/>
            <a:ext cx="4639322" cy="1286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682824" y="4208594"/>
            <a:ext cx="2899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getFavorites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5417" y="5623084"/>
            <a:ext cx="4196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Favorite. 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getUser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5782322" y="5977027"/>
            <a:ext cx="160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7792378" y="4562537"/>
            <a:ext cx="8904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671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Khai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thêm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fetch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@</a:t>
            </a:r>
            <a:r>
              <a:rPr lang="en-US" i="1" dirty="0" err="1" smtClean="0">
                <a:solidFill>
                  <a:srgbClr val="FF0000"/>
                </a:solidFill>
              </a:rPr>
              <a:t>OneToMany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@</a:t>
            </a:r>
            <a:r>
              <a:rPr lang="en-US" i="1" dirty="0" err="1" smtClean="0">
                <a:solidFill>
                  <a:srgbClr val="FF0000"/>
                </a:solidFill>
              </a:rPr>
              <a:t>ManyToOne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Theo </a:t>
            </a:r>
            <a:r>
              <a:rPr lang="en-US" i="1" dirty="0" err="1" smtClean="0">
                <a:solidFill>
                  <a:srgbClr val="FF0000"/>
                </a:solidFill>
              </a:rPr>
              <a:t>chiến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lược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GV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mình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họa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nhau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LAZY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EAGER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13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CSDL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PolyOE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1-N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CSDL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PolyOE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1-N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N-1</a:t>
            </a: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JPA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persistence.xml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value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Barlow Condensed Light" panose="00000406000000000000" pitchFamily="2" charset="0"/>
                <a:cs typeface="Courier New" panose="02070309020205020404" pitchFamily="49" charset="0"/>
              </a:rPr>
              <a:t>&lt;property name=</a:t>
            </a:r>
            <a:r>
              <a:rPr lang="en-US" i="1" dirty="0">
                <a:latin typeface="Barlow Condensed Light" panose="00000406000000000000" pitchFamily="2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Barlow Condensed Light" panose="00000406000000000000" pitchFamily="2" charset="0"/>
                <a:cs typeface="Courier New" panose="02070309020205020404" pitchFamily="49" charset="0"/>
              </a:rPr>
              <a:t>javax.persistence.</a:t>
            </a:r>
            <a:r>
              <a:rPr lang="en-US" b="1" i="1" dirty="0" err="1">
                <a:latin typeface="Barlow Condensed Light" panose="00000406000000000000" pitchFamily="2" charset="0"/>
                <a:cs typeface="Courier New" panose="02070309020205020404" pitchFamily="49" charset="0"/>
              </a:rPr>
              <a:t>schema-generation.database.action</a:t>
            </a:r>
            <a:r>
              <a:rPr lang="en-US" i="1" dirty="0">
                <a:latin typeface="Barlow Condensed Light" panose="00000406000000000000" pitchFamily="2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Barlow Condensed Light" panose="00000406000000000000" pitchFamily="2" charset="0"/>
                <a:cs typeface="Courier New" panose="02070309020205020404" pitchFamily="49" charset="0"/>
              </a:rPr>
              <a:t> value</a:t>
            </a:r>
            <a:r>
              <a:rPr lang="en-US" dirty="0" smtClean="0">
                <a:latin typeface="Barlow Condensed Light" panose="00000406000000000000" pitchFamily="2" charset="0"/>
                <a:cs typeface="Courier New" panose="02070309020205020404" pitchFamily="49" charset="0"/>
              </a:rPr>
              <a:t>=</a:t>
            </a:r>
            <a:r>
              <a:rPr lang="en-US" i="1" dirty="0" smtClean="0">
                <a:latin typeface="Barlow Condensed Light" panose="00000406000000000000" pitchFamily="2" charset="0"/>
                <a:cs typeface="Courier New" panose="02070309020205020404" pitchFamily="49" charset="0"/>
              </a:rPr>
              <a:t>“</a:t>
            </a:r>
            <a:r>
              <a:rPr lang="en-US" b="1" i="1" dirty="0" smtClean="0">
                <a:latin typeface="Barlow Condensed Light" panose="00000406000000000000" pitchFamily="2" charset="0"/>
                <a:cs typeface="Courier New" panose="02070309020205020404" pitchFamily="49" charset="0"/>
              </a:rPr>
              <a:t>drop-and-create</a:t>
            </a:r>
            <a:r>
              <a:rPr lang="en-US" i="1" dirty="0" smtClean="0">
                <a:latin typeface="Barlow Condensed Light" panose="00000406000000000000" pitchFamily="2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Barlow Condensed Light" panose="00000406000000000000" pitchFamily="2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value: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b="1" dirty="0" smtClean="0"/>
              <a:t>Drop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CSDL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b="1" dirty="0" smtClean="0"/>
              <a:t>Drop-and-create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CSDL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CSDL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b="1" dirty="0" smtClean="0"/>
              <a:t>None</a:t>
            </a:r>
            <a:r>
              <a:rPr lang="en-US" dirty="0" smtClean="0"/>
              <a:t>: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CSDL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ersistence.xml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10972800" cy="48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@Table(name, </a:t>
            </a:r>
            <a:r>
              <a:rPr lang="en-US" dirty="0" err="1" smtClean="0"/>
              <a:t>uniqueConstraints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uniqueConstraints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unique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Favorites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VideoId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10149634" cy="15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@Column(</a:t>
            </a:r>
            <a:r>
              <a:rPr lang="en-US" b="1" i="1" dirty="0" smtClean="0"/>
              <a:t>name</a:t>
            </a:r>
            <a:r>
              <a:rPr lang="en-US" dirty="0" smtClean="0"/>
              <a:t>, </a:t>
            </a:r>
            <a:r>
              <a:rPr lang="en-US" b="1" i="1" dirty="0" smtClean="0"/>
              <a:t>length</a:t>
            </a:r>
            <a:r>
              <a:rPr lang="en-US" dirty="0" smtClean="0"/>
              <a:t>, </a:t>
            </a:r>
            <a:r>
              <a:rPr lang="en-US" b="1" i="1" dirty="0" err="1" smtClean="0"/>
              <a:t>nullable</a:t>
            </a:r>
            <a:r>
              <a:rPr lang="en-US" dirty="0" smtClean="0"/>
              <a:t>, </a:t>
            </a:r>
            <a:r>
              <a:rPr lang="en-US" b="1" i="1" dirty="0" smtClean="0"/>
              <a:t>unique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/>
              <a:t>Name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field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column</a:t>
            </a:r>
          </a:p>
          <a:p>
            <a:pPr lvl="1"/>
            <a:r>
              <a:rPr lang="en-US" b="1" i="1" dirty="0" smtClean="0"/>
              <a:t>Length</a:t>
            </a:r>
            <a:r>
              <a:rPr lang="en-US" dirty="0" smtClean="0"/>
              <a:t>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(</a:t>
            </a:r>
            <a:r>
              <a:rPr lang="en-US" dirty="0" err="1" smtClean="0"/>
              <a:t>thường</a:t>
            </a:r>
            <a:r>
              <a:rPr lang="en-US" dirty="0" smtClean="0"/>
              <a:t> dung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err="1" smtClean="0"/>
              <a:t>Nullable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null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b="1" i="1" dirty="0" smtClean="0"/>
              <a:t>Unique</a:t>
            </a:r>
            <a:r>
              <a:rPr lang="en-US" dirty="0" smtClean="0"/>
              <a:t>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SQL </a:t>
            </a:r>
            <a:r>
              <a:rPr lang="en-US" dirty="0" err="1" smtClean="0"/>
              <a:t>và</a:t>
            </a:r>
            <a:r>
              <a:rPr lang="en-US" dirty="0" smtClean="0"/>
              <a:t> Java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 NVARCHAR(50) NOT NULL UNIQUE</a:t>
            </a:r>
          </a:p>
          <a:p>
            <a:pPr lvl="1"/>
            <a:r>
              <a:rPr lang="en-US" dirty="0" smtClean="0">
                <a:latin typeface="Barlow Condensed Light" panose="00000406000000000000" pitchFamily="2" charset="0"/>
              </a:rPr>
              <a:t> @Column(name=“Email”, length=50, </a:t>
            </a:r>
            <a:r>
              <a:rPr lang="en-US" dirty="0" err="1" smtClean="0">
                <a:latin typeface="Barlow Condensed Light" panose="00000406000000000000" pitchFamily="2" charset="0"/>
              </a:rPr>
              <a:t>nullable</a:t>
            </a:r>
            <a:r>
              <a:rPr lang="en-US" dirty="0" smtClean="0">
                <a:latin typeface="Barlow Condensed Light" panose="00000406000000000000" pitchFamily="2" charset="0"/>
              </a:rPr>
              <a:t>=false, unique=true)</a:t>
            </a:r>
          </a:p>
        </p:txBody>
      </p:sp>
    </p:spTree>
    <p:extLst>
      <p:ext uri="{BB962C8B-B14F-4D97-AF65-F5344CB8AC3E}">
        <p14:creationId xmlns:p14="http://schemas.microsoft.com/office/powerpoint/2010/main" val="31140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440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CSDL </a:t>
            </a:r>
            <a:r>
              <a:rPr lang="en-US" i="1" dirty="0" err="1" smtClean="0">
                <a:solidFill>
                  <a:srgbClr val="FF0000"/>
                </a:solidFill>
              </a:rPr>
              <a:t>thông</a:t>
            </a:r>
            <a:r>
              <a:rPr lang="en-US" i="1" dirty="0" smtClean="0">
                <a:solidFill>
                  <a:srgbClr val="FF0000"/>
                </a:solidFill>
              </a:rPr>
              <a:t> qua entity class </a:t>
            </a:r>
            <a:r>
              <a:rPr lang="en-US" i="1" dirty="0" err="1" smtClean="0">
                <a:solidFill>
                  <a:srgbClr val="FF0000"/>
                </a:solidFill>
              </a:rPr>
              <a:t>hiện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tại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Thêm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ràng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CSDL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So </a:t>
            </a:r>
            <a:r>
              <a:rPr lang="en-US" i="1" dirty="0" err="1" smtClean="0">
                <a:solidFill>
                  <a:srgbClr val="FF0000"/>
                </a:solidFill>
              </a:rPr>
              <a:t>sánh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biệt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giữa</a:t>
            </a:r>
            <a:r>
              <a:rPr lang="en-US" i="1" dirty="0" smtClean="0">
                <a:solidFill>
                  <a:srgbClr val="FF0000"/>
                </a:solidFill>
              </a:rPr>
              <a:t> 2 CSDL </a:t>
            </a:r>
            <a:r>
              <a:rPr lang="en-US" i="1" dirty="0" err="1" smtClean="0">
                <a:solidFill>
                  <a:srgbClr val="FF0000"/>
                </a:solidFill>
              </a:rPr>
              <a:t>được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ra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10972800" cy="2743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mapping.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</a:t>
            </a:r>
            <a:r>
              <a:rPr lang="en-US" dirty="0" err="1"/>
              <a:t>thì</a:t>
            </a:r>
            <a:r>
              <a:rPr lang="en-US" dirty="0"/>
              <a:t>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Favorite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getFavorites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Favorite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User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Favorite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getUser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990600"/>
            <a:ext cx="10972802" cy="28765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5400" y="1676400"/>
            <a:ext cx="2895600" cy="60960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2623457"/>
            <a:ext cx="2819400" cy="92528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16200000" flipH="1">
            <a:off x="3448050" y="1581150"/>
            <a:ext cx="800100" cy="22098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066800"/>
            <a:ext cx="10972802" cy="28765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5400" y="1752600"/>
            <a:ext cx="2895600" cy="60960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2699657"/>
            <a:ext cx="2819400" cy="92528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334000"/>
            <a:ext cx="4495800" cy="1115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4248122"/>
            <a:ext cx="4800600" cy="116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stCxn id="14" idx="0"/>
            <a:endCxn id="9" idx="2"/>
          </p:cNvCxnSpPr>
          <p:nvPr/>
        </p:nvCxnSpPr>
        <p:spPr>
          <a:xfrm flipH="1" flipV="1">
            <a:off x="2743200" y="2362200"/>
            <a:ext cx="266698" cy="188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0" idx="2"/>
          </p:cNvCxnSpPr>
          <p:nvPr/>
        </p:nvCxnSpPr>
        <p:spPr>
          <a:xfrm flipH="1" flipV="1">
            <a:off x="6362700" y="3624943"/>
            <a:ext cx="1905000" cy="17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14228</TotalTime>
  <Words>600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Narrow</vt:lpstr>
      <vt:lpstr>Barlow Condensed Light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Entity Relationships</vt:lpstr>
      <vt:lpstr>Nội dung</vt:lpstr>
      <vt:lpstr>Tự tạo CSDL</vt:lpstr>
      <vt:lpstr>persistence.xml</vt:lpstr>
      <vt:lpstr>Các ràng buộc Unique</vt:lpstr>
      <vt:lpstr>Các ràng buộc quan trọng</vt:lpstr>
      <vt:lpstr>PowerPoint Presentation</vt:lpstr>
      <vt:lpstr>Thực thể kết hợp</vt:lpstr>
      <vt:lpstr>Truy vấn thực thể kết hợp</vt:lpstr>
      <vt:lpstr>PowerPoint Presentation</vt:lpstr>
      <vt:lpstr>Truy vấn thực thể kết hợp</vt:lpstr>
      <vt:lpstr>PowerPoint Presentation</vt:lpstr>
      <vt:lpstr>Thuộc tính fetch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1796</cp:revision>
  <dcterms:created xsi:type="dcterms:W3CDTF">2013-04-23T08:05:33Z</dcterms:created>
  <dcterms:modified xsi:type="dcterms:W3CDTF">2024-09-21T09:59:07Z</dcterms:modified>
</cp:coreProperties>
</file>