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6"/>
  </p:notesMasterIdLst>
  <p:sldIdLst>
    <p:sldId id="541" r:id="rId2"/>
    <p:sldId id="693" r:id="rId3"/>
    <p:sldId id="850" r:id="rId4"/>
    <p:sldId id="861" r:id="rId5"/>
    <p:sldId id="871" r:id="rId6"/>
    <p:sldId id="874" r:id="rId7"/>
    <p:sldId id="869" r:id="rId8"/>
    <p:sldId id="868" r:id="rId9"/>
    <p:sldId id="870" r:id="rId10"/>
    <p:sldId id="873" r:id="rId11"/>
    <p:sldId id="872" r:id="rId12"/>
    <p:sldId id="851" r:id="rId13"/>
    <p:sldId id="862" r:id="rId14"/>
    <p:sldId id="852" r:id="rId15"/>
    <p:sldId id="864" r:id="rId16"/>
    <p:sldId id="863" r:id="rId17"/>
    <p:sldId id="865" r:id="rId18"/>
    <p:sldId id="866" r:id="rId19"/>
    <p:sldId id="875" r:id="rId20"/>
    <p:sldId id="867" r:id="rId21"/>
    <p:sldId id="860" r:id="rId22"/>
    <p:sldId id="876" r:id="rId23"/>
    <p:sldId id="849" r:id="rId24"/>
    <p:sldId id="62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9F9F9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364" autoAdjust="0"/>
  </p:normalViewPr>
  <p:slideViewPr>
    <p:cSldViewPr>
      <p:cViewPr varScale="1">
        <p:scale>
          <a:sx n="67" d="100"/>
          <a:sy n="67" d="100"/>
        </p:scale>
        <p:origin x="82" y="1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#4 (P4.1)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Persistence Query Language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JPQL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10698068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List&lt;Object[]&gt; </a:t>
            </a:r>
            <a:r>
              <a:rPr lang="en-US" dirty="0" err="1" smtClean="0"/>
              <a:t>thành</a:t>
            </a:r>
            <a:r>
              <a:rPr lang="en-US" dirty="0" smtClean="0"/>
              <a:t> List&lt;Entity&gt;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6629400" cy="533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: </a:t>
            </a:r>
          </a:p>
          <a:p>
            <a:pPr lvl="1"/>
            <a:r>
              <a:rPr lang="en-US" dirty="0"/>
              <a:t>JPQL: </a:t>
            </a:r>
            <a:r>
              <a:rPr lang="en-US" dirty="0" smtClean="0">
                <a:solidFill>
                  <a:srgbClr val="0000FF"/>
                </a:solidFill>
                <a:latin typeface="Barlow Condensed Light" panose="00000406000000000000" pitchFamily="2" charset="0"/>
              </a:rPr>
              <a:t>SELECT </a:t>
            </a:r>
            <a:r>
              <a:rPr lang="en-US" dirty="0">
                <a:solidFill>
                  <a:srgbClr val="FF0000"/>
                </a:solidFill>
                <a:latin typeface="Barlow Condensed Light" panose="00000406000000000000" pitchFamily="2" charset="0"/>
              </a:rPr>
              <a:t>o.id, </a:t>
            </a:r>
            <a:r>
              <a:rPr lang="en-US" dirty="0" err="1">
                <a:solidFill>
                  <a:srgbClr val="FF0000"/>
                </a:solidFill>
                <a:latin typeface="Barlow Condensed Light" panose="00000406000000000000" pitchFamily="2" charset="0"/>
              </a:rPr>
              <a:t>o.password</a:t>
            </a:r>
            <a:r>
              <a:rPr lang="en-US" dirty="0">
                <a:solidFill>
                  <a:srgbClr val="0000FF"/>
                </a:solidFill>
                <a:latin typeface="Barlow Condensed Light" panose="00000406000000000000" pitchFamily="2" charset="0"/>
              </a:rPr>
              <a:t> FROM User </a:t>
            </a:r>
            <a:r>
              <a:rPr lang="en-US" dirty="0" smtClean="0">
                <a:solidFill>
                  <a:srgbClr val="0000FF"/>
                </a:solidFill>
                <a:latin typeface="Barlow Condensed Light" panose="00000406000000000000" pitchFamily="2" charset="0"/>
              </a:rPr>
              <a:t>o</a:t>
            </a:r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List&lt;Object[]&gt;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: </a:t>
            </a:r>
          </a:p>
          <a:p>
            <a:pPr lvl="1"/>
            <a:r>
              <a:rPr lang="en-US" dirty="0"/>
              <a:t>JPQL: </a:t>
            </a:r>
            <a:r>
              <a:rPr lang="en-US" dirty="0" smtClean="0">
                <a:solidFill>
                  <a:srgbClr val="0000FF"/>
                </a:solidFill>
                <a:latin typeface="Barlow Condensed Light" panose="00000406000000000000" pitchFamily="2" charset="0"/>
              </a:rPr>
              <a:t>SELECT </a:t>
            </a:r>
            <a:r>
              <a:rPr lang="en-US" dirty="0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new </a:t>
            </a:r>
            <a:r>
              <a:rPr lang="en-US" dirty="0" err="1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Auth</a:t>
            </a:r>
            <a:r>
              <a:rPr lang="en-US" dirty="0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(o.id</a:t>
            </a:r>
            <a:r>
              <a:rPr lang="en-US" dirty="0">
                <a:solidFill>
                  <a:srgbClr val="FF0000"/>
                </a:solidFill>
                <a:latin typeface="Barlow Condensed Light" panose="00000406000000000000" pitchFamily="2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o.password</a:t>
            </a:r>
            <a:r>
              <a:rPr lang="en-US" dirty="0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Barlow Condensed Light" panose="00000406000000000000" pitchFamily="2" charset="0"/>
              </a:rPr>
              <a:t>FROM User </a:t>
            </a:r>
            <a:r>
              <a:rPr lang="en-US" dirty="0" smtClean="0">
                <a:solidFill>
                  <a:srgbClr val="0000FF"/>
                </a:solidFill>
                <a:latin typeface="Barlow Condensed Light" panose="00000406000000000000" pitchFamily="2" charset="0"/>
              </a:rPr>
              <a:t>o</a:t>
            </a:r>
            <a:r>
              <a:rPr lang="en-US" dirty="0" smtClean="0">
                <a:latin typeface="Barlow Condensed Light" panose="00000406000000000000" pitchFamily="2" charset="0"/>
              </a:rPr>
              <a:t> </a:t>
            </a:r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List&lt;</a:t>
            </a:r>
            <a:r>
              <a:rPr lang="en-US" dirty="0" err="1" smtClean="0">
                <a:solidFill>
                  <a:srgbClr val="FF0000"/>
                </a:solidFill>
              </a:rPr>
              <a:t>Auth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 </a:t>
            </a:r>
            <a:r>
              <a:rPr lang="en-US" dirty="0" err="1" smtClean="0"/>
              <a:t>Auth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Entity Class </a:t>
            </a:r>
            <a:r>
              <a:rPr lang="en-US" dirty="0" err="1" smtClean="0"/>
              <a:t>không</a:t>
            </a:r>
            <a:r>
              <a:rPr lang="en-US" dirty="0" smtClean="0"/>
              <a:t> map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079" y="1295400"/>
            <a:ext cx="3553321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9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Toán tử trong JPQL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dirty="0" smtClean="0"/>
              <a:t>JPQL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SQL</a:t>
            </a:r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+, -, *, /</a:t>
            </a:r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: &gt;, &gt;=, &lt;, &lt;=, !=</a:t>
            </a:r>
          </a:p>
          <a:p>
            <a:pPr lvl="1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: AND, OR, NOT</a:t>
            </a:r>
          </a:p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lvl="1"/>
            <a:r>
              <a:rPr lang="en-US" dirty="0" smtClean="0"/>
              <a:t>[NOT] IN</a:t>
            </a:r>
          </a:p>
          <a:p>
            <a:pPr lvl="1"/>
            <a:r>
              <a:rPr lang="en-US" dirty="0" smtClean="0"/>
              <a:t>[NOT] BETWEEN</a:t>
            </a:r>
          </a:p>
          <a:p>
            <a:pPr lvl="1"/>
            <a:r>
              <a:rPr lang="en-US" dirty="0" smtClean="0"/>
              <a:t>IS [NOT] NULL</a:t>
            </a:r>
          </a:p>
          <a:p>
            <a:pPr lvl="1"/>
            <a:r>
              <a:rPr lang="en-US" dirty="0" smtClean="0"/>
              <a:t>[NOT] LIKE</a:t>
            </a:r>
          </a:p>
          <a:p>
            <a:pPr lvl="1"/>
            <a:r>
              <a:rPr lang="en-US" dirty="0" smtClean="0"/>
              <a:t>IS [NOT] EMPTY</a:t>
            </a:r>
          </a:p>
        </p:txBody>
      </p:sp>
    </p:spTree>
    <p:extLst>
      <p:ext uri="{BB962C8B-B14F-4D97-AF65-F5344CB8AC3E}">
        <p14:creationId xmlns:p14="http://schemas.microsoft.com/office/powerpoint/2010/main" val="42756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Toán tử trong JPQL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rlow Condensed Light" panose="00000406000000000000" pitchFamily="2" charset="0"/>
              </a:rPr>
              <a:t>SELECT o </a:t>
            </a:r>
            <a:r>
              <a:rPr lang="vi-VN" dirty="0">
                <a:latin typeface="Barlow Condensed Light" panose="00000406000000000000" pitchFamily="2" charset="0"/>
              </a:rPr>
              <a:t>FROM </a:t>
            </a:r>
            <a:r>
              <a:rPr lang="en-US" dirty="0">
                <a:latin typeface="Barlow Condensed Light" panose="00000406000000000000" pitchFamily="2" charset="0"/>
              </a:rPr>
              <a:t>User o </a:t>
            </a:r>
            <a:r>
              <a:rPr lang="vi-VN" dirty="0">
                <a:latin typeface="Barlow Condensed Light" panose="00000406000000000000" pitchFamily="2" charset="0"/>
              </a:rPr>
              <a:t>WHERE </a:t>
            </a:r>
            <a:r>
              <a:rPr lang="en-US" dirty="0" err="1">
                <a:latin typeface="Barlow Condensed Light" panose="00000406000000000000" pitchFamily="2" charset="0"/>
              </a:rPr>
              <a:t>o.email</a:t>
            </a:r>
            <a:r>
              <a:rPr lang="vi-VN" dirty="0">
                <a:latin typeface="Barlow Condensed Light" panose="00000406000000000000" pitchFamily="2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Barlow Condensed Light" panose="00000406000000000000" pitchFamily="2" charset="0"/>
              </a:rPr>
              <a:t>LIKE</a:t>
            </a:r>
            <a:r>
              <a:rPr lang="en-US" dirty="0">
                <a:latin typeface="Barlow Condensed Light" panose="00000406000000000000" pitchFamily="2" charset="0"/>
              </a:rPr>
              <a:t> </a:t>
            </a:r>
            <a:r>
              <a:rPr lang="vi-VN" dirty="0">
                <a:latin typeface="Barlow Condensed Light" panose="00000406000000000000" pitchFamily="2" charset="0"/>
              </a:rPr>
              <a:t>‘%</a:t>
            </a:r>
            <a:r>
              <a:rPr lang="en-US" dirty="0">
                <a:latin typeface="Barlow Condensed Light" panose="00000406000000000000" pitchFamily="2" charset="0"/>
              </a:rPr>
              <a:t>@fpt.edu.vn</a:t>
            </a:r>
            <a:r>
              <a:rPr lang="vi-VN" dirty="0">
                <a:latin typeface="Barlow Condensed Light" panose="00000406000000000000" pitchFamily="2" charset="0"/>
              </a:rPr>
              <a:t>’</a:t>
            </a:r>
            <a:endParaRPr lang="en-US" dirty="0">
              <a:latin typeface="Barlow Condensed Light" panose="00000406000000000000" pitchFamily="2" charset="0"/>
            </a:endParaRPr>
          </a:p>
          <a:p>
            <a:pPr lvl="1"/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Truy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vấn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các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User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có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email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kết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thúc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bởi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@fpt.edu.vn</a:t>
            </a:r>
          </a:p>
          <a:p>
            <a:r>
              <a:rPr lang="en-US" dirty="0">
                <a:latin typeface="Barlow Condensed Light" panose="00000406000000000000" pitchFamily="2" charset="0"/>
              </a:rPr>
              <a:t>SELECT o </a:t>
            </a:r>
            <a:r>
              <a:rPr lang="vi-VN" dirty="0">
                <a:latin typeface="Barlow Condensed Light" panose="00000406000000000000" pitchFamily="2" charset="0"/>
              </a:rPr>
              <a:t>FROM </a:t>
            </a:r>
            <a:r>
              <a:rPr lang="en-US" dirty="0">
                <a:latin typeface="Barlow Condensed Light" panose="00000406000000000000" pitchFamily="2" charset="0"/>
              </a:rPr>
              <a:t>Favorite o </a:t>
            </a:r>
            <a:endParaRPr lang="en-US" dirty="0" smtClean="0">
              <a:latin typeface="Barlow Condensed Light" panose="00000406000000000000" pitchFamily="2" charset="0"/>
            </a:endParaRPr>
          </a:p>
          <a:p>
            <a:pPr marL="400050" lvl="1" indent="0">
              <a:buNone/>
            </a:pPr>
            <a:r>
              <a:rPr lang="vi-VN" sz="2800" dirty="0">
                <a:latin typeface="Barlow Condensed Light" panose="00000406000000000000" pitchFamily="2" charset="0"/>
              </a:rPr>
              <a:t>WHERE </a:t>
            </a:r>
            <a:r>
              <a:rPr lang="en-US" sz="2800" dirty="0">
                <a:latin typeface="Barlow Condensed Light" panose="00000406000000000000" pitchFamily="2" charset="0"/>
              </a:rPr>
              <a:t>year(</a:t>
            </a:r>
            <a:r>
              <a:rPr lang="en-US" sz="2800" dirty="0" err="1">
                <a:latin typeface="Barlow Condensed Light" panose="00000406000000000000" pitchFamily="2" charset="0"/>
              </a:rPr>
              <a:t>o.likeDate</a:t>
            </a:r>
            <a:r>
              <a:rPr lang="en-US" sz="2800" dirty="0">
                <a:latin typeface="Barlow Condensed Light" panose="00000406000000000000" pitchFamily="2" charset="0"/>
              </a:rPr>
              <a:t>) </a:t>
            </a:r>
            <a:r>
              <a:rPr lang="en-US" sz="2800" b="1" dirty="0">
                <a:solidFill>
                  <a:srgbClr val="FF0000"/>
                </a:solidFill>
                <a:latin typeface="Barlow Condensed Light" panose="00000406000000000000" pitchFamily="2" charset="0"/>
              </a:rPr>
              <a:t>BETWEEN</a:t>
            </a:r>
            <a:r>
              <a:rPr lang="en-US" sz="2800" dirty="0">
                <a:latin typeface="Barlow Condensed Light" panose="00000406000000000000" pitchFamily="2" charset="0"/>
              </a:rPr>
              <a:t> 2020 </a:t>
            </a:r>
            <a:r>
              <a:rPr lang="en-US" sz="2800" b="1" dirty="0">
                <a:solidFill>
                  <a:srgbClr val="FF0000"/>
                </a:solidFill>
                <a:latin typeface="Barlow Condensed Light" panose="00000406000000000000" pitchFamily="2" charset="0"/>
              </a:rPr>
              <a:t>AND</a:t>
            </a:r>
            <a:r>
              <a:rPr lang="en-US" sz="2800" dirty="0">
                <a:latin typeface="Barlow Condensed Light" panose="00000406000000000000" pitchFamily="2" charset="0"/>
              </a:rPr>
              <a:t> 2030 ORDER BY </a:t>
            </a:r>
            <a:r>
              <a:rPr lang="en-US" sz="2800" dirty="0" err="1">
                <a:latin typeface="Barlow Condensed Light" panose="00000406000000000000" pitchFamily="2" charset="0"/>
              </a:rPr>
              <a:t>o.likeDate</a:t>
            </a:r>
            <a:r>
              <a:rPr lang="en-US" sz="2800" dirty="0">
                <a:latin typeface="Barlow Condensed Light" panose="00000406000000000000" pitchFamily="2" charset="0"/>
              </a:rPr>
              <a:t> DESC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Truy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vấn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và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sắp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xếp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giảm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dần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các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Favorite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thực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hiện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từ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2020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đến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2030</a:t>
            </a:r>
          </a:p>
          <a:p>
            <a:r>
              <a:rPr lang="en-US" dirty="0">
                <a:latin typeface="Barlow Condensed Light" panose="00000406000000000000" pitchFamily="2" charset="0"/>
              </a:rPr>
              <a:t>SELECT o </a:t>
            </a:r>
            <a:r>
              <a:rPr lang="vi-VN" dirty="0">
                <a:latin typeface="Barlow Condensed Light" panose="00000406000000000000" pitchFamily="2" charset="0"/>
              </a:rPr>
              <a:t>FROM </a:t>
            </a:r>
            <a:r>
              <a:rPr lang="en-US" dirty="0">
                <a:latin typeface="Barlow Condensed Light" panose="00000406000000000000" pitchFamily="2" charset="0"/>
              </a:rPr>
              <a:t>Video o</a:t>
            </a:r>
            <a:r>
              <a:rPr lang="vi-VN" dirty="0">
                <a:latin typeface="Barlow Condensed Light" panose="00000406000000000000" pitchFamily="2" charset="0"/>
              </a:rPr>
              <a:t> WHERE </a:t>
            </a:r>
            <a:r>
              <a:rPr lang="en-US" dirty="0" err="1">
                <a:latin typeface="Barlow Condensed Light" panose="00000406000000000000" pitchFamily="2" charset="0"/>
              </a:rPr>
              <a:t>o.description</a:t>
            </a:r>
            <a:r>
              <a:rPr lang="en-US" dirty="0">
                <a:latin typeface="Barlow Condensed Light" panose="00000406000000000000" pitchFamily="2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Barlow Condensed Light" panose="00000406000000000000" pitchFamily="2" charset="0"/>
              </a:rPr>
              <a:t>IS</a:t>
            </a:r>
            <a:r>
              <a:rPr lang="en-US" dirty="0">
                <a:solidFill>
                  <a:srgbClr val="FF0000"/>
                </a:solidFill>
                <a:latin typeface="Barlow Condensed Light" panose="00000406000000000000" pitchFamily="2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Barlow Condensed Light" panose="00000406000000000000" pitchFamily="2" charset="0"/>
              </a:rPr>
              <a:t>NOT</a:t>
            </a:r>
            <a:r>
              <a:rPr lang="en-US" dirty="0">
                <a:solidFill>
                  <a:srgbClr val="FF0000"/>
                </a:solidFill>
                <a:latin typeface="Barlow Condensed Light" panose="00000406000000000000" pitchFamily="2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Barlow Condensed Light" panose="00000406000000000000" pitchFamily="2" charset="0"/>
              </a:rPr>
              <a:t>NULL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Truy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vấn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các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video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ko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có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mô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tả</a:t>
            </a:r>
            <a:endParaRPr lang="en-US" i="1" dirty="0">
              <a:solidFill>
                <a:srgbClr val="00B050"/>
              </a:solidFill>
              <a:latin typeface="Barlow Condensed Light" panose="00000406000000000000" pitchFamily="2" charset="0"/>
            </a:endParaRPr>
          </a:p>
          <a:p>
            <a:r>
              <a:rPr lang="en-US" dirty="0">
                <a:latin typeface="Barlow Condensed Light" panose="00000406000000000000" pitchFamily="2" charset="0"/>
              </a:rPr>
              <a:t>SELECT o </a:t>
            </a:r>
            <a:r>
              <a:rPr lang="vi-VN" dirty="0">
                <a:latin typeface="Barlow Condensed Light" panose="00000406000000000000" pitchFamily="2" charset="0"/>
              </a:rPr>
              <a:t>FROM </a:t>
            </a:r>
            <a:r>
              <a:rPr lang="en-US" dirty="0">
                <a:latin typeface="Barlow Condensed Light" panose="00000406000000000000" pitchFamily="2" charset="0"/>
              </a:rPr>
              <a:t>Favorite</a:t>
            </a:r>
            <a:r>
              <a:rPr lang="vi-VN" dirty="0">
                <a:latin typeface="Barlow Condensed Light" panose="00000406000000000000" pitchFamily="2" charset="0"/>
              </a:rPr>
              <a:t> </a:t>
            </a:r>
            <a:r>
              <a:rPr lang="en-US" dirty="0">
                <a:latin typeface="Barlow Condensed Light" panose="00000406000000000000" pitchFamily="2" charset="0"/>
              </a:rPr>
              <a:t>o </a:t>
            </a:r>
            <a:r>
              <a:rPr lang="vi-VN" dirty="0">
                <a:latin typeface="Barlow Condensed Light" panose="00000406000000000000" pitchFamily="2" charset="0"/>
              </a:rPr>
              <a:t>WHERE </a:t>
            </a:r>
            <a:r>
              <a:rPr lang="en-US" dirty="0">
                <a:latin typeface="Barlow Condensed Light" panose="00000406000000000000" pitchFamily="2" charset="0"/>
              </a:rPr>
              <a:t>o.user.id </a:t>
            </a:r>
            <a:r>
              <a:rPr lang="en-US" b="1" dirty="0">
                <a:solidFill>
                  <a:srgbClr val="FF0000"/>
                </a:solidFill>
                <a:latin typeface="Barlow Condensed Light" panose="00000406000000000000" pitchFamily="2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Barlow Condensed Light" panose="00000406000000000000" pitchFamily="2" charset="0"/>
              </a:rPr>
              <a:t> </a:t>
            </a:r>
            <a:r>
              <a:rPr lang="vi-VN" dirty="0">
                <a:latin typeface="Barlow Condensed Light" panose="00000406000000000000" pitchFamily="2" charset="0"/>
              </a:rPr>
              <a:t>(</a:t>
            </a:r>
            <a:r>
              <a:rPr lang="en-US" dirty="0" smtClean="0">
                <a:latin typeface="Barlow Condensed Light" panose="00000406000000000000" pitchFamily="2" charset="0"/>
              </a:rPr>
              <a:t>‘</a:t>
            </a:r>
            <a:r>
              <a:rPr lang="en-US" dirty="0" err="1" smtClean="0">
                <a:latin typeface="Barlow Condensed Light" panose="00000406000000000000" pitchFamily="2" charset="0"/>
              </a:rPr>
              <a:t>PheoNC</a:t>
            </a:r>
            <a:r>
              <a:rPr lang="en-US" dirty="0" smtClean="0">
                <a:latin typeface="Barlow Condensed Light" panose="00000406000000000000" pitchFamily="2" charset="0"/>
              </a:rPr>
              <a:t>’, ‘</a:t>
            </a:r>
            <a:r>
              <a:rPr lang="en-US" dirty="0" err="1" smtClean="0">
                <a:latin typeface="Barlow Condensed Light" panose="00000406000000000000" pitchFamily="2" charset="0"/>
              </a:rPr>
              <a:t>NoPT</a:t>
            </a:r>
            <a:r>
              <a:rPr lang="en-US" dirty="0" smtClean="0">
                <a:latin typeface="Barlow Condensed Light" panose="00000406000000000000" pitchFamily="2" charset="0"/>
              </a:rPr>
              <a:t>’</a:t>
            </a:r>
            <a:r>
              <a:rPr lang="vi-VN" dirty="0">
                <a:latin typeface="Barlow Condensed Light" panose="00000406000000000000" pitchFamily="2" charset="0"/>
              </a:rPr>
              <a:t>)</a:t>
            </a:r>
            <a:endParaRPr lang="en-US" dirty="0">
              <a:latin typeface="Barlow Condensed Light" panose="00000406000000000000" pitchFamily="2" charset="0"/>
            </a:endParaRPr>
          </a:p>
          <a:p>
            <a:pPr lvl="1"/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Truy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vấn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các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Favorite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của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Chí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Phèo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(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PheoNC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)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và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Thị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Nở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(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NoPT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)</a:t>
            </a:r>
          </a:p>
          <a:p>
            <a:r>
              <a:rPr lang="en-US" dirty="0">
                <a:latin typeface="Barlow Condensed Light" panose="00000406000000000000" pitchFamily="2" charset="0"/>
              </a:rPr>
              <a:t>SELECT count(o) </a:t>
            </a:r>
            <a:r>
              <a:rPr lang="en-US" dirty="0" smtClean="0">
                <a:latin typeface="Barlow Condensed Light" panose="00000406000000000000" pitchFamily="2" charset="0"/>
              </a:rPr>
              <a:t>FROM </a:t>
            </a:r>
            <a:r>
              <a:rPr lang="en-US" dirty="0">
                <a:latin typeface="Barlow Condensed Light" panose="00000406000000000000" pitchFamily="2" charset="0"/>
              </a:rPr>
              <a:t>Video o WHERE </a:t>
            </a:r>
            <a:r>
              <a:rPr lang="en-US" dirty="0" err="1">
                <a:latin typeface="Barlow Condensed Light" panose="00000406000000000000" pitchFamily="2" charset="0"/>
              </a:rPr>
              <a:t>o.favorites</a:t>
            </a:r>
            <a:r>
              <a:rPr lang="en-US" dirty="0">
                <a:latin typeface="Barlow Condensed Light" panose="00000406000000000000" pitchFamily="2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Barlow Condensed Light" panose="00000406000000000000" pitchFamily="2" charset="0"/>
              </a:rPr>
              <a:t>IS</a:t>
            </a:r>
            <a:r>
              <a:rPr lang="en-US" dirty="0">
                <a:solidFill>
                  <a:srgbClr val="FF0000"/>
                </a:solidFill>
                <a:latin typeface="Barlow Condensed Light" panose="00000406000000000000" pitchFamily="2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Barlow Condensed Light" panose="00000406000000000000" pitchFamily="2" charset="0"/>
              </a:rPr>
              <a:t>EMPTY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Truy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vấn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các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Video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chưa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được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yêu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thích</a:t>
            </a:r>
            <a:endParaRPr lang="en-US" i="1" dirty="0">
              <a:solidFill>
                <a:srgbClr val="00B050"/>
              </a:solidFill>
              <a:latin typeface="Barlow Condensed Light" panose="000004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6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JPQL 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JPQL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Java.</a:t>
            </a:r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pPr lvl="1"/>
            <a:r>
              <a:rPr lang="en-US" dirty="0" smtClean="0"/>
              <a:t>Length(), Trim(), Lower(), Upper(), Substring(), </a:t>
            </a:r>
            <a:r>
              <a:rPr lang="en-US" dirty="0" err="1" smtClean="0"/>
              <a:t>Concat</a:t>
            </a:r>
            <a:r>
              <a:rPr lang="en-US" dirty="0" smtClean="0"/>
              <a:t>(), Locate()…</a:t>
            </a:r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lvl="1"/>
            <a:r>
              <a:rPr lang="en-US" dirty="0" smtClean="0"/>
              <a:t>Year(), Month(), Day(), Hour(), Minute(), Second(), </a:t>
            </a:r>
            <a:r>
              <a:rPr lang="en-US" dirty="0" err="1" smtClean="0"/>
              <a:t>Current_Date</a:t>
            </a:r>
            <a:r>
              <a:rPr lang="en-US" dirty="0" smtClean="0"/>
              <a:t>(), </a:t>
            </a:r>
            <a:r>
              <a:rPr lang="en-US" dirty="0" err="1" smtClean="0"/>
              <a:t>Current_Time</a:t>
            </a:r>
            <a:r>
              <a:rPr lang="en-US" dirty="0" smtClean="0"/>
              <a:t>(), </a:t>
            </a:r>
            <a:r>
              <a:rPr lang="en-US" dirty="0" err="1" smtClean="0"/>
              <a:t>Current_Timestamp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/>
              <a:t>Sum(), Count(), Min(), Max(), </a:t>
            </a:r>
            <a:r>
              <a:rPr lang="en-US" dirty="0" err="1"/>
              <a:t>Avg</a:t>
            </a:r>
            <a:r>
              <a:rPr lang="en-US" dirty="0"/>
              <a:t>(), Size()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err="1" smtClean="0"/>
              <a:t>Sqrt</a:t>
            </a:r>
            <a:r>
              <a:rPr lang="en-US" dirty="0" smtClean="0"/>
              <a:t>(), </a:t>
            </a:r>
            <a:r>
              <a:rPr lang="en-US" dirty="0" err="1" smtClean="0"/>
              <a:t>str</a:t>
            </a:r>
            <a:r>
              <a:rPr lang="en-US" dirty="0" smtClean="0"/>
              <a:t>(), cast(), ceil(), floor()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7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</a:t>
            </a:r>
            <a:r>
              <a:rPr lang="en-US" dirty="0" err="1" smtClean="0"/>
              <a:t>Hàm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54864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Length(String):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00B050"/>
                </a:solidFill>
              </a:rPr>
              <a:t>Lấy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độ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dài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chuỗi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Trim(): String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Cắt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bỏ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khoảng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trắng</a:t>
            </a:r>
            <a:r>
              <a:rPr lang="en-US" i="1" dirty="0">
                <a:solidFill>
                  <a:srgbClr val="00B050"/>
                </a:solidFill>
              </a:rPr>
              <a:t> 2 </a:t>
            </a:r>
            <a:r>
              <a:rPr lang="en-US" i="1" dirty="0" err="1">
                <a:solidFill>
                  <a:srgbClr val="00B050"/>
                </a:solidFill>
              </a:rPr>
              <a:t>đầu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chuỗi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dirty="0" smtClean="0"/>
              <a:t>Lower(String): String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Đổi</a:t>
            </a:r>
            <a:r>
              <a:rPr lang="en-US" i="1" dirty="0">
                <a:solidFill>
                  <a:srgbClr val="00B050"/>
                </a:solidFill>
              </a:rPr>
              <a:t> sang </a:t>
            </a:r>
            <a:r>
              <a:rPr lang="en-US" i="1" dirty="0" err="1">
                <a:solidFill>
                  <a:srgbClr val="00B050"/>
                </a:solidFill>
              </a:rPr>
              <a:t>ký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tự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thường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dirty="0" smtClean="0"/>
              <a:t>Upper(String): String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Đổi</a:t>
            </a:r>
            <a:r>
              <a:rPr lang="en-US" i="1" dirty="0">
                <a:solidFill>
                  <a:srgbClr val="00B050"/>
                </a:solidFill>
              </a:rPr>
              <a:t> sang </a:t>
            </a:r>
            <a:r>
              <a:rPr lang="en-US" i="1" dirty="0" err="1">
                <a:solidFill>
                  <a:srgbClr val="00B050"/>
                </a:solidFill>
              </a:rPr>
              <a:t>ký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tự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hoa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dirty="0" smtClean="0"/>
              <a:t>Substring(String,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): String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Lấy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chuỗi</a:t>
            </a:r>
            <a:r>
              <a:rPr lang="en-US" i="1" dirty="0">
                <a:solidFill>
                  <a:srgbClr val="00B050"/>
                </a:solidFill>
              </a:rPr>
              <a:t> con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(String, String): String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Ghép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chuỗi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dirty="0" smtClean="0"/>
              <a:t>Locate(String, String):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Tìm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vị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trí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xuất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hiện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của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chuỗi</a:t>
            </a:r>
            <a:r>
              <a:rPr lang="en-US" i="1" dirty="0">
                <a:solidFill>
                  <a:srgbClr val="00B050"/>
                </a:solidFill>
              </a:rPr>
              <a:t> con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1112" y="2547372"/>
            <a:ext cx="564128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latin typeface="Barlow Condensed Light" panose="00000406000000000000" pitchFamily="2" charset="0"/>
              </a:rPr>
              <a:t>Ví</a:t>
            </a:r>
            <a:r>
              <a:rPr lang="en-US" sz="2800" i="1" dirty="0" smtClean="0">
                <a:latin typeface="Barlow Condensed Light" panose="00000406000000000000" pitchFamily="2" charset="0"/>
              </a:rPr>
              <a:t> </a:t>
            </a:r>
            <a:r>
              <a:rPr lang="en-US" sz="2800" i="1" dirty="0" err="1" smtClean="0">
                <a:latin typeface="Barlow Condensed Light" panose="00000406000000000000" pitchFamily="2" charset="0"/>
              </a:rPr>
              <a:t>dụ</a:t>
            </a:r>
            <a:r>
              <a:rPr lang="en-US" sz="2800" i="1" dirty="0" smtClean="0">
                <a:latin typeface="Barlow Condensed Light" panose="00000406000000000000" pitchFamily="2" charset="0"/>
              </a:rPr>
              <a:t>: </a:t>
            </a:r>
            <a:r>
              <a:rPr lang="en-US" sz="2800" i="1" dirty="0" err="1" smtClean="0">
                <a:latin typeface="Barlow Condensed Light" panose="00000406000000000000" pitchFamily="2" charset="0"/>
              </a:rPr>
              <a:t>Truy</a:t>
            </a:r>
            <a:r>
              <a:rPr lang="en-US" sz="2800" i="1" dirty="0" smtClean="0">
                <a:latin typeface="Barlow Condensed Light" panose="00000406000000000000" pitchFamily="2" charset="0"/>
              </a:rPr>
              <a:t> </a:t>
            </a:r>
            <a:r>
              <a:rPr lang="en-US" sz="2800" i="1" dirty="0" err="1" smtClean="0">
                <a:latin typeface="Barlow Condensed Light" panose="00000406000000000000" pitchFamily="2" charset="0"/>
              </a:rPr>
              <a:t>vấn</a:t>
            </a:r>
            <a:r>
              <a:rPr lang="en-US" sz="2800" i="1" dirty="0" smtClean="0">
                <a:latin typeface="Barlow Condensed Light" panose="00000406000000000000" pitchFamily="2" charset="0"/>
              </a:rPr>
              <a:t> </a:t>
            </a:r>
            <a:r>
              <a:rPr lang="en-US" sz="2800" i="1" dirty="0" err="1" smtClean="0">
                <a:latin typeface="Barlow Condensed Light" panose="00000406000000000000" pitchFamily="2" charset="0"/>
              </a:rPr>
              <a:t>họ</a:t>
            </a:r>
            <a:r>
              <a:rPr lang="en-US" sz="2800" i="1" dirty="0" smtClean="0">
                <a:latin typeface="Barlow Condensed Light" panose="00000406000000000000" pitchFamily="2" charset="0"/>
              </a:rPr>
              <a:t> </a:t>
            </a:r>
            <a:r>
              <a:rPr lang="en-US" sz="2800" i="1" dirty="0" err="1" smtClean="0">
                <a:latin typeface="Barlow Condensed Light" panose="00000406000000000000" pitchFamily="2" charset="0"/>
              </a:rPr>
              <a:t>tên</a:t>
            </a:r>
            <a:r>
              <a:rPr lang="en-US" sz="2800" i="1" dirty="0" smtClean="0">
                <a:latin typeface="Barlow Condensed Light" panose="00000406000000000000" pitchFamily="2" charset="0"/>
              </a:rPr>
              <a:t> </a:t>
            </a:r>
            <a:r>
              <a:rPr lang="en-US" sz="2800" b="1" i="1" dirty="0" smtClean="0">
                <a:latin typeface="Barlow Condensed Light" panose="00000406000000000000" pitchFamily="2" charset="0"/>
              </a:rPr>
              <a:t>in </a:t>
            </a:r>
            <a:r>
              <a:rPr lang="en-US" sz="2800" b="1" i="1" dirty="0" err="1" smtClean="0">
                <a:latin typeface="Barlow Condensed Light" panose="00000406000000000000" pitchFamily="2" charset="0"/>
              </a:rPr>
              <a:t>hoa</a:t>
            </a:r>
            <a:r>
              <a:rPr lang="en-US" sz="2800" i="1" dirty="0" smtClean="0">
                <a:latin typeface="Barlow Condensed Light" panose="00000406000000000000" pitchFamily="2" charset="0"/>
              </a:rPr>
              <a:t>, email </a:t>
            </a:r>
            <a:r>
              <a:rPr lang="en-US" sz="2800" b="1" i="1" dirty="0" smtClean="0">
                <a:latin typeface="Barlow Condensed Light" panose="00000406000000000000" pitchFamily="2" charset="0"/>
              </a:rPr>
              <a:t>in </a:t>
            </a:r>
            <a:r>
              <a:rPr lang="en-US" sz="2800" b="1" i="1" dirty="0" err="1" smtClean="0">
                <a:latin typeface="Barlow Condensed Light" panose="00000406000000000000" pitchFamily="2" charset="0"/>
              </a:rPr>
              <a:t>thường</a:t>
            </a:r>
            <a:r>
              <a:rPr lang="en-US" sz="2800" b="1" i="1" dirty="0" smtClean="0">
                <a:latin typeface="Barlow Condensed Light" panose="00000406000000000000" pitchFamily="2" charset="0"/>
              </a:rPr>
              <a:t> </a:t>
            </a:r>
          </a:p>
          <a:p>
            <a:r>
              <a:rPr lang="en-US" sz="2800" i="1" dirty="0" err="1" smtClean="0">
                <a:latin typeface="Barlow Condensed Light" panose="00000406000000000000" pitchFamily="2" charset="0"/>
              </a:rPr>
              <a:t>của</a:t>
            </a:r>
            <a:r>
              <a:rPr lang="en-US" sz="2800" i="1" dirty="0" smtClean="0">
                <a:latin typeface="Barlow Condensed Light" panose="00000406000000000000" pitchFamily="2" charset="0"/>
              </a:rPr>
              <a:t> </a:t>
            </a:r>
            <a:r>
              <a:rPr lang="en-US" sz="2800" i="1" dirty="0" err="1" smtClean="0">
                <a:latin typeface="Barlow Condensed Light" panose="00000406000000000000" pitchFamily="2" charset="0"/>
              </a:rPr>
              <a:t>nhưng</a:t>
            </a:r>
            <a:r>
              <a:rPr lang="en-US" sz="2800" i="1" dirty="0" smtClean="0">
                <a:latin typeface="Barlow Condensed Light" panose="00000406000000000000" pitchFamily="2" charset="0"/>
              </a:rPr>
              <a:t> User </a:t>
            </a:r>
            <a:r>
              <a:rPr lang="en-US" sz="2800" b="1" i="1" dirty="0" err="1" smtClean="0">
                <a:latin typeface="Barlow Condensed Light" panose="00000406000000000000" pitchFamily="2" charset="0"/>
              </a:rPr>
              <a:t>họ</a:t>
            </a:r>
            <a:r>
              <a:rPr lang="en-US" sz="2800" b="1" i="1" dirty="0" smtClean="0">
                <a:latin typeface="Barlow Condensed Light" panose="00000406000000000000" pitchFamily="2" charset="0"/>
              </a:rPr>
              <a:t> </a:t>
            </a:r>
            <a:r>
              <a:rPr lang="en-US" sz="2800" b="1" i="1" dirty="0" err="1" smtClean="0">
                <a:latin typeface="Barlow Condensed Light" panose="00000406000000000000" pitchFamily="2" charset="0"/>
              </a:rPr>
              <a:t>Nguyễn</a:t>
            </a:r>
            <a:r>
              <a:rPr lang="en-US" sz="2800" i="1" dirty="0" smtClean="0">
                <a:latin typeface="Barlow Condensed Light" panose="00000406000000000000" pitchFamily="2" charset="0"/>
              </a:rPr>
              <a:t>:</a:t>
            </a:r>
          </a:p>
          <a:p>
            <a:endParaRPr lang="en-US" sz="2800" dirty="0" smtClean="0">
              <a:latin typeface="Barlow Condensed Light" panose="00000406000000000000" pitchFamily="2" charset="0"/>
            </a:endParaRPr>
          </a:p>
          <a:p>
            <a:r>
              <a:rPr lang="en-US" sz="2800" dirty="0" smtClean="0">
                <a:latin typeface="Barlow Condensed Light" panose="00000406000000000000" pitchFamily="2" charset="0"/>
              </a:rPr>
              <a:t>SELECT </a:t>
            </a:r>
            <a:r>
              <a:rPr lang="en-US" sz="2800" b="1" dirty="0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upper</a:t>
            </a:r>
            <a:r>
              <a:rPr lang="en-US" sz="2800" dirty="0" smtClean="0">
                <a:latin typeface="Barlow Condensed Light" panose="00000406000000000000" pitchFamily="2" charset="0"/>
              </a:rPr>
              <a:t>(</a:t>
            </a:r>
            <a:r>
              <a:rPr lang="en-US" sz="2800" dirty="0" err="1" smtClean="0">
                <a:latin typeface="Barlow Condensed Light" panose="00000406000000000000" pitchFamily="2" charset="0"/>
              </a:rPr>
              <a:t>o.fullname</a:t>
            </a:r>
            <a:r>
              <a:rPr lang="en-US" sz="2800" dirty="0" smtClean="0">
                <a:latin typeface="Barlow Condensed Light" panose="00000406000000000000" pitchFamily="2" charset="0"/>
              </a:rPr>
              <a:t>), </a:t>
            </a:r>
            <a:r>
              <a:rPr lang="en-US" sz="2800" b="1" dirty="0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l</a:t>
            </a:r>
            <a:r>
              <a:rPr lang="en-US" sz="2800" b="1" dirty="0">
                <a:solidFill>
                  <a:srgbClr val="FF0000"/>
                </a:solidFill>
                <a:latin typeface="Barlow Condensed Light" panose="00000406000000000000" pitchFamily="2" charset="0"/>
              </a:rPr>
              <a:t>ower</a:t>
            </a:r>
            <a:r>
              <a:rPr lang="en-US" sz="2800" dirty="0" smtClean="0">
                <a:latin typeface="Barlow Condensed Light" panose="00000406000000000000" pitchFamily="2" charset="0"/>
              </a:rPr>
              <a:t>(</a:t>
            </a:r>
            <a:r>
              <a:rPr lang="en-US" sz="2800" dirty="0" err="1" smtClean="0">
                <a:latin typeface="Barlow Condensed Light" panose="00000406000000000000" pitchFamily="2" charset="0"/>
              </a:rPr>
              <a:t>o.email</a:t>
            </a:r>
            <a:r>
              <a:rPr lang="en-US" sz="2800" dirty="0" smtClean="0">
                <a:latin typeface="Barlow Condensed Light" panose="00000406000000000000" pitchFamily="2" charset="0"/>
              </a:rPr>
              <a:t>)</a:t>
            </a:r>
          </a:p>
          <a:p>
            <a:r>
              <a:rPr lang="en-US" sz="2800" dirty="0" smtClean="0">
                <a:latin typeface="Barlow Condensed Light" panose="00000406000000000000" pitchFamily="2" charset="0"/>
              </a:rPr>
              <a:t>FROM User o</a:t>
            </a:r>
          </a:p>
          <a:p>
            <a:r>
              <a:rPr lang="en-US" sz="2800" dirty="0" smtClean="0">
                <a:latin typeface="Barlow Condensed Light" panose="00000406000000000000" pitchFamily="2" charset="0"/>
              </a:rPr>
              <a:t>WHERE </a:t>
            </a:r>
            <a:r>
              <a:rPr lang="en-US" sz="2800" b="1" dirty="0">
                <a:solidFill>
                  <a:srgbClr val="FF0000"/>
                </a:solidFill>
                <a:latin typeface="Barlow Condensed Light" panose="00000406000000000000" pitchFamily="2" charset="0"/>
              </a:rPr>
              <a:t>locate</a:t>
            </a:r>
            <a:r>
              <a:rPr lang="en-US" sz="2800" dirty="0" smtClean="0">
                <a:latin typeface="Barlow Condensed Light" panose="00000406000000000000" pitchFamily="2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Barlow Condensed Light" panose="00000406000000000000" pitchFamily="2" charset="0"/>
              </a:rPr>
              <a:t>trim</a:t>
            </a:r>
            <a:r>
              <a:rPr lang="en-US" sz="2800" dirty="0" smtClean="0">
                <a:latin typeface="Barlow Condensed Light" panose="00000406000000000000" pitchFamily="2" charset="0"/>
              </a:rPr>
              <a:t>(</a:t>
            </a:r>
            <a:r>
              <a:rPr lang="en-US" sz="2800" dirty="0" err="1" smtClean="0">
                <a:latin typeface="Barlow Condensed Light" panose="00000406000000000000" pitchFamily="2" charset="0"/>
              </a:rPr>
              <a:t>o.fullname</a:t>
            </a:r>
            <a:r>
              <a:rPr lang="en-US" sz="2800" dirty="0" smtClean="0">
                <a:latin typeface="Barlow Condensed Light" panose="00000406000000000000" pitchFamily="2" charset="0"/>
              </a:rPr>
              <a:t>), ‘</a:t>
            </a:r>
            <a:r>
              <a:rPr lang="en-US" sz="2800" dirty="0" err="1" smtClean="0">
                <a:latin typeface="Barlow Condensed Light" panose="00000406000000000000" pitchFamily="2" charset="0"/>
              </a:rPr>
              <a:t>Nguyễn</a:t>
            </a:r>
            <a:r>
              <a:rPr lang="en-US" sz="2800" dirty="0" smtClean="0">
                <a:latin typeface="Barlow Condensed Light" panose="00000406000000000000" pitchFamily="2" charset="0"/>
              </a:rPr>
              <a:t>’) = 0</a:t>
            </a:r>
            <a:endParaRPr lang="en-US" sz="2800" dirty="0">
              <a:latin typeface="Barlow Condensed Light" panose="000004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90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JPQL Hàm – Xử lý thời 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54864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Year(Date):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00B050"/>
                </a:solidFill>
              </a:rPr>
              <a:t>Lấy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năm</a:t>
            </a:r>
            <a:r>
              <a:rPr lang="en-US" i="1" dirty="0" smtClean="0">
                <a:solidFill>
                  <a:srgbClr val="00B050"/>
                </a:solidFill>
              </a:rPr>
              <a:t> 4 </a:t>
            </a:r>
            <a:r>
              <a:rPr lang="en-US" i="1" dirty="0" err="1" smtClean="0">
                <a:solidFill>
                  <a:srgbClr val="00B050"/>
                </a:solidFill>
              </a:rPr>
              <a:t>chữ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số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Month(Date):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Lấy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tháng</a:t>
            </a:r>
            <a:r>
              <a:rPr lang="en-US" i="1" dirty="0">
                <a:solidFill>
                  <a:srgbClr val="00B050"/>
                </a:solidFill>
              </a:rPr>
              <a:t> (1..12)</a:t>
            </a:r>
          </a:p>
          <a:p>
            <a:r>
              <a:rPr lang="en-US" dirty="0" smtClean="0"/>
              <a:t>Day(Date):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Lấy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ngày</a:t>
            </a:r>
            <a:r>
              <a:rPr lang="en-US" i="1" dirty="0">
                <a:solidFill>
                  <a:srgbClr val="00B050"/>
                </a:solidFill>
              </a:rPr>
              <a:t> (1..31)</a:t>
            </a:r>
          </a:p>
          <a:p>
            <a:r>
              <a:rPr lang="en-US" dirty="0" smtClean="0"/>
              <a:t>Hour(Date):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Lấy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giờ</a:t>
            </a:r>
            <a:r>
              <a:rPr lang="en-US" i="1" dirty="0">
                <a:solidFill>
                  <a:srgbClr val="00B050"/>
                </a:solidFill>
              </a:rPr>
              <a:t> (0..23)</a:t>
            </a:r>
          </a:p>
          <a:p>
            <a:r>
              <a:rPr lang="en-US" dirty="0" smtClean="0"/>
              <a:t>Minute(Date):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Lấy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phút</a:t>
            </a:r>
            <a:r>
              <a:rPr lang="en-US" i="1" dirty="0">
                <a:solidFill>
                  <a:srgbClr val="00B050"/>
                </a:solidFill>
              </a:rPr>
              <a:t> (0..59)</a:t>
            </a:r>
          </a:p>
          <a:p>
            <a:r>
              <a:rPr lang="en-US" dirty="0" smtClean="0"/>
              <a:t>Second(Date):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Lấy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giấy</a:t>
            </a:r>
            <a:r>
              <a:rPr lang="en-US" i="1" dirty="0">
                <a:solidFill>
                  <a:srgbClr val="00B050"/>
                </a:solidFill>
              </a:rPr>
              <a:t> (0..59)</a:t>
            </a:r>
          </a:p>
          <a:p>
            <a:r>
              <a:rPr lang="en-US" dirty="0" err="1" smtClean="0"/>
              <a:t>Current_Date</a:t>
            </a:r>
            <a:r>
              <a:rPr lang="en-US" dirty="0" smtClean="0"/>
              <a:t>(): Date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Lấy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thời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gian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hiện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tại</a:t>
            </a:r>
            <a:r>
              <a:rPr lang="en-US" i="1" dirty="0">
                <a:solidFill>
                  <a:srgbClr val="00B050"/>
                </a:solidFill>
              </a:rPr>
              <a:t> (</a:t>
            </a:r>
            <a:r>
              <a:rPr lang="en-US" i="1" dirty="0" err="1">
                <a:solidFill>
                  <a:srgbClr val="00B050"/>
                </a:solidFill>
              </a:rPr>
              <a:t>chỉ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ngày-tháng-năm</a:t>
            </a:r>
            <a:r>
              <a:rPr lang="en-US" i="1" dirty="0">
                <a:solidFill>
                  <a:srgbClr val="00B050"/>
                </a:solidFill>
              </a:rPr>
              <a:t>)</a:t>
            </a:r>
          </a:p>
          <a:p>
            <a:r>
              <a:rPr lang="en-US" dirty="0" err="1" smtClean="0"/>
              <a:t>Current_Time</a:t>
            </a:r>
            <a:r>
              <a:rPr lang="en-US" dirty="0" smtClean="0"/>
              <a:t>(): Date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Lấy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thời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gian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hiện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tại</a:t>
            </a:r>
            <a:r>
              <a:rPr lang="en-US" i="1" dirty="0">
                <a:solidFill>
                  <a:srgbClr val="00B050"/>
                </a:solidFill>
              </a:rPr>
              <a:t> (</a:t>
            </a:r>
            <a:r>
              <a:rPr lang="en-US" i="1" dirty="0" err="1">
                <a:solidFill>
                  <a:srgbClr val="00B050"/>
                </a:solidFill>
              </a:rPr>
              <a:t>chỉ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giờ-phút-giây</a:t>
            </a:r>
            <a:r>
              <a:rPr lang="en-US" i="1" dirty="0">
                <a:solidFill>
                  <a:srgbClr val="00B050"/>
                </a:solidFill>
              </a:rPr>
              <a:t>)</a:t>
            </a:r>
          </a:p>
          <a:p>
            <a:r>
              <a:rPr lang="en-US" dirty="0" err="1" smtClean="0"/>
              <a:t>Current_Timestamp</a:t>
            </a:r>
            <a:r>
              <a:rPr lang="en-US" dirty="0" smtClean="0"/>
              <a:t>(): Date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Lấy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thời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gian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hiện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tại</a:t>
            </a:r>
            <a:r>
              <a:rPr lang="en-US" i="1" dirty="0">
                <a:solidFill>
                  <a:srgbClr val="00B050"/>
                </a:solidFill>
              </a:rPr>
              <a:t> (</a:t>
            </a:r>
            <a:r>
              <a:rPr lang="en-US" i="1" dirty="0" err="1">
                <a:solidFill>
                  <a:srgbClr val="00B050"/>
                </a:solidFill>
              </a:rPr>
              <a:t>đầy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đủ</a:t>
            </a:r>
            <a:r>
              <a:rPr lang="en-US" i="1" dirty="0">
                <a:solidFill>
                  <a:srgbClr val="00B05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38600" y="1371600"/>
            <a:ext cx="7543800" cy="2819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i="1" dirty="0" err="1" smtClean="0">
                <a:latin typeface="Barlow Condensed Light" panose="00000406000000000000" pitchFamily="2" charset="0"/>
              </a:rPr>
              <a:t>Ví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dụ</a:t>
            </a:r>
            <a:r>
              <a:rPr lang="en-US" i="1" dirty="0" smtClean="0">
                <a:latin typeface="Barlow Condensed Light" panose="00000406000000000000" pitchFamily="2" charset="0"/>
              </a:rPr>
              <a:t>: </a:t>
            </a:r>
            <a:r>
              <a:rPr lang="en-US" i="1" dirty="0" err="1" smtClean="0">
                <a:latin typeface="Barlow Condensed Light" panose="00000406000000000000" pitchFamily="2" charset="0"/>
              </a:rPr>
              <a:t>Truy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vấn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tiêu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đề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và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tháng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yêu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thích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trong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vòng</a:t>
            </a:r>
            <a:r>
              <a:rPr lang="en-US" i="1" dirty="0" smtClean="0">
                <a:latin typeface="Barlow Condensed Light" panose="00000406000000000000" pitchFamily="2" charset="0"/>
              </a:rPr>
              <a:t> 5 </a:t>
            </a:r>
            <a:r>
              <a:rPr lang="en-US" i="1" dirty="0" err="1" smtClean="0">
                <a:latin typeface="Barlow Condensed Light" panose="00000406000000000000" pitchFamily="2" charset="0"/>
              </a:rPr>
              <a:t>năm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đổ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lại</a:t>
            </a:r>
            <a:r>
              <a:rPr lang="en-US" i="1" dirty="0" smtClean="0">
                <a:latin typeface="Barlow Condensed Light" panose="00000406000000000000" pitchFamily="2" charset="0"/>
              </a:rPr>
              <a:t>:</a:t>
            </a:r>
          </a:p>
          <a:p>
            <a:pPr marL="57150" indent="0">
              <a:buNone/>
            </a:pPr>
            <a:endParaRPr lang="en-US" dirty="0" smtClean="0">
              <a:latin typeface="Barlow Condensed Light" panose="00000406000000000000" pitchFamily="2" charset="0"/>
            </a:endParaRPr>
          </a:p>
          <a:p>
            <a:pPr marL="57150" indent="0">
              <a:buNone/>
            </a:pPr>
            <a:r>
              <a:rPr lang="en-US" sz="3200" dirty="0" smtClean="0">
                <a:latin typeface="Barlow Condensed Light" panose="00000406000000000000" pitchFamily="2" charset="0"/>
              </a:rPr>
              <a:t>SELECT </a:t>
            </a:r>
            <a:r>
              <a:rPr lang="en-US" sz="3200" dirty="0" err="1" smtClean="0">
                <a:latin typeface="Barlow Condensed Light" panose="00000406000000000000" pitchFamily="2" charset="0"/>
              </a:rPr>
              <a:t>o.video.title</a:t>
            </a:r>
            <a:r>
              <a:rPr lang="en-US" sz="3200" dirty="0" smtClean="0">
                <a:latin typeface="Barlow Condensed Light" panose="00000406000000000000" pitchFamily="2" charset="0"/>
              </a:rPr>
              <a:t> AS Title, </a:t>
            </a:r>
            <a:r>
              <a:rPr lang="en-US" sz="3200" b="1" dirty="0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month</a:t>
            </a:r>
            <a:r>
              <a:rPr lang="en-US" sz="3200" dirty="0" smtClean="0">
                <a:latin typeface="Barlow Condensed Light" panose="00000406000000000000" pitchFamily="2" charset="0"/>
              </a:rPr>
              <a:t>(</a:t>
            </a:r>
            <a:r>
              <a:rPr lang="en-US" sz="3200" dirty="0" err="1" smtClean="0">
                <a:latin typeface="Barlow Condensed Light" panose="00000406000000000000" pitchFamily="2" charset="0"/>
              </a:rPr>
              <a:t>o.likeDate</a:t>
            </a:r>
            <a:r>
              <a:rPr lang="en-US" sz="3200" dirty="0" smtClean="0">
                <a:latin typeface="Barlow Condensed Light" panose="00000406000000000000" pitchFamily="2" charset="0"/>
              </a:rPr>
              <a:t>)  AS Month</a:t>
            </a:r>
          </a:p>
          <a:p>
            <a:pPr marL="57150" indent="0">
              <a:buNone/>
            </a:pPr>
            <a:r>
              <a:rPr lang="en-US" sz="3200" dirty="0" smtClean="0">
                <a:latin typeface="Barlow Condensed Light" panose="00000406000000000000" pitchFamily="2" charset="0"/>
              </a:rPr>
              <a:t>FROM Favorite </a:t>
            </a:r>
            <a:r>
              <a:rPr lang="en-US" sz="3200" dirty="0">
                <a:latin typeface="Barlow Condensed Light" panose="00000406000000000000" pitchFamily="2" charset="0"/>
              </a:rPr>
              <a:t>o</a:t>
            </a:r>
            <a:r>
              <a:rPr lang="en-US" sz="3200" dirty="0" smtClean="0">
                <a:latin typeface="Barlow Condensed Light" panose="00000406000000000000" pitchFamily="2" charset="0"/>
              </a:rPr>
              <a:t> </a:t>
            </a:r>
          </a:p>
          <a:p>
            <a:pPr marL="57150" indent="0">
              <a:buNone/>
            </a:pPr>
            <a:r>
              <a:rPr lang="en-US" sz="3200" dirty="0" smtClean="0">
                <a:latin typeface="Barlow Condensed Light" panose="00000406000000000000" pitchFamily="2" charset="0"/>
              </a:rPr>
              <a:t>WHERE</a:t>
            </a:r>
            <a:r>
              <a:rPr lang="vi-VN" sz="3200" dirty="0" smtClean="0">
                <a:latin typeface="Barlow Condensed Light" panose="00000406000000000000" pitchFamily="2" charset="0"/>
              </a:rPr>
              <a:t> </a:t>
            </a:r>
            <a:r>
              <a:rPr lang="en-US" sz="3200" dirty="0" smtClean="0">
                <a:latin typeface="Barlow Condensed Light" panose="00000406000000000000" pitchFamily="2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Barlow Condensed Light" panose="00000406000000000000" pitchFamily="2" charset="0"/>
              </a:rPr>
              <a:t>year</a:t>
            </a:r>
            <a:r>
              <a:rPr lang="en-US" sz="3200" dirty="0" smtClean="0">
                <a:latin typeface="Barlow Condensed Light" panose="00000406000000000000" pitchFamily="2" charset="0"/>
              </a:rPr>
              <a:t>(</a:t>
            </a:r>
            <a:r>
              <a:rPr lang="en-US" sz="3200" b="1" dirty="0" err="1">
                <a:solidFill>
                  <a:srgbClr val="FF0000"/>
                </a:solidFill>
                <a:latin typeface="Barlow Condensed Light" panose="00000406000000000000" pitchFamily="2" charset="0"/>
              </a:rPr>
              <a:t>current_date</a:t>
            </a:r>
            <a:r>
              <a:rPr lang="en-US" sz="3200" dirty="0" smtClean="0">
                <a:latin typeface="Barlow Condensed Light" panose="00000406000000000000" pitchFamily="2" charset="0"/>
              </a:rPr>
              <a:t>()) - </a:t>
            </a:r>
            <a:r>
              <a:rPr lang="en-US" sz="3200" b="1" dirty="0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year</a:t>
            </a:r>
            <a:r>
              <a:rPr lang="en-US" sz="3200" dirty="0" smtClean="0">
                <a:latin typeface="Barlow Condensed Light" panose="00000406000000000000" pitchFamily="2" charset="0"/>
              </a:rPr>
              <a:t>(</a:t>
            </a:r>
            <a:r>
              <a:rPr lang="en-US" sz="3200" dirty="0" err="1" smtClean="0">
                <a:latin typeface="Barlow Condensed Light" panose="00000406000000000000" pitchFamily="2" charset="0"/>
              </a:rPr>
              <a:t>o.likeDate</a:t>
            </a:r>
            <a:r>
              <a:rPr lang="en-US" sz="3200" dirty="0" smtClean="0">
                <a:latin typeface="Barlow Condensed Light" panose="00000406000000000000" pitchFamily="2" charset="0"/>
              </a:rPr>
              <a:t>)) &gt; 5</a:t>
            </a:r>
          </a:p>
        </p:txBody>
      </p:sp>
    </p:spTree>
    <p:extLst>
      <p:ext uri="{BB962C8B-B14F-4D97-AF65-F5344CB8AC3E}">
        <p14:creationId xmlns:p14="http://schemas.microsoft.com/office/powerpoint/2010/main" val="93129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</a:t>
            </a:r>
            <a:r>
              <a:rPr lang="en-US" dirty="0" err="1" smtClean="0"/>
              <a:t>Hàm</a:t>
            </a:r>
            <a:r>
              <a:rPr lang="en-US" dirty="0" smtClean="0"/>
              <a:t> –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39624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Sum(Double): Double</a:t>
            </a:r>
          </a:p>
          <a:p>
            <a:pPr lvl="1"/>
            <a:r>
              <a:rPr lang="en-US" dirty="0" err="1" smtClean="0"/>
              <a:t>Tổng</a:t>
            </a:r>
            <a:endParaRPr lang="en-US" dirty="0" smtClean="0"/>
          </a:p>
          <a:p>
            <a:r>
              <a:rPr lang="en-US" dirty="0" smtClean="0"/>
              <a:t>Count(T):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Đếm</a:t>
            </a:r>
            <a:endParaRPr lang="en-US" dirty="0" smtClean="0"/>
          </a:p>
          <a:p>
            <a:r>
              <a:rPr lang="en-US" dirty="0" smtClean="0"/>
              <a:t>Min(T): T</a:t>
            </a:r>
          </a:p>
          <a:p>
            <a:pPr lvl="1"/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smtClean="0"/>
              <a:t>Max(T): T</a:t>
            </a:r>
          </a:p>
          <a:p>
            <a:pPr lvl="1"/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Avg</a:t>
            </a:r>
            <a:r>
              <a:rPr lang="en-US" dirty="0" smtClean="0"/>
              <a:t>(Double): Double</a:t>
            </a:r>
          </a:p>
          <a:p>
            <a:pPr lvl="1"/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 smtClean="0"/>
          </a:p>
          <a:p>
            <a:r>
              <a:rPr lang="en-US" dirty="0" smtClean="0"/>
              <a:t>Size(List&lt;T&gt;):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15000" y="1371600"/>
            <a:ext cx="5867400" cy="495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i="1" dirty="0" err="1" smtClean="0">
                <a:latin typeface="Barlow Condensed Light" panose="00000406000000000000" pitchFamily="2" charset="0"/>
              </a:rPr>
              <a:t>Ví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dụ</a:t>
            </a:r>
            <a:r>
              <a:rPr lang="en-US" i="1" dirty="0" smtClean="0">
                <a:latin typeface="Barlow Condensed Light" panose="00000406000000000000" pitchFamily="2" charset="0"/>
              </a:rPr>
              <a:t>: </a:t>
            </a:r>
            <a:r>
              <a:rPr lang="en-US" i="1" dirty="0" err="1" smtClean="0">
                <a:latin typeface="Barlow Condensed Light" panose="00000406000000000000" pitchFamily="2" charset="0"/>
              </a:rPr>
              <a:t>Tổng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hợp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số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lượt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thích</a:t>
            </a:r>
            <a:r>
              <a:rPr lang="en-US" i="1" dirty="0" smtClean="0">
                <a:latin typeface="Barlow Condensed Light" panose="00000406000000000000" pitchFamily="2" charset="0"/>
              </a:rPr>
              <a:t>, </a:t>
            </a:r>
            <a:r>
              <a:rPr lang="en-US" i="1" dirty="0" err="1" smtClean="0">
                <a:latin typeface="Barlow Condensed Light" panose="00000406000000000000" pitchFamily="2" charset="0"/>
              </a:rPr>
              <a:t>ngày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đầu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tiên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và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ngày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cuối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cùng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được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thích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của</a:t>
            </a:r>
            <a:r>
              <a:rPr lang="en-US" i="1" dirty="0" smtClean="0"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latin typeface="Barlow Condensed Light" panose="00000406000000000000" pitchFamily="2" charset="0"/>
              </a:rPr>
              <a:t>từng</a:t>
            </a:r>
            <a:r>
              <a:rPr lang="en-US" i="1" dirty="0" smtClean="0">
                <a:latin typeface="Barlow Condensed Light" panose="00000406000000000000" pitchFamily="2" charset="0"/>
              </a:rPr>
              <a:t> video:</a:t>
            </a:r>
          </a:p>
          <a:p>
            <a:pPr marL="57150" indent="0">
              <a:buNone/>
            </a:pPr>
            <a:endParaRPr lang="en-US" dirty="0" smtClean="0">
              <a:latin typeface="Barlow Condensed Light" panose="00000406000000000000" pitchFamily="2" charset="0"/>
            </a:endParaRPr>
          </a:p>
          <a:p>
            <a:pPr marL="57150" indent="0">
              <a:buNone/>
            </a:pPr>
            <a:r>
              <a:rPr lang="en-US" dirty="0" smtClean="0">
                <a:latin typeface="Barlow Condensed Light" panose="00000406000000000000" pitchFamily="2" charset="0"/>
              </a:rPr>
              <a:t>SELECT </a:t>
            </a:r>
          </a:p>
          <a:p>
            <a:pPr marL="457200" lvl="1" indent="0">
              <a:buNone/>
            </a:pPr>
            <a:r>
              <a:rPr lang="en-US" dirty="0" err="1" smtClean="0">
                <a:latin typeface="Barlow Condensed Light" panose="00000406000000000000" pitchFamily="2" charset="0"/>
              </a:rPr>
              <a:t>o.video.title</a:t>
            </a:r>
            <a:r>
              <a:rPr lang="en-US" dirty="0" smtClean="0">
                <a:latin typeface="Barlow Condensed Light" panose="00000406000000000000" pitchFamily="2" charset="0"/>
              </a:rPr>
              <a:t> AS Title,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Barlow Condensed Light" panose="00000406000000000000" pitchFamily="2" charset="0"/>
              </a:rPr>
              <a:t>count</a:t>
            </a:r>
            <a:r>
              <a:rPr lang="en-US" dirty="0" smtClean="0">
                <a:latin typeface="Barlow Condensed Light" panose="00000406000000000000" pitchFamily="2" charset="0"/>
              </a:rPr>
              <a:t>(o) AS </a:t>
            </a:r>
            <a:r>
              <a:rPr lang="en-US" dirty="0" err="1" smtClean="0">
                <a:latin typeface="Barlow Condensed Light" panose="00000406000000000000" pitchFamily="2" charset="0"/>
              </a:rPr>
              <a:t>LikeCount</a:t>
            </a:r>
            <a:r>
              <a:rPr lang="en-US" dirty="0" smtClean="0">
                <a:latin typeface="Barlow Condensed Light" panose="00000406000000000000" pitchFamily="2" charset="0"/>
              </a:rPr>
              <a:t>,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Barlow Condensed Light" panose="00000406000000000000" pitchFamily="2" charset="0"/>
              </a:rPr>
              <a:t>min</a:t>
            </a:r>
            <a:r>
              <a:rPr lang="en-US" dirty="0" smtClean="0">
                <a:latin typeface="Barlow Condensed Light" panose="00000406000000000000" pitchFamily="2" charset="0"/>
              </a:rPr>
              <a:t>(</a:t>
            </a:r>
            <a:r>
              <a:rPr lang="en-US" dirty="0" err="1" smtClean="0">
                <a:latin typeface="Barlow Condensed Light" panose="00000406000000000000" pitchFamily="2" charset="0"/>
              </a:rPr>
              <a:t>o.likeDate</a:t>
            </a:r>
            <a:r>
              <a:rPr lang="en-US" dirty="0" smtClean="0">
                <a:latin typeface="Barlow Condensed Light" panose="00000406000000000000" pitchFamily="2" charset="0"/>
              </a:rPr>
              <a:t>) AS </a:t>
            </a:r>
            <a:r>
              <a:rPr lang="en-US" dirty="0" err="1" smtClean="0">
                <a:latin typeface="Barlow Condensed Light" panose="00000406000000000000" pitchFamily="2" charset="0"/>
              </a:rPr>
              <a:t>FirstDate</a:t>
            </a:r>
            <a:endParaRPr lang="en-US" dirty="0" smtClean="0">
              <a:latin typeface="Barlow Condensed Light" panose="00000406000000000000" pitchFamily="2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Barlow Condensed Light" panose="00000406000000000000" pitchFamily="2" charset="0"/>
              </a:rPr>
              <a:t>max</a:t>
            </a:r>
            <a:r>
              <a:rPr lang="en-US" dirty="0" smtClean="0">
                <a:latin typeface="Barlow Condensed Light" panose="00000406000000000000" pitchFamily="2" charset="0"/>
              </a:rPr>
              <a:t>(</a:t>
            </a:r>
            <a:r>
              <a:rPr lang="en-US" dirty="0" err="1" smtClean="0">
                <a:latin typeface="Barlow Condensed Light" panose="00000406000000000000" pitchFamily="2" charset="0"/>
              </a:rPr>
              <a:t>o.likeDate</a:t>
            </a:r>
            <a:r>
              <a:rPr lang="en-US" dirty="0" smtClean="0">
                <a:latin typeface="Barlow Condensed Light" panose="00000406000000000000" pitchFamily="2" charset="0"/>
              </a:rPr>
              <a:t>) AS </a:t>
            </a:r>
            <a:r>
              <a:rPr lang="en-US" dirty="0" err="1" smtClean="0">
                <a:latin typeface="Barlow Condensed Light" panose="00000406000000000000" pitchFamily="2" charset="0"/>
              </a:rPr>
              <a:t>LastDate</a:t>
            </a:r>
            <a:endParaRPr lang="en-US" dirty="0" smtClean="0">
              <a:latin typeface="Barlow Condensed Light" panose="00000406000000000000" pitchFamily="2" charset="0"/>
            </a:endParaRPr>
          </a:p>
          <a:p>
            <a:pPr marL="57150" indent="0">
              <a:buNone/>
            </a:pPr>
            <a:r>
              <a:rPr lang="en-US" dirty="0" smtClean="0">
                <a:latin typeface="Barlow Condensed Light" panose="00000406000000000000" pitchFamily="2" charset="0"/>
              </a:rPr>
              <a:t>FROM Favorite o</a:t>
            </a:r>
          </a:p>
          <a:p>
            <a:pPr marL="57150" indent="0">
              <a:buNone/>
            </a:pPr>
            <a:r>
              <a:rPr lang="en-US" dirty="0" smtClean="0">
                <a:latin typeface="Barlow Condensed Light" panose="00000406000000000000" pitchFamily="2" charset="0"/>
              </a:rPr>
              <a:t>GROUP BY </a:t>
            </a:r>
            <a:r>
              <a:rPr lang="en-US" dirty="0" err="1" smtClean="0">
                <a:latin typeface="Barlow Condensed Light" panose="00000406000000000000" pitchFamily="2" charset="0"/>
              </a:rPr>
              <a:t>o.video.title</a:t>
            </a:r>
            <a:endParaRPr lang="en-US" dirty="0">
              <a:latin typeface="Barlow Condensed Light" panose="000004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09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</a:t>
            </a:r>
            <a:r>
              <a:rPr lang="en-US" dirty="0" err="1" smtClean="0"/>
              <a:t>Hàm</a:t>
            </a:r>
            <a:r>
              <a:rPr lang="en-US" dirty="0" smtClean="0"/>
              <a:t> –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4572000" cy="563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Sqrt</a:t>
            </a:r>
            <a:r>
              <a:rPr lang="en-US" dirty="0" smtClean="0"/>
              <a:t>(Double): Double</a:t>
            </a:r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2</a:t>
            </a:r>
          </a:p>
          <a:p>
            <a:r>
              <a:rPr lang="en-US" dirty="0" smtClean="0"/>
              <a:t>ceil(Double): Double</a:t>
            </a:r>
          </a:p>
          <a:p>
            <a:pPr lvl="1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r>
              <a:rPr lang="en-US" dirty="0"/>
              <a:t>floor(Double</a:t>
            </a:r>
            <a:r>
              <a:rPr lang="en-US" dirty="0" smtClean="0"/>
              <a:t>): </a:t>
            </a:r>
            <a:r>
              <a:rPr lang="en-US" dirty="0"/>
              <a:t>Double</a:t>
            </a:r>
            <a:endParaRPr lang="en-US" dirty="0" smtClean="0"/>
          </a:p>
          <a:p>
            <a:pPr lvl="1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endParaRPr lang="en-US" dirty="0" smtClean="0"/>
          </a:p>
          <a:p>
            <a:r>
              <a:rPr lang="en-US" dirty="0" err="1" smtClean="0"/>
              <a:t>str</a:t>
            </a:r>
            <a:r>
              <a:rPr lang="en-US" dirty="0" smtClean="0"/>
              <a:t>(Object): String</a:t>
            </a:r>
          </a:p>
          <a:p>
            <a:pPr lvl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chuỗi</a:t>
            </a:r>
            <a:endParaRPr lang="en-US" dirty="0"/>
          </a:p>
          <a:p>
            <a:r>
              <a:rPr lang="en-US" dirty="0" smtClean="0"/>
              <a:t>cast(T1 AS T2)</a:t>
            </a:r>
          </a:p>
          <a:p>
            <a:pPr lvl="1"/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10200" y="1371600"/>
            <a:ext cx="61722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endParaRPr lang="en-US" dirty="0" smtClean="0">
              <a:latin typeface="Barlow Condensed Light" panose="00000406000000000000" pitchFamily="2" charset="0"/>
            </a:endParaRPr>
          </a:p>
          <a:p>
            <a:pPr marL="57150" indent="0">
              <a:buNone/>
            </a:pPr>
            <a:r>
              <a:rPr lang="en-US" dirty="0" smtClean="0">
                <a:latin typeface="Barlow Condensed Light" panose="00000406000000000000" pitchFamily="2" charset="0"/>
              </a:rPr>
              <a:t>SELECT </a:t>
            </a:r>
          </a:p>
          <a:p>
            <a:pPr marL="57150" indent="0">
              <a:buNone/>
            </a:pPr>
            <a:r>
              <a:rPr lang="en-US" dirty="0" smtClean="0">
                <a:latin typeface="Barlow Condensed Light" panose="00000406000000000000" pitchFamily="2" charset="0"/>
              </a:rPr>
              <a:t>count(o) AS </a:t>
            </a:r>
            <a:r>
              <a:rPr lang="en-US" dirty="0" err="1" smtClean="0">
                <a:latin typeface="Barlow Condensed Light" panose="00000406000000000000" pitchFamily="2" charset="0"/>
              </a:rPr>
              <a:t>ItemCount</a:t>
            </a:r>
            <a:r>
              <a:rPr lang="en-US" dirty="0" smtClean="0">
                <a:latin typeface="Barlow Condensed Light" panose="00000406000000000000" pitchFamily="2" charset="0"/>
              </a:rPr>
              <a:t>,</a:t>
            </a:r>
          </a:p>
          <a:p>
            <a:pPr marL="5715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cast</a:t>
            </a:r>
            <a:r>
              <a:rPr lang="en-US" dirty="0" smtClean="0">
                <a:latin typeface="Barlow Condensed Light" panose="00000406000000000000" pitchFamily="2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ceil</a:t>
            </a:r>
            <a:r>
              <a:rPr lang="en-US" dirty="0" smtClean="0">
                <a:latin typeface="Barlow Condensed Light" panose="00000406000000000000" pitchFamily="2" charset="0"/>
              </a:rPr>
              <a:t>(count(o)/8.0) AS </a:t>
            </a:r>
            <a:r>
              <a:rPr lang="en-US" dirty="0" err="1" smtClean="0">
                <a:latin typeface="Barlow Condensed Light" panose="00000406000000000000" pitchFamily="2" charset="0"/>
              </a:rPr>
              <a:t>int</a:t>
            </a:r>
            <a:r>
              <a:rPr lang="en-US" dirty="0" smtClean="0">
                <a:latin typeface="Barlow Condensed Light" panose="00000406000000000000" pitchFamily="2" charset="0"/>
              </a:rPr>
              <a:t>) AS </a:t>
            </a:r>
            <a:r>
              <a:rPr lang="en-US" dirty="0" err="1" smtClean="0">
                <a:latin typeface="Barlow Condensed Light" panose="00000406000000000000" pitchFamily="2" charset="0"/>
              </a:rPr>
              <a:t>PageCount</a:t>
            </a:r>
            <a:endParaRPr lang="en-US" dirty="0" smtClean="0">
              <a:latin typeface="Barlow Condensed Light" panose="00000406000000000000" pitchFamily="2" charset="0"/>
            </a:endParaRPr>
          </a:p>
          <a:p>
            <a:pPr marL="57150" indent="0">
              <a:buNone/>
            </a:pPr>
            <a:r>
              <a:rPr lang="en-US" dirty="0" smtClean="0">
                <a:latin typeface="Barlow Condensed Light" panose="00000406000000000000" pitchFamily="2" charset="0"/>
              </a:rPr>
              <a:t>FROM Video o</a:t>
            </a:r>
            <a:endParaRPr lang="en-US" dirty="0">
              <a:latin typeface="Barlow Condensed Light" panose="000004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3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06945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10972800" cy="566166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JPQL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Cấu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trúc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lệnh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JPQL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JPQL</a:t>
            </a:r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&amp; DELETE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JPQL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JPA </a:t>
            </a:r>
            <a:r>
              <a:rPr lang="en-US" dirty="0" err="1" smtClean="0"/>
              <a:t>EntityManager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/>
            <a:r>
              <a:rPr lang="en-US" dirty="0" smtClean="0"/>
              <a:t>Merge(Object):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 smtClean="0"/>
          </a:p>
          <a:p>
            <a:pPr lvl="1"/>
            <a:r>
              <a:rPr lang="en-US" dirty="0" smtClean="0"/>
              <a:t>Remove(Object): </a:t>
            </a:r>
            <a:r>
              <a:rPr lang="en-US" dirty="0" err="1" smtClean="0"/>
              <a:t>xóa</a:t>
            </a:r>
            <a:endParaRPr lang="en-US" dirty="0" smtClean="0"/>
          </a:p>
          <a:p>
            <a:r>
              <a:rPr lang="en-US" dirty="0" smtClean="0"/>
              <a:t>JPQL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UPDATE </a:t>
            </a:r>
            <a:r>
              <a:rPr lang="en-US" dirty="0" err="1" smtClean="0"/>
              <a:t>và</a:t>
            </a:r>
            <a:r>
              <a:rPr lang="en-US" dirty="0" smtClean="0"/>
              <a:t> DELETE </a:t>
            </a:r>
            <a:r>
              <a:rPr lang="en-US" dirty="0" err="1" smtClean="0"/>
              <a:t>với</a:t>
            </a:r>
            <a:r>
              <a:rPr lang="en-US" dirty="0" smtClean="0"/>
              <a:t> JPQL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UPDATE</a:t>
            </a:r>
            <a:r>
              <a:rPr lang="en-US" dirty="0" smtClean="0">
                <a:latin typeface="Barlow Condensed Light" panose="00000406000000000000" pitchFamily="2" charset="0"/>
              </a:rPr>
              <a:t> User o </a:t>
            </a:r>
            <a:r>
              <a:rPr lang="en-US" dirty="0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SET</a:t>
            </a:r>
            <a:r>
              <a:rPr lang="en-US" dirty="0" smtClean="0">
                <a:latin typeface="Barlow Condensed Light" panose="00000406000000000000" pitchFamily="2" charset="0"/>
              </a:rPr>
              <a:t> o.id=‘</a:t>
            </a:r>
            <a:r>
              <a:rPr lang="en-US" dirty="0">
                <a:latin typeface="Barlow Condensed Light" panose="00000406000000000000" pitchFamily="2" charset="0"/>
              </a:rPr>
              <a:t>p</a:t>
            </a:r>
            <a:r>
              <a:rPr lang="en-US" dirty="0" smtClean="0">
                <a:latin typeface="Barlow Condensed Light" panose="00000406000000000000" pitchFamily="2" charset="0"/>
              </a:rPr>
              <a:t>oly’, o.name=‘FPT Polytechnic’ </a:t>
            </a:r>
            <a:r>
              <a:rPr lang="en-US" dirty="0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WHERE</a:t>
            </a:r>
            <a:r>
              <a:rPr lang="en-US" dirty="0" smtClean="0">
                <a:latin typeface="Barlow Condensed Light" panose="00000406000000000000" pitchFamily="2" charset="0"/>
              </a:rPr>
              <a:t> o.id=‘</a:t>
            </a:r>
            <a:r>
              <a:rPr lang="en-US" dirty="0" err="1" smtClean="0">
                <a:latin typeface="Barlow Condensed Light" panose="00000406000000000000" pitchFamily="2" charset="0"/>
              </a:rPr>
              <a:t>TeoNV</a:t>
            </a:r>
            <a:r>
              <a:rPr lang="en-US" dirty="0" smtClean="0">
                <a:latin typeface="Barlow Condensed Light" panose="00000406000000000000" pitchFamily="2" charset="0"/>
              </a:rPr>
              <a:t>’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DELETE</a:t>
            </a:r>
            <a:r>
              <a:rPr lang="en-US" dirty="0" smtClean="0">
                <a:latin typeface="Barlow Condensed Light" panose="00000406000000000000" pitchFamily="2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FROM</a:t>
            </a:r>
            <a:r>
              <a:rPr lang="en-US" dirty="0" smtClean="0">
                <a:latin typeface="Barlow Condensed Light" panose="00000406000000000000" pitchFamily="2" charset="0"/>
              </a:rPr>
              <a:t> User o </a:t>
            </a:r>
            <a:r>
              <a:rPr lang="en-US" dirty="0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WHERE</a:t>
            </a:r>
            <a:r>
              <a:rPr lang="en-US" dirty="0" smtClean="0">
                <a:latin typeface="Barlow Condensed Light" panose="00000406000000000000" pitchFamily="2" charset="0"/>
              </a:rPr>
              <a:t> o.id </a:t>
            </a:r>
            <a:r>
              <a:rPr lang="en-US" dirty="0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IN</a:t>
            </a:r>
            <a:r>
              <a:rPr lang="en-US" dirty="0" smtClean="0">
                <a:latin typeface="Barlow Condensed Light" panose="00000406000000000000" pitchFamily="2" charset="0"/>
              </a:rPr>
              <a:t> (‘</a:t>
            </a:r>
            <a:r>
              <a:rPr lang="en-US" dirty="0" err="1" smtClean="0">
                <a:latin typeface="Barlow Condensed Light" panose="00000406000000000000" pitchFamily="2" charset="0"/>
              </a:rPr>
              <a:t>PheoNC</a:t>
            </a:r>
            <a:r>
              <a:rPr lang="en-US" dirty="0" smtClean="0">
                <a:latin typeface="Barlow Condensed Light" panose="00000406000000000000" pitchFamily="2" charset="0"/>
              </a:rPr>
              <a:t>’, ‘</a:t>
            </a:r>
            <a:r>
              <a:rPr lang="en-US" dirty="0" err="1" smtClean="0">
                <a:latin typeface="Barlow Condensed Light" panose="00000406000000000000" pitchFamily="2" charset="0"/>
              </a:rPr>
              <a:t>NoPT</a:t>
            </a:r>
            <a:r>
              <a:rPr lang="en-US" dirty="0" smtClean="0">
                <a:latin typeface="Barlow Condensed Light" panose="00000406000000000000" pitchFamily="2" charset="0"/>
              </a:rPr>
              <a:t>’)</a:t>
            </a:r>
            <a:endParaRPr lang="en-US" dirty="0">
              <a:latin typeface="Barlow Condensed Light" panose="000004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26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JPA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UPDATE </a:t>
            </a:r>
            <a:r>
              <a:rPr lang="en-US" dirty="0" err="1" smtClean="0"/>
              <a:t>và</a:t>
            </a:r>
            <a:r>
              <a:rPr lang="en-US" dirty="0" smtClean="0"/>
              <a:t> DELETE </a:t>
            </a:r>
            <a:r>
              <a:rPr lang="en-US" dirty="0" err="1" smtClean="0"/>
              <a:t>với</a:t>
            </a:r>
            <a:r>
              <a:rPr lang="en-US" dirty="0" smtClean="0"/>
              <a:t> JPQL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9735909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6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20602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66800"/>
            <a:ext cx="76962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JPQL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Cấu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trúc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lệnh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JPQL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JPQL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230159" y="707042"/>
            <a:ext cx="3336488" cy="56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JPQL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7869"/>
            <a:ext cx="10972800" cy="541673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JPQL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00FF"/>
                </a:solidFill>
              </a:rPr>
              <a:t>J</a:t>
            </a:r>
            <a:r>
              <a:rPr lang="en-US" dirty="0" smtClean="0"/>
              <a:t>ava </a:t>
            </a:r>
            <a:r>
              <a:rPr lang="en-US" b="1" dirty="0">
                <a:solidFill>
                  <a:srgbClr val="0000FF"/>
                </a:solidFill>
              </a:rPr>
              <a:t>P</a:t>
            </a:r>
            <a:r>
              <a:rPr lang="en-US" dirty="0" smtClean="0"/>
              <a:t>ersistence </a:t>
            </a:r>
            <a:r>
              <a:rPr lang="en-US" b="1" dirty="0">
                <a:solidFill>
                  <a:srgbClr val="0000FF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b="1" dirty="0">
                <a:solidFill>
                  <a:srgbClr val="0000FF"/>
                </a:solidFill>
              </a:rPr>
              <a:t>L</a:t>
            </a:r>
            <a:r>
              <a:rPr lang="en-US" dirty="0" smtClean="0"/>
              <a:t>anguage</a:t>
            </a:r>
          </a:p>
          <a:p>
            <a:r>
              <a:rPr lang="en-US" dirty="0" smtClean="0"/>
              <a:t>JPQL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SQL</a:t>
            </a:r>
            <a:r>
              <a:rPr lang="en-US" dirty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/>
              <a:t>Column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Entity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/>
              <a:t>Property</a:t>
            </a:r>
            <a:r>
              <a:rPr lang="en-US" dirty="0" smtClean="0"/>
              <a:t> (getters/setters)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Entity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3300"/>
                </a:solidFill>
              </a:rPr>
              <a:t>Table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Property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strike="sngStrike" dirty="0">
                <a:solidFill>
                  <a:srgbClr val="FF3300"/>
                </a:solidFill>
              </a:rPr>
              <a:t>Column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video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1234</a:t>
            </a:r>
          </a:p>
          <a:p>
            <a:pPr marL="0" indent="0"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SELECT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o.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video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FROM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Favorite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o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WHERE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o.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id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=1234</a:t>
            </a:r>
          </a:p>
          <a:p>
            <a:pPr lvl="1"/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đó</a:t>
            </a:r>
            <a:r>
              <a:rPr lang="en-US" i="1" dirty="0" smtClean="0"/>
              <a:t>:</a:t>
            </a:r>
          </a:p>
          <a:p>
            <a:pPr lvl="2"/>
            <a:r>
              <a:rPr lang="en-US" b="1" i="1" dirty="0" smtClean="0">
                <a:solidFill>
                  <a:srgbClr val="FF0000"/>
                </a:solidFill>
              </a:rPr>
              <a:t>Favorite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/>
              <a:t>hiểu</a:t>
            </a:r>
            <a:r>
              <a:rPr lang="en-US" i="1" dirty="0" smtClean="0"/>
              <a:t> </a:t>
            </a:r>
            <a:r>
              <a:rPr lang="en-US" i="1" dirty="0" err="1" smtClean="0"/>
              <a:t>là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0000FF"/>
                </a:solidFill>
              </a:rPr>
              <a:t>Entity Class</a:t>
            </a:r>
          </a:p>
          <a:p>
            <a:pPr lvl="2"/>
            <a:r>
              <a:rPr lang="en-US" i="1" dirty="0" err="1"/>
              <a:t>o.</a:t>
            </a:r>
            <a:r>
              <a:rPr lang="en-US" b="1" i="1" dirty="0" err="1">
                <a:solidFill>
                  <a:srgbClr val="FF0000"/>
                </a:solidFill>
              </a:rPr>
              <a:t>video</a:t>
            </a:r>
            <a:r>
              <a:rPr lang="en-US" i="1" dirty="0"/>
              <a:t> </a:t>
            </a:r>
            <a:r>
              <a:rPr lang="en-US" i="1" dirty="0" err="1"/>
              <a:t>hiểu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o.</a:t>
            </a:r>
            <a:r>
              <a:rPr lang="en-US" i="1" dirty="0" err="1">
                <a:solidFill>
                  <a:srgbClr val="0000FF"/>
                </a:solidFill>
              </a:rPr>
              <a:t>getVideo</a:t>
            </a:r>
            <a:r>
              <a:rPr lang="en-US" i="1" dirty="0">
                <a:solidFill>
                  <a:srgbClr val="0000FF"/>
                </a:solidFill>
              </a:rPr>
              <a:t>()</a:t>
            </a:r>
          </a:p>
          <a:p>
            <a:pPr lvl="2"/>
            <a:r>
              <a:rPr lang="en-US" i="1" dirty="0" smtClean="0"/>
              <a:t>o.</a:t>
            </a:r>
            <a:r>
              <a:rPr lang="en-US" b="1" i="1" dirty="0" smtClean="0">
                <a:solidFill>
                  <a:srgbClr val="FF0000"/>
                </a:solidFill>
              </a:rPr>
              <a:t>id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/>
              <a:t>hiểu</a:t>
            </a:r>
            <a:r>
              <a:rPr lang="en-US" i="1" dirty="0" smtClean="0"/>
              <a:t> </a:t>
            </a:r>
            <a:r>
              <a:rPr lang="en-US" i="1" dirty="0" err="1" smtClean="0"/>
              <a:t>là</a:t>
            </a:r>
            <a:r>
              <a:rPr lang="en-US" i="1" dirty="0" smtClean="0"/>
              <a:t> </a:t>
            </a:r>
            <a:r>
              <a:rPr lang="en-US" i="1" dirty="0" err="1" smtClean="0"/>
              <a:t>o.</a:t>
            </a:r>
            <a:r>
              <a:rPr lang="en-US" i="1" dirty="0" err="1">
                <a:solidFill>
                  <a:srgbClr val="0000FF"/>
                </a:solidFill>
              </a:rPr>
              <a:t>getId</a:t>
            </a:r>
            <a:r>
              <a:rPr lang="en-US" i="1" dirty="0">
                <a:solidFill>
                  <a:srgbClr val="0000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3332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JPQL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SELECT</a:t>
            </a: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...] 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 [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...]] 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...] </a:t>
            </a:r>
          </a:p>
          <a:p>
            <a:r>
              <a:rPr lang="en-US" dirty="0" smtClean="0"/>
              <a:t>UPDATE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 [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...]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DELETE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 [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...]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90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JPQL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9126224" cy="3229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5281" y="1255067"/>
            <a:ext cx="7192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getResultList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List&lt;User&gt; (</a:t>
            </a:r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i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2891" y="5701461"/>
            <a:ext cx="6399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getSingleResult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  <a:r>
              <a:rPr lang="en-US" sz="2400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i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5486400" y="1716732"/>
            <a:ext cx="2675379" cy="155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7924800" y="1716732"/>
            <a:ext cx="236979" cy="49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H="1" flipV="1">
            <a:off x="5029200" y="5181600"/>
            <a:ext cx="3353446" cy="51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V="1">
            <a:off x="8382646" y="4572000"/>
            <a:ext cx="837554" cy="112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4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9197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JPQL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JPQL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: T</a:t>
            </a:r>
          </a:p>
          <a:p>
            <a:pPr lvl="1"/>
            <a:r>
              <a:rPr lang="en-US" dirty="0" err="1" smtClean="0"/>
              <a:t>Nhiều</a:t>
            </a:r>
            <a:r>
              <a:rPr lang="en-US" dirty="0" smtClean="0"/>
              <a:t>: List&lt;T&gt;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T hay List&lt;T&gt;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JPQL,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SELECT </a:t>
            </a:r>
            <a:r>
              <a:rPr lang="en-US" dirty="0" err="1" smtClean="0"/>
              <a:t>và</a:t>
            </a:r>
            <a:r>
              <a:rPr lang="en-US" dirty="0" smtClean="0"/>
              <a:t> WHERE.</a:t>
            </a:r>
          </a:p>
          <a:p>
            <a:pPr lvl="1"/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SELECT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T</a:t>
            </a:r>
          </a:p>
          <a:p>
            <a:pPr lvl="1"/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WHERE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hay </a:t>
            </a:r>
            <a:r>
              <a:rPr lang="en-US" dirty="0" err="1" smtClean="0"/>
              <a:t>nhiều</a:t>
            </a:r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  <a:latin typeface="Barlow Condensed Light" panose="00000406000000000000" pitchFamily="2" charset="0"/>
              </a:rPr>
              <a:t>SELECT o FROM User o WHERE o.id=‘</a:t>
            </a:r>
            <a:r>
              <a:rPr lang="en-US" dirty="0" err="1" smtClean="0">
                <a:solidFill>
                  <a:srgbClr val="0000FF"/>
                </a:solidFill>
                <a:latin typeface="Barlow Condensed Light" panose="00000406000000000000" pitchFamily="2" charset="0"/>
              </a:rPr>
              <a:t>TeoNV</a:t>
            </a:r>
            <a:r>
              <a:rPr lang="en-US" dirty="0" smtClean="0">
                <a:solidFill>
                  <a:srgbClr val="0000FF"/>
                </a:solidFill>
                <a:latin typeface="Barlow Condensed Light" panose="00000406000000000000" pitchFamily="2" charset="0"/>
              </a:rPr>
              <a:t>’</a:t>
            </a:r>
          </a:p>
          <a:p>
            <a:pPr lvl="1"/>
            <a:r>
              <a:rPr lang="en-US" dirty="0" smtClean="0"/>
              <a:t>SELECT o, </a:t>
            </a:r>
            <a:r>
              <a:rPr lang="en-US" dirty="0" err="1" smtClean="0"/>
              <a:t>với</a:t>
            </a:r>
            <a:r>
              <a:rPr lang="en-US" dirty="0" smtClean="0"/>
              <a:t> o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bí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User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T </a:t>
            </a:r>
            <a:r>
              <a:rPr lang="en-US" dirty="0" err="1" smtClean="0"/>
              <a:t>là</a:t>
            </a:r>
            <a:r>
              <a:rPr lang="en-US" dirty="0" smtClean="0"/>
              <a:t> User</a:t>
            </a:r>
          </a:p>
          <a:p>
            <a:pPr lvl="1"/>
            <a:r>
              <a:rPr lang="en-US" dirty="0" smtClean="0"/>
              <a:t>WHERE o.id=‘</a:t>
            </a:r>
            <a:r>
              <a:rPr lang="en-US" dirty="0" err="1" smtClean="0"/>
              <a:t>TeoNV</a:t>
            </a:r>
            <a:r>
              <a:rPr lang="en-US" dirty="0" smtClean="0"/>
              <a:t>’ </a:t>
            </a:r>
            <a:r>
              <a:rPr lang="en-US" dirty="0" err="1" smtClean="0"/>
              <a:t>với</a:t>
            </a:r>
            <a:r>
              <a:rPr lang="en-US" dirty="0" smtClean="0"/>
              <a:t> id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</a:t>
            </a:r>
          </a:p>
          <a:p>
            <a:pPr lvl="1"/>
            <a:r>
              <a:rPr lang="en-US" dirty="0" smtClean="0"/>
              <a:t>=&gt;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User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4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JPQL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Barlow Condensed Light" panose="00000406000000000000" pitchFamily="2" charset="0"/>
              </a:rPr>
              <a:t>SELECT</a:t>
            </a:r>
            <a:r>
              <a:rPr lang="en-US" dirty="0" smtClean="0">
                <a:latin typeface="Barlow Condensed Light" panose="00000406000000000000" pitchFamily="2" charset="0"/>
              </a:rPr>
              <a:t> o </a:t>
            </a:r>
            <a:r>
              <a:rPr lang="en-US" dirty="0">
                <a:solidFill>
                  <a:srgbClr val="0000FF"/>
                </a:solidFill>
                <a:latin typeface="Barlow Condensed Light" panose="00000406000000000000" pitchFamily="2" charset="0"/>
              </a:rPr>
              <a:t>FROM</a:t>
            </a:r>
            <a:r>
              <a:rPr lang="en-US" dirty="0" smtClean="0">
                <a:latin typeface="Barlow Condensed Light" panose="00000406000000000000" pitchFamily="2" charset="0"/>
              </a:rPr>
              <a:t> User o</a:t>
            </a:r>
          </a:p>
          <a:p>
            <a:pPr lvl="1"/>
            <a:r>
              <a:rPr lang="en-US" i="1" dirty="0" err="1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Truy</a:t>
            </a:r>
            <a:r>
              <a:rPr lang="en-US" i="1" dirty="0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vấn</a:t>
            </a:r>
            <a:r>
              <a:rPr lang="en-US" i="1" dirty="0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tất</a:t>
            </a:r>
            <a:r>
              <a:rPr lang="en-US" i="1" dirty="0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cả</a:t>
            </a:r>
            <a:r>
              <a:rPr lang="en-US" i="1" dirty="0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 User. </a:t>
            </a:r>
            <a:r>
              <a:rPr lang="en-US" i="1" dirty="0" err="1" smtClean="0">
                <a:solidFill>
                  <a:srgbClr val="C00000"/>
                </a:solidFill>
                <a:latin typeface="Barlow Condensed Light" panose="00000406000000000000" pitchFamily="2" charset="0"/>
              </a:rPr>
              <a:t>Kết</a:t>
            </a:r>
            <a:r>
              <a:rPr lang="en-US" i="1" dirty="0" smtClean="0">
                <a:solidFill>
                  <a:srgbClr val="C0000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solidFill>
                  <a:srgbClr val="C00000"/>
                </a:solidFill>
                <a:latin typeface="Barlow Condensed Light" panose="00000406000000000000" pitchFamily="2" charset="0"/>
              </a:rPr>
              <a:t>quả</a:t>
            </a:r>
            <a:r>
              <a:rPr lang="en-US" i="1" dirty="0" smtClean="0">
                <a:solidFill>
                  <a:srgbClr val="C00000"/>
                </a:solidFill>
                <a:latin typeface="Barlow Condensed Light" panose="00000406000000000000" pitchFamily="2" charset="0"/>
              </a:rPr>
              <a:t>: List&lt;User&gt;</a:t>
            </a:r>
          </a:p>
          <a:p>
            <a:r>
              <a:rPr lang="en-US" dirty="0">
                <a:solidFill>
                  <a:srgbClr val="0000FF"/>
                </a:solidFill>
                <a:latin typeface="Barlow Condensed Light" panose="00000406000000000000" pitchFamily="2" charset="0"/>
              </a:rPr>
              <a:t>SELECT</a:t>
            </a:r>
            <a:r>
              <a:rPr lang="en-US" dirty="0">
                <a:latin typeface="Barlow Condensed Light" panose="00000406000000000000" pitchFamily="2" charset="0"/>
              </a:rPr>
              <a:t> o </a:t>
            </a:r>
            <a:r>
              <a:rPr lang="en-US" dirty="0">
                <a:solidFill>
                  <a:srgbClr val="0000FF"/>
                </a:solidFill>
                <a:latin typeface="Barlow Condensed Light" panose="00000406000000000000" pitchFamily="2" charset="0"/>
              </a:rPr>
              <a:t>FROM</a:t>
            </a:r>
            <a:r>
              <a:rPr lang="en-US" dirty="0">
                <a:latin typeface="Barlow Condensed Light" panose="00000406000000000000" pitchFamily="2" charset="0"/>
              </a:rPr>
              <a:t> User </a:t>
            </a:r>
            <a:r>
              <a:rPr lang="en-US" dirty="0" smtClean="0">
                <a:latin typeface="Barlow Condensed Light" panose="00000406000000000000" pitchFamily="2" charset="0"/>
              </a:rPr>
              <a:t>o </a:t>
            </a:r>
            <a:r>
              <a:rPr lang="en-US" dirty="0">
                <a:solidFill>
                  <a:srgbClr val="0000FF"/>
                </a:solidFill>
                <a:latin typeface="Barlow Condensed Light" panose="00000406000000000000" pitchFamily="2" charset="0"/>
              </a:rPr>
              <a:t>WHERE</a:t>
            </a:r>
            <a:r>
              <a:rPr lang="en-US" dirty="0" smtClean="0">
                <a:latin typeface="Barlow Condensed Light" panose="00000406000000000000" pitchFamily="2" charset="0"/>
              </a:rPr>
              <a:t> o.id=‘</a:t>
            </a:r>
            <a:r>
              <a:rPr lang="en-US" dirty="0" err="1" smtClean="0">
                <a:latin typeface="Barlow Condensed Light" panose="00000406000000000000" pitchFamily="2" charset="0"/>
              </a:rPr>
              <a:t>TeoNV</a:t>
            </a:r>
            <a:r>
              <a:rPr lang="en-US" dirty="0" smtClean="0">
                <a:latin typeface="Barlow Condensed Light" panose="00000406000000000000" pitchFamily="2" charset="0"/>
              </a:rPr>
              <a:t>’</a:t>
            </a:r>
            <a:endParaRPr lang="en-US" dirty="0">
              <a:latin typeface="Barlow Condensed Light" panose="00000406000000000000" pitchFamily="2" charset="0"/>
            </a:endParaRPr>
          </a:p>
          <a:p>
            <a:pPr lvl="1"/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Truy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vấn</a:t>
            </a:r>
            <a:r>
              <a:rPr lang="en-US" i="1" dirty="0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 User </a:t>
            </a:r>
            <a:r>
              <a:rPr lang="en-US" i="1" dirty="0" err="1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có</a:t>
            </a:r>
            <a:r>
              <a:rPr lang="en-US" i="1" dirty="0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 id </a:t>
            </a:r>
            <a:r>
              <a:rPr lang="en-US" i="1" dirty="0" err="1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là</a:t>
            </a:r>
            <a:r>
              <a:rPr lang="en-US" i="1" dirty="0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TeoNV</a:t>
            </a:r>
            <a:r>
              <a:rPr lang="en-US" i="1" dirty="0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. </a:t>
            </a:r>
            <a:r>
              <a:rPr lang="en-US" i="1" dirty="0" err="1">
                <a:solidFill>
                  <a:srgbClr val="C00000"/>
                </a:solidFill>
                <a:latin typeface="Barlow Condensed Light" panose="00000406000000000000" pitchFamily="2" charset="0"/>
              </a:rPr>
              <a:t>Kết</a:t>
            </a:r>
            <a:r>
              <a:rPr lang="en-US" i="1" dirty="0">
                <a:solidFill>
                  <a:srgbClr val="C0000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Barlow Condensed Light" panose="00000406000000000000" pitchFamily="2" charset="0"/>
              </a:rPr>
              <a:t>quả</a:t>
            </a:r>
            <a:r>
              <a:rPr lang="en-US" i="1" dirty="0">
                <a:solidFill>
                  <a:srgbClr val="C00000"/>
                </a:solidFill>
                <a:latin typeface="Barlow Condensed Light" panose="00000406000000000000" pitchFamily="2" charset="0"/>
              </a:rPr>
              <a:t>: </a:t>
            </a:r>
            <a:r>
              <a:rPr lang="en-US" i="1" dirty="0" smtClean="0">
                <a:solidFill>
                  <a:srgbClr val="C00000"/>
                </a:solidFill>
                <a:latin typeface="Barlow Condensed Light" panose="00000406000000000000" pitchFamily="2" charset="0"/>
              </a:rPr>
              <a:t>User</a:t>
            </a:r>
            <a:endParaRPr lang="en-US" i="1" dirty="0">
              <a:solidFill>
                <a:srgbClr val="C00000"/>
              </a:solidFill>
              <a:latin typeface="Barlow Condensed Light" panose="00000406000000000000" pitchFamily="2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Barlow Condensed Light" panose="00000406000000000000" pitchFamily="2" charset="0"/>
              </a:rPr>
              <a:t>SELECT</a:t>
            </a:r>
            <a:r>
              <a:rPr lang="en-US" dirty="0" smtClean="0">
                <a:latin typeface="Barlow Condensed Light" panose="00000406000000000000" pitchFamily="2" charset="0"/>
              </a:rPr>
              <a:t> o.id, </a:t>
            </a:r>
            <a:r>
              <a:rPr lang="en-US" dirty="0" err="1" smtClean="0">
                <a:latin typeface="Barlow Condensed Light" panose="00000406000000000000" pitchFamily="2" charset="0"/>
              </a:rPr>
              <a:t>o.password</a:t>
            </a:r>
            <a:r>
              <a:rPr lang="en-US" dirty="0" smtClean="0">
                <a:latin typeface="Barlow Condensed Light" panose="00000406000000000000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Barlow Condensed Light" panose="00000406000000000000" pitchFamily="2" charset="0"/>
              </a:rPr>
              <a:t>FROM</a:t>
            </a:r>
            <a:r>
              <a:rPr lang="en-US" dirty="0" smtClean="0">
                <a:latin typeface="Barlow Condensed Light" panose="00000406000000000000" pitchFamily="2" charset="0"/>
              </a:rPr>
              <a:t> User o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Truy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vấn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id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và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password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tất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cả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user. </a:t>
            </a:r>
            <a:r>
              <a:rPr lang="en-US" i="1" dirty="0" err="1">
                <a:solidFill>
                  <a:srgbClr val="C00000"/>
                </a:solidFill>
                <a:latin typeface="Barlow Condensed Light" panose="00000406000000000000" pitchFamily="2" charset="0"/>
              </a:rPr>
              <a:t>Kết</a:t>
            </a:r>
            <a:r>
              <a:rPr lang="en-US" i="1" dirty="0">
                <a:solidFill>
                  <a:srgbClr val="C0000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Barlow Condensed Light" panose="00000406000000000000" pitchFamily="2" charset="0"/>
              </a:rPr>
              <a:t>quả</a:t>
            </a:r>
            <a:r>
              <a:rPr lang="en-US" i="1" dirty="0">
                <a:solidFill>
                  <a:srgbClr val="C00000"/>
                </a:solidFill>
                <a:latin typeface="Barlow Condensed Light" panose="00000406000000000000" pitchFamily="2" charset="0"/>
              </a:rPr>
              <a:t>: List&lt;Object[]&gt;</a:t>
            </a:r>
          </a:p>
          <a:p>
            <a:r>
              <a:rPr lang="en-US" dirty="0">
                <a:solidFill>
                  <a:srgbClr val="0000FF"/>
                </a:solidFill>
                <a:latin typeface="Barlow Condensed Light" panose="00000406000000000000" pitchFamily="2" charset="0"/>
              </a:rPr>
              <a:t>SELECT</a:t>
            </a:r>
            <a:r>
              <a:rPr lang="en-US" dirty="0">
                <a:latin typeface="Barlow Condensed Light" panose="00000406000000000000" pitchFamily="2" charset="0"/>
              </a:rPr>
              <a:t> </a:t>
            </a:r>
            <a:r>
              <a:rPr lang="en-US" dirty="0" err="1" smtClean="0">
                <a:latin typeface="Barlow Condensed Light" panose="00000406000000000000" pitchFamily="2" charset="0"/>
              </a:rPr>
              <a:t>o.video</a:t>
            </a:r>
            <a:r>
              <a:rPr lang="en-US" dirty="0" smtClean="0">
                <a:latin typeface="Barlow Condensed Light" panose="00000406000000000000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Barlow Condensed Light" panose="00000406000000000000" pitchFamily="2" charset="0"/>
              </a:rPr>
              <a:t>FROM</a:t>
            </a:r>
            <a:r>
              <a:rPr lang="en-US" dirty="0">
                <a:latin typeface="Barlow Condensed Light" panose="00000406000000000000" pitchFamily="2" charset="0"/>
              </a:rPr>
              <a:t> Favorite </a:t>
            </a:r>
            <a:r>
              <a:rPr lang="en-US" dirty="0" smtClean="0">
                <a:latin typeface="Barlow Condensed Light" panose="00000406000000000000" pitchFamily="2" charset="0"/>
              </a:rPr>
              <a:t>o </a:t>
            </a:r>
            <a:r>
              <a:rPr lang="en-US" dirty="0">
                <a:solidFill>
                  <a:srgbClr val="0000FF"/>
                </a:solidFill>
                <a:latin typeface="Barlow Condensed Light" panose="00000406000000000000" pitchFamily="2" charset="0"/>
              </a:rPr>
              <a:t>WHERE</a:t>
            </a:r>
            <a:r>
              <a:rPr lang="en-US" dirty="0" smtClean="0">
                <a:latin typeface="Barlow Condensed Light" panose="00000406000000000000" pitchFamily="2" charset="0"/>
              </a:rPr>
              <a:t> o.id=1234</a:t>
            </a:r>
            <a:endParaRPr lang="en-US" dirty="0">
              <a:latin typeface="Barlow Condensed Light" panose="00000406000000000000" pitchFamily="2" charset="0"/>
            </a:endParaRPr>
          </a:p>
          <a:p>
            <a:pPr lvl="1"/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Truy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vấn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các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video id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có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yêu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thích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. </a:t>
            </a:r>
            <a:r>
              <a:rPr lang="en-US" i="1" dirty="0" err="1">
                <a:solidFill>
                  <a:srgbClr val="C00000"/>
                </a:solidFill>
                <a:latin typeface="Barlow Condensed Light" panose="00000406000000000000" pitchFamily="2" charset="0"/>
              </a:rPr>
              <a:t>Kết</a:t>
            </a:r>
            <a:r>
              <a:rPr lang="en-US" i="1" dirty="0">
                <a:solidFill>
                  <a:srgbClr val="C0000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Barlow Condensed Light" panose="00000406000000000000" pitchFamily="2" charset="0"/>
              </a:rPr>
              <a:t>quả</a:t>
            </a:r>
            <a:r>
              <a:rPr lang="en-US" i="1" dirty="0">
                <a:solidFill>
                  <a:srgbClr val="C00000"/>
                </a:solidFill>
                <a:latin typeface="Barlow Condensed Light" panose="00000406000000000000" pitchFamily="2" charset="0"/>
              </a:rPr>
              <a:t>: </a:t>
            </a:r>
            <a:r>
              <a:rPr lang="en-US" i="1" dirty="0" smtClean="0">
                <a:solidFill>
                  <a:srgbClr val="C00000"/>
                </a:solidFill>
                <a:latin typeface="Barlow Condensed Light" panose="00000406000000000000" pitchFamily="2" charset="0"/>
              </a:rPr>
              <a:t>Video</a:t>
            </a:r>
            <a:endParaRPr lang="en-US" i="1" dirty="0">
              <a:solidFill>
                <a:srgbClr val="C00000"/>
              </a:solidFill>
              <a:latin typeface="Barlow Condensed Light" panose="00000406000000000000" pitchFamily="2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Barlow Condensed Light" panose="00000406000000000000" pitchFamily="2" charset="0"/>
              </a:rPr>
              <a:t>SELECT</a:t>
            </a:r>
            <a:r>
              <a:rPr lang="en-US" dirty="0" smtClean="0">
                <a:latin typeface="Barlow Condensed Light" panose="00000406000000000000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rlow Condensed Light" panose="00000406000000000000" pitchFamily="2" charset="0"/>
              </a:rPr>
              <a:t>DISTINCT</a:t>
            </a:r>
            <a:r>
              <a:rPr lang="en-US" dirty="0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 </a:t>
            </a:r>
            <a:r>
              <a:rPr lang="en-US" dirty="0" smtClean="0">
                <a:latin typeface="Barlow Condensed Light" panose="00000406000000000000" pitchFamily="2" charset="0"/>
              </a:rPr>
              <a:t>o.video.id </a:t>
            </a:r>
            <a:r>
              <a:rPr lang="en-US" dirty="0">
                <a:solidFill>
                  <a:srgbClr val="0000FF"/>
                </a:solidFill>
                <a:latin typeface="Barlow Condensed Light" panose="00000406000000000000" pitchFamily="2" charset="0"/>
              </a:rPr>
              <a:t>FROM</a:t>
            </a:r>
            <a:r>
              <a:rPr lang="en-US" dirty="0" smtClean="0">
                <a:latin typeface="Barlow Condensed Light" panose="00000406000000000000" pitchFamily="2" charset="0"/>
              </a:rPr>
              <a:t> Favorite o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Truy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vấn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các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video id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có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yêu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thích</a:t>
            </a:r>
            <a:r>
              <a:rPr lang="en-US" i="1" dirty="0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. </a:t>
            </a:r>
            <a:r>
              <a:rPr lang="en-US" i="1" dirty="0" err="1">
                <a:solidFill>
                  <a:srgbClr val="C00000"/>
                </a:solidFill>
                <a:latin typeface="Barlow Condensed Light" panose="00000406000000000000" pitchFamily="2" charset="0"/>
              </a:rPr>
              <a:t>Kết</a:t>
            </a:r>
            <a:r>
              <a:rPr lang="en-US" i="1" dirty="0">
                <a:solidFill>
                  <a:srgbClr val="C0000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Barlow Condensed Light" panose="00000406000000000000" pitchFamily="2" charset="0"/>
              </a:rPr>
              <a:t>quả</a:t>
            </a:r>
            <a:r>
              <a:rPr lang="en-US" i="1" dirty="0">
                <a:solidFill>
                  <a:srgbClr val="C00000"/>
                </a:solidFill>
                <a:latin typeface="Barlow Condensed Light" panose="00000406000000000000" pitchFamily="2" charset="0"/>
              </a:rPr>
              <a:t>: List&lt;String&gt;</a:t>
            </a:r>
          </a:p>
          <a:p>
            <a:r>
              <a:rPr lang="en-US" dirty="0">
                <a:solidFill>
                  <a:srgbClr val="0000FF"/>
                </a:solidFill>
                <a:latin typeface="Barlow Condensed Light" panose="00000406000000000000" pitchFamily="2" charset="0"/>
              </a:rPr>
              <a:t>SELECT</a:t>
            </a:r>
            <a:r>
              <a:rPr lang="en-US" dirty="0" smtClean="0">
                <a:latin typeface="Barlow Condensed Light" panose="00000406000000000000" pitchFamily="2" charset="0"/>
              </a:rPr>
              <a:t> o </a:t>
            </a:r>
            <a:r>
              <a:rPr lang="en-US" dirty="0">
                <a:solidFill>
                  <a:srgbClr val="0000FF"/>
                </a:solidFill>
                <a:latin typeface="Barlow Condensed Light" panose="00000406000000000000" pitchFamily="2" charset="0"/>
              </a:rPr>
              <a:t>FROM</a:t>
            </a:r>
            <a:r>
              <a:rPr lang="en-US" dirty="0" smtClean="0">
                <a:latin typeface="Barlow Condensed Light" panose="00000406000000000000" pitchFamily="2" charset="0"/>
              </a:rPr>
              <a:t> Favorite o </a:t>
            </a:r>
            <a:r>
              <a:rPr lang="en-US" dirty="0">
                <a:solidFill>
                  <a:srgbClr val="0000FF"/>
                </a:solidFill>
                <a:latin typeface="Barlow Condensed Light" panose="00000406000000000000" pitchFamily="2" charset="0"/>
              </a:rPr>
              <a:t>WHERE</a:t>
            </a:r>
            <a:r>
              <a:rPr lang="en-US" dirty="0" smtClean="0">
                <a:latin typeface="Barlow Condensed Light" panose="00000406000000000000" pitchFamily="2" charset="0"/>
              </a:rPr>
              <a:t> year(</a:t>
            </a:r>
            <a:r>
              <a:rPr lang="en-US" dirty="0" err="1" smtClean="0">
                <a:latin typeface="Barlow Condensed Light" panose="00000406000000000000" pitchFamily="2" charset="0"/>
              </a:rPr>
              <a:t>o.likeDate</a:t>
            </a:r>
            <a:r>
              <a:rPr lang="en-US" dirty="0" smtClean="0">
                <a:latin typeface="Barlow Condensed Light" panose="00000406000000000000" pitchFamily="2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Barlow Condensed Light" panose="00000406000000000000" pitchFamily="2" charset="0"/>
              </a:rPr>
              <a:t>BETWEEN</a:t>
            </a:r>
            <a:r>
              <a:rPr lang="en-US" dirty="0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 </a:t>
            </a:r>
            <a:r>
              <a:rPr lang="en-US" dirty="0" smtClean="0">
                <a:latin typeface="Barlow Condensed Light" panose="00000406000000000000" pitchFamily="2" charset="0"/>
              </a:rPr>
              <a:t>2020 </a:t>
            </a:r>
            <a:r>
              <a:rPr lang="en-US" dirty="0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AND </a:t>
            </a:r>
            <a:r>
              <a:rPr lang="en-US" dirty="0" smtClean="0">
                <a:latin typeface="Barlow Condensed Light" panose="00000406000000000000" pitchFamily="2" charset="0"/>
              </a:rPr>
              <a:t>2030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Truy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vấn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các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yêu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thích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trong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khoảng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thời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gian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từ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2020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đến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2030. </a:t>
            </a:r>
            <a:r>
              <a:rPr lang="en-US" i="1" dirty="0" err="1">
                <a:solidFill>
                  <a:srgbClr val="C00000"/>
                </a:solidFill>
                <a:latin typeface="Barlow Condensed Light" panose="00000406000000000000" pitchFamily="2" charset="0"/>
              </a:rPr>
              <a:t>Kết</a:t>
            </a:r>
            <a:r>
              <a:rPr lang="en-US" i="1" dirty="0">
                <a:solidFill>
                  <a:srgbClr val="C0000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Barlow Condensed Light" panose="00000406000000000000" pitchFamily="2" charset="0"/>
              </a:rPr>
              <a:t>quả</a:t>
            </a:r>
            <a:r>
              <a:rPr lang="en-US" i="1" dirty="0">
                <a:solidFill>
                  <a:srgbClr val="C00000"/>
                </a:solidFill>
                <a:latin typeface="Barlow Condensed Light" panose="00000406000000000000" pitchFamily="2" charset="0"/>
              </a:rPr>
              <a:t>: List&lt;Favorite&gt;</a:t>
            </a:r>
          </a:p>
          <a:p>
            <a:r>
              <a:rPr lang="en-US" dirty="0">
                <a:solidFill>
                  <a:srgbClr val="0000FF"/>
                </a:solidFill>
                <a:latin typeface="Barlow Condensed Light" panose="00000406000000000000" pitchFamily="2" charset="0"/>
              </a:rPr>
              <a:t>SELECT</a:t>
            </a:r>
            <a:r>
              <a:rPr lang="en-US" dirty="0" smtClean="0">
                <a:latin typeface="Barlow Condensed Light" panose="00000406000000000000" pitchFamily="2" charset="0"/>
              </a:rPr>
              <a:t> o.user.id, count(o) </a:t>
            </a:r>
            <a:r>
              <a:rPr lang="en-US" dirty="0">
                <a:solidFill>
                  <a:srgbClr val="0000FF"/>
                </a:solidFill>
                <a:latin typeface="Barlow Condensed Light" panose="00000406000000000000" pitchFamily="2" charset="0"/>
              </a:rPr>
              <a:t>FROM</a:t>
            </a:r>
            <a:r>
              <a:rPr lang="en-US" dirty="0" smtClean="0">
                <a:latin typeface="Barlow Condensed Light" panose="00000406000000000000" pitchFamily="2" charset="0"/>
              </a:rPr>
              <a:t> Favorite o </a:t>
            </a:r>
            <a:r>
              <a:rPr lang="en-US" dirty="0">
                <a:solidFill>
                  <a:srgbClr val="FF0000"/>
                </a:solidFill>
                <a:latin typeface="Barlow Condensed Light" panose="00000406000000000000" pitchFamily="2" charset="0"/>
              </a:rPr>
              <a:t>GROUP</a:t>
            </a:r>
            <a:r>
              <a:rPr lang="en-US" dirty="0" smtClean="0">
                <a:solidFill>
                  <a:srgbClr val="FF0000"/>
                </a:solidFill>
                <a:latin typeface="Barlow Condensed Light" panose="00000406000000000000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rlow Condensed Light" panose="00000406000000000000" pitchFamily="2" charset="0"/>
              </a:rPr>
              <a:t>BY</a:t>
            </a:r>
            <a:r>
              <a:rPr lang="en-US" dirty="0" smtClean="0">
                <a:latin typeface="Barlow Condensed Light" panose="00000406000000000000" pitchFamily="2" charset="0"/>
              </a:rPr>
              <a:t> o.user.id </a:t>
            </a:r>
            <a:r>
              <a:rPr lang="en-US" dirty="0">
                <a:solidFill>
                  <a:srgbClr val="FF0000"/>
                </a:solidFill>
                <a:latin typeface="Barlow Condensed Light" panose="00000406000000000000" pitchFamily="2" charset="0"/>
              </a:rPr>
              <a:t>ORDER</a:t>
            </a:r>
            <a:r>
              <a:rPr lang="en-US" dirty="0" smtClean="0">
                <a:latin typeface="Barlow Condensed Light" panose="00000406000000000000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rlow Condensed Light" panose="00000406000000000000" pitchFamily="2" charset="0"/>
              </a:rPr>
              <a:t>BY</a:t>
            </a:r>
            <a:r>
              <a:rPr lang="en-US" dirty="0" smtClean="0">
                <a:latin typeface="Barlow Condensed Light" panose="00000406000000000000" pitchFamily="2" charset="0"/>
              </a:rPr>
              <a:t> count(o) </a:t>
            </a:r>
            <a:r>
              <a:rPr lang="en-US" dirty="0">
                <a:solidFill>
                  <a:srgbClr val="FF0000"/>
                </a:solidFill>
                <a:latin typeface="Barlow Condensed Light" panose="00000406000000000000" pitchFamily="2" charset="0"/>
              </a:rPr>
              <a:t>DESC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Truy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vấn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các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user id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và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số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lượng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video </a:t>
            </a:r>
            <a:r>
              <a:rPr lang="en-US" i="1" dirty="0" err="1">
                <a:solidFill>
                  <a:srgbClr val="00B050"/>
                </a:solidFill>
                <a:latin typeface="Barlow Condensed Light" panose="00000406000000000000" pitchFamily="2" charset="0"/>
              </a:rPr>
              <a:t>đã</a:t>
            </a:r>
            <a:r>
              <a:rPr lang="en-US" i="1" dirty="0">
                <a:solidFill>
                  <a:srgbClr val="00B05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thích</a:t>
            </a:r>
            <a:r>
              <a:rPr lang="en-US" i="1" dirty="0" smtClean="0">
                <a:solidFill>
                  <a:srgbClr val="00B050"/>
                </a:solidFill>
                <a:latin typeface="Barlow Condensed Light" panose="00000406000000000000" pitchFamily="2" charset="0"/>
              </a:rPr>
              <a:t>. </a:t>
            </a:r>
            <a:r>
              <a:rPr lang="en-US" i="1" dirty="0" err="1">
                <a:solidFill>
                  <a:srgbClr val="C00000"/>
                </a:solidFill>
                <a:latin typeface="Barlow Condensed Light" panose="00000406000000000000" pitchFamily="2" charset="0"/>
              </a:rPr>
              <a:t>Kết</a:t>
            </a:r>
            <a:r>
              <a:rPr lang="en-US" i="1" dirty="0">
                <a:solidFill>
                  <a:srgbClr val="C00000"/>
                </a:solidFill>
                <a:latin typeface="Barlow Condensed Light" panose="00000406000000000000" pitchFamily="2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Barlow Condensed Light" panose="00000406000000000000" pitchFamily="2" charset="0"/>
              </a:rPr>
              <a:t>quả</a:t>
            </a:r>
            <a:r>
              <a:rPr lang="en-US" i="1" dirty="0">
                <a:solidFill>
                  <a:srgbClr val="C00000"/>
                </a:solidFill>
                <a:latin typeface="Barlow Condensed Light" panose="00000406000000000000" pitchFamily="2" charset="0"/>
              </a:rPr>
              <a:t>: </a:t>
            </a:r>
            <a:r>
              <a:rPr lang="en-US" i="1" dirty="0" smtClean="0">
                <a:solidFill>
                  <a:srgbClr val="C00000"/>
                </a:solidFill>
                <a:latin typeface="Barlow Condensed Light" panose="00000406000000000000" pitchFamily="2" charset="0"/>
              </a:rPr>
              <a:t>List&lt;Object[]&gt;</a:t>
            </a:r>
            <a:endParaRPr lang="en-US" i="1" dirty="0">
              <a:solidFill>
                <a:srgbClr val="C00000"/>
              </a:solidFill>
              <a:latin typeface="Barlow Condensed Light" panose="000004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JPQL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9735909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9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14626</TotalTime>
  <Words>1352</Words>
  <Application>Microsoft Office PowerPoint</Application>
  <PresentationFormat>Widescreen</PresentationFormat>
  <Paragraphs>202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Arial Narrow</vt:lpstr>
      <vt:lpstr>Barlow Condensed Light</vt:lpstr>
      <vt:lpstr>Calibri</vt:lpstr>
      <vt:lpstr>Cambria</vt:lpstr>
      <vt:lpstr>Courier New</vt:lpstr>
      <vt:lpstr>Roboto</vt:lpstr>
      <vt:lpstr>Roboto Lt</vt:lpstr>
      <vt:lpstr>Segoe UI</vt:lpstr>
      <vt:lpstr>Times New Roman</vt:lpstr>
      <vt:lpstr>Wingdings</vt:lpstr>
      <vt:lpstr>Custom Design</vt:lpstr>
      <vt:lpstr>Java Persistence Query Language</vt:lpstr>
      <vt:lpstr>Nội dung</vt:lpstr>
      <vt:lpstr>Giới thiệu JPQL</vt:lpstr>
      <vt:lpstr>Cấu trúc câu lệnh JPQL</vt:lpstr>
      <vt:lpstr>Thực hiện truy vấn với JPQL</vt:lpstr>
      <vt:lpstr>PowerPoint Presentation</vt:lpstr>
      <vt:lpstr>Nhận diện kết quả truy vấn JPQL</vt:lpstr>
      <vt:lpstr>Nhận diện kết quả truy vấn JPQL</vt:lpstr>
      <vt:lpstr>Truy vấn JPQL – Ví dụ</vt:lpstr>
      <vt:lpstr>Truy vấn JPQL – Ví dụ</vt:lpstr>
      <vt:lpstr>Chuyển đổi List&lt;Object[]&gt; thành List&lt;Entity&gt;</vt:lpstr>
      <vt:lpstr>Toán tử trong JPQL</vt:lpstr>
      <vt:lpstr>Toán tử trong JPQL</vt:lpstr>
      <vt:lpstr>JPQL Hàm</vt:lpstr>
      <vt:lpstr>JPQL Hàm – Xử lý chuỗi</vt:lpstr>
      <vt:lpstr>JPQL Hàm – Xử lý thời gian</vt:lpstr>
      <vt:lpstr>JPQL Hàm – Hàm tổng hợp dữ liệu</vt:lpstr>
      <vt:lpstr>JPQL Hàm – Các hàm khác</vt:lpstr>
      <vt:lpstr>PowerPoint Presentation</vt:lpstr>
      <vt:lpstr>UPDATE &amp; DELETE sử dụng JPQL</vt:lpstr>
      <vt:lpstr>Lập trình JPA thực hiện UPDATE và DELETE với JPQL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1830</cp:revision>
  <dcterms:created xsi:type="dcterms:W3CDTF">2013-04-23T08:05:33Z</dcterms:created>
  <dcterms:modified xsi:type="dcterms:W3CDTF">2024-09-21T11:00:05Z</dcterms:modified>
</cp:coreProperties>
</file>