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29"/>
  </p:notesMasterIdLst>
  <p:sldIdLst>
    <p:sldId id="541" r:id="rId2"/>
    <p:sldId id="693" r:id="rId3"/>
    <p:sldId id="850" r:id="rId4"/>
    <p:sldId id="851" r:id="rId5"/>
    <p:sldId id="852" r:id="rId6"/>
    <p:sldId id="856" r:id="rId7"/>
    <p:sldId id="859" r:id="rId8"/>
    <p:sldId id="857" r:id="rId9"/>
    <p:sldId id="860" r:id="rId10"/>
    <p:sldId id="867" r:id="rId11"/>
    <p:sldId id="855" r:id="rId12"/>
    <p:sldId id="862" r:id="rId13"/>
    <p:sldId id="865" r:id="rId14"/>
    <p:sldId id="863" r:id="rId15"/>
    <p:sldId id="864" r:id="rId16"/>
    <p:sldId id="866" r:id="rId17"/>
    <p:sldId id="868" r:id="rId18"/>
    <p:sldId id="854" r:id="rId19"/>
    <p:sldId id="871" r:id="rId20"/>
    <p:sldId id="872" r:id="rId21"/>
    <p:sldId id="873" r:id="rId22"/>
    <p:sldId id="875" r:id="rId23"/>
    <p:sldId id="874" r:id="rId24"/>
    <p:sldId id="870" r:id="rId25"/>
    <p:sldId id="739" r:id="rId26"/>
    <p:sldId id="849" r:id="rId27"/>
    <p:sldId id="62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5A33"/>
    <a:srgbClr val="FF3300"/>
    <a:srgbClr val="5C0000"/>
    <a:srgbClr val="F9F9F9"/>
    <a:srgbClr val="FF9900"/>
    <a:srgbClr val="FFD1D1"/>
    <a:srgbClr val="FFB9B9"/>
    <a:srgbClr val="FF9797"/>
    <a:srgbClr val="FF8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44" autoAdjust="0"/>
    <p:restoredTop sz="94364" autoAdjust="0"/>
  </p:normalViewPr>
  <p:slideViewPr>
    <p:cSldViewPr>
      <p:cViewPr>
        <p:scale>
          <a:sx n="75" d="100"/>
          <a:sy n="75" d="100"/>
        </p:scale>
        <p:origin x="902" y="341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16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763" y="-4763"/>
            <a:ext cx="12201525" cy="686752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4953000"/>
            <a:ext cx="67056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583936" y="4953000"/>
            <a:ext cx="6303264" cy="0"/>
          </a:xfrm>
          <a:prstGeom prst="line">
            <a:avLst/>
          </a:prstGeom>
          <a:ln w="3175">
            <a:solidFill>
              <a:srgbClr val="FF5A3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1060704" y="2133600"/>
            <a:ext cx="3308096" cy="3048000"/>
          </a:xfrm>
          <a:prstGeom prst="ellipse">
            <a:avLst/>
          </a:prstGeom>
          <a:solidFill>
            <a:schemeClr val="bg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5506720" y="4284596"/>
            <a:ext cx="6100064" cy="704980"/>
          </a:xfrm>
        </p:spPr>
        <p:txBody>
          <a:bodyPr>
            <a:normAutofit/>
          </a:bodyPr>
          <a:lstStyle>
            <a:lvl1pPr algn="l">
              <a:defRPr lang="en-US" sz="3400" b="1" kern="1200" cap="small" baseline="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6000" y="2743200"/>
            <a:ext cx="33528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946400" y="274638"/>
            <a:ext cx="8636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sz="3200" dirty="0" smtClean="0"/>
              <a:t>Click to edit Master title style</a:t>
            </a:r>
            <a:endParaRPr lang="en-US" sz="3200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28601"/>
            <a:ext cx="21336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711200" y="835152"/>
            <a:ext cx="108712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40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198438"/>
            <a:ext cx="94488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27200" y="1066800"/>
            <a:ext cx="103632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604000" y="1828800"/>
            <a:ext cx="53848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…….</a:t>
            </a:r>
          </a:p>
          <a:p>
            <a:r>
              <a:rPr lang="en-US" dirty="0" smtClean="0"/>
              <a:t>960, abstract, background, banner, bar, box, business, button, circle, clean,</a:t>
            </a:r>
          </a:p>
          <a:p>
            <a:r>
              <a:rPr lang="en-US" b="1" dirty="0" err="1" smtClean="0"/>
              <a:t>Nôi</a:t>
            </a:r>
            <a:r>
              <a:rPr lang="en-US" b="1" dirty="0" smtClean="0"/>
              <a:t> dung </a:t>
            </a:r>
            <a:r>
              <a:rPr lang="en-US" b="1" dirty="0" err="1" smtClean="0"/>
              <a:t>cần</a:t>
            </a:r>
            <a:r>
              <a:rPr lang="en-US" b="1" dirty="0" smtClean="0"/>
              <a:t> </a:t>
            </a:r>
            <a:r>
              <a:rPr lang="en-US" b="1" dirty="0" err="1" smtClean="0"/>
              <a:t>nhấn</a:t>
            </a:r>
            <a:r>
              <a:rPr lang="en-US" b="1" dirty="0" smtClean="0"/>
              <a:t> </a:t>
            </a:r>
            <a:r>
              <a:rPr lang="en-US" b="1" dirty="0" err="1" smtClean="0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828800" y="6172201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91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946400" y="274638"/>
            <a:ext cx="8636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28601"/>
            <a:ext cx="21336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89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5202" y="274638"/>
            <a:ext cx="9347198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6573"/>
            <a:ext cx="1625602" cy="713824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032000" y="2551018"/>
            <a:ext cx="85344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3732707" y="2575401"/>
            <a:ext cx="4568091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2568620" y="609600"/>
            <a:ext cx="725796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4103893" y="3124200"/>
            <a:ext cx="473530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 smtClean="0">
                <a:solidFill>
                  <a:schemeClr val="bg1"/>
                </a:solidFill>
              </a:rPr>
              <a:t>DEM</a:t>
            </a:r>
            <a:r>
              <a:rPr lang="en-US" sz="11500" b="1" dirty="0" smtClean="0">
                <a:solidFill>
                  <a:schemeClr val="bg1"/>
                </a:solidFill>
              </a:rPr>
              <a:t>O</a:t>
            </a:r>
          </a:p>
          <a:p>
            <a:endParaRPr lang="en-US" sz="1800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752" y="3568725"/>
            <a:ext cx="3488947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3" r:id="rId12"/>
    <p:sldLayoutId id="2147483684" r:id="rId13"/>
    <p:sldLayoutId id="2147483667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slideLayout" Target="../slideLayouts/slideLayout7.xml"/><Relationship Id="rId7" Type="http://schemas.microsoft.com/office/2007/relationships/hdphoto" Target="../media/hdphoto4.wdp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notesSlide" Target="../notesSlides/notesSlide1.xml"/><Relationship Id="rId9" Type="http://schemas.microsoft.com/office/2007/relationships/hdphoto" Target="../media/hdphoto5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Java #4 </a:t>
            </a:r>
            <a:r>
              <a:rPr lang="en-US" smtClean="0"/>
              <a:t>(P7.2)</a:t>
            </a:r>
            <a:endParaRPr lang="en-US" dirty="0" smtClean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Ajax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534" y="685800"/>
            <a:ext cx="2571750" cy="16192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81161" y="1957992"/>
            <a:ext cx="3631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Conceive Design Implement Operate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932" y="2406165"/>
            <a:ext cx="1693935" cy="251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tiện</a:t>
            </a:r>
            <a:r>
              <a:rPr lang="en-US" dirty="0" smtClean="0"/>
              <a:t> </a:t>
            </a:r>
            <a:r>
              <a:rPr lang="en-US" dirty="0" err="1" smtClean="0"/>
              <a:t>ích</a:t>
            </a:r>
            <a:r>
              <a:rPr lang="en-US" dirty="0" smtClean="0"/>
              <a:t> </a:t>
            </a:r>
            <a:r>
              <a:rPr lang="en-US" dirty="0" err="1" smtClean="0"/>
              <a:t>JsonIO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14400"/>
            <a:ext cx="9363893" cy="57096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10200" y="6424036"/>
            <a:ext cx="6357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read(), write() </a:t>
            </a:r>
            <a:r>
              <a:rPr lang="en-US" sz="20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code Servlet</a:t>
            </a:r>
            <a:endParaRPr lang="en-US" sz="20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433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ippl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91519" y="3953470"/>
            <a:ext cx="81146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cap="small" dirty="0" err="1" smtClean="0">
                <a:ln w="22225">
                  <a:solidFill>
                    <a:srgbClr val="FF5A33"/>
                  </a:solidFill>
                  <a:prstDash val="solid"/>
                </a:ln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Demostation</a:t>
            </a:r>
            <a:endParaRPr lang="en-US" sz="4800" b="1" cap="small" dirty="0" smtClean="0">
              <a:ln w="22225">
                <a:solidFill>
                  <a:srgbClr val="FF5A33"/>
                </a:solidFill>
                <a:prstDash val="solid"/>
              </a:ln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62000" y="4872335"/>
            <a:ext cx="10744200" cy="0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7200" y="1143000"/>
            <a:ext cx="2543530" cy="378195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831525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JSON &amp; Java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2514600"/>
          </a:xfrm>
        </p:spPr>
        <p:txBody>
          <a:bodyPr/>
          <a:lstStyle/>
          <a:p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client side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JSON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sang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java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 smtClean="0"/>
          </a:p>
          <a:p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client side </a:t>
            </a:r>
            <a:r>
              <a:rPr lang="en-US" dirty="0" err="1" smtClean="0"/>
              <a:t>là</a:t>
            </a:r>
            <a:r>
              <a:rPr lang="en-US" dirty="0" smtClean="0"/>
              <a:t> JSON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java sang JSON</a:t>
            </a:r>
          </a:p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255911"/>
              </p:ext>
            </p:extLst>
          </p:nvPr>
        </p:nvGraphicFramePr>
        <p:xfrm>
          <a:off x="1066800" y="3615431"/>
          <a:ext cx="10287000" cy="2861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3500"/>
                <a:gridCol w="5143500"/>
              </a:tblGrid>
              <a:tr h="715392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JAVA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JSON</a:t>
                      </a:r>
                      <a:endParaRPr lang="en-US" sz="3200" dirty="0"/>
                    </a:p>
                  </a:txBody>
                  <a:tcPr/>
                </a:tc>
              </a:tr>
              <a:tr h="715392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Object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Object</a:t>
                      </a:r>
                      <a:endParaRPr lang="en-US" sz="3200" dirty="0"/>
                    </a:p>
                  </a:txBody>
                  <a:tcPr/>
                </a:tc>
              </a:tr>
              <a:tr h="715392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List&lt;Object&gt;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[Object, Object,…] </a:t>
                      </a:r>
                      <a:endParaRPr lang="en-US" sz="3200" dirty="0"/>
                    </a:p>
                  </a:txBody>
                  <a:tcPr/>
                </a:tc>
              </a:tr>
              <a:tr h="715392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Map&lt;String, Object&gt;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{</a:t>
                      </a:r>
                      <a:r>
                        <a:rPr lang="en-US" sz="3200" dirty="0" err="1" smtClean="0"/>
                        <a:t>Key:Object</a:t>
                      </a:r>
                      <a:r>
                        <a:rPr lang="en-US" sz="3200" dirty="0" smtClean="0"/>
                        <a:t>,</a:t>
                      </a:r>
                      <a:r>
                        <a:rPr lang="en-US" sz="3200" baseline="0" dirty="0" smtClean="0"/>
                        <a:t> </a:t>
                      </a:r>
                      <a:r>
                        <a:rPr lang="en-US" sz="3200" baseline="0" dirty="0" err="1" smtClean="0"/>
                        <a:t>Key:Object</a:t>
                      </a:r>
                      <a:r>
                        <a:rPr lang="en-US" sz="3200" baseline="0" dirty="0" smtClean="0"/>
                        <a:t>,…</a:t>
                      </a:r>
                      <a:r>
                        <a:rPr lang="en-US" sz="3200" dirty="0" smtClean="0"/>
                        <a:t>}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7555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ippl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JSON &amp; Java Object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066800"/>
            <a:ext cx="7582958" cy="56014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235283" y="1090940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Barlow Condensed ExtraLight" panose="00000306000000000000" pitchFamily="2" charset="0"/>
              </a:rPr>
              <a:t>User</a:t>
            </a:r>
            <a:endParaRPr lang="en-US" sz="2800" dirty="0">
              <a:latin typeface="Barlow Condensed ExtraLight" panose="00000306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35283" y="2748290"/>
            <a:ext cx="1470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Barlow Condensed ExtraLight" panose="00000306000000000000" pitchFamily="2" charset="0"/>
              </a:rPr>
              <a:t>List&lt;User&gt;</a:t>
            </a:r>
            <a:endParaRPr lang="en-US" sz="2800" dirty="0">
              <a:latin typeface="Barlow Condensed ExtraLight" panose="00000306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35283" y="5300990"/>
            <a:ext cx="23471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Barlow Condensed ExtraLight" panose="00000306000000000000" pitchFamily="2" charset="0"/>
              </a:rPr>
              <a:t>Map&lt;String, User&gt;</a:t>
            </a:r>
            <a:endParaRPr lang="en-US" sz="2800" dirty="0">
              <a:latin typeface="Barlow Condensed ExtraLight" panose="00000306000000000000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5800" y="4495800"/>
            <a:ext cx="7582958" cy="21336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1943100"/>
            <a:ext cx="7582958" cy="21336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3581" y="1066800"/>
            <a:ext cx="7582958" cy="5715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-Right Arrow 10"/>
          <p:cNvSpPr/>
          <p:nvPr/>
        </p:nvSpPr>
        <p:spPr>
          <a:xfrm>
            <a:off x="8451336" y="5426476"/>
            <a:ext cx="763232" cy="363703"/>
          </a:xfrm>
          <a:prstGeom prst="leftRightArrow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-Right Arrow 11"/>
          <p:cNvSpPr/>
          <p:nvPr/>
        </p:nvSpPr>
        <p:spPr>
          <a:xfrm>
            <a:off x="8451336" y="2828048"/>
            <a:ext cx="763232" cy="363703"/>
          </a:xfrm>
          <a:prstGeom prst="leftRightArrow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/>
          <p:cNvSpPr/>
          <p:nvPr/>
        </p:nvSpPr>
        <p:spPr>
          <a:xfrm>
            <a:off x="8469832" y="1165571"/>
            <a:ext cx="763232" cy="363703"/>
          </a:xfrm>
          <a:prstGeom prst="leftRightArrow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252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ippl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Jackson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715000"/>
          </a:xfrm>
        </p:spPr>
        <p:txBody>
          <a:bodyPr>
            <a:normAutofit/>
          </a:bodyPr>
          <a:lstStyle/>
          <a:p>
            <a:r>
              <a:rPr lang="en-US" dirty="0"/>
              <a:t>Jackson API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JSON sang Java Object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ngược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endParaRPr lang="en-US" dirty="0"/>
          </a:p>
          <a:p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ObjectMapper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2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endParaRPr lang="en-US" dirty="0"/>
          </a:p>
          <a:p>
            <a:pPr lvl="1"/>
            <a:r>
              <a:rPr lang="en-US" dirty="0" err="1" smtClean="0"/>
              <a:t>readValue</a:t>
            </a:r>
            <a:r>
              <a:rPr lang="en-US" dirty="0" smtClean="0"/>
              <a:t>():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JSON =&gt; Java Object</a:t>
            </a:r>
          </a:p>
          <a:p>
            <a:pPr lvl="1"/>
            <a:r>
              <a:rPr lang="en-US" dirty="0" err="1" smtClean="0"/>
              <a:t>writeValueAsString</a:t>
            </a:r>
            <a:r>
              <a:rPr lang="en-US" dirty="0" smtClean="0"/>
              <a:t>():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Java Object =&gt; JSON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667000"/>
            <a:ext cx="7125694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31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ippl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Java Object sang JSON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66800"/>
            <a:ext cx="7059010" cy="46774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605" y="1219200"/>
            <a:ext cx="3724795" cy="342947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7605" y="5187033"/>
            <a:ext cx="3724795" cy="144236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Up-Down Arrow 6"/>
          <p:cNvSpPr/>
          <p:nvPr/>
        </p:nvSpPr>
        <p:spPr>
          <a:xfrm>
            <a:off x="9605702" y="4691912"/>
            <a:ext cx="228600" cy="457200"/>
          </a:xfrm>
          <a:prstGeom prst="upDownArrow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14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ippl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JSON sang Java Object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066800"/>
            <a:ext cx="11049000" cy="508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969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ippl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91519" y="3953470"/>
            <a:ext cx="81146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cap="small" dirty="0" err="1" smtClean="0">
                <a:ln w="22225">
                  <a:solidFill>
                    <a:srgbClr val="FF5A33"/>
                  </a:solidFill>
                  <a:prstDash val="solid"/>
                </a:ln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Demostation</a:t>
            </a:r>
            <a:endParaRPr lang="en-US" sz="4800" b="1" cap="small" dirty="0" smtClean="0">
              <a:ln w="22225">
                <a:solidFill>
                  <a:srgbClr val="FF5A33"/>
                </a:solidFill>
                <a:prstDash val="solid"/>
              </a:ln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62000" y="4872335"/>
            <a:ext cx="10744200" cy="0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7200" y="1143000"/>
            <a:ext cx="2543530" cy="378195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9770759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REST client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smtClean="0"/>
              <a:t>Fetch API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66800"/>
            <a:ext cx="7754432" cy="373432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0851" y="4267200"/>
            <a:ext cx="7467600" cy="23622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(GET</a:t>
            </a:r>
            <a:r>
              <a:rPr lang="en-US" dirty="0" smtClean="0">
                <a:sym typeface="Wingdings" panose="05000000000000000000" pitchFamily="2" charset="2"/>
              </a:rPr>
              <a:t>, /pro/rest/</a:t>
            </a:r>
            <a:r>
              <a:rPr lang="en-US" dirty="0" err="1" smtClean="0">
                <a:sym typeface="Wingdings" panose="05000000000000000000" pitchFamily="2" charset="2"/>
              </a:rPr>
              <a:t>api</a:t>
            </a:r>
            <a:r>
              <a:rPr lang="en-US" dirty="0" smtClean="0">
                <a:sym typeface="Wingdings" panose="05000000000000000000" pitchFamily="2" charset="2"/>
              </a:rPr>
              <a:t>/crud) =&gt; </a:t>
            </a:r>
            <a:r>
              <a:rPr lang="en-US" dirty="0" err="1" smtClean="0">
                <a:sym typeface="Wingdings" panose="05000000000000000000" pitchFamily="2" charset="2"/>
              </a:rPr>
              <a:t>doGet</a:t>
            </a:r>
            <a:r>
              <a:rPr lang="en-US" dirty="0" smtClean="0">
                <a:sym typeface="Wingdings" panose="05000000000000000000" pitchFamily="2" charset="2"/>
              </a:rPr>
              <a:t>()</a:t>
            </a:r>
          </a:p>
          <a:p>
            <a:r>
              <a:rPr lang="en-US" dirty="0" smtClean="0"/>
              <a:t>(GET</a:t>
            </a:r>
            <a:r>
              <a:rPr lang="en-US" dirty="0" smtClean="0">
                <a:sym typeface="Wingdings" panose="05000000000000000000" pitchFamily="2" charset="2"/>
              </a:rPr>
              <a:t>, /pro/rest/</a:t>
            </a:r>
            <a:r>
              <a:rPr lang="en-US" dirty="0" err="1" smtClean="0">
                <a:sym typeface="Wingdings" panose="05000000000000000000" pitchFamily="2" charset="2"/>
              </a:rPr>
              <a:t>api</a:t>
            </a:r>
            <a:r>
              <a:rPr lang="en-US" dirty="0" smtClean="0">
                <a:sym typeface="Wingdings" panose="05000000000000000000" pitchFamily="2" charset="2"/>
              </a:rPr>
              <a:t>/crud/{id}) =&gt; </a:t>
            </a:r>
            <a:r>
              <a:rPr lang="en-US" dirty="0" err="1" smtClean="0">
                <a:sym typeface="Wingdings" panose="05000000000000000000" pitchFamily="2" charset="2"/>
              </a:rPr>
              <a:t>doGet</a:t>
            </a:r>
            <a:r>
              <a:rPr lang="en-US" dirty="0" smtClean="0">
                <a:sym typeface="Wingdings" panose="05000000000000000000" pitchFamily="2" charset="2"/>
              </a:rPr>
              <a:t>()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/>
              <a:t>(POST</a:t>
            </a:r>
            <a:r>
              <a:rPr lang="en-US" dirty="0" smtClean="0">
                <a:sym typeface="Wingdings" panose="05000000000000000000" pitchFamily="2" charset="2"/>
              </a:rPr>
              <a:t>, /pro/rest/</a:t>
            </a:r>
            <a:r>
              <a:rPr lang="en-US" dirty="0" err="1" smtClean="0">
                <a:sym typeface="Wingdings" panose="05000000000000000000" pitchFamily="2" charset="2"/>
              </a:rPr>
              <a:t>api</a:t>
            </a:r>
            <a:r>
              <a:rPr lang="en-US" dirty="0" smtClean="0">
                <a:sym typeface="Wingdings" panose="05000000000000000000" pitchFamily="2" charset="2"/>
              </a:rPr>
              <a:t>/crud, </a:t>
            </a:r>
            <a:r>
              <a:rPr lang="en-US" dirty="0" err="1" smtClean="0">
                <a:sym typeface="Wingdings" panose="05000000000000000000" pitchFamily="2" charset="2"/>
              </a:rPr>
              <a:t>JsonData</a:t>
            </a:r>
            <a:r>
              <a:rPr lang="en-US" dirty="0" smtClean="0">
                <a:sym typeface="Wingdings" panose="05000000000000000000" pitchFamily="2" charset="2"/>
              </a:rPr>
              <a:t>) =&gt; </a:t>
            </a:r>
            <a:r>
              <a:rPr lang="en-US" dirty="0" err="1" smtClean="0">
                <a:sym typeface="Wingdings" panose="05000000000000000000" pitchFamily="2" charset="2"/>
              </a:rPr>
              <a:t>doPost</a:t>
            </a:r>
            <a:r>
              <a:rPr lang="en-US" dirty="0" smtClean="0">
                <a:sym typeface="Wingdings" panose="05000000000000000000" pitchFamily="2" charset="2"/>
              </a:rPr>
              <a:t>()</a:t>
            </a:r>
            <a:endParaRPr lang="en-US" dirty="0"/>
          </a:p>
          <a:p>
            <a:r>
              <a:rPr lang="en-US" dirty="0" smtClean="0"/>
              <a:t>(PUT</a:t>
            </a:r>
            <a:r>
              <a:rPr lang="en-US" dirty="0" smtClean="0">
                <a:sym typeface="Wingdings" panose="05000000000000000000" pitchFamily="2" charset="2"/>
              </a:rPr>
              <a:t>, /pro/rest/</a:t>
            </a:r>
            <a:r>
              <a:rPr lang="en-US" dirty="0" err="1" smtClean="0">
                <a:sym typeface="Wingdings" panose="05000000000000000000" pitchFamily="2" charset="2"/>
              </a:rPr>
              <a:t>api</a:t>
            </a:r>
            <a:r>
              <a:rPr lang="en-US" dirty="0" smtClean="0">
                <a:sym typeface="Wingdings" panose="05000000000000000000" pitchFamily="2" charset="2"/>
              </a:rPr>
              <a:t>/crud/{id}, </a:t>
            </a:r>
            <a:r>
              <a:rPr lang="en-US" dirty="0" err="1" smtClean="0">
                <a:sym typeface="Wingdings" panose="05000000000000000000" pitchFamily="2" charset="2"/>
              </a:rPr>
              <a:t>JsonData</a:t>
            </a:r>
            <a:r>
              <a:rPr lang="en-US" dirty="0" smtClean="0">
                <a:sym typeface="Wingdings" panose="05000000000000000000" pitchFamily="2" charset="2"/>
              </a:rPr>
              <a:t>) =&gt; </a:t>
            </a:r>
            <a:r>
              <a:rPr lang="en-US" dirty="0" err="1" smtClean="0">
                <a:sym typeface="Wingdings" panose="05000000000000000000" pitchFamily="2" charset="2"/>
              </a:rPr>
              <a:t>doPut</a:t>
            </a:r>
            <a:r>
              <a:rPr lang="en-US" dirty="0" smtClean="0">
                <a:sym typeface="Wingdings" panose="05000000000000000000" pitchFamily="2" charset="2"/>
              </a:rPr>
              <a:t>()</a:t>
            </a:r>
            <a:endParaRPr lang="en-US" dirty="0"/>
          </a:p>
          <a:p>
            <a:r>
              <a:rPr lang="en-US" dirty="0" smtClean="0"/>
              <a:t>(DELETE</a:t>
            </a:r>
            <a:r>
              <a:rPr lang="en-US" dirty="0" smtClean="0">
                <a:sym typeface="Wingdings" panose="05000000000000000000" pitchFamily="2" charset="2"/>
              </a:rPr>
              <a:t>, /pro/rest/</a:t>
            </a:r>
            <a:r>
              <a:rPr lang="en-US" dirty="0" err="1" smtClean="0">
                <a:sym typeface="Wingdings" panose="05000000000000000000" pitchFamily="2" charset="2"/>
              </a:rPr>
              <a:t>api</a:t>
            </a:r>
            <a:r>
              <a:rPr lang="en-US" dirty="0" smtClean="0">
                <a:sym typeface="Wingdings" panose="05000000000000000000" pitchFamily="2" charset="2"/>
              </a:rPr>
              <a:t>/crud/{id}) =&gt; </a:t>
            </a:r>
            <a:r>
              <a:rPr lang="en-US" dirty="0" err="1" smtClean="0">
                <a:sym typeface="Wingdings" panose="05000000000000000000" pitchFamily="2" charset="2"/>
              </a:rPr>
              <a:t>doDelete</a:t>
            </a:r>
            <a:r>
              <a:rPr lang="en-US" dirty="0" smtClean="0">
                <a:sym typeface="Wingdings" panose="05000000000000000000" pitchFamily="2" charset="2"/>
              </a:rPr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85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14400"/>
            <a:ext cx="6710309" cy="5791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Khẩn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doGet</a:t>
            </a:r>
            <a:r>
              <a:rPr lang="en-US" dirty="0" smtClean="0"/>
              <a:t>() </a:t>
            </a:r>
            <a:r>
              <a:rPr lang="en-US" dirty="0" err="1" smtClean="0"/>
              <a:t>với</a:t>
            </a:r>
            <a:r>
              <a:rPr lang="en-US" dirty="0" smtClean="0"/>
              <a:t> Fetch API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88862" y="3733800"/>
            <a:ext cx="4493538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doGet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</a:t>
            </a:r>
          </a:p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 path = 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req.getPathInfo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/>
          <p:cNvCxnSpPr>
            <a:endCxn id="5" idx="1"/>
          </p:cNvCxnSpPr>
          <p:nvPr/>
        </p:nvCxnSpPr>
        <p:spPr>
          <a:xfrm>
            <a:off x="5715000" y="3124200"/>
            <a:ext cx="1373862" cy="1209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5" idx="1"/>
          </p:cNvCxnSpPr>
          <p:nvPr/>
        </p:nvCxnSpPr>
        <p:spPr>
          <a:xfrm flipV="1">
            <a:off x="5715000" y="4333965"/>
            <a:ext cx="1373862" cy="1304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6478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ippl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799"/>
            <a:ext cx="8077200" cy="5661661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Giới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thiệu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RESTful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Web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API (REST API)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Xây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dựng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REST API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với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Servlet</a:t>
            </a:r>
          </a:p>
          <a:p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Kiểm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thử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REST API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với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Postman</a:t>
            </a:r>
          </a:p>
          <a:p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Sử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dụng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REST API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với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Fetch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API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2" descr="D:\Pictures\PNG\pres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9448800" y="1371600"/>
            <a:ext cx="2313580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58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Khẩn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doPost</a:t>
            </a:r>
            <a:r>
              <a:rPr lang="en-US" dirty="0" smtClean="0"/>
              <a:t>() </a:t>
            </a:r>
            <a:r>
              <a:rPr lang="en-US" dirty="0" err="1" smtClean="0"/>
              <a:t>với</a:t>
            </a:r>
            <a:r>
              <a:rPr lang="en-US" dirty="0" smtClean="0"/>
              <a:t> Fetch API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14400"/>
            <a:ext cx="8229600" cy="583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629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ippl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Khẩn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doPut</a:t>
            </a:r>
            <a:r>
              <a:rPr lang="en-US" dirty="0" smtClean="0"/>
              <a:t>() </a:t>
            </a:r>
            <a:r>
              <a:rPr lang="en-US" dirty="0" err="1" smtClean="0"/>
              <a:t>với</a:t>
            </a:r>
            <a:r>
              <a:rPr lang="en-US" dirty="0" smtClean="0"/>
              <a:t> Fetch API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14400"/>
            <a:ext cx="8839200" cy="56892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88862" y="3810000"/>
            <a:ext cx="4493538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doPut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</a:t>
            </a:r>
          </a:p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 path = 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req.getPathInfo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/>
          <p:cNvCxnSpPr>
            <a:endCxn id="5" idx="1"/>
          </p:cNvCxnSpPr>
          <p:nvPr/>
        </p:nvCxnSpPr>
        <p:spPr>
          <a:xfrm flipV="1">
            <a:off x="4953000" y="4410165"/>
            <a:ext cx="2135862" cy="847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305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ippl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Khẩn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doDelete</a:t>
            </a:r>
            <a:r>
              <a:rPr lang="en-US" dirty="0" smtClean="0"/>
              <a:t>() </a:t>
            </a:r>
            <a:r>
              <a:rPr lang="en-US" dirty="0" err="1" smtClean="0"/>
              <a:t>với</a:t>
            </a:r>
            <a:r>
              <a:rPr lang="en-US" dirty="0" smtClean="0"/>
              <a:t> Fetch API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990600"/>
            <a:ext cx="7821116" cy="30865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88862" y="3733800"/>
            <a:ext cx="4493538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doDelete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</a:t>
            </a:r>
          </a:p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 path = 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req.getPathInfo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cxnSp>
        <p:nvCxnSpPr>
          <p:cNvPr id="6" name="Straight Arrow Connector 5"/>
          <p:cNvCxnSpPr>
            <a:endCxn id="5" idx="1"/>
          </p:cNvCxnSpPr>
          <p:nvPr/>
        </p:nvCxnSpPr>
        <p:spPr>
          <a:xfrm>
            <a:off x="5715000" y="3124200"/>
            <a:ext cx="1373862" cy="1209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514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ippl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REST client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 smtClean="0"/>
              <a:t>jQuery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66800"/>
            <a:ext cx="7061702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376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REST client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axios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19200"/>
            <a:ext cx="4201111" cy="22291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280" y="3986061"/>
            <a:ext cx="5125165" cy="22196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5340" y="1209365"/>
            <a:ext cx="5087060" cy="221963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5660" y="4023847"/>
            <a:ext cx="4525006" cy="224821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85800" y="1138082"/>
            <a:ext cx="5282645" cy="2367118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5800" y="3957482"/>
            <a:ext cx="5282645" cy="2367118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397547" y="3957482"/>
            <a:ext cx="5282645" cy="2367118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397547" y="1138082"/>
            <a:ext cx="5282645" cy="2367118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139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91519" y="3953470"/>
            <a:ext cx="81146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cap="small" dirty="0" err="1" smtClean="0">
                <a:ln w="22225">
                  <a:solidFill>
                    <a:srgbClr val="FF5A33"/>
                  </a:solidFill>
                  <a:prstDash val="solid"/>
                </a:ln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Demostation</a:t>
            </a:r>
            <a:endParaRPr lang="en-US" sz="4800" b="1" cap="small" dirty="0" smtClean="0">
              <a:ln w="22225">
                <a:solidFill>
                  <a:srgbClr val="FF5A33"/>
                </a:solidFill>
                <a:prstDash val="solid"/>
              </a:ln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62000" y="4872335"/>
            <a:ext cx="10744200" cy="0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7200" y="1143000"/>
            <a:ext cx="2543530" cy="378195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584533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09600" y="1066800"/>
            <a:ext cx="7696200" cy="52578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8" name="Picture 2" descr="D:\Compressed\PSD Collection 2011\WP-201 copy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8230159" y="707042"/>
            <a:ext cx="3336488" cy="5617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894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/>
          </p:cNvPicPr>
          <p:nvPr>
            <p:custDataLst>
              <p:tags r:id="rId1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90861"/>
          <a:stretch/>
        </p:blipFill>
        <p:spPr bwMode="auto">
          <a:xfrm>
            <a:off x="0" y="0"/>
            <a:ext cx="2853507" cy="6845300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787345" y="12700"/>
            <a:ext cx="9404656" cy="68326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275344" y="4724400"/>
            <a:ext cx="4506456" cy="22393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182880" rtlCol="0" anchor="ctr"/>
          <a:lstStyle/>
          <a:p>
            <a:pPr algn="ctr"/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     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Cảm</a:t>
            </a:r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ơn</a:t>
            </a:r>
            <a:endParaRPr lang="en-US" sz="5400" b="1" spc="-20" dirty="0">
              <a:solidFill>
                <a:srgbClr val="FF5A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066800" y="2542160"/>
            <a:ext cx="3327030" cy="4371824"/>
            <a:chOff x="-2798010" y="2616804"/>
            <a:chExt cx="2238173" cy="4371824"/>
          </a:xfrm>
        </p:grpSpPr>
        <p:sp>
          <p:nvSpPr>
            <p:cNvPr id="16" name="Freeform 15"/>
            <p:cNvSpPr/>
            <p:nvPr/>
          </p:nvSpPr>
          <p:spPr>
            <a:xfrm>
              <a:off x="-2468880" y="3032760"/>
              <a:ext cx="1737360" cy="1935480"/>
            </a:xfrm>
            <a:custGeom>
              <a:avLst/>
              <a:gdLst>
                <a:gd name="connsiteX0" fmla="*/ 0 w 1737360"/>
                <a:gd name="connsiteY0" fmla="*/ 0 h 1935480"/>
                <a:gd name="connsiteX1" fmla="*/ 228600 w 1737360"/>
                <a:gd name="connsiteY1" fmla="*/ 1158240 h 1935480"/>
                <a:gd name="connsiteX2" fmla="*/ 701040 w 1737360"/>
                <a:gd name="connsiteY2" fmla="*/ 1524000 h 1935480"/>
                <a:gd name="connsiteX3" fmla="*/ 1432560 w 1737360"/>
                <a:gd name="connsiteY3" fmla="*/ 1935480 h 1935480"/>
                <a:gd name="connsiteX4" fmla="*/ 1737360 w 1737360"/>
                <a:gd name="connsiteY4" fmla="*/ 1844040 h 1935480"/>
                <a:gd name="connsiteX5" fmla="*/ 1706880 w 1737360"/>
                <a:gd name="connsiteY5" fmla="*/ 1676400 h 1935480"/>
                <a:gd name="connsiteX6" fmla="*/ 1706880 w 1737360"/>
                <a:gd name="connsiteY6" fmla="*/ 1234440 h 1935480"/>
                <a:gd name="connsiteX7" fmla="*/ 1493520 w 1737360"/>
                <a:gd name="connsiteY7" fmla="*/ 899160 h 1935480"/>
                <a:gd name="connsiteX8" fmla="*/ 1036320 w 1737360"/>
                <a:gd name="connsiteY8" fmla="*/ 701040 h 1935480"/>
                <a:gd name="connsiteX9" fmla="*/ 350520 w 1737360"/>
                <a:gd name="connsiteY9" fmla="*/ 259080 h 1935480"/>
                <a:gd name="connsiteX10" fmla="*/ 0 w 1737360"/>
                <a:gd name="connsiteY10" fmla="*/ 0 h 193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37360" h="1935480">
                  <a:moveTo>
                    <a:pt x="0" y="0"/>
                  </a:moveTo>
                  <a:lnTo>
                    <a:pt x="228600" y="1158240"/>
                  </a:lnTo>
                  <a:lnTo>
                    <a:pt x="701040" y="1524000"/>
                  </a:lnTo>
                  <a:lnTo>
                    <a:pt x="1432560" y="1935480"/>
                  </a:lnTo>
                  <a:lnTo>
                    <a:pt x="1737360" y="1844040"/>
                  </a:lnTo>
                  <a:lnTo>
                    <a:pt x="1706880" y="1676400"/>
                  </a:lnTo>
                  <a:lnTo>
                    <a:pt x="1706880" y="1234440"/>
                  </a:lnTo>
                  <a:lnTo>
                    <a:pt x="1493520" y="899160"/>
                  </a:lnTo>
                  <a:lnTo>
                    <a:pt x="1036320" y="701040"/>
                  </a:lnTo>
                  <a:lnTo>
                    <a:pt x="350520" y="259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600"/>
                </a:spcBef>
              </a:pPr>
              <a:endParaRPr lang="vi-VN" sz="2400" b="1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-2798010" y="2616804"/>
              <a:ext cx="2238173" cy="4371824"/>
              <a:chOff x="100462" y="2616804"/>
              <a:chExt cx="2238173" cy="4371824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00462" y="2616804"/>
                <a:ext cx="2238173" cy="3972506"/>
                <a:chOff x="-84753" y="2896722"/>
                <a:chExt cx="2238173" cy="3972506"/>
              </a:xfrm>
            </p:grpSpPr>
            <p:sp>
              <p:nvSpPr>
                <p:cNvPr id="20" name="Freeform 19"/>
                <p:cNvSpPr/>
                <p:nvPr/>
              </p:nvSpPr>
              <p:spPr>
                <a:xfrm>
                  <a:off x="196771" y="3252486"/>
                  <a:ext cx="114172" cy="1400537"/>
                </a:xfrm>
                <a:custGeom>
                  <a:avLst/>
                  <a:gdLst>
                    <a:gd name="connsiteX0" fmla="*/ 0 w 57873"/>
                    <a:gd name="connsiteY0" fmla="*/ 0 h 1400537"/>
                    <a:gd name="connsiteX1" fmla="*/ 57873 w 57873"/>
                    <a:gd name="connsiteY1" fmla="*/ 1400537 h 1400537"/>
                    <a:gd name="connsiteX2" fmla="*/ 57873 w 57873"/>
                    <a:gd name="connsiteY2" fmla="*/ 1400537 h 1400537"/>
                    <a:gd name="connsiteX3" fmla="*/ 46298 w 57873"/>
                    <a:gd name="connsiteY3" fmla="*/ 57873 h 1400537"/>
                    <a:gd name="connsiteX4" fmla="*/ 0 w 57873"/>
                    <a:gd name="connsiteY4" fmla="*/ 0 h 1400537"/>
                    <a:gd name="connsiteX0" fmla="*/ 0 w 83739"/>
                    <a:gd name="connsiteY0" fmla="*/ 0 h 1400537"/>
                    <a:gd name="connsiteX1" fmla="*/ 57873 w 83739"/>
                    <a:gd name="connsiteY1" fmla="*/ 1400537 h 1400537"/>
                    <a:gd name="connsiteX2" fmla="*/ 57873 w 83739"/>
                    <a:gd name="connsiteY2" fmla="*/ 1400537 h 1400537"/>
                    <a:gd name="connsiteX3" fmla="*/ 83646 w 83739"/>
                    <a:gd name="connsiteY3" fmla="*/ 1142730 h 1400537"/>
                    <a:gd name="connsiteX4" fmla="*/ 46298 w 83739"/>
                    <a:gd name="connsiteY4" fmla="*/ 57873 h 1400537"/>
                    <a:gd name="connsiteX5" fmla="*/ 0 w 83739"/>
                    <a:gd name="connsiteY5" fmla="*/ 0 h 1400537"/>
                    <a:gd name="connsiteX0" fmla="*/ 0 w 114172"/>
                    <a:gd name="connsiteY0" fmla="*/ 0 h 1400537"/>
                    <a:gd name="connsiteX1" fmla="*/ 57873 w 114172"/>
                    <a:gd name="connsiteY1" fmla="*/ 1400537 h 1400537"/>
                    <a:gd name="connsiteX2" fmla="*/ 57873 w 114172"/>
                    <a:gd name="connsiteY2" fmla="*/ 1400537 h 1400537"/>
                    <a:gd name="connsiteX3" fmla="*/ 114126 w 114172"/>
                    <a:gd name="connsiteY3" fmla="*/ 1136634 h 1400537"/>
                    <a:gd name="connsiteX4" fmla="*/ 46298 w 114172"/>
                    <a:gd name="connsiteY4" fmla="*/ 57873 h 1400537"/>
                    <a:gd name="connsiteX5" fmla="*/ 0 w 114172"/>
                    <a:gd name="connsiteY5" fmla="*/ 0 h 140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172" h="1400537">
                      <a:moveTo>
                        <a:pt x="0" y="0"/>
                      </a:moveTo>
                      <a:lnTo>
                        <a:pt x="57873" y="1400537"/>
                      </a:lnTo>
                      <a:lnTo>
                        <a:pt x="57873" y="1400537"/>
                      </a:lnTo>
                      <a:cubicBezTo>
                        <a:pt x="57089" y="1327089"/>
                        <a:pt x="116055" y="1360411"/>
                        <a:pt x="114126" y="1136634"/>
                      </a:cubicBezTo>
                      <a:cubicBezTo>
                        <a:pt x="112197" y="912857"/>
                        <a:pt x="55159" y="217848"/>
                        <a:pt x="46298" y="5787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600"/>
                    </a:spcBef>
                  </a:pPr>
                  <a:endParaRPr lang="vi-VN" sz="2400" b="1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email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966" b="96151" l="24898" r="76658">
                              <a14:foregroundMark x1="30139" y1="9337" x2="46274" y2="16216"/>
                              <a14:foregroundMark x1="46274" y1="17609" x2="54464" y2="23014"/>
                              <a14:foregroundMark x1="56921" y1="29894" x2="69533" y2="34316"/>
                              <a14:foregroundMark x1="69861" y1="35627" x2="69533" y2="63554"/>
                              <a14:foregroundMark x1="68223" y1="62735" x2="70352" y2="43325"/>
                              <a14:foregroundMark x1="71171" y1="38084" x2="71990" y2="51515"/>
                              <a14:foregroundMark x1="66830" y1="41360" x2="67649" y2="52334"/>
                              <a14:foregroundMark x1="68468" y1="43571" x2="48485" y2="34562"/>
                              <a14:foregroundMark x1="69533" y1="48239" x2="62408" y2="37592"/>
                              <a14:foregroundMark x1="63554" y1="38657" x2="66257" y2="47174"/>
                              <a14:foregroundMark x1="53153" y1="19492" x2="54464" y2="23014"/>
                              <a14:foregroundMark x1="27109" y1="8272" x2="29566" y2="50942"/>
                              <a14:foregroundMark x1="31777" y1="40868" x2="30631" y2="20066"/>
                              <a14:foregroundMark x1="28174" y1="8845" x2="29566" y2="42506"/>
                              <a14:foregroundMark x1="36691" y1="46847" x2="42424" y2="48485"/>
                              <a14:foregroundMark x1="45455" y1="56429" x2="46519" y2="60033"/>
                              <a14:foregroundMark x1="49877" y1="44144" x2="58886" y2="65766"/>
                              <a14:foregroundMark x1="44799" y1="56429" x2="44881" y2="52252"/>
                              <a14:foregroundMark x1="64046" y1="38903" x2="62326" y2="45127"/>
                              <a14:foregroundMark x1="65684" y1="38002" x2="63964" y2="43735"/>
                              <a14:foregroundMark x1="62981" y1="38084" x2="63554" y2="41687"/>
                              <a14:foregroundMark x1="64619" y1="37838" x2="62162" y2="40295"/>
                              <a14:foregroundMark x1="64373" y1="38084" x2="65192" y2="44554"/>
                              <a14:foregroundMark x1="62735" y1="38903" x2="66257" y2="41360"/>
                              <a14:foregroundMark x1="66011" y1="45373" x2="69124" y2="50696"/>
                              <a14:foregroundMark x1="67813" y1="44963" x2="69042" y2="50123"/>
                              <a14:foregroundMark x1="69042" y1="44554" x2="69533" y2="50041"/>
                              <a14:foregroundMark x1="69451" y1="44308" x2="69861" y2="50041"/>
                              <a14:foregroundMark x1="69861" y1="45946" x2="69943" y2="51843"/>
                              <a14:foregroundMark x1="69697" y1="45536" x2="69861" y2="51515"/>
                              <a14:foregroundMark x1="69861" y1="46192" x2="70516" y2="49877"/>
                              <a14:foregroundMark x1="71499" y1="51351" x2="66011" y2="47830"/>
                              <a14:foregroundMark x1="64865" y1="38657" x2="62408" y2="41360"/>
                              <a14:foregroundMark x1="61753" y1="38247" x2="64373" y2="41933"/>
                              <a14:foregroundMark x1="59951" y1="38411" x2="66011" y2="41278"/>
                              <a14:foregroundMark x1="65684" y1="37265" x2="63964" y2="41360"/>
                              <a14:foregroundMark x1="59541" y1="37428" x2="61179" y2="42506"/>
                              <a14:foregroundMark x1="61753" y1="38411" x2="64373" y2="43489"/>
                              <a14:foregroundMark x1="62735" y1="39230" x2="62981" y2="41933"/>
                              <a14:foregroundMark x1="61507" y1="37674" x2="62817" y2="43735"/>
                              <a14:foregroundMark x1="61998" y1="38084" x2="63145" y2="42097"/>
                              <a14:foregroundMark x1="61589" y1="38247" x2="63145" y2="42670"/>
                              <a14:foregroundMark x1="62408" y1="37428" x2="64046" y2="42916"/>
                              <a14:foregroundMark x1="62981" y1="37674" x2="65029" y2="43489"/>
                              <a14:foregroundMark x1="63145" y1="35790" x2="66093" y2="44144"/>
                              <a14:foregroundMark x1="64455" y1="37265" x2="66257" y2="45536"/>
                              <a14:foregroundMark x1="64373" y1="37838" x2="67240" y2="43079"/>
                              <a14:foregroundMark x1="62981" y1="38411" x2="62817" y2="43079"/>
                              <a14:foregroundMark x1="62817" y1="42097" x2="65192" y2="45536"/>
                              <a14:foregroundMark x1="28501" y1="26454" x2="29566" y2="42752"/>
                              <a14:foregroundMark x1="26863" y1="5815" x2="33170" y2="93939"/>
                              <a14:foregroundMark x1="27355" y1="4996" x2="27109" y2="8026"/>
                              <a14:foregroundMark x1="61916" y1="36773" x2="66749" y2="41769"/>
                              <a14:foregroundMark x1="65192" y1="34889" x2="67322" y2="46192"/>
                              <a14:foregroundMark x1="68468" y1="41032" x2="69206" y2="52334"/>
                              <a14:foregroundMark x1="70762" y1="46028" x2="70188" y2="51761"/>
                              <a14:foregroundMark x1="71335" y1="47174" x2="69042" y2="52170"/>
                              <a14:foregroundMark x1="71744" y1="51188" x2="65438" y2="48157"/>
                              <a14:foregroundMark x1="67158" y1="47748" x2="70188" y2="49877"/>
                              <a14:foregroundMark x1="71581" y1="52334" x2="62326" y2="36036"/>
                              <a14:foregroundMark x1="62572" y1="35299" x2="66339" y2="40049"/>
                              <a14:foregroundMark x1="64455" y1="35053" x2="65602" y2="41196"/>
                              <a14:foregroundMark x1="64619" y1="35872" x2="66175" y2="45045"/>
                              <a14:foregroundMark x1="62899" y1="38329" x2="65192" y2="44636"/>
                              <a14:foregroundMark x1="63145" y1="37183" x2="65029" y2="44308"/>
                              <a14:foregroundMark x1="62162" y1="37183" x2="67158" y2="46765"/>
                              <a14:foregroundMark x1="63309" y1="35463" x2="68059" y2="52334"/>
                              <a14:foregroundMark x1="65192" y1="40868" x2="70434" y2="50450"/>
                              <a14:foregroundMark x1="68059" y1="41769" x2="69451" y2="50205"/>
                              <a14:foregroundMark x1="67158" y1="41605" x2="68468" y2="52744"/>
                              <a14:foregroundMark x1="68468" y1="47174" x2="69861" y2="54218"/>
                              <a14:foregroundMark x1="68059" y1="44881" x2="69451" y2="53481"/>
                              <a14:foregroundMark x1="69206" y1="45618" x2="70434" y2="55201"/>
                              <a14:foregroundMark x1="68632" y1="45618" x2="70598" y2="54054"/>
                              <a14:foregroundMark x1="69861" y1="47748" x2="69861" y2="53317"/>
                              <a14:foregroundMark x1="69861" y1="46765" x2="69861" y2="51351"/>
                              <a14:foregroundMark x1="70598" y1="45618" x2="70598" y2="52170"/>
                              <a14:foregroundMark x1="70598" y1="48894" x2="71007" y2="53645"/>
                              <a14:foregroundMark x1="70434" y1="45455" x2="70434" y2="49304"/>
                              <a14:foregroundMark x1="70434" y1="46355" x2="70434" y2="54218"/>
                              <a14:foregroundMark x1="70434" y1="46929" x2="70598" y2="52170"/>
                              <a14:foregroundMark x1="70598" y1="47338" x2="70598" y2="53890"/>
                              <a14:foregroundMark x1="70188" y1="44472" x2="70188" y2="52170"/>
                              <a14:foregroundMark x1="70188" y1="43898" x2="70762" y2="52744"/>
                              <a14:foregroundMark x1="70434" y1="47748" x2="70762" y2="53071"/>
                              <a14:foregroundMark x1="69861" y1="43161" x2="70025" y2="50450"/>
                              <a14:foregroundMark x1="66175" y1="40459" x2="67486" y2="48321"/>
                              <a14:foregroundMark x1="65192" y1="35872" x2="67895" y2="47174"/>
                              <a14:foregroundMark x1="63882" y1="36036" x2="66585" y2="44308"/>
                              <a14:foregroundMark x1="64292" y1="38903" x2="65602" y2="45209"/>
                              <a14:foregroundMark x1="63882" y1="38739" x2="65766" y2="45209"/>
                              <a14:foregroundMark x1="64046" y1="39066" x2="65192" y2="44308"/>
                              <a14:foregroundMark x1="63882" y1="41032" x2="65029" y2="45618"/>
                              <a14:foregroundMark x1="64292" y1="41605" x2="65602" y2="46929"/>
                              <a14:foregroundMark x1="70188" y1="46765" x2="70025" y2="53972"/>
                              <a14:foregroundMark x1="70352" y1="45700" x2="70352" y2="51843"/>
                              <a14:foregroundMark x1="70352" y1="43980" x2="69861" y2="52007"/>
                              <a14:foregroundMark x1="69533" y1="44308" x2="69124" y2="52334"/>
                              <a14:foregroundMark x1="68305" y1="48321" x2="68305" y2="53645"/>
                              <a14:foregroundMark x1="67895" y1="46028" x2="67731" y2="50942"/>
                              <a14:foregroundMark x1="67568" y1="47502" x2="67568" y2="53071"/>
                              <a14:foregroundMark x1="66912" y1="47093" x2="66912" y2="53071"/>
                              <a14:foregroundMark x1="66912" y1="48894" x2="66912" y2="54136"/>
                              <a14:foregroundMark x1="66912" y1="45864" x2="67240" y2="53399"/>
                              <a14:foregroundMark x1="67404" y1="46355" x2="68141" y2="53972"/>
                              <a14:foregroundMark x1="68141" y1="47420" x2="69124" y2="54791"/>
                              <a14:foregroundMark x1="70025" y1="44308" x2="70188" y2="53071"/>
                              <a14:foregroundMark x1="71253" y1="43407" x2="71253" y2="50287"/>
                              <a14:foregroundMark x1="71253" y1="47256" x2="71253" y2="55528"/>
                              <a14:foregroundMark x1="71826" y1="45536" x2="71826" y2="52907"/>
                              <a14:foregroundMark x1="71826" y1="47093" x2="71826" y2="52580"/>
                              <a14:foregroundMark x1="71663" y1="45536" x2="71663" y2="52580"/>
                              <a14:foregroundMark x1="71663" y1="46028" x2="70925" y2="53563"/>
                              <a14:foregroundMark x1="70925" y1="46765" x2="70925" y2="52907"/>
                              <a14:foregroundMark x1="70925" y1="43898" x2="70598" y2="53235"/>
                              <a14:foregroundMark x1="70598" y1="48321" x2="70352" y2="53071"/>
                              <a14:foregroundMark x1="70188" y1="47256" x2="70352" y2="53972"/>
                              <a14:foregroundMark x1="70352" y1="46601" x2="70352" y2="54136"/>
                              <a14:foregroundMark x1="70352" y1="45700" x2="70352" y2="50614"/>
                              <a14:foregroundMark x1="70352" y1="47093" x2="70352" y2="53071"/>
                              <a14:foregroundMark x1="70352" y1="47502" x2="70188" y2="54300"/>
                              <a14:foregroundMark x1="69369" y1="46028" x2="69206" y2="50614"/>
                              <a14:foregroundMark x1="69206" y1="47666" x2="69206" y2="52416"/>
                              <a14:foregroundMark x1="69206" y1="44963" x2="69206" y2="49713"/>
                              <a14:foregroundMark x1="69206" y1="45536" x2="68960" y2="49959"/>
                              <a14:foregroundMark x1="68960" y1="45209" x2="68305" y2="53563"/>
                              <a14:foregroundMark x1="67731" y1="48731" x2="67731" y2="54464"/>
                              <a14:foregroundMark x1="66912" y1="47093" x2="66912" y2="52334"/>
                              <a14:foregroundMark x1="68059" y1="46192" x2="68468" y2="52334"/>
                              <a14:foregroundMark x1="69369" y1="48321" x2="69861" y2="52580"/>
                              <a14:foregroundMark x1="70598" y1="47256" x2="70925" y2="52907"/>
                              <a14:foregroundMark x1="70925" y1="49386" x2="71417" y2="55528"/>
                              <a14:foregroundMark x1="66667" y1="39885" x2="66667" y2="43079"/>
                              <a14:foregroundMark x1="63882" y1="36364" x2="63882" y2="44144"/>
                              <a14:foregroundMark x1="27518" y1="8108" x2="28583" y2="27518"/>
                              <a14:foregroundMark x1="27846" y1="9091" x2="27928" y2="15889"/>
                              <a14:foregroundMark x1="28256" y1="9091" x2="27928" y2="15233"/>
                              <a14:foregroundMark x1="27928" y1="9582" x2="27928" y2="15315"/>
                              <a14:foregroundMark x1="27518" y1="8518" x2="28583" y2="33743"/>
                              <a14:foregroundMark x1="28010" y1="9500" x2="28256" y2="33170"/>
                              <a14:foregroundMark x1="29238" y1="17199" x2="29238" y2="27027"/>
                              <a14:foregroundMark x1="28829" y1="20147" x2="28665" y2="29484"/>
                              <a14:foregroundMark x1="28665" y1="18509" x2="28665" y2="29975"/>
                              <a14:foregroundMark x1="28419" y1="18591" x2="28337" y2="29730"/>
                              <a14:foregroundMark x1="28256" y1="16462" x2="28256" y2="25471"/>
                              <a14:foregroundMark x1="27437" y1="9173" x2="27437" y2="20147"/>
                              <a14:foregroundMark x1="28010" y1="9337" x2="28337" y2="26454"/>
                              <a14:foregroundMark x1="28665" y1="8681" x2="28665" y2="17690"/>
                              <a14:foregroundMark x1="27928" y1="9582" x2="27928" y2="16871"/>
                              <a14:foregroundMark x1="27928" y1="10074" x2="27928" y2="16380"/>
                              <a14:foregroundMark x1="27928" y1="9910" x2="28092" y2="16953"/>
                              <a14:foregroundMark x1="27518" y1="10319" x2="28993" y2="23260"/>
                              <a14:foregroundMark x1="27764" y1="16462" x2="28092" y2="24652"/>
                              <a14:foregroundMark x1="27928" y1="18755" x2="27928" y2="22113"/>
                              <a14:foregroundMark x1="27682" y1="19165" x2="28010" y2="23915"/>
                              <a14:foregroundMark x1="29238" y1="36773" x2="28911" y2="43571"/>
                              <a14:foregroundMark x1="28829" y1="37183" x2="28829" y2="41769"/>
                              <a14:foregroundMark x1="28501" y1="36691" x2="28665" y2="40704"/>
                              <a14:foregroundMark x1="28665" y1="34562" x2="29566" y2="42015"/>
                              <a14:foregroundMark x1="29566" y1="33415" x2="30221" y2="41114"/>
                              <a14:foregroundMark x1="30221" y1="32187" x2="30631" y2="40459"/>
                              <a14:foregroundMark x1="30631" y1="26699" x2="30631" y2="33989"/>
                              <a14:foregroundMark x1="29484" y1="26699" x2="29484" y2="34808"/>
                              <a14:foregroundMark x1="28993" y1="24980" x2="29075" y2="33088"/>
                              <a14:foregroundMark x1="28501" y1="23833" x2="28501" y2="32596"/>
                              <a14:foregroundMark x1="28501" y1="23260" x2="29075" y2="33661"/>
                              <a14:foregroundMark x1="28419" y1="22932" x2="28419" y2="29975"/>
                              <a14:foregroundMark x1="28419" y1="21048" x2="28665" y2="31695"/>
                              <a14:foregroundMark x1="27928" y1="24161" x2="28419" y2="33907"/>
                              <a14:foregroundMark x1="28419" y1="24324" x2="30303" y2="36937"/>
                              <a14:backgroundMark x1="26044" y1="32596" x2="27764" y2="70844"/>
                              <a14:backgroundMark x1="33661" y1="54300" x2="36118" y2="74283"/>
                              <a14:backgroundMark x1="30958" y1="4423" x2="55610" y2="12940"/>
                              <a14:backgroundMark x1="51515" y1="11548" x2="67322" y2="26044"/>
                              <a14:backgroundMark x1="61916" y1="27191" x2="71744" y2="26618"/>
                              <a14:backgroundMark x1="69533" y1="6388" x2="71744" y2="19247"/>
                              <a14:backgroundMark x1="75020" y1="32924" x2="74201" y2="94267"/>
                              <a14:backgroundMark x1="70925" y1="92056" x2="38575" y2="91237"/>
                              <a14:backgroundMark x1="32023" y1="94758" x2="26044" y2="7699"/>
                              <a14:backgroundMark x1="31450" y1="53972" x2="34480" y2="93694"/>
                              <a14:backgroundMark x1="38575" y1="94758" x2="59132" y2="95086"/>
                              <a14:backgroundMark x1="37265" y1="58067" x2="45209" y2="80835"/>
                              <a14:backgroundMark x1="43243" y1="71007" x2="67649" y2="81081"/>
                              <a14:backgroundMark x1="70106" y1="73464" x2="40213" y2="84685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20048" r="23612"/>
                <a:stretch/>
              </p:blipFill>
              <p:spPr bwMode="auto">
                <a:xfrm>
                  <a:off x="-84753" y="2896722"/>
                  <a:ext cx="2238173" cy="39725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 rotWithShape="1">
              <a:blip r:embed="rId8" cstate="email">
                <a:clrChange>
                  <a:clrFrom>
                    <a:srgbClr val="CBC9CC"/>
                  </a:clrFrom>
                  <a:clrTo>
                    <a:srgbClr val="CBC9CC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2439" b="97073" l="9016" r="6721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00462" y="5057191"/>
                <a:ext cx="1150930" cy="19314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4555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REST &amp; REST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875641"/>
            <a:ext cx="10972800" cy="2829959"/>
          </a:xfrm>
        </p:spPr>
        <p:txBody>
          <a:bodyPr/>
          <a:lstStyle/>
          <a:p>
            <a:r>
              <a:rPr lang="en-US" b="1" dirty="0" smtClean="0"/>
              <a:t>REST </a:t>
            </a:r>
            <a:r>
              <a:rPr lang="en-US" dirty="0" smtClean="0"/>
              <a:t>(</a:t>
            </a:r>
            <a:r>
              <a:rPr lang="vi-VN" b="1" dirty="0" smtClean="0"/>
              <a:t>Re</a:t>
            </a:r>
            <a:r>
              <a:rPr lang="vi-VN" dirty="0" smtClean="0"/>
              <a:t>presentational </a:t>
            </a:r>
            <a:r>
              <a:rPr lang="vi-VN" b="1" dirty="0" smtClean="0"/>
              <a:t>S</a:t>
            </a:r>
            <a:r>
              <a:rPr lang="vi-VN" dirty="0" smtClean="0"/>
              <a:t>tate </a:t>
            </a:r>
            <a:r>
              <a:rPr lang="vi-VN" b="1" dirty="0" smtClean="0"/>
              <a:t>T</a:t>
            </a:r>
            <a:r>
              <a:rPr lang="vi-VN" dirty="0" smtClean="0"/>
              <a:t>ransfer</a:t>
            </a:r>
            <a:r>
              <a:rPr lang="en-US" dirty="0" smtClean="0"/>
              <a:t>)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ước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vi-VN" dirty="0" smtClean="0"/>
              <a:t>.</a:t>
            </a:r>
            <a:endParaRPr lang="en-US" dirty="0" smtClean="0"/>
          </a:p>
          <a:p>
            <a:r>
              <a:rPr lang="vi-VN" dirty="0" smtClean="0"/>
              <a:t>REST</a:t>
            </a:r>
            <a:r>
              <a:rPr lang="en-US" b="1" dirty="0" smtClean="0"/>
              <a:t> API </a:t>
            </a:r>
            <a:r>
              <a:rPr lang="en-US" dirty="0" smtClean="0"/>
              <a:t>(</a:t>
            </a:r>
            <a:r>
              <a:rPr lang="en-US" b="1" dirty="0" smtClean="0"/>
              <a:t>A</a:t>
            </a:r>
            <a:r>
              <a:rPr lang="en-US" dirty="0" smtClean="0"/>
              <a:t>pplication </a:t>
            </a:r>
            <a:r>
              <a:rPr lang="en-US" b="1" dirty="0" smtClean="0"/>
              <a:t>P</a:t>
            </a:r>
            <a:r>
              <a:rPr lang="en-US" dirty="0" smtClean="0"/>
              <a:t>rogramming </a:t>
            </a:r>
            <a:r>
              <a:rPr lang="en-US" b="1" dirty="0" smtClean="0"/>
              <a:t>I</a:t>
            </a:r>
            <a:r>
              <a:rPr lang="en-US" dirty="0" smtClean="0"/>
              <a:t>nterface)</a:t>
            </a:r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REST</a:t>
            </a:r>
            <a:r>
              <a:rPr lang="en-US" b="1" dirty="0" smtClean="0">
                <a:solidFill>
                  <a:srgbClr val="FF0000"/>
                </a:solidFill>
              </a:rPr>
              <a:t>ful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API)</a:t>
            </a:r>
            <a:r>
              <a:rPr lang="vi-VN" dirty="0" smtClean="0"/>
              <a:t> là </a:t>
            </a:r>
            <a:r>
              <a:rPr lang="en-US" dirty="0" smtClean="0"/>
              <a:t>Web </a:t>
            </a:r>
            <a:r>
              <a:rPr lang="en-US" dirty="0"/>
              <a:t>S</a:t>
            </a:r>
            <a:r>
              <a:rPr lang="en-US" dirty="0" smtClean="0"/>
              <a:t>ervice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vi-VN" dirty="0" smtClean="0"/>
              <a:t>tiêu chuẩ</a:t>
            </a:r>
            <a:r>
              <a:rPr lang="en-US" dirty="0" smtClean="0"/>
              <a:t>n:</a:t>
            </a:r>
          </a:p>
          <a:p>
            <a:pPr lvl="1"/>
            <a:r>
              <a:rPr lang="en-US" dirty="0" smtClean="0"/>
              <a:t>Operations: </a:t>
            </a:r>
            <a:r>
              <a:rPr lang="en-US" b="1" dirty="0" smtClean="0">
                <a:solidFill>
                  <a:srgbClr val="C00000"/>
                </a:solidFill>
              </a:rPr>
              <a:t>GET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FF0000"/>
                </a:solidFill>
              </a:rPr>
              <a:t>POST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0000FF"/>
                </a:solidFill>
              </a:rPr>
              <a:t>PUT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7030A0"/>
                </a:solidFill>
              </a:rPr>
              <a:t>DELETE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Transfer Data: </a:t>
            </a:r>
            <a:r>
              <a:rPr lang="en-US" b="1" dirty="0" smtClean="0">
                <a:solidFill>
                  <a:srgbClr val="FF5A33"/>
                </a:solidFill>
              </a:rPr>
              <a:t>JSON</a:t>
            </a:r>
            <a:r>
              <a:rPr lang="en-US" dirty="0" smtClean="0"/>
              <a:t> or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XML</a:t>
            </a:r>
            <a:r>
              <a:rPr lang="en-US" dirty="0" smtClean="0"/>
              <a:t>/HTML</a:t>
            </a:r>
          </a:p>
          <a:p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953105"/>
            <a:ext cx="10058400" cy="29551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8199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REST &amp; REST API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Request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REST API </a:t>
            </a:r>
            <a:r>
              <a:rPr lang="en-US" dirty="0" err="1" smtClean="0"/>
              <a:t>chứa</a:t>
            </a:r>
            <a:r>
              <a:rPr lang="en-US" dirty="0" smtClean="0"/>
              <a:t> 3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(URL</a:t>
            </a:r>
            <a:r>
              <a:rPr lang="en-US" dirty="0" smtClean="0"/>
              <a:t>, Method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Json</a:t>
            </a:r>
            <a:r>
              <a:rPr lang="en-US" dirty="0" smtClean="0"/>
              <a:t> Data)</a:t>
            </a:r>
          </a:p>
          <a:p>
            <a:pPr lvl="1"/>
            <a:r>
              <a:rPr lang="en-US" dirty="0" smtClean="0"/>
              <a:t>URL: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Servlet</a:t>
            </a:r>
          </a:p>
          <a:p>
            <a:pPr lvl="1"/>
            <a:r>
              <a:rPr lang="en-US" dirty="0" smtClean="0"/>
              <a:t>Method (GET, POST, PUT, DELETE):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endParaRPr lang="en-US" dirty="0" smtClean="0"/>
          </a:p>
          <a:p>
            <a:pPr lvl="1"/>
            <a:r>
              <a:rPr lang="en-US" dirty="0" err="1" smtClean="0"/>
              <a:t>JsonData</a:t>
            </a:r>
            <a:r>
              <a:rPr lang="en-US" dirty="0" smtClean="0"/>
              <a:t>: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JSON</a:t>
            </a:r>
            <a:endParaRPr lang="en-US" dirty="0" smtClean="0"/>
          </a:p>
          <a:p>
            <a:r>
              <a:rPr lang="en-US" dirty="0" err="1" smtClean="0"/>
              <a:t>Các</a:t>
            </a:r>
            <a:r>
              <a:rPr lang="en-US" dirty="0" smtClean="0"/>
              <a:t> Operations </a:t>
            </a:r>
            <a:r>
              <a:rPr lang="en-US" dirty="0" err="1" smtClean="0"/>
              <a:t>của</a:t>
            </a:r>
            <a:r>
              <a:rPr lang="en-US" dirty="0" smtClean="0"/>
              <a:t> REST</a:t>
            </a:r>
            <a:endParaRPr lang="en-US" dirty="0" smtClean="0"/>
          </a:p>
          <a:p>
            <a:pPr lvl="1"/>
            <a:r>
              <a:rPr lang="en-US" dirty="0" smtClean="0"/>
              <a:t>GET: (</a:t>
            </a:r>
            <a:r>
              <a:rPr lang="en-US" dirty="0" err="1" smtClean="0"/>
              <a:t>url</a:t>
            </a:r>
            <a:r>
              <a:rPr lang="en-US" dirty="0" smtClean="0"/>
              <a:t>):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lvl="1"/>
            <a:r>
              <a:rPr lang="en-US" dirty="0" smtClean="0"/>
              <a:t>POST: (</a:t>
            </a:r>
            <a:r>
              <a:rPr lang="en-US" dirty="0" err="1" smtClean="0"/>
              <a:t>url</a:t>
            </a:r>
            <a:r>
              <a:rPr lang="en-US" dirty="0" smtClean="0"/>
              <a:t>, data):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lvl="1"/>
            <a:r>
              <a:rPr lang="en-US" dirty="0" smtClean="0"/>
              <a:t>PUT: (</a:t>
            </a:r>
            <a:r>
              <a:rPr lang="en-US" dirty="0" err="1" smtClean="0"/>
              <a:t>url</a:t>
            </a:r>
            <a:r>
              <a:rPr lang="en-US" dirty="0" smtClean="0"/>
              <a:t>, data):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lvl="1"/>
            <a:r>
              <a:rPr lang="en-US" dirty="0" smtClean="0"/>
              <a:t>DELETE: (</a:t>
            </a:r>
            <a:r>
              <a:rPr lang="en-US" dirty="0" err="1" smtClean="0"/>
              <a:t>url</a:t>
            </a:r>
            <a:r>
              <a:rPr lang="en-US" dirty="0" smtClean="0"/>
              <a:t>):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r>
              <a:rPr lang="en-US" dirty="0"/>
              <a:t>Transfer Data</a:t>
            </a:r>
          </a:p>
          <a:p>
            <a:pPr lvl="1"/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trao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Client </a:t>
            </a:r>
            <a:r>
              <a:rPr lang="en-US" dirty="0" err="1"/>
              <a:t>và</a:t>
            </a:r>
            <a:r>
              <a:rPr lang="en-US" dirty="0"/>
              <a:t> REST API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JSON</a:t>
            </a:r>
            <a:r>
              <a:rPr lang="en-US" dirty="0" smtClean="0">
                <a:solidFill>
                  <a:srgbClr val="FF0000"/>
                </a:solidFill>
              </a:rPr>
              <a:t>/XML. </a:t>
            </a:r>
            <a:r>
              <a:rPr lang="en-US" i="1" dirty="0" err="1" smtClean="0">
                <a:solidFill>
                  <a:srgbClr val="FF0000"/>
                </a:solidFill>
              </a:rPr>
              <a:t>Thực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tế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thì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chủ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yếu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là</a:t>
            </a:r>
            <a:r>
              <a:rPr lang="en-US" i="1" dirty="0" smtClean="0">
                <a:solidFill>
                  <a:srgbClr val="FF0000"/>
                </a:solidFill>
              </a:rPr>
              <a:t> JSON </a:t>
            </a:r>
            <a:r>
              <a:rPr lang="en-US" i="1" dirty="0" err="1" smtClean="0">
                <a:solidFill>
                  <a:srgbClr val="FF0000"/>
                </a:solidFill>
              </a:rPr>
              <a:t>vì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những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ưu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điểm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vượt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trội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của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nó</a:t>
            </a:r>
            <a:r>
              <a:rPr lang="en-US" i="1" dirty="0" smtClean="0">
                <a:solidFill>
                  <a:srgbClr val="FF0000"/>
                </a:solidFill>
              </a:rPr>
              <a:t> so </a:t>
            </a:r>
            <a:r>
              <a:rPr lang="en-US" i="1" dirty="0" err="1" smtClean="0">
                <a:solidFill>
                  <a:srgbClr val="FF0000"/>
                </a:solidFill>
              </a:rPr>
              <a:t>với</a:t>
            </a:r>
            <a:r>
              <a:rPr lang="en-US" i="1" dirty="0" smtClean="0">
                <a:solidFill>
                  <a:srgbClr val="FF0000"/>
                </a:solidFill>
              </a:rPr>
              <a:t> XML.</a:t>
            </a:r>
            <a:endParaRPr lang="en-US" i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735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REST API </a:t>
            </a:r>
            <a:r>
              <a:rPr lang="en-US" dirty="0" err="1" smtClean="0"/>
              <a:t>với</a:t>
            </a:r>
            <a:r>
              <a:rPr lang="en-US" dirty="0" smtClean="0"/>
              <a:t> Servlet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914400"/>
            <a:ext cx="10320027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75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</a:t>
            </a:r>
            <a:r>
              <a:rPr lang="en-US" dirty="0" smtClean="0"/>
              <a:t>API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smtClean="0"/>
              <a:t>Servlet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1066800"/>
          </a:xfrm>
        </p:spPr>
        <p:txBody>
          <a:bodyPr/>
          <a:lstStyle/>
          <a:p>
            <a:r>
              <a:rPr lang="en-US" dirty="0" err="1" smtClean="0"/>
              <a:t>Bổ</a:t>
            </a:r>
            <a:r>
              <a:rPr lang="en-US" dirty="0" smtClean="0"/>
              <a:t> sung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(</a:t>
            </a:r>
            <a:r>
              <a:rPr lang="en-US" dirty="0" err="1" smtClean="0"/>
              <a:t>doGet</a:t>
            </a:r>
            <a:r>
              <a:rPr lang="en-US" dirty="0" smtClean="0"/>
              <a:t>(), </a:t>
            </a:r>
            <a:r>
              <a:rPr lang="en-US" dirty="0" err="1" smtClean="0"/>
              <a:t>doPost</a:t>
            </a:r>
            <a:r>
              <a:rPr lang="en-US" dirty="0" smtClean="0"/>
              <a:t>(), </a:t>
            </a:r>
            <a:r>
              <a:rPr lang="en-US" dirty="0" err="1" smtClean="0"/>
              <a:t>doPut</a:t>
            </a:r>
            <a:r>
              <a:rPr lang="en-US" dirty="0" smtClean="0"/>
              <a:t>()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doDelete</a:t>
            </a:r>
            <a:r>
              <a:rPr lang="en-US" dirty="0" smtClean="0"/>
              <a:t>())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smtClean="0"/>
              <a:t>servlet</a:t>
            </a: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209800"/>
            <a:ext cx="10412278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4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90217"/>
            <a:ext cx="10898121" cy="54871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REST API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smtClean="0"/>
              <a:t>Postman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52600" y="2667000"/>
            <a:ext cx="12192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24200" y="2675709"/>
            <a:ext cx="32004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35202" y="4572000"/>
            <a:ext cx="4419600" cy="1143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543800" y="3657600"/>
            <a:ext cx="2133600" cy="42789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91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</a:t>
            </a:r>
            <a:r>
              <a:rPr lang="en-US" dirty="0" smtClean="0"/>
              <a:t>API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smtClean="0"/>
              <a:t>Servlet –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Json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Bổ</a:t>
            </a:r>
            <a:r>
              <a:rPr lang="en-US" dirty="0" smtClean="0"/>
              <a:t> sung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(</a:t>
            </a:r>
            <a:r>
              <a:rPr lang="en-US" dirty="0" err="1" smtClean="0"/>
              <a:t>doPost</a:t>
            </a:r>
            <a:r>
              <a:rPr lang="en-US" dirty="0" smtClean="0"/>
              <a:t>(), </a:t>
            </a:r>
            <a:r>
              <a:rPr lang="en-US" dirty="0" err="1" smtClean="0"/>
              <a:t>doPut</a:t>
            </a:r>
            <a:r>
              <a:rPr lang="en-US" dirty="0" smtClean="0"/>
              <a:t>()) </a:t>
            </a:r>
            <a:r>
              <a:rPr lang="en-US" dirty="0" err="1" smtClean="0"/>
              <a:t>của</a:t>
            </a:r>
            <a:r>
              <a:rPr lang="en-US" dirty="0" smtClean="0"/>
              <a:t> servlet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JSON </a:t>
            </a:r>
            <a:r>
              <a:rPr lang="en-US" dirty="0" err="1" smtClean="0"/>
              <a:t>từ</a:t>
            </a:r>
            <a:r>
              <a:rPr lang="en-US" dirty="0" smtClean="0"/>
              <a:t> body </a:t>
            </a:r>
            <a:r>
              <a:rPr lang="en-US" dirty="0" err="1" smtClean="0"/>
              <a:t>của</a:t>
            </a:r>
            <a:r>
              <a:rPr lang="en-US" dirty="0" smtClean="0"/>
              <a:t> Postman</a:t>
            </a:r>
          </a:p>
          <a:p>
            <a:pPr lvl="1"/>
            <a:r>
              <a:rPr lang="en-US" dirty="0" err="1" smtClean="0"/>
              <a:t>Chạy</a:t>
            </a:r>
            <a:r>
              <a:rPr lang="en-US" dirty="0" smtClean="0"/>
              <a:t> demo </a:t>
            </a:r>
            <a:r>
              <a:rPr lang="en-US" dirty="0" err="1" smtClean="0"/>
              <a:t>với</a:t>
            </a:r>
            <a:r>
              <a:rPr lang="en-US" dirty="0" smtClean="0"/>
              <a:t> Postman</a:t>
            </a:r>
          </a:p>
          <a:p>
            <a:pPr lvl="1"/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thịch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971800"/>
            <a:ext cx="5744377" cy="378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51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 </a:t>
            </a:r>
            <a:r>
              <a:rPr lang="en-US" dirty="0" err="1"/>
              <a:t>với</a:t>
            </a:r>
            <a:r>
              <a:rPr lang="en-US" dirty="0"/>
              <a:t> Servlet –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Json</a:t>
            </a:r>
            <a:r>
              <a:rPr lang="en-US" dirty="0"/>
              <a:t> Data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990600"/>
            <a:ext cx="8621328" cy="51251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7918" y="4210467"/>
            <a:ext cx="6144482" cy="213389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3505200" y="3276600"/>
            <a:ext cx="685800" cy="381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35202" y="3733800"/>
            <a:ext cx="812798" cy="381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81200" y="4214820"/>
            <a:ext cx="2743200" cy="89057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686800" y="5975033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Console </a:t>
            </a:r>
            <a:r>
              <a:rPr lang="en-US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Servlet</a:t>
            </a:r>
            <a:endParaRPr lang="en-US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8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14664</TotalTime>
  <Words>642</Words>
  <Application>Microsoft Office PowerPoint</Application>
  <PresentationFormat>Widescreen</PresentationFormat>
  <Paragraphs>93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9" baseType="lpstr">
      <vt:lpstr>Arial</vt:lpstr>
      <vt:lpstr>Arial Narrow</vt:lpstr>
      <vt:lpstr>Barlow Condensed ExtraLight</vt:lpstr>
      <vt:lpstr>Calibri</vt:lpstr>
      <vt:lpstr>Cambria</vt:lpstr>
      <vt:lpstr>Courier New</vt:lpstr>
      <vt:lpstr>Roboto</vt:lpstr>
      <vt:lpstr>Roboto Lt</vt:lpstr>
      <vt:lpstr>Segoe UI</vt:lpstr>
      <vt:lpstr>Times New Roman</vt:lpstr>
      <vt:lpstr>Wingdings</vt:lpstr>
      <vt:lpstr>Custom Design</vt:lpstr>
      <vt:lpstr>Lập trình Ajax</vt:lpstr>
      <vt:lpstr>Nội dung</vt:lpstr>
      <vt:lpstr>Giới thiệu REST &amp; REST API</vt:lpstr>
      <vt:lpstr>Giới thiệu REST &amp; REST API</vt:lpstr>
      <vt:lpstr>Cấu trúc REST API với Servlet</vt:lpstr>
      <vt:lpstr>REST API với Servlet</vt:lpstr>
      <vt:lpstr>Sử dụng REST API với Postman</vt:lpstr>
      <vt:lpstr>REST API với Servlet – Đọc Json Data</vt:lpstr>
      <vt:lpstr>REST API với Servlet – Đọc Json Data</vt:lpstr>
      <vt:lpstr>Xây dựng lớp tiện ích JsonIO</vt:lpstr>
      <vt:lpstr>PowerPoint Presentation</vt:lpstr>
      <vt:lpstr>Chuyển đổi JSON &amp; Java Objects</vt:lpstr>
      <vt:lpstr>Chuyển đổi dữ liệu JSON &amp; Java Object</vt:lpstr>
      <vt:lpstr>Jackson API</vt:lpstr>
      <vt:lpstr>Chuyển đổi Java Object sang JSON</vt:lpstr>
      <vt:lpstr>Chuyển đổi JSON sang Java Object</vt:lpstr>
      <vt:lpstr>PowerPoint Presentation</vt:lpstr>
      <vt:lpstr>Xây dựng REST client với Fetch API</vt:lpstr>
      <vt:lpstr>Khẩn cầu doGet() với Fetch API</vt:lpstr>
      <vt:lpstr>Khẩn cầu doPost() với Fetch API</vt:lpstr>
      <vt:lpstr>Khẩn cầu doPut() với Fetch API</vt:lpstr>
      <vt:lpstr>Khẩn cầu doDelete() với Fetch API</vt:lpstr>
      <vt:lpstr>Xây dựng REST client với jQuery</vt:lpstr>
      <vt:lpstr>Xây dựng REST client với axios</vt:lpstr>
      <vt:lpstr>PowerPoint Presentation</vt:lpstr>
      <vt:lpstr>Summary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DELL</cp:lastModifiedBy>
  <cp:revision>1825</cp:revision>
  <dcterms:created xsi:type="dcterms:W3CDTF">2013-04-23T08:05:33Z</dcterms:created>
  <dcterms:modified xsi:type="dcterms:W3CDTF">2024-09-15T10:37:27Z</dcterms:modified>
</cp:coreProperties>
</file>