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541" r:id="rId2"/>
    <p:sldId id="693" r:id="rId3"/>
    <p:sldId id="850" r:id="rId4"/>
    <p:sldId id="851" r:id="rId5"/>
    <p:sldId id="853" r:id="rId6"/>
    <p:sldId id="854" r:id="rId7"/>
    <p:sldId id="855" r:id="rId8"/>
    <p:sldId id="856" r:id="rId9"/>
    <p:sldId id="857" r:id="rId10"/>
    <p:sldId id="862" r:id="rId11"/>
    <p:sldId id="863" r:id="rId12"/>
    <p:sldId id="864" r:id="rId13"/>
    <p:sldId id="865" r:id="rId14"/>
    <p:sldId id="858" r:id="rId15"/>
    <p:sldId id="859" r:id="rId16"/>
    <p:sldId id="860" r:id="rId17"/>
    <p:sldId id="861" r:id="rId18"/>
    <p:sldId id="739" r:id="rId19"/>
    <p:sldId id="849" r:id="rId20"/>
    <p:sldId id="6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>
        <p:scale>
          <a:sx n="75" d="100"/>
          <a:sy n="75" d="100"/>
        </p:scale>
        <p:origin x="902" y="3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(P8.1)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Client -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7373379" cy="45250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011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ChatClient</a:t>
            </a:r>
            <a:r>
              <a:rPr lang="en-US" dirty="0" smtClean="0"/>
              <a:t> - </a:t>
            </a:r>
            <a:r>
              <a:rPr lang="en-US" dirty="0" err="1" smtClean="0"/>
              <a:t>Mã</a:t>
            </a:r>
            <a:r>
              <a:rPr lang="en-US" dirty="0" smtClean="0"/>
              <a:t> HTML text-chat.html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9296400" cy="55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7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ChatClient</a:t>
            </a:r>
            <a:r>
              <a:rPr lang="en-US" dirty="0" smtClean="0"/>
              <a:t> - text-chat.js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00238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1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ChatClient</a:t>
            </a:r>
            <a:r>
              <a:rPr lang="en-US" dirty="0" smtClean="0"/>
              <a:t> - text-chat.js –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399"/>
            <a:ext cx="10363200" cy="58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ChatServer</a:t>
            </a:r>
            <a:r>
              <a:rPr lang="en-US" dirty="0" smtClean="0"/>
              <a:t> – </a:t>
            </a:r>
            <a:r>
              <a:rPr lang="en-US" dirty="0" err="1" smtClean="0"/>
              <a:t>TextChatServerEndpoint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525000" cy="5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ChatServar</a:t>
            </a:r>
            <a:r>
              <a:rPr lang="en-US" dirty="0" smtClean="0"/>
              <a:t> - broadcast()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307224" cy="5487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1648" y="5943600"/>
            <a:ext cx="7430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6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ChatServer</a:t>
            </a:r>
            <a:r>
              <a:rPr lang="en-US" dirty="0" smtClean="0"/>
              <a:t> - @</a:t>
            </a:r>
            <a:r>
              <a:rPr lang="en-US" dirty="0" err="1" smtClean="0"/>
              <a:t>OnOpen</a:t>
            </a:r>
            <a:r>
              <a:rPr lang="en-US" dirty="0" smtClean="0"/>
              <a:t> &amp; @</a:t>
            </a:r>
            <a:r>
              <a:rPr lang="en-US" dirty="0" err="1" smtClean="0"/>
              <a:t>OnClose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7" y="1066800"/>
            <a:ext cx="6697010" cy="5001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3287" y="6018980"/>
            <a:ext cx="6359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en-US" sz="2000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0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ChatServer</a:t>
            </a:r>
            <a:r>
              <a:rPr lang="en-US" dirty="0" smtClean="0"/>
              <a:t> - @</a:t>
            </a:r>
            <a:r>
              <a:rPr lang="en-US" dirty="0" err="1" smtClean="0"/>
              <a:t>OnMessage</a:t>
            </a:r>
            <a:r>
              <a:rPr lang="en-US" dirty="0" smtClean="0"/>
              <a:t> &amp; @</a:t>
            </a:r>
            <a:r>
              <a:rPr lang="en-US" dirty="0" err="1" smtClean="0"/>
              <a:t>OnError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005186" cy="5622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1252" y="5905496"/>
            <a:ext cx="5131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chatter</a:t>
            </a:r>
          </a:p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Chat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ChatClient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ChatServer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@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ServerEndpoint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Chat</a:t>
            </a:r>
          </a:p>
          <a:p>
            <a:pPr lvl="1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ChatClient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ChatServer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@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ServerEndpoint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</a:t>
            </a:r>
            <a:r>
              <a:rPr lang="en-US" dirty="0" err="1" smtClean="0"/>
              <a:t>realtime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Google Sheet</a:t>
            </a:r>
          </a:p>
          <a:p>
            <a:pPr lvl="1"/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295400"/>
          </a:xfrm>
        </p:spPr>
        <p:txBody>
          <a:bodyPr/>
          <a:lstStyle/>
          <a:p>
            <a:r>
              <a:rPr lang="vi-VN" dirty="0" smtClean="0"/>
              <a:t>WebSocket </a:t>
            </a:r>
            <a:r>
              <a:rPr lang="vi-VN" dirty="0"/>
              <a:t>là công nghệ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vi-VN" dirty="0" smtClean="0"/>
              <a:t> </a:t>
            </a:r>
            <a:r>
              <a:rPr lang="vi-VN" dirty="0"/>
              <a:t>hai chiều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cho </a:t>
            </a:r>
            <a:r>
              <a:rPr lang="vi-VN" dirty="0"/>
              <a:t>các ứng dụng </a:t>
            </a:r>
            <a:r>
              <a:rPr lang="vi-VN" dirty="0" smtClean="0"/>
              <a:t>web.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78316" y="3505200"/>
            <a:ext cx="202576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ServerEndPoint</a:t>
            </a:r>
            <a:endParaRPr lang="en-US" dirty="0" smtClean="0"/>
          </a:p>
          <a:p>
            <a:pPr algn="ctr"/>
            <a:r>
              <a:rPr lang="en-US" dirty="0" smtClean="0"/>
              <a:t>(Server)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971800"/>
            <a:ext cx="1752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1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4953000"/>
            <a:ext cx="1752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2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5800" y="2971800"/>
            <a:ext cx="1752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3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05800" y="4953000"/>
            <a:ext cx="1752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r>
              <a:rPr lang="en-US" dirty="0" smtClean="0"/>
              <a:t> 4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10100" y="3810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4572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1300" y="3810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91300" y="45720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9" idx="2"/>
          </p:cNvCxnSpPr>
          <p:nvPr/>
        </p:nvCxnSpPr>
        <p:spPr>
          <a:xfrm>
            <a:off x="3276600" y="3429000"/>
            <a:ext cx="13335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3"/>
          </p:cNvCxnSpPr>
          <p:nvPr/>
        </p:nvCxnSpPr>
        <p:spPr>
          <a:xfrm flipH="1">
            <a:off x="3276600" y="4762500"/>
            <a:ext cx="13335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7" idx="1"/>
          </p:cNvCxnSpPr>
          <p:nvPr/>
        </p:nvCxnSpPr>
        <p:spPr>
          <a:xfrm flipV="1">
            <a:off x="6972300" y="3429000"/>
            <a:ext cx="13335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8" idx="1"/>
          </p:cNvCxnSpPr>
          <p:nvPr/>
        </p:nvCxnSpPr>
        <p:spPr>
          <a:xfrm>
            <a:off x="6972300" y="4762500"/>
            <a:ext cx="13335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4816" y="3288268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18232" y="3288268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0516" y="5149334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50259" y="5149334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5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 smtClean="0">
                <a:solidFill>
                  <a:srgbClr val="FF3300"/>
                </a:solidFill>
              </a:rPr>
              <a:t>onopen</a:t>
            </a:r>
            <a:r>
              <a:rPr lang="en-US" dirty="0" smtClean="0"/>
              <a:t>(response)</a:t>
            </a:r>
          </a:p>
          <a:p>
            <a:pPr lvl="2"/>
            <a:r>
              <a:rPr lang="vi-VN" dirty="0"/>
              <a:t>Sự kiện này xảy ra khi </a:t>
            </a:r>
            <a:r>
              <a:rPr lang="en-US" dirty="0"/>
              <a:t>Server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vi-VN" dirty="0"/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>
                <a:solidFill>
                  <a:srgbClr val="FF3300"/>
                </a:solidFill>
              </a:rPr>
              <a:t>onmessage</a:t>
            </a:r>
            <a:r>
              <a:rPr lang="en-US" dirty="0"/>
              <a:t>(response)</a:t>
            </a:r>
            <a:endParaRPr lang="en-US" dirty="0"/>
          </a:p>
          <a:p>
            <a:pPr lvl="2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Client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Server.</a:t>
            </a:r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>
                <a:solidFill>
                  <a:srgbClr val="FF3300"/>
                </a:solidFill>
              </a:rPr>
              <a:t>onerror</a:t>
            </a:r>
            <a:r>
              <a:rPr lang="en-US" dirty="0"/>
              <a:t>(response)</a:t>
            </a:r>
            <a:endParaRPr lang="en-US" dirty="0"/>
          </a:p>
          <a:p>
            <a:pPr lvl="2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>
                <a:solidFill>
                  <a:srgbClr val="FF3300"/>
                </a:solidFill>
              </a:rPr>
              <a:t>onclose</a:t>
            </a:r>
            <a:r>
              <a:rPr lang="en-US" dirty="0"/>
              <a:t>(response)</a:t>
            </a:r>
            <a:endParaRPr lang="en-US" dirty="0"/>
          </a:p>
          <a:p>
            <a:pPr lvl="2"/>
            <a:r>
              <a:rPr lang="vi-VN" dirty="0"/>
              <a:t>Sự kiện này xảy ra khi kết nối được đóng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>
                <a:solidFill>
                  <a:srgbClr val="FF3300"/>
                </a:solidFill>
              </a:rPr>
              <a:t>send</a:t>
            </a:r>
            <a:r>
              <a:rPr lang="en-US" dirty="0" smtClean="0"/>
              <a:t>(text)</a:t>
            </a:r>
          </a:p>
          <a:p>
            <a:pPr lvl="1"/>
            <a:r>
              <a:rPr lang="en-US" dirty="0" err="1" smtClean="0"/>
              <a:t>WebSocket.</a:t>
            </a:r>
            <a:r>
              <a:rPr lang="en-US" b="1" i="1" dirty="0" err="1">
                <a:solidFill>
                  <a:srgbClr val="FF3300"/>
                </a:solidFill>
              </a:rPr>
              <a:t>c</a:t>
            </a:r>
            <a:r>
              <a:rPr lang="en-US" b="1" i="1" dirty="0" err="1">
                <a:solidFill>
                  <a:srgbClr val="FF3300"/>
                </a:solidFill>
              </a:rPr>
              <a:t>lose</a:t>
            </a:r>
            <a:r>
              <a:rPr lang="en-US" dirty="0" smtClean="0"/>
              <a:t>()</a:t>
            </a:r>
            <a:endParaRPr lang="vi-V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9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9116697" cy="5077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8850" y="6248400"/>
            <a:ext cx="552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endParaRPr 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8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ServerEndpoint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</a:rPr>
              <a:t>@</a:t>
            </a:r>
            <a:r>
              <a:rPr lang="en-US" b="1" dirty="0" err="1" smtClean="0">
                <a:solidFill>
                  <a:srgbClr val="FF3300"/>
                </a:solidFill>
              </a:rPr>
              <a:t>ServerEndpoint</a:t>
            </a:r>
            <a:r>
              <a:rPr lang="en-US" b="1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class </a:t>
            </a:r>
            <a:r>
              <a:rPr lang="en-US" dirty="0" err="1" smtClean="0"/>
              <a:t>tạo</a:t>
            </a:r>
            <a:r>
              <a:rPr lang="en-US" dirty="0" smtClean="0"/>
              <a:t> server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3300"/>
                </a:solidFill>
              </a:rPr>
              <a:t>@</a:t>
            </a:r>
            <a:r>
              <a:rPr lang="en-US" b="1" dirty="0" err="1" smtClean="0">
                <a:solidFill>
                  <a:srgbClr val="FF3300"/>
                </a:solidFill>
              </a:rPr>
              <a:t>OnOpen</a:t>
            </a:r>
            <a:endParaRPr lang="en-US" b="1" dirty="0" smtClean="0">
              <a:solidFill>
                <a:srgbClr val="FF3300"/>
              </a:solidFill>
            </a:endParaRPr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3300"/>
                </a:solidFill>
              </a:rPr>
              <a:t>@</a:t>
            </a:r>
            <a:r>
              <a:rPr lang="en-US" b="1" dirty="0" err="1">
                <a:solidFill>
                  <a:srgbClr val="FF3300"/>
                </a:solidFill>
              </a:rPr>
              <a:t>OnMessage</a:t>
            </a:r>
            <a:endParaRPr lang="en-US" b="1" dirty="0">
              <a:solidFill>
                <a:srgbClr val="FF3300"/>
              </a:solidFill>
            </a:endParaRPr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message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</a:p>
          <a:p>
            <a:pPr lvl="1"/>
            <a:r>
              <a:rPr lang="en-US" b="1" dirty="0">
                <a:solidFill>
                  <a:srgbClr val="FF3300"/>
                </a:solidFill>
              </a:rPr>
              <a:t>@</a:t>
            </a:r>
            <a:r>
              <a:rPr lang="en-US" b="1" dirty="0" err="1">
                <a:solidFill>
                  <a:srgbClr val="FF3300"/>
                </a:solidFill>
              </a:rPr>
              <a:t>OnClose</a:t>
            </a:r>
            <a:endParaRPr lang="en-US" b="1" dirty="0">
              <a:solidFill>
                <a:srgbClr val="FF3300"/>
              </a:solidFill>
            </a:endParaRPr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3300"/>
                </a:solidFill>
              </a:rPr>
              <a:t>@</a:t>
            </a:r>
            <a:r>
              <a:rPr lang="en-US" b="1" dirty="0" err="1">
                <a:solidFill>
                  <a:srgbClr val="FF3300"/>
                </a:solidFill>
              </a:rPr>
              <a:t>OnError</a:t>
            </a:r>
            <a:endParaRPr lang="en-US" b="1" dirty="0">
              <a:solidFill>
                <a:srgbClr val="FF3300"/>
              </a:solidFill>
            </a:endParaRPr>
          </a:p>
          <a:p>
            <a:pPr lvl="2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@</a:t>
            </a:r>
            <a:r>
              <a:rPr lang="en-US" dirty="0" err="1" smtClean="0"/>
              <a:t>ServerEndpoint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3064"/>
            <a:ext cx="11050542" cy="5525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2872" y="6298474"/>
            <a:ext cx="922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ứng dụng Chat đơn giản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r>
              <a:rPr lang="en-US" dirty="0" smtClean="0"/>
              <a:t> chat </a:t>
            </a:r>
            <a:r>
              <a:rPr lang="en-US" dirty="0" err="1" smtClean="0"/>
              <a:t>bằng</a:t>
            </a:r>
            <a:r>
              <a:rPr lang="en-US" dirty="0" smtClean="0"/>
              <a:t> text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chatter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3000" y="38862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ChatServer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2971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ChatClient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48006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ChatClient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924800" y="2973977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ChatClient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24800" y="4802777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ChatClient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  <a:endCxn id="8" idx="1"/>
          </p:cNvCxnSpPr>
          <p:nvPr/>
        </p:nvCxnSpPr>
        <p:spPr>
          <a:xfrm>
            <a:off x="3657600" y="3429000"/>
            <a:ext cx="1295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8" idx="1"/>
          </p:cNvCxnSpPr>
          <p:nvPr/>
        </p:nvCxnSpPr>
        <p:spPr>
          <a:xfrm flipV="1">
            <a:off x="3657600" y="4343400"/>
            <a:ext cx="1295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 flipV="1">
            <a:off x="6629400" y="3431177"/>
            <a:ext cx="1295400" cy="912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1"/>
          </p:cNvCxnSpPr>
          <p:nvPr/>
        </p:nvCxnSpPr>
        <p:spPr>
          <a:xfrm>
            <a:off x="6629400" y="4343400"/>
            <a:ext cx="1295400" cy="916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15232</TotalTime>
  <Words>512</Words>
  <Application>Microsoft Office PowerPoint</Application>
  <PresentationFormat>Widescreen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Lập trình Websocket</vt:lpstr>
      <vt:lpstr>Nội dung</vt:lpstr>
      <vt:lpstr>Giới thiệu ứng dụng thời gian thực</vt:lpstr>
      <vt:lpstr>Giới thiệu WebSocket</vt:lpstr>
      <vt:lpstr>Sự kiện và phương thức WebSocket</vt:lpstr>
      <vt:lpstr>Tổ chức của WebSocket</vt:lpstr>
      <vt:lpstr>@ServerEndpoint</vt:lpstr>
      <vt:lpstr>Tổ chức @ServerEndpoint</vt:lpstr>
      <vt:lpstr>Tổ chức ứng dụng Chat đơn giản</vt:lpstr>
      <vt:lpstr>Chat Client - Giao diện ứng dụng</vt:lpstr>
      <vt:lpstr>ChatClient - Mã HTML text-chat.html</vt:lpstr>
      <vt:lpstr>ChatClient - text-chat.js</vt:lpstr>
      <vt:lpstr>ChatClient - text-chat.js – init()</vt:lpstr>
      <vt:lpstr>ChatServer – TextChatServerEndpoint class</vt:lpstr>
      <vt:lpstr>ChatServar - broadcast()</vt:lpstr>
      <vt:lpstr>ChatServer - @OnOpen &amp; @OnClose</vt:lpstr>
      <vt:lpstr>ChatServer - @OnMessage &amp; @OnError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1838</cp:revision>
  <dcterms:created xsi:type="dcterms:W3CDTF">2013-04-23T08:05:33Z</dcterms:created>
  <dcterms:modified xsi:type="dcterms:W3CDTF">2024-09-19T08:06:31Z</dcterms:modified>
</cp:coreProperties>
</file>