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2"/>
  </p:notesMasterIdLst>
  <p:sldIdLst>
    <p:sldId id="541" r:id="rId2"/>
    <p:sldId id="637" r:id="rId3"/>
    <p:sldId id="686" r:id="rId4"/>
    <p:sldId id="643" r:id="rId5"/>
    <p:sldId id="689" r:id="rId6"/>
    <p:sldId id="690" r:id="rId7"/>
    <p:sldId id="691" r:id="rId8"/>
    <p:sldId id="692" r:id="rId9"/>
    <p:sldId id="693" r:id="rId10"/>
    <p:sldId id="694" r:id="rId11"/>
    <p:sldId id="695" r:id="rId12"/>
    <p:sldId id="696" r:id="rId13"/>
    <p:sldId id="697" r:id="rId14"/>
    <p:sldId id="663" r:id="rId15"/>
    <p:sldId id="711" r:id="rId16"/>
    <p:sldId id="666" r:id="rId17"/>
    <p:sldId id="667" r:id="rId18"/>
    <p:sldId id="668" r:id="rId19"/>
    <p:sldId id="669" r:id="rId20"/>
    <p:sldId id="670" r:id="rId21"/>
    <p:sldId id="671" r:id="rId22"/>
    <p:sldId id="644" r:id="rId23"/>
    <p:sldId id="645" r:id="rId24"/>
    <p:sldId id="655" r:id="rId25"/>
    <p:sldId id="654" r:id="rId26"/>
    <p:sldId id="680" r:id="rId27"/>
    <p:sldId id="656" r:id="rId28"/>
    <p:sldId id="657" r:id="rId29"/>
    <p:sldId id="684" r:id="rId30"/>
    <p:sldId id="658" r:id="rId31"/>
    <p:sldId id="659" r:id="rId32"/>
    <p:sldId id="677" r:id="rId33"/>
    <p:sldId id="678" r:id="rId34"/>
    <p:sldId id="676" r:id="rId35"/>
    <p:sldId id="673" r:id="rId36"/>
    <p:sldId id="674" r:id="rId37"/>
    <p:sldId id="675" r:id="rId38"/>
    <p:sldId id="486" r:id="rId39"/>
    <p:sldId id="679" r:id="rId40"/>
    <p:sldId id="62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64" autoAdjust="0"/>
  </p:normalViewPr>
  <p:slideViewPr>
    <p:cSldViewPr>
      <p:cViewPr varScale="1">
        <p:scale>
          <a:sx n="71" d="100"/>
          <a:sy n="71" d="100"/>
        </p:scale>
        <p:origin x="1272" y="6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Ví dụ, một đối tượng sinh viên thực tế có rất nhiều thông tin khác nhau liên quan đến bản thân sinh viên đó như: tên, địa chỉ, ngày sinh, lớp, điểm số … quê quán, cha mẹ, anh, chị ,em , cân nặng, chiều cao…  </a:t>
            </a:r>
            <a:r>
              <a:rPr lang="en-US" smtClean="0"/>
              <a:t>Tuy nhiên, </a:t>
            </a:r>
            <a:r>
              <a:rPr lang="vi-VN" smtClean="0"/>
              <a:t>với mục đích quản lý (thông thường) của nhà trường thì không phải tất cả các thông tin kia đều được lưu trữ. Tùy mục đích, nhà trường có thể cần lưu trữ:</a:t>
            </a:r>
            <a:br>
              <a:rPr lang="vi-VN" smtClean="0"/>
            </a:br>
            <a:r>
              <a:rPr lang="vi-VN" smtClean="0"/>
              <a:t>- tên, địa chỉ, ngày sinh, lớp, điểm số.</a:t>
            </a:r>
            <a:br>
              <a:rPr lang="vi-VN" smtClean="0"/>
            </a:br>
            <a:r>
              <a:rPr lang="vi-VN" smtClean="0"/>
              <a:t>- hoặc tên, địa chỉ, ngày sinh, lớp, điểm số, quê quán, cha mẹ,… </a:t>
            </a:r>
            <a:endParaRPr lang="en-US" smtClean="0"/>
          </a:p>
          <a:p>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A42411-58BA-4C79-9BC3-1536B38F0666}" type="slidenum">
              <a:rPr lang="en-US" smtClean="0"/>
              <a:pPr/>
              <a:t>6</a:t>
            </a:fld>
            <a:endParaRPr lang="en-US" smtClean="0"/>
          </a:p>
        </p:txBody>
      </p:sp>
    </p:spTree>
    <p:extLst>
      <p:ext uri="{BB962C8B-B14F-4D97-AF65-F5344CB8AC3E}">
        <p14:creationId xmlns:p14="http://schemas.microsoft.com/office/powerpoint/2010/main" val="46023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5A0121-516F-4A89-8299-A482F010E787}" type="slidenum">
              <a:rPr lang="en-US" smtClean="0"/>
              <a:pPr/>
              <a:t>18</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1C1C4EA-F27F-4382-9212-AC62E3ACB03E}" type="slidenum">
              <a:rPr lang="en-US" smtClean="0"/>
              <a:pPr/>
              <a:t>20</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US"/>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B14645-8DAD-4206-8913-4100498C6499}" type="slidenum">
              <a:rPr lang="en-US" smtClean="0"/>
              <a:pPr/>
              <a:t>21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130000"/>
              </a:lnSpc>
              <a:buBlip>
                <a:blip r:embed="rId3"/>
              </a:buBlip>
            </a:pPr>
            <a:r>
              <a:rPr lang="vi-VN" sz="1200" smtClean="0">
                <a:solidFill>
                  <a:srgbClr val="953735"/>
                </a:solidFill>
              </a:rPr>
              <a:t>Thông qua giao diện </a:t>
            </a:r>
            <a:r>
              <a:rPr lang="en-US" sz="1200" smtClean="0">
                <a:solidFill>
                  <a:srgbClr val="953735"/>
                </a:solidFill>
              </a:rPr>
              <a:t>của </a:t>
            </a:r>
            <a:r>
              <a:rPr lang="vi-VN" sz="1200" smtClean="0">
                <a:solidFill>
                  <a:srgbClr val="953735"/>
                </a:solidFill>
              </a:rPr>
              <a:t>chương trình ứng dụng, người dùng chuyển các yêu cầu </a:t>
            </a:r>
            <a:r>
              <a:rPr lang="en-US" sz="1200" smtClean="0">
                <a:solidFill>
                  <a:srgbClr val="953735"/>
                </a:solidFill>
              </a:rPr>
              <a:t>cho </a:t>
            </a:r>
            <a:r>
              <a:rPr lang="vi-VN" sz="1200" smtClean="0">
                <a:solidFill>
                  <a:srgbClr val="953735"/>
                </a:solidFill>
              </a:rPr>
              <a:t>cơ sở dữ liệu. </a:t>
            </a:r>
            <a:endParaRPr lang="en-US" sz="1200" smtClean="0">
              <a:solidFill>
                <a:srgbClr val="953735"/>
              </a:solidFill>
            </a:endParaRPr>
          </a:p>
          <a:p>
            <a:pPr fontAlgn="base">
              <a:lnSpc>
                <a:spcPct val="130000"/>
              </a:lnSpc>
              <a:buBlip>
                <a:blip r:embed="rId3"/>
              </a:buBlip>
            </a:pPr>
            <a:r>
              <a:rPr lang="vi-VN" sz="1200" smtClean="0">
                <a:solidFill>
                  <a:srgbClr val="953735"/>
                </a:solidFill>
              </a:rPr>
              <a:t>Chương trình ứng dụng xử lý các yêu cầu này, chuyển thành những lệnh theo ngôn ngữ mà hệ quản trị CSDL</a:t>
            </a:r>
            <a:r>
              <a:rPr lang="en-US" sz="1200" smtClean="0">
                <a:solidFill>
                  <a:srgbClr val="953735"/>
                </a:solidFill>
              </a:rPr>
              <a:t> (HQTCSDL)</a:t>
            </a:r>
            <a:r>
              <a:rPr lang="vi-VN" sz="1200" smtClean="0">
                <a:solidFill>
                  <a:srgbClr val="953735"/>
                </a:solidFill>
              </a:rPr>
              <a:t> hiểu được. </a:t>
            </a:r>
            <a:endParaRPr lang="en-US" sz="1200" smtClean="0">
              <a:solidFill>
                <a:srgbClr val="953735"/>
              </a:solidFill>
            </a:endParaRPr>
          </a:p>
          <a:p>
            <a:pPr fontAlgn="base">
              <a:lnSpc>
                <a:spcPct val="140000"/>
              </a:lnSpc>
              <a:buBlip>
                <a:blip r:embed="rId3"/>
              </a:buBlip>
            </a:pPr>
            <a:r>
              <a:rPr lang="en-US" sz="1200" smtClean="0">
                <a:solidFill>
                  <a:srgbClr val="953735"/>
                </a:solidFill>
              </a:rPr>
              <a:t>HQT</a:t>
            </a:r>
            <a:r>
              <a:rPr lang="vi-VN" sz="1200" smtClean="0">
                <a:solidFill>
                  <a:srgbClr val="953735"/>
                </a:solidFill>
              </a:rPr>
              <a:t>CSDL kiểm tra các yêu cầu. Nếu không có vi phạm</a:t>
            </a:r>
            <a:r>
              <a:rPr lang="en-US" sz="1200" smtClean="0">
                <a:solidFill>
                  <a:srgbClr val="953735"/>
                </a:solidFill>
              </a:rPr>
              <a:t> ràng buột</a:t>
            </a:r>
            <a:r>
              <a:rPr lang="vi-VN" sz="1200" smtClean="0">
                <a:solidFill>
                  <a:srgbClr val="953735"/>
                </a:solidFill>
              </a:rPr>
              <a:t> nào thì HQTCSDL sẽ thâm nhập vào CSDL thực hiện các yêu cầu, thu nhận các kết quả và chuyển trả lại cho chương trình ứng dụng.</a:t>
            </a:r>
            <a:endParaRPr lang="en-US" sz="1200" smtClean="0">
              <a:solidFill>
                <a:srgbClr val="953735"/>
              </a:solidFill>
            </a:endParaRPr>
          </a:p>
          <a:p>
            <a:pPr fontAlgn="base">
              <a:lnSpc>
                <a:spcPct val="140000"/>
              </a:lnSpc>
              <a:buBlip>
                <a:blip r:embed="rId3"/>
              </a:buBlip>
            </a:pPr>
            <a:r>
              <a:rPr lang="vi-VN" sz="1200" smtClean="0">
                <a:solidFill>
                  <a:srgbClr val="953735"/>
                </a:solidFill>
              </a:rPr>
              <a:t>Chương trình ứng dụng sẽ lấy các kết quả ấy, xử lý tiếp và thể hiện trên giao diện hay các phương tiện khác.</a:t>
            </a:r>
          </a:p>
          <a:p>
            <a:pPr fontAlgn="base">
              <a:lnSpc>
                <a:spcPct val="140000"/>
              </a:lnSpc>
              <a:buBlip>
                <a:blip r:embed="rId3"/>
              </a:buBlip>
            </a:pPr>
            <a:r>
              <a:rPr lang="vi-VN" sz="1200" smtClean="0">
                <a:solidFill>
                  <a:srgbClr val="953735"/>
                </a:solidFill>
              </a:rPr>
              <a:t>Nếu HQTCSDL không thể thực hiện yêu cầu, nó sẽ chuyển một mã lỗi về chương trình ứng dụng. Chương trình ứng dụng sẽ xuất một thông báo tương ứng với mã lỗi ấy ra giao diện.</a:t>
            </a:r>
          </a:p>
          <a:p>
            <a:pPr fontAlgn="base">
              <a:lnSpc>
                <a:spcPct val="130000"/>
              </a:lnSpc>
              <a:buNone/>
            </a:pPr>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extLst>
      <p:ext uri="{BB962C8B-B14F-4D97-AF65-F5344CB8AC3E}">
        <p14:creationId xmlns:p14="http://schemas.microsoft.com/office/powerpoint/2010/main" val="46217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150000"/>
              </a:lnSpc>
              <a:buBlip>
                <a:blip r:embed="rId3"/>
              </a:buBlip>
            </a:pPr>
            <a:r>
              <a:rPr lang="vi-VN" sz="1200" smtClean="0">
                <a:solidFill>
                  <a:srgbClr val="953735"/>
                </a:solidFill>
              </a:rPr>
              <a:t>Người ta thường quy ước gọi hệ cơ sở dữ liệu (database system) là sự kết hợp của </a:t>
            </a:r>
            <a:r>
              <a:rPr lang="en-US" sz="1200" smtClean="0">
                <a:solidFill>
                  <a:srgbClr val="953735"/>
                </a:solidFill>
              </a:rPr>
              <a:t>CSDL </a:t>
            </a:r>
            <a:r>
              <a:rPr lang="vi-VN" sz="1200" smtClean="0">
                <a:solidFill>
                  <a:srgbClr val="953735"/>
                </a:solidFill>
              </a:rPr>
              <a:t>và HQTCSDL:</a:t>
            </a:r>
            <a:endParaRPr lang="en-US" sz="1200" smtClean="0">
              <a:solidFill>
                <a:srgbClr val="953735"/>
              </a:solidFill>
            </a:endParaRPr>
          </a:p>
          <a:p>
            <a:pPr fontAlgn="base">
              <a:lnSpc>
                <a:spcPct val="150000"/>
              </a:lnSpc>
              <a:buBlip>
                <a:blip r:embed="rId3"/>
              </a:buBlip>
            </a:pPr>
            <a:r>
              <a:rPr lang="vi-VN" sz="1200" smtClean="0">
                <a:solidFill>
                  <a:srgbClr val="953735"/>
                </a:solidFill>
              </a:rPr>
              <a:t>Hệ cơ sở dữ liệu=Cơ sở dữ liệu + Hệ quản trị cơ sở dữ liệu</a:t>
            </a:r>
            <a:endParaRPr lang="en-US" sz="1200" smtClean="0"/>
          </a:p>
          <a:p>
            <a:pPr fontAlgn="base">
              <a:lnSpc>
                <a:spcPct val="150000"/>
              </a:lnSpc>
              <a:buBlip>
                <a:blip r:embed="rId3"/>
              </a:buBlip>
            </a:pPr>
            <a:r>
              <a:rPr lang="vi-VN" sz="1200" smtClean="0">
                <a:solidFill>
                  <a:srgbClr val="953735"/>
                </a:solidFill>
              </a:rPr>
              <a:t>Trong trường hợp cơ sở dữ liệu nhỏ, không có những yêu cầu quá phức tạp, người ta có thể kết hợp chương trình ứng dụng và HQTCSDL thành một cụm đơn nhất. MS Access là một </a:t>
            </a:r>
            <a:r>
              <a:rPr lang="en-US" sz="1200" smtClean="0">
                <a:solidFill>
                  <a:srgbClr val="953735"/>
                </a:solidFill>
              </a:rPr>
              <a:t>ví</a:t>
            </a:r>
            <a:r>
              <a:rPr lang="vi-VN" sz="1200" smtClean="0">
                <a:solidFill>
                  <a:srgbClr val="953735"/>
                </a:solidFill>
              </a:rPr>
              <a:t> dụ cho trường hợp này.</a:t>
            </a:r>
          </a:p>
          <a:p>
            <a:pPr fontAlgn="base">
              <a:lnSpc>
                <a:spcPct val="150000"/>
              </a:lnSpc>
              <a:buBlip>
                <a:blip r:embed="rId3"/>
              </a:buBlip>
            </a:pPr>
            <a:r>
              <a:rPr lang="vi-VN" sz="1200" smtClean="0">
                <a:solidFill>
                  <a:srgbClr val="953735"/>
                </a:solidFill>
              </a:rPr>
              <a:t>Khái niệm “người dùng” ở đây được sử dụng theo nghĩa rộng, là tất cả những ai có tương tác với cơ sở dữ liệu: những người cần tra cứu thông tin, những người làm công tác quản trị CSDL, những người bảo trì cơ sở dữ liệu này, ... “Người dùng” cũng có thể là những chương trình hay phần mềm có tương tác với CSDL.</a:t>
            </a:r>
          </a:p>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1284002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548272-7ACA-45CA-99D5-5E1960C30E3A}" type="slidenum">
              <a:rPr lang="en-US" smtClean="0"/>
              <a:pPr/>
              <a:t>31</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40</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Có thể định nghĩa khác: </a:t>
            </a:r>
          </a:p>
          <a:p>
            <a:r>
              <a:rPr lang="vi-VN" smtClean="0"/>
              <a:t>Cơ sở dữ liệu </a:t>
            </a:r>
            <a:r>
              <a:rPr lang="en-US" smtClean="0"/>
              <a:t>(</a:t>
            </a:r>
            <a:r>
              <a:rPr lang="vi-VN" smtClean="0"/>
              <a:t>CSDL</a:t>
            </a:r>
            <a:r>
              <a:rPr lang="en-US" smtClean="0"/>
              <a:t>)</a:t>
            </a:r>
            <a:r>
              <a:rPr lang="vi-VN" smtClean="0"/>
              <a:t> là một tập hợp các Dữ liệu có quan hệ logic với nhau, có thể dễ dàng chia sẻ và được thiết kế nhằm đáp ứng các nhu cầu sử dụng của một tổ chức, cá nhân nào đó.</a:t>
            </a:r>
            <a:endParaRPr lang="en-US" smtClean="0"/>
          </a:p>
          <a:p>
            <a:r>
              <a:rPr lang="en-US" smtClean="0"/>
              <a:t>Lấy ví dụ về CSDL: </a:t>
            </a:r>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7F06B7-395A-46B9-8BB9-815D7C42E383}" type="slidenum">
              <a:rPr lang="en-US" smtClean="0"/>
              <a:pPr/>
              <a:t>7</a:t>
            </a:fld>
            <a:endParaRPr lang="en-US" smtClean="0"/>
          </a:p>
        </p:txBody>
      </p:sp>
    </p:spTree>
    <p:extLst>
      <p:ext uri="{BB962C8B-B14F-4D97-AF65-F5344CB8AC3E}">
        <p14:creationId xmlns:p14="http://schemas.microsoft.com/office/powerpoint/2010/main" val="3077417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5BA9FB-DB7B-45DE-8767-EAFCD592BFC8}" type="slidenum">
              <a:rPr lang="en-US" smtClean="0"/>
              <a:pPr/>
              <a:t>9</a:t>
            </a:fld>
            <a:endParaRPr lang="en-US" smtClean="0"/>
          </a:p>
        </p:txBody>
      </p:sp>
    </p:spTree>
    <p:extLst>
      <p:ext uri="{BB962C8B-B14F-4D97-AF65-F5344CB8AC3E}">
        <p14:creationId xmlns:p14="http://schemas.microsoft.com/office/powerpoint/2010/main" val="187483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63803A-698B-4CCC-8C0A-8F9893B33341}" type="slidenum">
              <a:rPr lang="en-US" smtClean="0"/>
              <a:pPr/>
              <a:t>10</a:t>
            </a:fld>
            <a:endParaRPr lang="en-US" smtClean="0"/>
          </a:p>
        </p:txBody>
      </p:sp>
    </p:spTree>
    <p:extLst>
      <p:ext uri="{BB962C8B-B14F-4D97-AF65-F5344CB8AC3E}">
        <p14:creationId xmlns:p14="http://schemas.microsoft.com/office/powerpoint/2010/main" val="366334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30AE23-11B3-4057-B489-ACF92FF288BD}" type="slidenum">
              <a:rPr lang="en-US" smtClean="0"/>
              <a:pPr/>
              <a:t>11</a:t>
            </a:fld>
            <a:endParaRPr lang="en-US" smtClean="0"/>
          </a:p>
        </p:txBody>
      </p:sp>
    </p:spTree>
    <p:extLst>
      <p:ext uri="{BB962C8B-B14F-4D97-AF65-F5344CB8AC3E}">
        <p14:creationId xmlns:p14="http://schemas.microsoft.com/office/powerpoint/2010/main" val="1605534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560F55-2008-4644-B1C2-39A9462FA8DE}" type="slidenum">
              <a:rPr lang="en-US" smtClean="0"/>
              <a:pPr/>
              <a:t>12</a:t>
            </a:fld>
            <a:endParaRPr lang="en-US" smtClean="0"/>
          </a:p>
        </p:txBody>
      </p:sp>
    </p:spTree>
    <p:extLst>
      <p:ext uri="{BB962C8B-B14F-4D97-AF65-F5344CB8AC3E}">
        <p14:creationId xmlns:p14="http://schemas.microsoft.com/office/powerpoint/2010/main" val="323898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59E633-230C-412B-9E19-497206A94B49}" type="slidenum">
              <a:rPr lang="en-US" smtClean="0"/>
              <a:pPr/>
              <a:t>15</a:t>
            </a:fld>
            <a:endParaRPr lang="en-US" smtClean="0"/>
          </a:p>
        </p:txBody>
      </p:sp>
    </p:spTree>
    <p:extLst>
      <p:ext uri="{BB962C8B-B14F-4D97-AF65-F5344CB8AC3E}">
        <p14:creationId xmlns:p14="http://schemas.microsoft.com/office/powerpoint/2010/main" val="11409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61E018-2E8A-4423-B046-3C9AB09B0406}" type="slidenum">
              <a:rPr lang="en-US" smtClean="0"/>
              <a:pPr/>
              <a:t>16</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2364A3-8793-499D-910C-DD259420DCB3}" type="slidenum">
              <a:rPr lang="en-US" smtClean="0"/>
              <a:pPr/>
              <a:t>17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vi-VN" smtClean="0"/>
              <a:t>Bài 1: Tổng quan về CƠ SỞ DỮ LIỆU</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vi-VN" smtClean="0"/>
              <a:t>Bài 1: Tổng quan về CƠ SỞ DỮ LIỆU</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vi-VN" smtClean="0"/>
              <a:t>Bài 1: Tổng quan về CƠ SỞ DỮ LIỆU</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67189026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F5A3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vi-VN" cap="all" smtClean="0"/>
              <a:t>Bài 1: Tổng quan về CƠ SỞ DỮ LIỆU</a:t>
            </a:r>
            <a:endParaRPr lang="en-US" cap="all" dirty="0"/>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 y="152400"/>
            <a:ext cx="1502388" cy="522314"/>
          </a:xfrm>
          <a:prstGeom prst="rect">
            <a:avLst/>
          </a:prstGeom>
        </p:spPr>
      </p:pic>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vi-VN" cap="all" smtClean="0"/>
              <a:t>Bài 1: Tổng quan về CƠ SỞ DỮ LIỆU</a:t>
            </a:r>
            <a:endParaRPr lang="en-US" cap="all" dirty="0"/>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vi-VN" cap="all" smtClean="0"/>
              <a:t>Bài 1: Tổng quan về CƠ SỞ DỮ LIỆU</a:t>
            </a:r>
            <a:endParaRPr lang="en-US" cap="all" dirty="0"/>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vi-VN" cap="all" smtClean="0"/>
              <a:t>Bài 1: Tổng quan về CƠ SỞ DỮ LIỆU</a:t>
            </a:r>
            <a:endParaRPr lang="en-US" cap="all" dirty="0"/>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vi-VN" smtClean="0"/>
              <a:t>Bài 1: Tổng quan về CƠ SỞ DỮ LIỆU</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vi-VN" smtClean="0"/>
              <a:t>Bài 1: Tổng quan về CƠ SỞ DỮ LIỆU</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
        <p:nvSpPr>
          <p:cNvPr id="7" name="Footer Placeholder 3"/>
          <p:cNvSpPr txBox="1">
            <a:spLocks/>
          </p:cNvSpPr>
          <p:nvPr userDrawn="1"/>
        </p:nvSpPr>
        <p:spPr>
          <a:xfrm>
            <a:off x="457200" y="6370955"/>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smtClean="0">
                <a:latin typeface="Segoe UI" pitchFamily="34" charset="0"/>
                <a:cs typeface="Segoe UI" pitchFamily="34" charset="0"/>
              </a:rPr>
              <a:t>Bài</a:t>
            </a:r>
            <a:r>
              <a:rPr lang="vi-VN" sz="1200" smtClean="0">
                <a:latin typeface="Segoe UI" pitchFamily="34" charset="0"/>
                <a:cs typeface="Segoe UI" pitchFamily="34" charset="0"/>
              </a:rPr>
              <a:t> 1</a:t>
            </a:r>
            <a:r>
              <a:rPr lang="en-US" sz="1200" smtClean="0">
                <a:latin typeface="Segoe UI" pitchFamily="34" charset="0"/>
                <a:cs typeface="Segoe UI" pitchFamily="34" charset="0"/>
              </a:rPr>
              <a:t>: </a:t>
            </a:r>
            <a:r>
              <a:rPr lang="vi-VN" sz="1200" cap="all" smtClean="0">
                <a:latin typeface="Segoe UI" pitchFamily="34" charset="0"/>
                <a:cs typeface="Segoe UI" pitchFamily="34" charset="0"/>
              </a:rPr>
              <a:t>Tổng quan về </a:t>
            </a:r>
            <a:r>
              <a:rPr lang="en-US" sz="1200" cap="all" smtClean="0">
                <a:latin typeface="Segoe UI" pitchFamily="34" charset="0"/>
                <a:cs typeface="Segoe UI" pitchFamily="34" charset="0"/>
              </a:rPr>
              <a:t>CƠ SỞ DỮ LIỆU</a:t>
            </a:r>
            <a:endParaRPr lang="en-US" sz="1200" cap="all" dirty="0">
              <a:latin typeface="Segoe UI" pitchFamily="34" charset="0"/>
              <a:cs typeface="Segoe UI" pitchFamily="34" charset="0"/>
            </a:endParaRPr>
          </a:p>
        </p:txBody>
      </p:sp>
      <p:cxnSp>
        <p:nvCxnSpPr>
          <p:cNvPr id="9" name="Straight Connector 8"/>
          <p:cNvCxnSpPr/>
          <p:nvPr userDrawn="1"/>
        </p:nvCxnSpPr>
        <p:spPr>
          <a:xfrm>
            <a:off x="457200" y="6340475"/>
            <a:ext cx="8229600" cy="0"/>
          </a:xfrm>
          <a:prstGeom prst="line">
            <a:avLst/>
          </a:prstGeom>
          <a:ln w="3175">
            <a:solidFill>
              <a:srgbClr val="FF33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67"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lnSpc>
          <a:spcPct val="125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25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5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5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5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mailto:lantt@gmail.com" TargetMode="External"/><Relationship Id="rId4" Type="http://schemas.openxmlformats.org/officeDocument/2006/relationships/hyperlink" Target="mailto:nghialm@gmail.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17.xml"/><Relationship Id="rId9" Type="http://schemas.microsoft.com/office/2007/relationships/hdphoto" Target="../media/hdphoto5.wd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4953000"/>
            <a:ext cx="4800600" cy="990600"/>
          </a:xfrm>
        </p:spPr>
        <p:txBody>
          <a:bodyPr>
            <a:normAutofit fontScale="92500"/>
          </a:bodyPr>
          <a:lstStyle/>
          <a:p>
            <a:r>
              <a:rPr lang="en-US" dirty="0" err="1" smtClean="0"/>
              <a:t>Bài</a:t>
            </a:r>
            <a:r>
              <a:rPr lang="en-US" dirty="0" smtClean="0"/>
              <a:t> 1: TỔNG QUAN VỀ CƠ SỞ DỮ LIỆU</a:t>
            </a:r>
          </a:p>
          <a:p>
            <a:r>
              <a:rPr lang="en-US" dirty="0"/>
              <a:t>Phần 1</a:t>
            </a:r>
          </a:p>
        </p:txBody>
      </p:sp>
      <p:sp>
        <p:nvSpPr>
          <p:cNvPr id="11" name="Title 10"/>
          <p:cNvSpPr>
            <a:spLocks noGrp="1"/>
          </p:cNvSpPr>
          <p:nvPr>
            <p:ph type="title"/>
          </p:nvPr>
        </p:nvSpPr>
        <p:spPr/>
        <p:txBody>
          <a:bodyPr/>
          <a:lstStyle/>
          <a:p>
            <a:r>
              <a:rPr lang="en-US" dirty="0" smtClean="0"/>
              <a:t>CƠ SỞ DỮ 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636" b="13636"/>
          <a:stretch>
            <a:fillRect/>
          </a:stretch>
        </p:blipFill>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r>
              <a:rPr lang="en-US" smtClean="0"/>
              <a:t>Quản lý dữ liệu</a:t>
            </a:r>
          </a:p>
        </p:txBody>
      </p:sp>
      <p:sp>
        <p:nvSpPr>
          <p:cNvPr id="21506" name="Content Placeholder 1"/>
          <p:cNvSpPr>
            <a:spLocks noGrp="1"/>
          </p:cNvSpPr>
          <p:nvPr>
            <p:ph idx="1"/>
          </p:nvPr>
        </p:nvSpPr>
        <p:spPr/>
        <p:txBody>
          <a:bodyPr>
            <a:normAutofit/>
          </a:bodyPr>
          <a:lstStyle/>
          <a:p>
            <a:pPr>
              <a:lnSpc>
                <a:spcPct val="150000"/>
              </a:lnSpc>
              <a:buFontTx/>
              <a:buBlip>
                <a:blip r:embed="rId3"/>
              </a:buBlip>
            </a:pPr>
            <a:r>
              <a:rPr lang="en-US" smtClean="0">
                <a:solidFill>
                  <a:srgbClr val="0000FF"/>
                </a:solidFill>
              </a:rPr>
              <a:t>Quản lý dữ liệu</a:t>
            </a:r>
            <a:r>
              <a:rPr lang="en-US" smtClean="0">
                <a:solidFill>
                  <a:srgbClr val="953735"/>
                </a:solidFill>
              </a:rPr>
              <a:t>: là quản lý một số lượng lớn dữ liệu, bao gồm cả việc lưu trữ và cung cấp cơ chế cho phép </a:t>
            </a:r>
            <a:r>
              <a:rPr lang="en-US" smtClean="0">
                <a:solidFill>
                  <a:srgbClr val="0000FF"/>
                </a:solidFill>
              </a:rPr>
              <a:t>Thao tác </a:t>
            </a:r>
            <a:r>
              <a:rPr lang="en-US" smtClean="0">
                <a:solidFill>
                  <a:srgbClr val="953735"/>
                </a:solidFill>
              </a:rPr>
              <a:t>(thêm, sửa, xóa dữ liệu)</a:t>
            </a:r>
            <a:r>
              <a:rPr lang="en-US" b="1" smtClean="0">
                <a:solidFill>
                  <a:srgbClr val="953735"/>
                </a:solidFill>
              </a:rPr>
              <a:t> </a:t>
            </a:r>
            <a:r>
              <a:rPr lang="en-US" smtClean="0">
                <a:solidFill>
                  <a:srgbClr val="953735"/>
                </a:solidFill>
              </a:rPr>
              <a:t>và</a:t>
            </a:r>
            <a:r>
              <a:rPr lang="en-US" b="1" smtClean="0">
                <a:solidFill>
                  <a:srgbClr val="953735"/>
                </a:solidFill>
              </a:rPr>
              <a:t> </a:t>
            </a:r>
            <a:r>
              <a:rPr lang="en-US" smtClean="0">
                <a:solidFill>
                  <a:srgbClr val="0000FF"/>
                </a:solidFill>
              </a:rPr>
              <a:t>Truy vấn </a:t>
            </a:r>
            <a:r>
              <a:rPr lang="en-US" smtClean="0">
                <a:solidFill>
                  <a:srgbClr val="953735"/>
                </a:solidFill>
              </a:rPr>
              <a:t>dữ liệu.</a:t>
            </a:r>
          </a:p>
          <a:p>
            <a:pPr>
              <a:lnSpc>
                <a:spcPct val="150000"/>
              </a:lnSpc>
              <a:buFontTx/>
              <a:buBlip>
                <a:blip r:embed="rId3"/>
              </a:buBlip>
            </a:pPr>
            <a:r>
              <a:rPr lang="en-US" smtClean="0">
                <a:solidFill>
                  <a:srgbClr val="953735"/>
                </a:solidFill>
              </a:rPr>
              <a:t>2 phương pháp quản lý dữ liệu:</a:t>
            </a:r>
          </a:p>
          <a:p>
            <a:pPr lvl="1">
              <a:lnSpc>
                <a:spcPct val="150000"/>
              </a:lnSpc>
              <a:buFontTx/>
              <a:buBlip>
                <a:blip r:embed="rId4"/>
              </a:buBlip>
            </a:pPr>
            <a:r>
              <a:rPr lang="en-US" smtClean="0"/>
              <a:t>Hệ thống quản lý bằng file</a:t>
            </a:r>
          </a:p>
          <a:p>
            <a:pPr lvl="1">
              <a:lnSpc>
                <a:spcPct val="150000"/>
              </a:lnSpc>
              <a:buFontTx/>
              <a:buBlip>
                <a:blip r:embed="rId4"/>
              </a:buBlip>
            </a:pPr>
            <a:r>
              <a:rPr lang="en-US" smtClean="0"/>
              <a:t>Hệ thống quản lý bằng CSDL</a:t>
            </a:r>
          </a:p>
        </p:txBody>
      </p:sp>
      <p:sp>
        <p:nvSpPr>
          <p:cNvPr id="5" name="Slide Number Placeholder 4"/>
          <p:cNvSpPr>
            <a:spLocks noGrp="1"/>
          </p:cNvSpPr>
          <p:nvPr>
            <p:ph type="sldNum" sz="quarter" idx="12"/>
          </p:nvPr>
        </p:nvSpPr>
        <p:spPr/>
        <p:txBody>
          <a:bodyPr/>
          <a:lstStyle/>
          <a:p>
            <a:pPr>
              <a:defRPr/>
            </a:pPr>
            <a:fld id="{E8314A9C-A800-4EE9-B157-285EFAFD955D}" type="slidenum">
              <a:rPr lang="en-US" smtClean="0"/>
              <a:pPr>
                <a:defRPr/>
              </a:pPr>
              <a:t>10</a:t>
            </a:fld>
            <a:endParaRPr lang="en-US"/>
          </a:p>
        </p:txBody>
      </p:sp>
    </p:spTree>
    <p:extLst>
      <p:ext uri="{BB962C8B-B14F-4D97-AF65-F5344CB8AC3E}">
        <p14:creationId xmlns:p14="http://schemas.microsoft.com/office/powerpoint/2010/main" val="94321743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p:txBody>
          <a:bodyPr/>
          <a:lstStyle/>
          <a:p>
            <a:r>
              <a:rPr lang="en-US" smtClean="0"/>
              <a:t>Quản lý dữ liệu bằng file</a:t>
            </a:r>
          </a:p>
        </p:txBody>
      </p:sp>
      <p:sp>
        <p:nvSpPr>
          <p:cNvPr id="23554" name="Content Placeholder 1"/>
          <p:cNvSpPr>
            <a:spLocks noGrp="1"/>
          </p:cNvSpPr>
          <p:nvPr>
            <p:ph idx="1"/>
          </p:nvPr>
        </p:nvSpPr>
        <p:spPr/>
        <p:txBody>
          <a:bodyPr>
            <a:noAutofit/>
          </a:bodyPr>
          <a:lstStyle/>
          <a:p>
            <a:pPr>
              <a:lnSpc>
                <a:spcPct val="120000"/>
              </a:lnSpc>
              <a:buFontTx/>
              <a:buBlip>
                <a:blip r:embed="rId3"/>
              </a:buBlip>
              <a:defRPr/>
            </a:pPr>
            <a:r>
              <a:rPr lang="en-US" err="1" smtClean="0">
                <a:solidFill>
                  <a:srgbClr val="953735"/>
                </a:solidFill>
              </a:rPr>
              <a:t>Dữ</a:t>
            </a:r>
            <a:r>
              <a:rPr lang="en-US" smtClean="0">
                <a:solidFill>
                  <a:srgbClr val="953735"/>
                </a:solidFill>
              </a:rPr>
              <a:t> </a:t>
            </a:r>
            <a:r>
              <a:rPr lang="en-US" err="1" smtClean="0">
                <a:solidFill>
                  <a:srgbClr val="953735"/>
                </a:solidFill>
              </a:rPr>
              <a:t>liệu</a:t>
            </a:r>
            <a:r>
              <a:rPr lang="en-US" smtClean="0">
                <a:solidFill>
                  <a:srgbClr val="953735"/>
                </a:solidFill>
              </a:rPr>
              <a:t> </a:t>
            </a:r>
            <a:r>
              <a:rPr lang="en-US" err="1" smtClean="0">
                <a:solidFill>
                  <a:srgbClr val="953735"/>
                </a:solidFill>
              </a:rPr>
              <a:t>được</a:t>
            </a:r>
            <a:r>
              <a:rPr lang="en-US" smtClean="0">
                <a:solidFill>
                  <a:srgbClr val="953735"/>
                </a:solidFill>
              </a:rPr>
              <a:t> </a:t>
            </a:r>
            <a:r>
              <a:rPr lang="en-US" err="1" smtClean="0">
                <a:solidFill>
                  <a:srgbClr val="953735"/>
                </a:solidFill>
              </a:rPr>
              <a:t>lưu</a:t>
            </a:r>
            <a:r>
              <a:rPr lang="en-US" smtClean="0">
                <a:solidFill>
                  <a:srgbClr val="953735"/>
                </a:solidFill>
              </a:rPr>
              <a:t> </a:t>
            </a:r>
            <a:r>
              <a:rPr lang="en-US" err="1" smtClean="0">
                <a:solidFill>
                  <a:srgbClr val="953735"/>
                </a:solidFill>
              </a:rPr>
              <a:t>trữ</a:t>
            </a:r>
            <a:r>
              <a:rPr lang="en-US" smtClean="0">
                <a:solidFill>
                  <a:srgbClr val="953735"/>
                </a:solidFill>
              </a:rPr>
              <a:t> </a:t>
            </a:r>
            <a:r>
              <a:rPr lang="en-US" err="1" smtClean="0">
                <a:solidFill>
                  <a:srgbClr val="953735"/>
                </a:solidFill>
              </a:rPr>
              <a:t>trong</a:t>
            </a:r>
            <a:r>
              <a:rPr lang="en-US" smtClean="0">
                <a:solidFill>
                  <a:srgbClr val="953735"/>
                </a:solidFill>
              </a:rPr>
              <a:t> </a:t>
            </a:r>
            <a:r>
              <a:rPr lang="en-US" err="1" smtClean="0">
                <a:solidFill>
                  <a:srgbClr val="953735"/>
                </a:solidFill>
              </a:rPr>
              <a:t>các</a:t>
            </a:r>
            <a:r>
              <a:rPr lang="en-US" smtClean="0">
                <a:solidFill>
                  <a:srgbClr val="953735"/>
                </a:solidFill>
              </a:rPr>
              <a:t> file </a:t>
            </a:r>
            <a:r>
              <a:rPr lang="en-US" err="1" smtClean="0">
                <a:solidFill>
                  <a:srgbClr val="953735"/>
                </a:solidFill>
              </a:rPr>
              <a:t>riêng</a:t>
            </a:r>
            <a:r>
              <a:rPr lang="en-US" smtClean="0">
                <a:solidFill>
                  <a:srgbClr val="953735"/>
                </a:solidFill>
              </a:rPr>
              <a:t> </a:t>
            </a:r>
            <a:r>
              <a:rPr lang="en-US" err="1" smtClean="0">
                <a:solidFill>
                  <a:srgbClr val="953735"/>
                </a:solidFill>
              </a:rPr>
              <a:t>biệt</a:t>
            </a:r>
            <a:endParaRPr lang="en-US" smtClean="0">
              <a:solidFill>
                <a:srgbClr val="953735"/>
              </a:solidFill>
            </a:endParaRPr>
          </a:p>
          <a:p>
            <a:pPr>
              <a:lnSpc>
                <a:spcPct val="120000"/>
              </a:lnSpc>
              <a:buFontTx/>
              <a:buBlip>
                <a:blip r:embed="rId3"/>
              </a:buBlip>
              <a:defRPr/>
            </a:pPr>
            <a:r>
              <a:rPr lang="en-US" err="1" smtClean="0">
                <a:solidFill>
                  <a:srgbClr val="953735"/>
                </a:solidFill>
              </a:rPr>
              <a:t>Ví</a:t>
            </a:r>
            <a:r>
              <a:rPr lang="en-US" smtClean="0">
                <a:solidFill>
                  <a:srgbClr val="953735"/>
                </a:solidFill>
              </a:rPr>
              <a:t> </a:t>
            </a:r>
            <a:r>
              <a:rPr lang="en-US" err="1" smtClean="0">
                <a:solidFill>
                  <a:srgbClr val="953735"/>
                </a:solidFill>
              </a:rPr>
              <a:t>dụ</a:t>
            </a:r>
            <a:r>
              <a:rPr lang="en-US" smtClean="0">
                <a:solidFill>
                  <a:srgbClr val="953735"/>
                </a:solidFill>
              </a:rPr>
              <a:t>: </a:t>
            </a:r>
            <a:r>
              <a:rPr lang="vi-VN" smtClean="0"/>
              <a:t>các chương trình lưu trữ thông tin bằng hệ thống các file</a:t>
            </a:r>
            <a:r>
              <a:rPr lang="en-US" smtClean="0"/>
              <a:t> </a:t>
            </a:r>
            <a:r>
              <a:rPr lang="en-US" err="1" smtClean="0"/>
              <a:t>dạng</a:t>
            </a:r>
            <a:r>
              <a:rPr lang="en-US" smtClean="0"/>
              <a:t> </a:t>
            </a:r>
            <a:r>
              <a:rPr lang="vi-VN" smtClean="0"/>
              <a:t>text</a:t>
            </a:r>
            <a:endParaRPr lang="en-US" smtClean="0">
              <a:solidFill>
                <a:srgbClr val="953735"/>
              </a:solidFill>
            </a:endParaRPr>
          </a:p>
          <a:p>
            <a:pPr>
              <a:lnSpc>
                <a:spcPct val="120000"/>
              </a:lnSpc>
              <a:buFontTx/>
              <a:buBlip>
                <a:blip r:embed="rId3"/>
              </a:buBlip>
              <a:defRPr/>
            </a:pPr>
            <a:r>
              <a:rPr lang="en-US" smtClean="0">
                <a:solidFill>
                  <a:srgbClr val="953735"/>
                </a:solidFill>
              </a:rPr>
              <a:t> </a:t>
            </a:r>
            <a:r>
              <a:rPr lang="en-US" err="1" smtClean="0">
                <a:solidFill>
                  <a:srgbClr val="953735"/>
                </a:solidFill>
              </a:rPr>
              <a:t>Nhược</a:t>
            </a:r>
            <a:r>
              <a:rPr lang="en-US" smtClean="0">
                <a:solidFill>
                  <a:srgbClr val="953735"/>
                </a:solidFill>
              </a:rPr>
              <a:t> </a:t>
            </a:r>
            <a:r>
              <a:rPr lang="en-US" err="1" smtClean="0">
                <a:solidFill>
                  <a:srgbClr val="953735"/>
                </a:solidFill>
              </a:rPr>
              <a:t>điểm</a:t>
            </a:r>
            <a:r>
              <a:rPr lang="en-US" smtClean="0">
                <a:solidFill>
                  <a:srgbClr val="953735"/>
                </a:solidFill>
              </a:rPr>
              <a:t> </a:t>
            </a:r>
            <a:r>
              <a:rPr lang="en-US" err="1" smtClean="0">
                <a:solidFill>
                  <a:srgbClr val="953735"/>
                </a:solidFill>
              </a:rPr>
              <a:t>của</a:t>
            </a:r>
            <a:r>
              <a:rPr lang="en-US" smtClean="0">
                <a:solidFill>
                  <a:srgbClr val="953735"/>
                </a:solidFill>
              </a:rPr>
              <a:t> </a:t>
            </a:r>
            <a:r>
              <a:rPr lang="en-US" err="1" smtClean="0">
                <a:solidFill>
                  <a:srgbClr val="953735"/>
                </a:solidFill>
              </a:rPr>
              <a:t>việc</a:t>
            </a:r>
            <a:r>
              <a:rPr lang="en-US" smtClean="0">
                <a:solidFill>
                  <a:srgbClr val="953735"/>
                </a:solidFill>
              </a:rPr>
              <a:t> </a:t>
            </a:r>
            <a:r>
              <a:rPr lang="en-US" err="1" smtClean="0">
                <a:solidFill>
                  <a:srgbClr val="953735"/>
                </a:solidFill>
              </a:rPr>
              <a:t>quản</a:t>
            </a:r>
            <a:r>
              <a:rPr lang="en-US" smtClean="0">
                <a:solidFill>
                  <a:srgbClr val="953735"/>
                </a:solidFill>
              </a:rPr>
              <a:t> </a:t>
            </a:r>
            <a:r>
              <a:rPr lang="en-US" err="1" smtClean="0">
                <a:solidFill>
                  <a:srgbClr val="953735"/>
                </a:solidFill>
              </a:rPr>
              <a:t>lý</a:t>
            </a:r>
            <a:r>
              <a:rPr lang="en-US" smtClean="0">
                <a:solidFill>
                  <a:srgbClr val="953735"/>
                </a:solidFill>
              </a:rPr>
              <a:t> </a:t>
            </a:r>
            <a:r>
              <a:rPr lang="en-US" err="1" smtClean="0">
                <a:solidFill>
                  <a:srgbClr val="953735"/>
                </a:solidFill>
              </a:rPr>
              <a:t>bằng</a:t>
            </a:r>
            <a:r>
              <a:rPr lang="en-US" smtClean="0">
                <a:solidFill>
                  <a:srgbClr val="953735"/>
                </a:solidFill>
              </a:rPr>
              <a:t> file: </a:t>
            </a:r>
          </a:p>
          <a:p>
            <a:pPr lvl="1">
              <a:lnSpc>
                <a:spcPct val="120000"/>
              </a:lnSpc>
              <a:buFontTx/>
              <a:buBlip>
                <a:blip r:embed="rId4"/>
              </a:buBlip>
              <a:defRPr/>
            </a:pPr>
            <a:r>
              <a:rPr lang="en-US" err="1" smtClean="0"/>
              <a:t>Dư</a:t>
            </a:r>
            <a:r>
              <a:rPr lang="en-US" smtClean="0"/>
              <a:t> </a:t>
            </a:r>
            <a:r>
              <a:rPr lang="en-US" err="1" smtClean="0"/>
              <a:t>thừa</a:t>
            </a:r>
            <a:r>
              <a:rPr lang="en-US" smtClean="0"/>
              <a:t> </a:t>
            </a:r>
            <a:r>
              <a:rPr lang="en-US" err="1" smtClean="0"/>
              <a:t>và</a:t>
            </a:r>
            <a:r>
              <a:rPr lang="en-US" smtClean="0"/>
              <a:t> </a:t>
            </a:r>
            <a:r>
              <a:rPr lang="en-US" err="1" smtClean="0"/>
              <a:t>mâu</a:t>
            </a:r>
            <a:r>
              <a:rPr lang="en-US" smtClean="0"/>
              <a:t> </a:t>
            </a:r>
            <a:r>
              <a:rPr lang="en-US" err="1" smtClean="0"/>
              <a:t>thuẫn</a:t>
            </a:r>
            <a:r>
              <a:rPr lang="en-US" smtClean="0"/>
              <a:t> </a:t>
            </a:r>
            <a:r>
              <a:rPr lang="en-US" err="1" smtClean="0"/>
              <a:t>dữ</a:t>
            </a:r>
            <a:r>
              <a:rPr lang="en-US" smtClean="0"/>
              <a:t> </a:t>
            </a:r>
            <a:r>
              <a:rPr lang="en-US" err="1" smtClean="0"/>
              <a:t>liệu</a:t>
            </a:r>
            <a:endParaRPr lang="en-US" smtClean="0"/>
          </a:p>
          <a:p>
            <a:pPr lvl="1">
              <a:lnSpc>
                <a:spcPct val="120000"/>
              </a:lnSpc>
              <a:buFontTx/>
              <a:buBlip>
                <a:blip r:embed="rId4"/>
              </a:buBlip>
              <a:defRPr/>
            </a:pPr>
            <a:r>
              <a:rPr lang="en-US" err="1" smtClean="0"/>
              <a:t>Kém</a:t>
            </a:r>
            <a:r>
              <a:rPr lang="en-US" smtClean="0"/>
              <a:t> </a:t>
            </a:r>
            <a:r>
              <a:rPr lang="en-US" err="1" smtClean="0"/>
              <a:t>hiệu</a:t>
            </a:r>
            <a:r>
              <a:rPr lang="en-US" smtClean="0"/>
              <a:t> </a:t>
            </a:r>
            <a:r>
              <a:rPr lang="en-US" err="1" smtClean="0"/>
              <a:t>quả</a:t>
            </a:r>
            <a:r>
              <a:rPr lang="en-US" smtClean="0"/>
              <a:t> </a:t>
            </a:r>
            <a:r>
              <a:rPr lang="en-US" err="1" smtClean="0"/>
              <a:t>trong</a:t>
            </a:r>
            <a:r>
              <a:rPr lang="en-US" smtClean="0"/>
              <a:t> </a:t>
            </a:r>
            <a:r>
              <a:rPr lang="en-US" err="1" smtClean="0"/>
              <a:t>truy</a:t>
            </a:r>
            <a:r>
              <a:rPr lang="en-US" smtClean="0"/>
              <a:t> </a:t>
            </a:r>
            <a:r>
              <a:rPr lang="en-US" err="1" smtClean="0"/>
              <a:t>xuất</a:t>
            </a:r>
            <a:r>
              <a:rPr lang="en-US" smtClean="0"/>
              <a:t> </a:t>
            </a:r>
            <a:r>
              <a:rPr lang="en-US" err="1" smtClean="0"/>
              <a:t>ngẫu</a:t>
            </a:r>
            <a:r>
              <a:rPr lang="en-US" smtClean="0"/>
              <a:t> nhiên </a:t>
            </a:r>
            <a:r>
              <a:rPr lang="en-US" err="1" smtClean="0"/>
              <a:t>hoặc</a:t>
            </a:r>
            <a:r>
              <a:rPr lang="en-US" smtClean="0"/>
              <a:t> </a:t>
            </a:r>
            <a:r>
              <a:rPr lang="en-US" err="1" smtClean="0"/>
              <a:t>xử</a:t>
            </a:r>
            <a:r>
              <a:rPr lang="en-US" smtClean="0"/>
              <a:t> </a:t>
            </a:r>
            <a:r>
              <a:rPr lang="en-US" err="1" smtClean="0"/>
              <a:t>lý</a:t>
            </a:r>
            <a:r>
              <a:rPr lang="en-US" smtClean="0"/>
              <a:t> </a:t>
            </a:r>
            <a:r>
              <a:rPr lang="en-US" err="1" smtClean="0"/>
              <a:t>đồng</a:t>
            </a:r>
            <a:r>
              <a:rPr lang="en-US" smtClean="0"/>
              <a:t> </a:t>
            </a:r>
            <a:r>
              <a:rPr lang="en-US" err="1" smtClean="0"/>
              <a:t>thời</a:t>
            </a:r>
            <a:endParaRPr lang="en-US" smtClean="0"/>
          </a:p>
          <a:p>
            <a:pPr lvl="1">
              <a:lnSpc>
                <a:spcPct val="120000"/>
              </a:lnSpc>
              <a:buFontTx/>
              <a:buBlip>
                <a:blip r:embed="rId4"/>
              </a:buBlip>
              <a:defRPr/>
            </a:pPr>
            <a:r>
              <a:rPr lang="en-US" err="1" smtClean="0"/>
              <a:t>Dữ</a:t>
            </a:r>
            <a:r>
              <a:rPr lang="en-US" smtClean="0"/>
              <a:t> </a:t>
            </a:r>
            <a:r>
              <a:rPr lang="en-US" err="1" smtClean="0"/>
              <a:t>liệu</a:t>
            </a:r>
            <a:r>
              <a:rPr lang="en-US" smtClean="0"/>
              <a:t> </a:t>
            </a:r>
            <a:r>
              <a:rPr lang="en-US" err="1" smtClean="0"/>
              <a:t>lưu</a:t>
            </a:r>
            <a:r>
              <a:rPr lang="en-US" smtClean="0"/>
              <a:t> </a:t>
            </a:r>
            <a:r>
              <a:rPr lang="en-US" err="1" smtClean="0"/>
              <a:t>trữ</a:t>
            </a:r>
            <a:r>
              <a:rPr lang="en-US" smtClean="0"/>
              <a:t> </a:t>
            </a:r>
            <a:r>
              <a:rPr lang="en-US" err="1" smtClean="0"/>
              <a:t>rời</a:t>
            </a:r>
            <a:r>
              <a:rPr lang="en-US" smtClean="0"/>
              <a:t> </a:t>
            </a:r>
            <a:r>
              <a:rPr lang="en-US" err="1" smtClean="0"/>
              <a:t>rạc</a:t>
            </a:r>
            <a:endParaRPr lang="en-US" smtClean="0"/>
          </a:p>
          <a:p>
            <a:pPr lvl="1">
              <a:lnSpc>
                <a:spcPct val="120000"/>
              </a:lnSpc>
              <a:buFontTx/>
              <a:buBlip>
                <a:blip r:embed="rId4"/>
              </a:buBlip>
              <a:defRPr/>
            </a:pPr>
            <a:r>
              <a:rPr lang="en-US" err="1" smtClean="0"/>
              <a:t>Gặp</a:t>
            </a:r>
            <a:r>
              <a:rPr lang="en-US" smtClean="0"/>
              <a:t> </a:t>
            </a:r>
            <a:r>
              <a:rPr lang="en-US" err="1" smtClean="0"/>
              <a:t>vấn</a:t>
            </a:r>
            <a:r>
              <a:rPr lang="en-US" smtClean="0"/>
              <a:t> </a:t>
            </a:r>
            <a:r>
              <a:rPr lang="en-US" err="1" smtClean="0"/>
              <a:t>đề</a:t>
            </a:r>
            <a:r>
              <a:rPr lang="en-US" smtClean="0"/>
              <a:t> </a:t>
            </a:r>
            <a:r>
              <a:rPr lang="en-US" err="1" smtClean="0"/>
              <a:t>về</a:t>
            </a:r>
            <a:r>
              <a:rPr lang="en-US" smtClean="0"/>
              <a:t> an </a:t>
            </a:r>
            <a:r>
              <a:rPr lang="en-US" err="1" smtClean="0"/>
              <a:t>toàn</a:t>
            </a:r>
            <a:r>
              <a:rPr lang="en-US" smtClean="0"/>
              <a:t> </a:t>
            </a:r>
            <a:r>
              <a:rPr lang="en-US" err="1" smtClean="0"/>
              <a:t>và</a:t>
            </a:r>
            <a:r>
              <a:rPr lang="en-US" smtClean="0"/>
              <a:t> </a:t>
            </a:r>
            <a:r>
              <a:rPr lang="en-US" err="1" smtClean="0"/>
              <a:t>bảo</a:t>
            </a:r>
            <a:r>
              <a:rPr lang="en-US" smtClean="0"/>
              <a:t> </a:t>
            </a:r>
            <a:r>
              <a:rPr lang="en-US" err="1" smtClean="0"/>
              <a:t>mật</a:t>
            </a:r>
            <a:endParaRPr lang="en-US" smtClean="0"/>
          </a:p>
        </p:txBody>
      </p:sp>
      <p:sp>
        <p:nvSpPr>
          <p:cNvPr id="5" name="Slide Number Placeholder 4"/>
          <p:cNvSpPr>
            <a:spLocks noGrp="1"/>
          </p:cNvSpPr>
          <p:nvPr>
            <p:ph type="sldNum" sz="quarter" idx="12"/>
          </p:nvPr>
        </p:nvSpPr>
        <p:spPr/>
        <p:txBody>
          <a:bodyPr/>
          <a:lstStyle/>
          <a:p>
            <a:pPr>
              <a:defRPr/>
            </a:pPr>
            <a:fld id="{68367492-CAD3-4659-9411-0F00B555AA29}" type="slidenum">
              <a:rPr lang="en-US" smtClean="0"/>
              <a:pPr>
                <a:defRPr/>
              </a:pPr>
              <a:t>11</a:t>
            </a:fld>
            <a:endParaRPr lang="en-US"/>
          </a:p>
        </p:txBody>
      </p:sp>
      <p:pic>
        <p:nvPicPr>
          <p:cNvPr id="22534" name="Picture 5" descr="j0082265[1]"/>
          <p:cNvPicPr>
            <a:picLocks noChangeAspect="1" noChangeArrowheads="1"/>
          </p:cNvPicPr>
          <p:nvPr/>
        </p:nvPicPr>
        <p:blipFill>
          <a:blip r:embed="rId5"/>
          <a:srcRect/>
          <a:stretch>
            <a:fillRect/>
          </a:stretch>
        </p:blipFill>
        <p:spPr bwMode="auto">
          <a:xfrm>
            <a:off x="7162800" y="2133600"/>
            <a:ext cx="1647825" cy="1703388"/>
          </a:xfrm>
          <a:prstGeom prst="rect">
            <a:avLst/>
          </a:prstGeom>
          <a:noFill/>
          <a:ln w="9525">
            <a:noFill/>
            <a:miter lim="800000"/>
            <a:headEnd/>
            <a:tailEnd/>
          </a:ln>
        </p:spPr>
      </p:pic>
      <p:pic>
        <p:nvPicPr>
          <p:cNvPr id="22535" name="Picture 7" descr="j0157021[1]"/>
          <p:cNvPicPr>
            <a:picLocks noChangeAspect="1" noChangeArrowheads="1"/>
          </p:cNvPicPr>
          <p:nvPr/>
        </p:nvPicPr>
        <p:blipFill>
          <a:blip r:embed="rId6"/>
          <a:srcRect/>
          <a:stretch>
            <a:fillRect/>
          </a:stretch>
        </p:blipFill>
        <p:spPr bwMode="auto">
          <a:xfrm>
            <a:off x="6248400" y="4381874"/>
            <a:ext cx="2257425" cy="1911350"/>
          </a:xfrm>
          <a:prstGeom prst="rect">
            <a:avLst/>
          </a:prstGeom>
          <a:noFill/>
          <a:ln w="9525">
            <a:noFill/>
            <a:miter lim="800000"/>
            <a:headEnd/>
            <a:tailEnd/>
          </a:ln>
        </p:spPr>
      </p:pic>
    </p:spTree>
    <p:extLst>
      <p:ext uri="{BB962C8B-B14F-4D97-AF65-F5344CB8AC3E}">
        <p14:creationId xmlns:p14="http://schemas.microsoft.com/office/powerpoint/2010/main" val="33897102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CSDL</a:t>
            </a:r>
          </a:p>
        </p:txBody>
      </p:sp>
      <p:sp>
        <p:nvSpPr>
          <p:cNvPr id="24578" name="Content Placeholder 1"/>
          <p:cNvSpPr>
            <a:spLocks noGrp="1"/>
          </p:cNvSpPr>
          <p:nvPr>
            <p:ph idx="1"/>
          </p:nvPr>
        </p:nvSpPr>
        <p:spPr/>
        <p:txBody>
          <a:bodyPr>
            <a:noAutofit/>
          </a:bodyPr>
          <a:lstStyle/>
          <a:p>
            <a:pPr>
              <a:lnSpc>
                <a:spcPct val="120000"/>
              </a:lnSpc>
              <a:buFontTx/>
              <a:buBlip>
                <a:blip r:embed="rId3"/>
              </a:buBlip>
              <a:defRPr/>
            </a:pPr>
            <a:r>
              <a:rPr lang="en-US" sz="2400" smtClean="0">
                <a:solidFill>
                  <a:srgbClr val="953735"/>
                </a:solidFill>
              </a:rPr>
              <a:t>Quản lý dữ </a:t>
            </a:r>
            <a:r>
              <a:rPr lang="en-US" sz="2400" err="1" smtClean="0">
                <a:solidFill>
                  <a:srgbClr val="953735"/>
                </a:solidFill>
              </a:rPr>
              <a:t>liệu</a:t>
            </a:r>
            <a:r>
              <a:rPr lang="en-US" sz="2400" smtClean="0">
                <a:solidFill>
                  <a:srgbClr val="953735"/>
                </a:solidFill>
              </a:rPr>
              <a:t> bằng CSDL giúp dữ liệu </a:t>
            </a:r>
            <a:r>
              <a:rPr lang="en-US" sz="2400" smtClean="0"/>
              <a:t>được </a:t>
            </a:r>
            <a:r>
              <a:rPr lang="en-US" sz="2400" err="1" smtClean="0"/>
              <a:t>lưu</a:t>
            </a:r>
            <a:r>
              <a:rPr lang="en-US" sz="2400" smtClean="0"/>
              <a:t> </a:t>
            </a:r>
            <a:r>
              <a:rPr lang="en-US" sz="2400" err="1" smtClean="0"/>
              <a:t>trữ</a:t>
            </a:r>
            <a:r>
              <a:rPr lang="en-US" sz="2400" smtClean="0"/>
              <a:t> </a:t>
            </a:r>
            <a:r>
              <a:rPr lang="en-US" sz="2400" err="1" smtClean="0"/>
              <a:t>một</a:t>
            </a:r>
            <a:r>
              <a:rPr lang="en-US" sz="2400" smtClean="0"/>
              <a:t> </a:t>
            </a:r>
            <a:r>
              <a:rPr lang="en-US" sz="2400" err="1" smtClean="0"/>
              <a:t>cách</a:t>
            </a:r>
            <a:r>
              <a:rPr lang="en-US" sz="2400" smtClean="0"/>
              <a:t> </a:t>
            </a:r>
            <a:r>
              <a:rPr lang="en-US" sz="2400" err="1" smtClean="0"/>
              <a:t>hiệu</a:t>
            </a:r>
            <a:r>
              <a:rPr lang="en-US" sz="2400" smtClean="0"/>
              <a:t> </a:t>
            </a:r>
            <a:r>
              <a:rPr lang="en-US" sz="2400" err="1" smtClean="0"/>
              <a:t>quả</a:t>
            </a:r>
            <a:r>
              <a:rPr lang="en-US" sz="2400" smtClean="0"/>
              <a:t> </a:t>
            </a:r>
            <a:r>
              <a:rPr lang="en-US" sz="2400" err="1" smtClean="0"/>
              <a:t>và</a:t>
            </a:r>
            <a:r>
              <a:rPr lang="en-US" sz="2400" smtClean="0"/>
              <a:t> </a:t>
            </a:r>
            <a:r>
              <a:rPr lang="en-US" sz="2400" err="1" smtClean="0"/>
              <a:t>có</a:t>
            </a:r>
            <a:r>
              <a:rPr lang="en-US" sz="2400" smtClean="0"/>
              <a:t> </a:t>
            </a:r>
            <a:r>
              <a:rPr lang="en-US" sz="2400" err="1" smtClean="0"/>
              <a:t>tổ</a:t>
            </a:r>
            <a:r>
              <a:rPr lang="en-US" sz="2400" smtClean="0"/>
              <a:t> </a:t>
            </a:r>
            <a:r>
              <a:rPr lang="en-US" sz="2400" err="1" smtClean="0"/>
              <a:t>chức</a:t>
            </a:r>
            <a:r>
              <a:rPr lang="en-US" sz="2400" smtClean="0"/>
              <a:t>, </a:t>
            </a:r>
            <a:r>
              <a:rPr lang="en-US" sz="2400" err="1" smtClean="0"/>
              <a:t>cho</a:t>
            </a:r>
            <a:r>
              <a:rPr lang="en-US" sz="2400" smtClean="0"/>
              <a:t> </a:t>
            </a:r>
            <a:r>
              <a:rPr lang="en-US" sz="2400" err="1" smtClean="0"/>
              <a:t>phép</a:t>
            </a:r>
            <a:r>
              <a:rPr lang="en-US" sz="2400" smtClean="0"/>
              <a:t> </a:t>
            </a:r>
            <a:r>
              <a:rPr lang="en-US" sz="2400" err="1" smtClean="0"/>
              <a:t>quản</a:t>
            </a:r>
            <a:r>
              <a:rPr lang="en-US" sz="2400" smtClean="0"/>
              <a:t> </a:t>
            </a:r>
            <a:r>
              <a:rPr lang="en-US" sz="2400" err="1" smtClean="0"/>
              <a:t>lý</a:t>
            </a:r>
            <a:r>
              <a:rPr lang="en-US" sz="2400" smtClean="0"/>
              <a:t> </a:t>
            </a:r>
            <a:r>
              <a:rPr lang="en-US" sz="2400" err="1" smtClean="0"/>
              <a:t>dữ</a:t>
            </a:r>
            <a:r>
              <a:rPr lang="en-US" sz="2400" smtClean="0"/>
              <a:t> </a:t>
            </a:r>
            <a:r>
              <a:rPr lang="en-US" sz="2400" err="1" smtClean="0"/>
              <a:t>liệu</a:t>
            </a:r>
            <a:r>
              <a:rPr lang="en-US" sz="2400" smtClean="0"/>
              <a:t> </a:t>
            </a:r>
            <a:r>
              <a:rPr lang="en-US" sz="2400" err="1" smtClean="0"/>
              <a:t>nhanh</a:t>
            </a:r>
            <a:r>
              <a:rPr lang="en-US" sz="2400" smtClean="0"/>
              <a:t> </a:t>
            </a:r>
            <a:r>
              <a:rPr lang="en-US" sz="2400" err="1" smtClean="0"/>
              <a:t>chóng</a:t>
            </a:r>
            <a:r>
              <a:rPr lang="en-US" sz="2400" smtClean="0"/>
              <a:t> </a:t>
            </a:r>
            <a:r>
              <a:rPr lang="en-US" sz="2400" err="1" smtClean="0"/>
              <a:t>và</a:t>
            </a:r>
            <a:r>
              <a:rPr lang="en-US" sz="2400" smtClean="0"/>
              <a:t> </a:t>
            </a:r>
            <a:r>
              <a:rPr lang="en-US" sz="2400" err="1" smtClean="0"/>
              <a:t>hiệu</a:t>
            </a:r>
            <a:r>
              <a:rPr lang="en-US" sz="2400" smtClean="0"/>
              <a:t> </a:t>
            </a:r>
            <a:r>
              <a:rPr lang="en-US" sz="2400" err="1" smtClean="0"/>
              <a:t>quả</a:t>
            </a:r>
            <a:endParaRPr lang="en-US" sz="3200" smtClean="0">
              <a:solidFill>
                <a:srgbClr val="953735"/>
              </a:solidFill>
            </a:endParaRPr>
          </a:p>
          <a:p>
            <a:pPr>
              <a:lnSpc>
                <a:spcPct val="120000"/>
              </a:lnSpc>
              <a:buFontTx/>
              <a:buBlip>
                <a:blip r:embed="rId3"/>
              </a:buBlip>
              <a:defRPr/>
            </a:pPr>
            <a:r>
              <a:rPr lang="en-US" smtClean="0">
                <a:solidFill>
                  <a:srgbClr val="953735"/>
                </a:solidFill>
              </a:rPr>
              <a:t> </a:t>
            </a:r>
            <a:r>
              <a:rPr lang="en-US" sz="2400" err="1" smtClean="0">
                <a:solidFill>
                  <a:srgbClr val="953735"/>
                </a:solidFill>
              </a:rPr>
              <a:t>Lợi</a:t>
            </a:r>
            <a:r>
              <a:rPr lang="en-US" sz="2400" smtClean="0">
                <a:solidFill>
                  <a:srgbClr val="953735"/>
                </a:solidFill>
              </a:rPr>
              <a:t> </a:t>
            </a:r>
            <a:r>
              <a:rPr lang="en-US" sz="2400" err="1" smtClean="0">
                <a:solidFill>
                  <a:srgbClr val="953735"/>
                </a:solidFill>
              </a:rPr>
              <a:t>ích</a:t>
            </a:r>
            <a:r>
              <a:rPr lang="en-US" sz="2400" smtClean="0">
                <a:solidFill>
                  <a:srgbClr val="953735"/>
                </a:solidFill>
              </a:rPr>
              <a:t> </a:t>
            </a:r>
            <a:r>
              <a:rPr lang="en-US" sz="2400" err="1" smtClean="0">
                <a:solidFill>
                  <a:srgbClr val="953735"/>
                </a:solidFill>
              </a:rPr>
              <a:t>của</a:t>
            </a:r>
            <a:r>
              <a:rPr lang="en-US" sz="2400" smtClean="0">
                <a:solidFill>
                  <a:srgbClr val="953735"/>
                </a:solidFill>
              </a:rPr>
              <a:t> </a:t>
            </a:r>
            <a:r>
              <a:rPr lang="en-US" sz="2400" err="1" smtClean="0">
                <a:solidFill>
                  <a:srgbClr val="953735"/>
                </a:solidFill>
              </a:rPr>
              <a:t>hệ</a:t>
            </a:r>
            <a:r>
              <a:rPr lang="en-US" sz="2400" smtClean="0">
                <a:solidFill>
                  <a:srgbClr val="953735"/>
                </a:solidFill>
              </a:rPr>
              <a:t> </a:t>
            </a:r>
            <a:r>
              <a:rPr lang="en-US" sz="2400" err="1" smtClean="0">
                <a:solidFill>
                  <a:srgbClr val="953735"/>
                </a:solidFill>
              </a:rPr>
              <a:t>thống</a:t>
            </a:r>
            <a:r>
              <a:rPr lang="en-US" sz="2400" smtClean="0">
                <a:solidFill>
                  <a:srgbClr val="953735"/>
                </a:solidFill>
              </a:rPr>
              <a:t> </a:t>
            </a:r>
            <a:r>
              <a:rPr lang="en-US" sz="2400" err="1" smtClean="0">
                <a:solidFill>
                  <a:srgbClr val="953735"/>
                </a:solidFill>
              </a:rPr>
              <a:t>quản</a:t>
            </a:r>
            <a:r>
              <a:rPr lang="en-US" sz="2400" smtClean="0">
                <a:solidFill>
                  <a:srgbClr val="953735"/>
                </a:solidFill>
              </a:rPr>
              <a:t> </a:t>
            </a:r>
            <a:r>
              <a:rPr lang="en-US" sz="2400" err="1" smtClean="0">
                <a:solidFill>
                  <a:srgbClr val="953735"/>
                </a:solidFill>
              </a:rPr>
              <a:t>lý</a:t>
            </a:r>
            <a:r>
              <a:rPr lang="en-US" sz="2400" smtClean="0">
                <a:solidFill>
                  <a:srgbClr val="953735"/>
                </a:solidFill>
              </a:rPr>
              <a:t> </a:t>
            </a:r>
            <a:r>
              <a:rPr lang="en-US" sz="2400" err="1" smtClean="0">
                <a:solidFill>
                  <a:srgbClr val="953735"/>
                </a:solidFill>
              </a:rPr>
              <a:t>bằng</a:t>
            </a:r>
            <a:r>
              <a:rPr lang="en-US" sz="2400" smtClean="0">
                <a:solidFill>
                  <a:srgbClr val="953735"/>
                </a:solidFill>
              </a:rPr>
              <a:t> CSDL: </a:t>
            </a:r>
            <a:endParaRPr lang="en-US" smtClean="0">
              <a:solidFill>
                <a:srgbClr val="953735"/>
              </a:solidFill>
            </a:endParaRPr>
          </a:p>
          <a:p>
            <a:pPr lvl="1">
              <a:lnSpc>
                <a:spcPct val="120000"/>
              </a:lnSpc>
              <a:buFontTx/>
              <a:buBlip>
                <a:blip r:embed="rId4"/>
              </a:buBlip>
              <a:defRPr/>
            </a:pPr>
            <a:r>
              <a:rPr lang="en-US" sz="2000" err="1" smtClean="0"/>
              <a:t>Tránh</a:t>
            </a:r>
            <a:r>
              <a:rPr lang="en-US" sz="2000" smtClean="0"/>
              <a:t> </a:t>
            </a:r>
            <a:r>
              <a:rPr lang="en-US" sz="2000" err="1" smtClean="0"/>
              <a:t>dư</a:t>
            </a:r>
            <a:r>
              <a:rPr lang="en-US" sz="2000" smtClean="0"/>
              <a:t> </a:t>
            </a:r>
            <a:r>
              <a:rPr lang="en-US" sz="2000" err="1" smtClean="0"/>
              <a:t>thừa</a:t>
            </a:r>
            <a:r>
              <a:rPr lang="en-US" sz="2000" smtClean="0"/>
              <a:t>, </a:t>
            </a:r>
            <a:r>
              <a:rPr lang="en-US" sz="2000" err="1" smtClean="0"/>
              <a:t>trùng</a:t>
            </a:r>
            <a:r>
              <a:rPr lang="en-US" sz="2000" smtClean="0"/>
              <a:t> lặp </a:t>
            </a:r>
            <a:r>
              <a:rPr lang="en-US" sz="2000" err="1" smtClean="0"/>
              <a:t>dữ</a:t>
            </a:r>
            <a:r>
              <a:rPr lang="en-US" sz="2000" smtClean="0"/>
              <a:t> </a:t>
            </a:r>
            <a:r>
              <a:rPr lang="en-US" sz="2000" err="1" smtClean="0"/>
              <a:t>liệu</a:t>
            </a:r>
            <a:endParaRPr lang="en-US" sz="2000" smtClean="0"/>
          </a:p>
          <a:p>
            <a:pPr lvl="1">
              <a:lnSpc>
                <a:spcPct val="120000"/>
              </a:lnSpc>
              <a:buFontTx/>
              <a:buBlip>
                <a:blip r:embed="rId4"/>
              </a:buBlip>
              <a:defRPr/>
            </a:pPr>
            <a:r>
              <a:rPr lang="en-US" sz="2000" err="1" smtClean="0"/>
              <a:t>Đảm</a:t>
            </a:r>
            <a:r>
              <a:rPr lang="en-US" sz="2000" smtClean="0"/>
              <a:t> </a:t>
            </a:r>
            <a:r>
              <a:rPr lang="en-US" sz="2000" err="1" smtClean="0"/>
              <a:t>bảo</a:t>
            </a:r>
            <a:r>
              <a:rPr lang="en-US" sz="2000" smtClean="0"/>
              <a:t> </a:t>
            </a:r>
            <a:r>
              <a:rPr lang="en-US" sz="2000" err="1" smtClean="0"/>
              <a:t>sự</a:t>
            </a:r>
            <a:r>
              <a:rPr lang="en-US" sz="2000" smtClean="0"/>
              <a:t> </a:t>
            </a:r>
            <a:r>
              <a:rPr lang="en-US" sz="2000" err="1" smtClean="0"/>
              <a:t>nhất</a:t>
            </a:r>
            <a:r>
              <a:rPr lang="en-US" sz="2000" smtClean="0"/>
              <a:t> </a:t>
            </a:r>
            <a:r>
              <a:rPr lang="en-US" sz="2000" err="1" smtClean="0"/>
              <a:t>quán</a:t>
            </a:r>
            <a:r>
              <a:rPr lang="en-US" sz="2000" smtClean="0"/>
              <a:t> </a:t>
            </a:r>
            <a:r>
              <a:rPr lang="en-US" sz="2000" err="1" smtClean="0"/>
              <a:t>trong</a:t>
            </a:r>
            <a:r>
              <a:rPr lang="en-US" sz="2000" smtClean="0"/>
              <a:t> CSDL</a:t>
            </a:r>
          </a:p>
          <a:p>
            <a:pPr lvl="1">
              <a:lnSpc>
                <a:spcPct val="120000"/>
              </a:lnSpc>
              <a:buFontTx/>
              <a:buBlip>
                <a:blip r:embed="rId4"/>
              </a:buBlip>
              <a:defRPr/>
            </a:pPr>
            <a:r>
              <a:rPr lang="vi-VN" sz="2000" smtClean="0"/>
              <a:t>Các dữ liệu </a:t>
            </a:r>
            <a:r>
              <a:rPr lang="en-US" sz="2000" smtClean="0"/>
              <a:t>l</a:t>
            </a:r>
            <a:r>
              <a:rPr lang="vi-VN" sz="2000" smtClean="0"/>
              <a:t>ưu trữ có thể được chia sẻ</a:t>
            </a:r>
            <a:endParaRPr lang="en-US" sz="2000" smtClean="0"/>
          </a:p>
          <a:p>
            <a:pPr lvl="1">
              <a:lnSpc>
                <a:spcPct val="120000"/>
              </a:lnSpc>
              <a:buFontTx/>
              <a:buBlip>
                <a:blip r:embed="rId4"/>
              </a:buBlip>
              <a:defRPr/>
            </a:pPr>
            <a:r>
              <a:rPr lang="en-US" sz="2000" err="1" smtClean="0"/>
              <a:t>Có</a:t>
            </a:r>
            <a:r>
              <a:rPr lang="en-US" sz="2000" smtClean="0"/>
              <a:t> </a:t>
            </a:r>
            <a:r>
              <a:rPr lang="en-US" sz="2000" err="1" smtClean="0"/>
              <a:t>thể</a:t>
            </a:r>
            <a:r>
              <a:rPr lang="en-US" sz="2000" smtClean="0"/>
              <a:t> </a:t>
            </a:r>
            <a:r>
              <a:rPr lang="en-US" sz="2000" err="1" smtClean="0"/>
              <a:t>thiết</a:t>
            </a:r>
            <a:r>
              <a:rPr lang="en-US" sz="2000" smtClean="0"/>
              <a:t> </a:t>
            </a:r>
            <a:r>
              <a:rPr lang="en-US" sz="2000" err="1" smtClean="0"/>
              <a:t>lập</a:t>
            </a:r>
            <a:r>
              <a:rPr lang="en-US" sz="2000" smtClean="0"/>
              <a:t> </a:t>
            </a:r>
            <a:r>
              <a:rPr lang="en-US" sz="2000" err="1" smtClean="0"/>
              <a:t>các</a:t>
            </a:r>
            <a:r>
              <a:rPr lang="en-US" sz="2000" smtClean="0"/>
              <a:t> </a:t>
            </a:r>
            <a:r>
              <a:rPr lang="en-US" sz="2000" err="1" smtClean="0"/>
              <a:t>chuẩn</a:t>
            </a:r>
            <a:r>
              <a:rPr lang="en-US" sz="2000" smtClean="0"/>
              <a:t> </a:t>
            </a:r>
            <a:r>
              <a:rPr lang="en-US" sz="2000" err="1" smtClean="0"/>
              <a:t>trên</a:t>
            </a:r>
            <a:r>
              <a:rPr lang="en-US" sz="2000" smtClean="0"/>
              <a:t> </a:t>
            </a:r>
            <a:r>
              <a:rPr lang="en-US" sz="2000" err="1" smtClean="0"/>
              <a:t>dữ</a:t>
            </a:r>
            <a:r>
              <a:rPr lang="en-US" sz="2000" smtClean="0"/>
              <a:t> </a:t>
            </a:r>
            <a:r>
              <a:rPr lang="en-US" sz="2000" err="1" smtClean="0"/>
              <a:t>liệu</a:t>
            </a:r>
            <a:endParaRPr lang="en-US" sz="2000" smtClean="0"/>
          </a:p>
          <a:p>
            <a:pPr lvl="1">
              <a:lnSpc>
                <a:spcPct val="120000"/>
              </a:lnSpc>
              <a:buFontTx/>
              <a:buBlip>
                <a:blip r:embed="rId4"/>
              </a:buBlip>
              <a:defRPr/>
            </a:pPr>
            <a:r>
              <a:rPr lang="en-US" sz="2000" err="1" smtClean="0"/>
              <a:t>Duy</a:t>
            </a:r>
            <a:r>
              <a:rPr lang="en-US" sz="2000" smtClean="0"/>
              <a:t> </a:t>
            </a:r>
            <a:r>
              <a:rPr lang="en-US" sz="2000" err="1" smtClean="0"/>
              <a:t>trì</a:t>
            </a:r>
            <a:r>
              <a:rPr lang="en-US" sz="2000" smtClean="0"/>
              <a:t> </a:t>
            </a:r>
            <a:r>
              <a:rPr lang="en-US" sz="2000" err="1" smtClean="0"/>
              <a:t>tính</a:t>
            </a:r>
            <a:r>
              <a:rPr lang="en-US" sz="2000" smtClean="0"/>
              <a:t> </a:t>
            </a:r>
            <a:r>
              <a:rPr lang="en-US" sz="2000" err="1" smtClean="0"/>
              <a:t>toàn</a:t>
            </a:r>
            <a:r>
              <a:rPr lang="en-US" sz="2000" smtClean="0"/>
              <a:t> </a:t>
            </a:r>
            <a:r>
              <a:rPr lang="en-US" sz="2000" err="1" smtClean="0"/>
              <a:t>vẹn</a:t>
            </a:r>
            <a:r>
              <a:rPr lang="en-US" sz="2000" smtClean="0"/>
              <a:t> </a:t>
            </a:r>
            <a:r>
              <a:rPr lang="en-US" sz="2000" err="1" smtClean="0"/>
              <a:t>dữ</a:t>
            </a:r>
            <a:r>
              <a:rPr lang="en-US" sz="2000" smtClean="0"/>
              <a:t> </a:t>
            </a:r>
            <a:r>
              <a:rPr lang="en-US" sz="2000" err="1" smtClean="0"/>
              <a:t>liệu</a:t>
            </a:r>
            <a:endParaRPr lang="en-US" sz="2000" smtClean="0"/>
          </a:p>
          <a:p>
            <a:pPr lvl="1">
              <a:lnSpc>
                <a:spcPct val="120000"/>
              </a:lnSpc>
              <a:buFontTx/>
              <a:buBlip>
                <a:blip r:embed="rId4"/>
              </a:buBlip>
              <a:defRPr/>
            </a:pPr>
            <a:r>
              <a:rPr lang="en-US" sz="2000" err="1" smtClean="0"/>
              <a:t>Đảm</a:t>
            </a:r>
            <a:r>
              <a:rPr lang="en-US" sz="2000" smtClean="0"/>
              <a:t> </a:t>
            </a:r>
            <a:r>
              <a:rPr lang="en-US" sz="2000" err="1" smtClean="0"/>
              <a:t>bảo</a:t>
            </a:r>
            <a:r>
              <a:rPr lang="en-US" sz="2000" smtClean="0"/>
              <a:t> </a:t>
            </a:r>
            <a:r>
              <a:rPr lang="en-US" sz="2000" err="1" smtClean="0"/>
              <a:t>bảo</a:t>
            </a:r>
            <a:r>
              <a:rPr lang="en-US" sz="2000" smtClean="0"/>
              <a:t> </a:t>
            </a:r>
            <a:r>
              <a:rPr lang="en-US" sz="2000" err="1" smtClean="0"/>
              <a:t>mật</a:t>
            </a:r>
            <a:r>
              <a:rPr lang="en-US" sz="2000" smtClean="0"/>
              <a:t> </a:t>
            </a:r>
            <a:r>
              <a:rPr lang="en-US" sz="2000" err="1" smtClean="0"/>
              <a:t>dữ</a:t>
            </a:r>
            <a:r>
              <a:rPr lang="en-US" sz="2000" smtClean="0"/>
              <a:t> </a:t>
            </a:r>
            <a:r>
              <a:rPr lang="en-US" sz="2000" err="1" smtClean="0"/>
              <a:t>liệu</a:t>
            </a:r>
            <a:endParaRPr lang="en-US" sz="2000" smtClean="0"/>
          </a:p>
        </p:txBody>
      </p:sp>
      <p:sp>
        <p:nvSpPr>
          <p:cNvPr id="5" name="Slide Number Placeholder 4"/>
          <p:cNvSpPr>
            <a:spLocks noGrp="1"/>
          </p:cNvSpPr>
          <p:nvPr>
            <p:ph type="sldNum" sz="quarter" idx="12"/>
          </p:nvPr>
        </p:nvSpPr>
        <p:spPr/>
        <p:txBody>
          <a:bodyPr/>
          <a:lstStyle/>
          <a:p>
            <a:pPr>
              <a:defRPr/>
            </a:pPr>
            <a:fld id="{0814DA19-75D5-42D7-BBD1-5D5F260731AE}" type="slidenum">
              <a:rPr lang="en-US" smtClean="0"/>
              <a:pPr>
                <a:defRPr/>
              </a:pPr>
              <a:t>12</a:t>
            </a:fld>
            <a:endParaRPr lang="en-US"/>
          </a:p>
        </p:txBody>
      </p:sp>
      <p:grpSp>
        <p:nvGrpSpPr>
          <p:cNvPr id="2" name="Group 1"/>
          <p:cNvGrpSpPr/>
          <p:nvPr/>
        </p:nvGrpSpPr>
        <p:grpSpPr>
          <a:xfrm>
            <a:off x="5715000" y="3276600"/>
            <a:ext cx="3063688" cy="2571750"/>
            <a:chOff x="5257800" y="2819400"/>
            <a:chExt cx="3429000" cy="2571750"/>
          </a:xfrm>
        </p:grpSpPr>
        <p:pic>
          <p:nvPicPr>
            <p:cNvPr id="23558" name="Picture 6"/>
            <p:cNvPicPr>
              <a:picLocks noChangeAspect="1" noChangeArrowheads="1"/>
            </p:cNvPicPr>
            <p:nvPr/>
          </p:nvPicPr>
          <p:blipFill>
            <a:blip r:embed="rId5"/>
            <a:srcRect/>
            <a:stretch>
              <a:fillRect/>
            </a:stretch>
          </p:blipFill>
          <p:spPr bwMode="auto">
            <a:xfrm>
              <a:off x="5257800" y="2819400"/>
              <a:ext cx="3429000" cy="2571750"/>
            </a:xfrm>
            <a:prstGeom prst="rect">
              <a:avLst/>
            </a:prstGeom>
            <a:noFill/>
            <a:ln w="9525">
              <a:solidFill>
                <a:schemeClr val="tx1"/>
              </a:solidFill>
              <a:miter lim="800000"/>
              <a:headEnd/>
              <a:tailEnd/>
            </a:ln>
          </p:spPr>
        </p:pic>
        <p:sp>
          <p:nvSpPr>
            <p:cNvPr id="7" name="Rectangle 6"/>
            <p:cNvSpPr/>
            <p:nvPr/>
          </p:nvSpPr>
          <p:spPr>
            <a:xfrm>
              <a:off x="6324600" y="2971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CSDL</a:t>
              </a:r>
            </a:p>
          </p:txBody>
        </p:sp>
      </p:grpSp>
    </p:spTree>
    <p:extLst>
      <p:ext uri="{BB962C8B-B14F-4D97-AF65-F5344CB8AC3E}">
        <p14:creationId xmlns:p14="http://schemas.microsoft.com/office/powerpoint/2010/main" val="5686194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itle 4"/>
          <p:cNvSpPr>
            <a:spLocks noGrp="1"/>
          </p:cNvSpPr>
          <p:nvPr>
            <p:ph type="title"/>
          </p:nvPr>
        </p:nvSpPr>
        <p:spPr/>
        <p:txBody>
          <a:bodyPr/>
          <a:lstStyle/>
          <a:p>
            <a:r>
              <a:rPr lang="en-US" smtClean="0"/>
              <a:t>mô hình CSDL</a:t>
            </a:r>
            <a:endParaRPr lang="en-US" dirty="0" smtClean="0"/>
          </a:p>
        </p:txBody>
      </p:sp>
      <p:sp>
        <p:nvSpPr>
          <p:cNvPr id="24578" name="Content Placeholder 1"/>
          <p:cNvSpPr>
            <a:spLocks noGrp="1"/>
          </p:cNvSpPr>
          <p:nvPr>
            <p:ph idx="1"/>
          </p:nvPr>
        </p:nvSpPr>
        <p:spPr/>
        <p:txBody>
          <a:bodyPr>
            <a:normAutofit/>
          </a:bodyPr>
          <a:lstStyle/>
          <a:p>
            <a:pPr>
              <a:lnSpc>
                <a:spcPct val="150000"/>
              </a:lnSpc>
              <a:buFontTx/>
              <a:buBlip>
                <a:blip r:embed="rId2"/>
              </a:buBlip>
            </a:pPr>
            <a:r>
              <a:rPr lang="en-US" sz="2400" smtClean="0">
                <a:solidFill>
                  <a:srgbClr val="953735"/>
                </a:solidFill>
              </a:rPr>
              <a:t>Các CSDL có thể khác nhau về chức năng và mô hình dữ liệu (data model).</a:t>
            </a:r>
          </a:p>
          <a:p>
            <a:pPr>
              <a:lnSpc>
                <a:spcPct val="150000"/>
              </a:lnSpc>
              <a:buFontTx/>
              <a:buBlip>
                <a:blip r:embed="rId2"/>
              </a:buBlip>
            </a:pPr>
            <a:r>
              <a:rPr lang="en-US" sz="2400" smtClean="0">
                <a:solidFill>
                  <a:srgbClr val="953735"/>
                </a:solidFill>
              </a:rPr>
              <a:t>Mô hình dữ liệu sẽ quyết định cách thức lưu trữ và truy cập dữ liệu. </a:t>
            </a:r>
          </a:p>
          <a:p>
            <a:pPr>
              <a:lnSpc>
                <a:spcPct val="150000"/>
              </a:lnSpc>
              <a:buFontTx/>
              <a:buBlip>
                <a:blip r:embed="rId2"/>
              </a:buBlip>
            </a:pPr>
            <a:r>
              <a:rPr lang="en-US" sz="2400" smtClean="0">
                <a:solidFill>
                  <a:srgbClr val="953735"/>
                </a:solidFill>
              </a:rPr>
              <a:t>Tùy từng ngữ cảnh quan hệ giữa các thành phần dữ liệu trong CSDL, mô hình phức hợp được áp dụng để việc lưu trữ và truy xuất dữ liệu đạt hiệu quả cao nhất.</a:t>
            </a:r>
            <a:endParaRPr lang="en-US" sz="2400" smtClean="0">
              <a:solidFill>
                <a:srgbClr val="953735"/>
              </a:solidFill>
            </a:endParaRPr>
          </a:p>
        </p:txBody>
      </p:sp>
      <p:sp>
        <p:nvSpPr>
          <p:cNvPr id="4" name="Slide Number Placeholder 3"/>
          <p:cNvSpPr>
            <a:spLocks noGrp="1"/>
          </p:cNvSpPr>
          <p:nvPr>
            <p:ph type="sldNum" sz="quarter" idx="12"/>
          </p:nvPr>
        </p:nvSpPr>
        <p:spPr/>
        <p:txBody>
          <a:bodyPr/>
          <a:lstStyle/>
          <a:p>
            <a:pPr>
              <a:defRPr/>
            </a:pPr>
            <a:fld id="{7150C1A7-7D04-46E4-8F69-0852A4E0F11E}" type="slidenum">
              <a:rPr lang="en-US" smtClean="0"/>
              <a:pPr>
                <a:defRPr/>
              </a:pPr>
              <a:t>13</a:t>
            </a:fld>
            <a:endParaRPr lang="en-US"/>
          </a:p>
        </p:txBody>
      </p:sp>
    </p:spTree>
    <p:extLst>
      <p:ext uri="{BB962C8B-B14F-4D97-AF65-F5344CB8AC3E}">
        <p14:creationId xmlns:p14="http://schemas.microsoft.com/office/powerpoint/2010/main" val="408507254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itle 4"/>
          <p:cNvSpPr>
            <a:spLocks noGrp="1"/>
          </p:cNvSpPr>
          <p:nvPr>
            <p:ph type="title"/>
          </p:nvPr>
        </p:nvSpPr>
        <p:spPr/>
        <p:txBody>
          <a:bodyPr/>
          <a:lstStyle/>
          <a:p>
            <a:r>
              <a:rPr lang="en-US" smtClean="0"/>
              <a:t>Các mô hình CSDL</a:t>
            </a:r>
          </a:p>
        </p:txBody>
      </p:sp>
      <p:sp>
        <p:nvSpPr>
          <p:cNvPr id="25602" name="Content Placeholder 1"/>
          <p:cNvSpPr>
            <a:spLocks noGrp="1"/>
          </p:cNvSpPr>
          <p:nvPr>
            <p:ph idx="1"/>
          </p:nvPr>
        </p:nvSpPr>
        <p:spPr/>
        <p:txBody>
          <a:bodyPr>
            <a:noAutofit/>
          </a:bodyPr>
          <a:lstStyle/>
          <a:p>
            <a:pPr>
              <a:lnSpc>
                <a:spcPct val="150000"/>
              </a:lnSpc>
              <a:buFontTx/>
              <a:buBlip>
                <a:blip r:embed="rId2"/>
              </a:buBlip>
            </a:pPr>
            <a:r>
              <a:rPr lang="en-US" smtClean="0">
                <a:solidFill>
                  <a:srgbClr val="953735"/>
                </a:solidFill>
              </a:rPr>
              <a:t>Các mô hình:</a:t>
            </a:r>
          </a:p>
          <a:p>
            <a:pPr marL="796925" lvl="1" indent="-444500">
              <a:lnSpc>
                <a:spcPct val="150000"/>
              </a:lnSpc>
              <a:buFontTx/>
              <a:buBlip>
                <a:blip r:embed="rId3"/>
              </a:buBlip>
            </a:pPr>
            <a:r>
              <a:rPr lang="en-US" smtClean="0"/>
              <a:t>Mô hình dữ liệu file phẳng (Flat file) </a:t>
            </a:r>
          </a:p>
          <a:p>
            <a:pPr marL="796925" lvl="1" indent="-444500">
              <a:lnSpc>
                <a:spcPct val="150000"/>
              </a:lnSpc>
              <a:buFontTx/>
              <a:buBlip>
                <a:blip r:embed="rId3"/>
              </a:buBlip>
            </a:pPr>
            <a:r>
              <a:rPr lang="en-US" smtClean="0"/>
              <a:t>Mô hình dữ liệu mạng (Network model)</a:t>
            </a:r>
          </a:p>
          <a:p>
            <a:pPr marL="796925" lvl="1" indent="-444500" eaLnBrk="0" hangingPunct="0">
              <a:lnSpc>
                <a:spcPct val="150000"/>
              </a:lnSpc>
              <a:buBlip>
                <a:blip r:embed="rId3"/>
              </a:buBlip>
            </a:pPr>
            <a:r>
              <a:rPr lang="en-US" smtClean="0"/>
              <a:t>Mô hình dữ liệu phân cấp (Hierarchical model)</a:t>
            </a:r>
          </a:p>
          <a:p>
            <a:pPr marL="796925" lvl="1" indent="-444500" eaLnBrk="0" hangingPunct="0">
              <a:lnSpc>
                <a:spcPct val="150000"/>
              </a:lnSpc>
              <a:buBlip>
                <a:blip r:embed="rId3"/>
              </a:buBlip>
            </a:pPr>
            <a:r>
              <a:rPr lang="en-US" smtClean="0"/>
              <a:t>Mô hình dữ liệu quan hệ (Relational model)</a:t>
            </a:r>
          </a:p>
          <a:p>
            <a:pPr marL="796925" lvl="1" indent="-444500" eaLnBrk="0" hangingPunct="0">
              <a:lnSpc>
                <a:spcPct val="150000"/>
              </a:lnSpc>
              <a:buBlip>
                <a:blip r:embed="rId3"/>
              </a:buBlip>
            </a:pPr>
            <a:r>
              <a:rPr lang="en-US" smtClean="0"/>
              <a:t>Mô hình dữ liệu hướng đối tượng (Object-Oriented model)</a:t>
            </a:r>
            <a:endParaRPr lang="en-US"/>
          </a:p>
        </p:txBody>
      </p:sp>
      <p:sp>
        <p:nvSpPr>
          <p:cNvPr id="4" name="Slide Number Placeholder 3"/>
          <p:cNvSpPr>
            <a:spLocks noGrp="1"/>
          </p:cNvSpPr>
          <p:nvPr>
            <p:ph type="sldNum" sz="quarter" idx="12"/>
          </p:nvPr>
        </p:nvSpPr>
        <p:spPr/>
        <p:txBody>
          <a:bodyPr/>
          <a:lstStyle/>
          <a:p>
            <a:pPr>
              <a:defRPr/>
            </a:pPr>
            <a:fld id="{39FFE1C2-C1B4-47A0-8ACF-73A0A18E2A41}" type="slidenum">
              <a:rPr lang="en-US" smtClean="0"/>
              <a:pPr>
                <a:defRPr/>
              </a:pPr>
              <a:t>14</a:t>
            </a:fld>
            <a:endParaRPr lang="en-US"/>
          </a:p>
        </p:txBody>
      </p:sp>
      <p:sp>
        <p:nvSpPr>
          <p:cNvPr id="25640" name="Content Placeholder 1"/>
          <p:cNvSpPr txBox="1">
            <a:spLocks/>
          </p:cNvSpPr>
          <p:nvPr/>
        </p:nvSpPr>
        <p:spPr bwMode="auto">
          <a:xfrm>
            <a:off x="4114800" y="914401"/>
            <a:ext cx="4800600" cy="2441724"/>
          </a:xfrm>
          <a:prstGeom prst="rect">
            <a:avLst/>
          </a:prstGeom>
          <a:noFill/>
          <a:ln w="9525">
            <a:noFill/>
            <a:miter lim="800000"/>
            <a:headEnd/>
            <a:tailEnd/>
          </a:ln>
        </p:spPr>
        <p:txBody>
          <a:bodyPr/>
          <a:lstStyle/>
          <a:p>
            <a:pPr marL="233363" lvl="1" indent="-222250" eaLnBrk="0" hangingPunct="0">
              <a:lnSpc>
                <a:spcPct val="150000"/>
              </a:lnSpc>
              <a:spcBef>
                <a:spcPct val="20000"/>
              </a:spcBef>
              <a:buFontTx/>
              <a:buBlip>
                <a:blip r:embed="rId3"/>
              </a:buBlip>
            </a:pPr>
            <a:endParaRPr lang="en-US">
              <a:latin typeface="Tahoma" pitchFamily="34" charset="0"/>
              <a:cs typeface="Tahoma" pitchFamily="34" charset="0"/>
            </a:endParaRPr>
          </a:p>
        </p:txBody>
      </p:sp>
    </p:spTree>
    <p:extLst>
      <p:ext uri="{BB962C8B-B14F-4D97-AF65-F5344CB8AC3E}">
        <p14:creationId xmlns:p14="http://schemas.microsoft.com/office/powerpoint/2010/main" val="26072055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itle 4"/>
          <p:cNvSpPr>
            <a:spLocks noGrp="1"/>
          </p:cNvSpPr>
          <p:nvPr>
            <p:ph type="title"/>
          </p:nvPr>
        </p:nvSpPr>
        <p:spPr/>
        <p:txBody>
          <a:bodyPr/>
          <a:lstStyle/>
          <a:p>
            <a:r>
              <a:rPr lang="en-US" smtClean="0"/>
              <a:t>Mô hình dữ liệu file phẳng</a:t>
            </a:r>
          </a:p>
        </p:txBody>
      </p:sp>
      <p:sp>
        <p:nvSpPr>
          <p:cNvPr id="26626" name="Content Placeholder 1"/>
          <p:cNvSpPr>
            <a:spLocks noGrp="1"/>
          </p:cNvSpPr>
          <p:nvPr>
            <p:ph idx="1"/>
          </p:nvPr>
        </p:nvSpPr>
        <p:spPr/>
        <p:txBody>
          <a:bodyPr>
            <a:normAutofit/>
          </a:bodyPr>
          <a:lstStyle/>
          <a:p>
            <a:pPr>
              <a:lnSpc>
                <a:spcPct val="120000"/>
              </a:lnSpc>
              <a:buFontTx/>
              <a:buBlip>
                <a:blip r:embed="rId3"/>
              </a:buBlip>
            </a:pPr>
            <a:r>
              <a:rPr lang="en-US" smtClean="0">
                <a:solidFill>
                  <a:srgbClr val="953735"/>
                </a:solidFill>
              </a:rPr>
              <a:t>Mô hình này chỉ dùng cho các CSDL đơn giản</a:t>
            </a:r>
          </a:p>
          <a:p>
            <a:pPr>
              <a:lnSpc>
                <a:spcPct val="120000"/>
              </a:lnSpc>
              <a:buFontTx/>
              <a:buBlip>
                <a:blip r:embed="rId3"/>
              </a:buBlip>
            </a:pPr>
            <a:r>
              <a:rPr lang="en-US" smtClean="0">
                <a:solidFill>
                  <a:srgbClr val="953735"/>
                </a:solidFill>
              </a:rPr>
              <a:t>CSDL dạng file phẳng thường là file kiểu văn bản chứa dữ liệu dạng bảng</a:t>
            </a:r>
          </a:p>
          <a:p>
            <a:pPr>
              <a:lnSpc>
                <a:spcPct val="120000"/>
              </a:lnSpc>
              <a:buFontTx/>
              <a:buBlip>
                <a:blip r:embed="rId3"/>
              </a:buBlip>
            </a:pPr>
            <a:r>
              <a:rPr lang="en-US">
                <a:solidFill>
                  <a:srgbClr val="953735"/>
                </a:solidFill>
              </a:rPr>
              <a:t>Ví dụ: </a:t>
            </a:r>
            <a:r>
              <a:rPr lang="en-US" sz="2400"/>
              <a:t>một</a:t>
            </a:r>
            <a:r>
              <a:rPr lang="en-US" sz="2400">
                <a:solidFill>
                  <a:srgbClr val="953735"/>
                </a:solidFill>
              </a:rPr>
              <a:t> </a:t>
            </a:r>
            <a:r>
              <a:rPr lang="en-US" sz="2400"/>
              <a:t>file phẳng </a:t>
            </a:r>
            <a:r>
              <a:rPr lang="en-US" sz="2400" smtClean="0"/>
              <a:t>dưới </a:t>
            </a:r>
            <a:r>
              <a:rPr lang="en-US" sz="2400"/>
              <a:t>dạng bảng </a:t>
            </a:r>
            <a:r>
              <a:rPr lang="en-US" sz="2400" smtClean="0"/>
              <a:t>thể </a:t>
            </a:r>
            <a:r>
              <a:rPr lang="en-US" sz="2400"/>
              <a:t>hiện thông tin về </a:t>
            </a:r>
            <a:r>
              <a:rPr lang="en-US" sz="2400" smtClean="0"/>
              <a:t>Khách hàng của </a:t>
            </a:r>
            <a:r>
              <a:rPr lang="en-US" sz="2400"/>
              <a:t>công </a:t>
            </a:r>
            <a:r>
              <a:rPr lang="en-US" sz="2400" smtClean="0"/>
              <a:t>ty.</a:t>
            </a:r>
          </a:p>
          <a:p>
            <a:pPr>
              <a:lnSpc>
                <a:spcPct val="120000"/>
              </a:lnSpc>
              <a:buFontTx/>
              <a:buBlip>
                <a:blip r:embed="rId3"/>
              </a:buBlip>
            </a:pPr>
            <a:endParaRPr lang="en-US" smtClean="0">
              <a:solidFill>
                <a:srgbClr val="953735"/>
              </a:solidFill>
            </a:endParaRPr>
          </a:p>
        </p:txBody>
      </p:sp>
      <p:sp>
        <p:nvSpPr>
          <p:cNvPr id="4" name="Slide Number Placeholder 3"/>
          <p:cNvSpPr>
            <a:spLocks noGrp="1"/>
          </p:cNvSpPr>
          <p:nvPr>
            <p:ph type="sldNum" sz="quarter" idx="12"/>
          </p:nvPr>
        </p:nvSpPr>
        <p:spPr/>
        <p:txBody>
          <a:bodyPr/>
          <a:lstStyle/>
          <a:p>
            <a:pPr>
              <a:defRPr/>
            </a:pPr>
            <a:fld id="{49EF26F3-FB38-423E-96C2-D417EF57894E}" type="slidenum">
              <a:rPr lang="en-US" smtClean="0"/>
              <a:pPr>
                <a:defRPr/>
              </a:pPr>
              <a:t>15</a:t>
            </a:fld>
            <a:endParaRPr lang="en-US"/>
          </a:p>
        </p:txBody>
      </p:sp>
      <p:graphicFrame>
        <p:nvGraphicFramePr>
          <p:cNvPr id="2" name="Table 1"/>
          <p:cNvGraphicFramePr>
            <a:graphicFrameLocks noGrp="1"/>
          </p:cNvGraphicFramePr>
          <p:nvPr>
            <p:extLst/>
          </p:nvPr>
        </p:nvGraphicFramePr>
        <p:xfrm>
          <a:off x="685800" y="4028440"/>
          <a:ext cx="7848600" cy="16764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558800">
                <a:tc>
                  <a:txBody>
                    <a:bodyPr/>
                    <a:lstStyle/>
                    <a:p>
                      <a:pPr algn="ctr"/>
                      <a:r>
                        <a:rPr lang="en-US" smtClean="0"/>
                        <a:t>MÃ</a:t>
                      </a:r>
                      <a:r>
                        <a:rPr lang="en-US" baseline="0" smtClean="0"/>
                        <a:t> KH</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mtClean="0"/>
                        <a:t>HỌ</a:t>
                      </a:r>
                      <a:r>
                        <a:rPr lang="en-US" baseline="0" smtClean="0"/>
                        <a:t> TÊN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mtClean="0"/>
                        <a:t>SỐ</a:t>
                      </a:r>
                      <a:r>
                        <a:rPr lang="en-US" baseline="0" smtClean="0"/>
                        <a:t> ĐT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mtClean="0"/>
                        <a:t>EMAIL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mtClean="0"/>
                        <a:t>GHI CHÚ</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8800">
                <a:tc>
                  <a:txBody>
                    <a:bodyPr/>
                    <a:lstStyle/>
                    <a:p>
                      <a:r>
                        <a:rPr lang="en-US" smtClean="0"/>
                        <a:t>KH01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Lê</a:t>
                      </a:r>
                      <a:r>
                        <a:rPr lang="en-US" baseline="0" smtClean="0"/>
                        <a:t> Minh Nghĩa</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0933445566</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hlinkClick r:id="rId4"/>
                        </a:rPr>
                        <a:t>nghialm@gmail.com</a:t>
                      </a:r>
                      <a:endParaRPr lang="en-US"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VIP</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58800">
                <a:tc>
                  <a:txBody>
                    <a:bodyPr/>
                    <a:lstStyle/>
                    <a:p>
                      <a:r>
                        <a:rPr lang="en-US" smtClean="0"/>
                        <a:t>KH02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Trần</a:t>
                      </a:r>
                      <a:r>
                        <a:rPr lang="en-US" baseline="0" smtClean="0"/>
                        <a:t> Thị Lan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0909099099</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hlinkClick r:id="rId5"/>
                        </a:rPr>
                        <a:t>lantt@gmail.com</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677760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itle 4"/>
          <p:cNvSpPr>
            <a:spLocks noGrp="1"/>
          </p:cNvSpPr>
          <p:nvPr>
            <p:ph type="title"/>
          </p:nvPr>
        </p:nvSpPr>
        <p:spPr/>
        <p:txBody>
          <a:bodyPr/>
          <a:lstStyle/>
          <a:p>
            <a:r>
              <a:rPr lang="en-US" smtClean="0"/>
              <a:t>Mô hình dữ liệu phân cấp</a:t>
            </a:r>
          </a:p>
        </p:txBody>
      </p:sp>
      <p:sp>
        <p:nvSpPr>
          <p:cNvPr id="28674" name="Content Placeholder 1"/>
          <p:cNvSpPr>
            <a:spLocks noGrp="1"/>
          </p:cNvSpPr>
          <p:nvPr>
            <p:ph idx="1"/>
          </p:nvPr>
        </p:nvSpPr>
        <p:spPr/>
        <p:txBody>
          <a:bodyPr>
            <a:noAutofit/>
          </a:bodyPr>
          <a:lstStyle/>
          <a:p>
            <a:pPr>
              <a:lnSpc>
                <a:spcPct val="120000"/>
              </a:lnSpc>
              <a:buFontTx/>
              <a:buBlip>
                <a:blip r:embed="rId3"/>
              </a:buBlip>
            </a:pPr>
            <a:r>
              <a:rPr lang="en-US" sz="2600" smtClean="0">
                <a:solidFill>
                  <a:srgbClr val="953735"/>
                </a:solidFill>
              </a:rPr>
              <a:t>Tổ </a:t>
            </a:r>
            <a:r>
              <a:rPr lang="en-US" sz="2600">
                <a:solidFill>
                  <a:srgbClr val="953735"/>
                </a:solidFill>
              </a:rPr>
              <a:t>chức theo hình cây, mỗi nút biểu diễn một thực thể dữ </a:t>
            </a:r>
            <a:r>
              <a:rPr lang="en-US" sz="2600" smtClean="0">
                <a:solidFill>
                  <a:srgbClr val="953735"/>
                </a:solidFill>
              </a:rPr>
              <a:t>liệu.</a:t>
            </a:r>
          </a:p>
          <a:p>
            <a:pPr>
              <a:lnSpc>
                <a:spcPct val="120000"/>
              </a:lnSpc>
              <a:buFontTx/>
              <a:buBlip>
                <a:blip r:embed="rId3"/>
              </a:buBlip>
            </a:pPr>
            <a:r>
              <a:rPr lang="en-US" sz="2600" smtClean="0">
                <a:solidFill>
                  <a:srgbClr val="953735"/>
                </a:solidFill>
              </a:rPr>
              <a:t>Liên hệ dữ liệu thể hiện trên liên hệ giữa nút cha và nút con. Mỗi nút cha có thể có một hoặc nhiều nút con, nhưng mỗi nút con chỉ có thể có một nút cha.</a:t>
            </a:r>
          </a:p>
          <a:p>
            <a:pPr>
              <a:lnSpc>
                <a:spcPct val="120000"/>
              </a:lnSpc>
              <a:buFontTx/>
              <a:buBlip>
                <a:blip r:embed="rId3"/>
              </a:buBlip>
            </a:pPr>
            <a:r>
              <a:rPr lang="en-US" sz="2600" smtClean="0">
                <a:solidFill>
                  <a:srgbClr val="953735"/>
                </a:solidFill>
              </a:rPr>
              <a:t>Do </a:t>
            </a:r>
            <a:r>
              <a:rPr lang="en-US" sz="2600" smtClean="0">
                <a:solidFill>
                  <a:srgbClr val="953735"/>
                </a:solidFill>
              </a:rPr>
              <a:t>đó mô hình phân cấp thể hiện các kiểu quan hệ:</a:t>
            </a:r>
          </a:p>
          <a:p>
            <a:pPr lvl="1">
              <a:lnSpc>
                <a:spcPct val="120000"/>
              </a:lnSpc>
              <a:buFontTx/>
              <a:buBlip>
                <a:blip r:embed="rId4"/>
              </a:buBlip>
            </a:pPr>
            <a:r>
              <a:rPr lang="en-US" smtClean="0"/>
              <a:t>1-1 hoặc </a:t>
            </a:r>
          </a:p>
          <a:p>
            <a:pPr lvl="1">
              <a:lnSpc>
                <a:spcPct val="120000"/>
              </a:lnSpc>
              <a:buFontTx/>
              <a:buBlip>
                <a:blip r:embed="rId4"/>
              </a:buBlip>
            </a:pPr>
            <a:r>
              <a:rPr lang="en-US" smtClean="0"/>
              <a:t>1-N</a:t>
            </a:r>
          </a:p>
        </p:txBody>
      </p:sp>
      <p:sp>
        <p:nvSpPr>
          <p:cNvPr id="4" name="Slide Number Placeholder 3"/>
          <p:cNvSpPr>
            <a:spLocks noGrp="1"/>
          </p:cNvSpPr>
          <p:nvPr>
            <p:ph type="sldNum" sz="quarter" idx="12"/>
          </p:nvPr>
        </p:nvSpPr>
        <p:spPr/>
        <p:txBody>
          <a:bodyPr/>
          <a:lstStyle/>
          <a:p>
            <a:pPr>
              <a:defRPr/>
            </a:pPr>
            <a:fld id="{41B4BD7C-0C3F-4014-86BF-F8A73C2D78B1}" type="slidenum">
              <a:rPr lang="en-US" smtClean="0"/>
              <a:pPr>
                <a:defRPr/>
              </a:pPr>
              <a:t>16</a:t>
            </a:fld>
            <a:endParaRPr lang="en-US"/>
          </a:p>
        </p:txBody>
      </p:sp>
    </p:spTree>
    <p:extLst>
      <p:ext uri="{BB962C8B-B14F-4D97-AF65-F5344CB8AC3E}">
        <p14:creationId xmlns:p14="http://schemas.microsoft.com/office/powerpoint/2010/main" val="32365744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4"/>
          <p:cNvSpPr>
            <a:spLocks noGrp="1"/>
          </p:cNvSpPr>
          <p:nvPr>
            <p:ph type="title"/>
          </p:nvPr>
        </p:nvSpPr>
        <p:spPr/>
        <p:txBody>
          <a:bodyPr/>
          <a:lstStyle/>
          <a:p>
            <a:r>
              <a:rPr lang="en-US" smtClean="0"/>
              <a:t>Mô hình dữ liệu phân cấp</a:t>
            </a:r>
          </a:p>
        </p:txBody>
      </p:sp>
      <p:sp>
        <p:nvSpPr>
          <p:cNvPr id="29698" name="Content Placeholder 1"/>
          <p:cNvSpPr>
            <a:spLocks noGrp="1"/>
          </p:cNvSpPr>
          <p:nvPr>
            <p:ph idx="1"/>
          </p:nvPr>
        </p:nvSpPr>
        <p:spPr/>
        <p:txBody>
          <a:bodyPr>
            <a:noAutofit/>
          </a:bodyPr>
          <a:lstStyle/>
          <a:p>
            <a:pPr>
              <a:lnSpc>
                <a:spcPct val="150000"/>
              </a:lnSpc>
              <a:buFontTx/>
              <a:buBlip>
                <a:blip r:embed="rId3"/>
              </a:buBlip>
            </a:pPr>
            <a:r>
              <a:rPr lang="en-US" smtClean="0">
                <a:solidFill>
                  <a:srgbClr val="953735"/>
                </a:solidFill>
              </a:rPr>
              <a:t>Ví dụ: </a:t>
            </a:r>
            <a:r>
              <a:rPr lang="en-US" sz="2400" smtClean="0"/>
              <a:t>Mô hình </a:t>
            </a:r>
            <a:r>
              <a:rPr lang="en-US" sz="2400"/>
              <a:t>dữ liệu phân cấp</a:t>
            </a:r>
          </a:p>
        </p:txBody>
      </p:sp>
      <p:sp>
        <p:nvSpPr>
          <p:cNvPr id="4" name="Slide Number Placeholder 3"/>
          <p:cNvSpPr>
            <a:spLocks noGrp="1"/>
          </p:cNvSpPr>
          <p:nvPr>
            <p:ph type="sldNum" sz="quarter" idx="12"/>
          </p:nvPr>
        </p:nvSpPr>
        <p:spPr/>
        <p:txBody>
          <a:bodyPr/>
          <a:lstStyle/>
          <a:p>
            <a:pPr>
              <a:defRPr/>
            </a:pPr>
            <a:fld id="{3CDE3426-9652-45F1-A304-16CE6F7B067A}" type="slidenum">
              <a:rPr lang="en-US" smtClean="0"/>
              <a:pPr>
                <a:defRPr/>
              </a:pPr>
              <a:t>17</a:t>
            </a:fld>
            <a:endParaRPr lang="en-US"/>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808" y="1840092"/>
            <a:ext cx="7666384" cy="3722508"/>
          </a:xfrm>
          <a:prstGeom prst="rect">
            <a:avLst/>
          </a:prstGeom>
        </p:spPr>
      </p:pic>
    </p:spTree>
    <p:extLst>
      <p:ext uri="{BB962C8B-B14F-4D97-AF65-F5344CB8AC3E}">
        <p14:creationId xmlns:p14="http://schemas.microsoft.com/office/powerpoint/2010/main" val="17384532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itle 4"/>
          <p:cNvSpPr>
            <a:spLocks noGrp="1"/>
          </p:cNvSpPr>
          <p:nvPr>
            <p:ph type="title"/>
          </p:nvPr>
        </p:nvSpPr>
        <p:spPr/>
        <p:txBody>
          <a:bodyPr/>
          <a:lstStyle/>
          <a:p>
            <a:r>
              <a:rPr lang="en-US" smtClean="0"/>
              <a:t>Mô hình dữ liệu phân cấp</a:t>
            </a:r>
          </a:p>
        </p:txBody>
      </p:sp>
      <p:sp>
        <p:nvSpPr>
          <p:cNvPr id="30722" name="Content Placeholder 1"/>
          <p:cNvSpPr>
            <a:spLocks noGrp="1"/>
          </p:cNvSpPr>
          <p:nvPr>
            <p:ph idx="1"/>
          </p:nvPr>
        </p:nvSpPr>
        <p:spPr/>
        <p:txBody>
          <a:bodyPr>
            <a:normAutofit/>
          </a:bodyPr>
          <a:lstStyle/>
          <a:p>
            <a:pPr>
              <a:lnSpc>
                <a:spcPct val="150000"/>
              </a:lnSpc>
              <a:buFontTx/>
              <a:buBlip>
                <a:blip r:embed="rId3"/>
              </a:buBlip>
            </a:pPr>
            <a:r>
              <a:rPr lang="en-US" smtClean="0">
                <a:solidFill>
                  <a:srgbClr val="953735"/>
                </a:solidFill>
              </a:rPr>
              <a:t>Ưu điểm:</a:t>
            </a:r>
          </a:p>
          <a:p>
            <a:pPr lvl="1">
              <a:lnSpc>
                <a:spcPct val="150000"/>
              </a:lnSpc>
              <a:buFontTx/>
              <a:buBlip>
                <a:blip r:embed="rId4"/>
              </a:buBlip>
            </a:pPr>
            <a:r>
              <a:rPr lang="en-US" smtClean="0"/>
              <a:t>C</a:t>
            </a:r>
            <a:r>
              <a:rPr lang="vi-VN" smtClean="0"/>
              <a:t>ó </a:t>
            </a:r>
            <a:r>
              <a:rPr lang="vi-VN"/>
              <a:t>cấu trúc đơn giản, dễ thiết kế và triển khai</a:t>
            </a:r>
            <a:endParaRPr lang="en-US" smtClean="0"/>
          </a:p>
          <a:p>
            <a:pPr>
              <a:lnSpc>
                <a:spcPct val="150000"/>
              </a:lnSpc>
              <a:buFontTx/>
              <a:buBlip>
                <a:blip r:embed="rId3"/>
              </a:buBlip>
            </a:pPr>
            <a:r>
              <a:rPr lang="en-US">
                <a:solidFill>
                  <a:srgbClr val="953735"/>
                </a:solidFill>
              </a:rPr>
              <a:t>Hạn chế:</a:t>
            </a:r>
          </a:p>
          <a:p>
            <a:pPr lvl="1">
              <a:lnSpc>
                <a:spcPct val="150000"/>
              </a:lnSpc>
              <a:buFontTx/>
              <a:buBlip>
                <a:blip r:embed="rId4"/>
              </a:buBlip>
            </a:pPr>
            <a:r>
              <a:rPr lang="en-US"/>
              <a:t>Một nút con không thể có quá một nút cha -&gt; Không biểu diễn được các quan hệ dữ liệu phức </a:t>
            </a:r>
            <a:r>
              <a:rPr lang="en-US" smtClean="0"/>
              <a:t>tạp</a:t>
            </a:r>
          </a:p>
          <a:p>
            <a:pPr lvl="1">
              <a:lnSpc>
                <a:spcPct val="150000"/>
              </a:lnSpc>
              <a:buFontTx/>
              <a:buBlip>
                <a:blip r:embed="rId4"/>
              </a:buBlip>
            </a:pPr>
            <a:r>
              <a:rPr lang="en-US" smtClean="0"/>
              <a:t>C</a:t>
            </a:r>
            <a:r>
              <a:rPr lang="vi-VN" smtClean="0"/>
              <a:t>ấu </a:t>
            </a:r>
            <a:r>
              <a:rPr lang="vi-VN"/>
              <a:t>trúc này lại không mềm dẻo, </a:t>
            </a:r>
            <a:r>
              <a:rPr lang="en-US" smtClean="0"/>
              <a:t>khó </a:t>
            </a:r>
            <a:r>
              <a:rPr lang="vi-VN"/>
              <a:t>điều chỉnh </a:t>
            </a:r>
            <a:r>
              <a:rPr lang="vi-VN" smtClean="0"/>
              <a:t>khi </a:t>
            </a:r>
            <a:r>
              <a:rPr lang="vi-VN"/>
              <a:t>dữ liệu có sự thay </a:t>
            </a:r>
            <a:r>
              <a:rPr lang="vi-VN" smtClean="0"/>
              <a:t>đổi</a:t>
            </a:r>
            <a:endParaRPr lang="en-US" smtClean="0"/>
          </a:p>
        </p:txBody>
      </p:sp>
      <p:sp>
        <p:nvSpPr>
          <p:cNvPr id="4" name="Slide Number Placeholder 3"/>
          <p:cNvSpPr>
            <a:spLocks noGrp="1"/>
          </p:cNvSpPr>
          <p:nvPr>
            <p:ph type="sldNum" sz="quarter" idx="12"/>
          </p:nvPr>
        </p:nvSpPr>
        <p:spPr/>
        <p:txBody>
          <a:bodyPr/>
          <a:lstStyle/>
          <a:p>
            <a:pPr>
              <a:defRPr/>
            </a:pPr>
            <a:fld id="{BD2B7D89-3E51-4039-B650-9CA5F5C2A4B3}" type="slidenum">
              <a:rPr lang="en-US" smtClean="0"/>
              <a:pPr>
                <a:defRPr/>
              </a:pPr>
              <a:t>18</a:t>
            </a:fld>
            <a:endParaRPr lang="en-US"/>
          </a:p>
        </p:txBody>
      </p:sp>
    </p:spTree>
    <p:extLst>
      <p:ext uri="{BB962C8B-B14F-4D97-AF65-F5344CB8AC3E}">
        <p14:creationId xmlns:p14="http://schemas.microsoft.com/office/powerpoint/2010/main" val="16715533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itle 4"/>
          <p:cNvSpPr>
            <a:spLocks noGrp="1"/>
          </p:cNvSpPr>
          <p:nvPr>
            <p:ph type="title"/>
          </p:nvPr>
        </p:nvSpPr>
        <p:spPr/>
        <p:txBody>
          <a:bodyPr/>
          <a:lstStyle/>
          <a:p>
            <a:r>
              <a:rPr lang="en-US" smtClean="0"/>
              <a:t>Mô hình dữ liệu mạng</a:t>
            </a:r>
          </a:p>
        </p:txBody>
      </p:sp>
      <p:sp>
        <p:nvSpPr>
          <p:cNvPr id="21506" name="Content Placeholder 1"/>
          <p:cNvSpPr>
            <a:spLocks noGrp="1"/>
          </p:cNvSpPr>
          <p:nvPr>
            <p:ph idx="1"/>
          </p:nvPr>
        </p:nvSpPr>
        <p:spPr/>
        <p:txBody>
          <a:bodyPr>
            <a:noAutofit/>
          </a:bodyPr>
          <a:lstStyle/>
          <a:p>
            <a:pPr>
              <a:lnSpc>
                <a:spcPct val="150000"/>
              </a:lnSpc>
              <a:buFontTx/>
              <a:buBlip>
                <a:blip r:embed="rId2"/>
              </a:buBlip>
              <a:defRPr/>
            </a:pPr>
            <a:r>
              <a:rPr lang="en-US" sz="2400" err="1">
                <a:solidFill>
                  <a:srgbClr val="953735"/>
                </a:solidFill>
              </a:rPr>
              <a:t>Cách</a:t>
            </a:r>
            <a:r>
              <a:rPr lang="en-US" sz="2400">
                <a:solidFill>
                  <a:srgbClr val="953735"/>
                </a:solidFill>
              </a:rPr>
              <a:t> </a:t>
            </a:r>
            <a:r>
              <a:rPr lang="en-US" sz="2400" err="1">
                <a:solidFill>
                  <a:srgbClr val="953735"/>
                </a:solidFill>
              </a:rPr>
              <a:t>tổ</a:t>
            </a:r>
            <a:r>
              <a:rPr lang="en-US" sz="2400">
                <a:solidFill>
                  <a:srgbClr val="953735"/>
                </a:solidFill>
              </a:rPr>
              <a:t> chức tương tự </a:t>
            </a:r>
            <a:r>
              <a:rPr lang="vi-VN" sz="2400">
                <a:solidFill>
                  <a:srgbClr val="953735"/>
                </a:solidFill>
              </a:rPr>
              <a:t>mô hình phân </a:t>
            </a:r>
            <a:r>
              <a:rPr lang="vi-VN" sz="2400" smtClean="0">
                <a:solidFill>
                  <a:srgbClr val="953735"/>
                </a:solidFill>
              </a:rPr>
              <a:t>cấp</a:t>
            </a:r>
            <a:endParaRPr lang="en-US" sz="2400" smtClean="0">
              <a:solidFill>
                <a:srgbClr val="953735"/>
              </a:solidFill>
            </a:endParaRPr>
          </a:p>
          <a:p>
            <a:pPr>
              <a:lnSpc>
                <a:spcPct val="150000"/>
              </a:lnSpc>
              <a:buFontTx/>
              <a:buBlip>
                <a:blip r:embed="rId2"/>
              </a:buBlip>
              <a:defRPr/>
            </a:pPr>
            <a:r>
              <a:rPr lang="vi-VN" sz="2400">
                <a:solidFill>
                  <a:srgbClr val="953735"/>
                </a:solidFill>
              </a:rPr>
              <a:t>Tuy nhiên cấu trúc trong mô hình </a:t>
            </a:r>
            <a:r>
              <a:rPr lang="en-US" sz="2400" smtClean="0">
                <a:solidFill>
                  <a:srgbClr val="953735"/>
                </a:solidFill>
              </a:rPr>
              <a:t>dữ liệu </a:t>
            </a:r>
            <a:r>
              <a:rPr lang="vi-VN" sz="2400" smtClean="0">
                <a:solidFill>
                  <a:srgbClr val="953735"/>
                </a:solidFill>
              </a:rPr>
              <a:t>mạng </a:t>
            </a:r>
            <a:r>
              <a:rPr lang="vi-VN" sz="2400">
                <a:solidFill>
                  <a:srgbClr val="953735"/>
                </a:solidFill>
              </a:rPr>
              <a:t>mềm dẻo hơn, các đối tượng có khả năng liên kết phong phú hơn như liên kết vượt cấp, ngang cấp, giữa cấp trên và cấp dưới không còn ràng buộc chặt chẽ</a:t>
            </a:r>
            <a:r>
              <a:rPr lang="vi-VN" sz="2400" smtClean="0">
                <a:solidFill>
                  <a:srgbClr val="953735"/>
                </a:solidFill>
              </a:rPr>
              <a:t>.</a:t>
            </a:r>
            <a:endParaRPr lang="en-US" sz="2400" smtClean="0">
              <a:solidFill>
                <a:srgbClr val="953735"/>
              </a:solidFill>
            </a:endParaRPr>
          </a:p>
          <a:p>
            <a:pPr>
              <a:lnSpc>
                <a:spcPct val="150000"/>
              </a:lnSpc>
              <a:buFontTx/>
              <a:buBlip>
                <a:blip r:embed="rId2"/>
              </a:buBlip>
            </a:pPr>
            <a:r>
              <a:rPr lang="en-US" sz="2400" smtClean="0">
                <a:solidFill>
                  <a:srgbClr val="953735"/>
                </a:solidFill>
              </a:rPr>
              <a:t>Mô </a:t>
            </a:r>
            <a:r>
              <a:rPr lang="en-US" sz="2400">
                <a:solidFill>
                  <a:srgbClr val="953735"/>
                </a:solidFill>
              </a:rPr>
              <a:t>hình dữ liệu </a:t>
            </a:r>
            <a:r>
              <a:rPr lang="vi-VN" sz="2400">
                <a:solidFill>
                  <a:srgbClr val="953735"/>
                </a:solidFill>
              </a:rPr>
              <a:t>mạng </a:t>
            </a:r>
            <a:r>
              <a:rPr lang="en-US" sz="2400" smtClean="0">
                <a:solidFill>
                  <a:srgbClr val="953735"/>
                </a:solidFill>
              </a:rPr>
              <a:t>thể </a:t>
            </a:r>
            <a:r>
              <a:rPr lang="en-US" sz="2400">
                <a:solidFill>
                  <a:srgbClr val="953735"/>
                </a:solidFill>
              </a:rPr>
              <a:t>hiện các kiểu quan hệ:</a:t>
            </a:r>
            <a:endParaRPr lang="en-US" sz="2000">
              <a:solidFill>
                <a:srgbClr val="953735"/>
              </a:solidFill>
            </a:endParaRPr>
          </a:p>
          <a:p>
            <a:pPr lvl="1">
              <a:lnSpc>
                <a:spcPct val="150000"/>
              </a:lnSpc>
              <a:buFontTx/>
              <a:buBlip>
                <a:blip r:embed="rId3"/>
              </a:buBlip>
            </a:pPr>
            <a:r>
              <a:rPr lang="en-US" sz="2200"/>
              <a:t>1-1 hoặc </a:t>
            </a:r>
          </a:p>
          <a:p>
            <a:pPr lvl="1">
              <a:lnSpc>
                <a:spcPct val="150000"/>
              </a:lnSpc>
              <a:buFontTx/>
              <a:buBlip>
                <a:blip r:embed="rId3"/>
              </a:buBlip>
            </a:pPr>
            <a:r>
              <a:rPr lang="en-US" sz="2200" smtClean="0"/>
              <a:t>1-N</a:t>
            </a:r>
          </a:p>
          <a:p>
            <a:pPr lvl="1">
              <a:lnSpc>
                <a:spcPct val="150000"/>
              </a:lnSpc>
              <a:buBlip>
                <a:blip r:embed="rId3"/>
              </a:buBlip>
            </a:pPr>
            <a:r>
              <a:rPr lang="en-US" sz="2200" smtClean="0"/>
              <a:t>N-N</a:t>
            </a:r>
            <a:endParaRPr lang="en-US" sz="2200"/>
          </a:p>
        </p:txBody>
      </p:sp>
      <p:sp>
        <p:nvSpPr>
          <p:cNvPr id="4" name="Slide Number Placeholder 3"/>
          <p:cNvSpPr>
            <a:spLocks noGrp="1"/>
          </p:cNvSpPr>
          <p:nvPr>
            <p:ph type="sldNum" sz="quarter" idx="12"/>
          </p:nvPr>
        </p:nvSpPr>
        <p:spPr/>
        <p:txBody>
          <a:bodyPr/>
          <a:lstStyle/>
          <a:p>
            <a:pPr>
              <a:defRPr/>
            </a:pPr>
            <a:fld id="{E8502C33-9834-4F5A-B3FE-966215DC3192}" type="slidenum">
              <a:rPr lang="en-US" smtClean="0"/>
              <a:pPr>
                <a:defRPr/>
              </a:pPr>
              <a:t>19</a:t>
            </a:fld>
            <a:endParaRPr lang="en-US"/>
          </a:p>
        </p:txBody>
      </p:sp>
    </p:spTree>
    <p:extLst>
      <p:ext uri="{BB962C8B-B14F-4D97-AF65-F5344CB8AC3E}">
        <p14:creationId xmlns:p14="http://schemas.microsoft.com/office/powerpoint/2010/main" val="22330201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7162800" cy="5257800"/>
          </a:xfrm>
        </p:spPr>
        <p:txBody>
          <a:bodyPr/>
          <a:lstStyle/>
          <a:p>
            <a:pPr marL="457200" indent="-457200"/>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sẽ</a:t>
            </a:r>
            <a:r>
              <a:rPr lang="en-US" dirty="0" smtClean="0"/>
              <a:t> </a:t>
            </a:r>
            <a:r>
              <a:rPr lang="en-US" dirty="0" err="1" smtClean="0"/>
              <a:t>nắm</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sau</a:t>
            </a:r>
            <a:r>
              <a:rPr lang="en-US" dirty="0" smtClean="0"/>
              <a:t>:</a:t>
            </a:r>
          </a:p>
          <a:p>
            <a:pPr marL="854075" lvl="1" indent="-396875">
              <a:spcBef>
                <a:spcPts val="1200"/>
              </a:spcBef>
              <a:buFont typeface="Wingdings" pitchFamily="2" charset="2"/>
              <a:buChar char="¤"/>
            </a:pPr>
            <a:r>
              <a:rPr lang="en-US" dirty="0" err="1" smtClean="0"/>
              <a:t>Hiểu</a:t>
            </a:r>
            <a:r>
              <a:rPr lang="en-US" dirty="0" smtClean="0"/>
              <a:t> </a:t>
            </a:r>
            <a:r>
              <a:rPr lang="en-US" dirty="0" err="1" smtClean="0"/>
              <a:t>về</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marL="854075" lvl="1" indent="-396875">
              <a:spcBef>
                <a:spcPts val="1200"/>
              </a:spcBef>
              <a:buFont typeface="Wingdings" pitchFamily="2" charset="2"/>
              <a:buChar char="¤"/>
            </a:pPr>
            <a:r>
              <a:rPr lang="en-US" dirty="0" smtClean="0"/>
              <a:t>G</a:t>
            </a:r>
            <a:r>
              <a:rPr lang="vi-VN" dirty="0" smtClean="0"/>
              <a:t>iới thiệu về mô hình dữ liệu quan hệ</a:t>
            </a:r>
          </a:p>
          <a:p>
            <a:pPr marL="854075" lvl="1" indent="-396875">
              <a:lnSpc>
                <a:spcPct val="150000"/>
              </a:lnSpc>
              <a:spcBef>
                <a:spcPts val="1200"/>
              </a:spcBef>
              <a:buFont typeface="Wingdings" pitchFamily="2" charset="2"/>
              <a:buChar char="¤"/>
            </a:pPr>
            <a:r>
              <a:rPr lang="en-US" dirty="0" err="1" smtClean="0"/>
              <a:t>Khái</a:t>
            </a:r>
            <a:r>
              <a:rPr lang="en-US" dirty="0" smtClean="0"/>
              <a:t> </a:t>
            </a:r>
            <a:r>
              <a:rPr lang="en-US" dirty="0" err="1" smtClean="0"/>
              <a:t>niệm</a:t>
            </a:r>
            <a:r>
              <a:rPr lang="en-US" dirty="0" smtClean="0"/>
              <a:t> </a:t>
            </a:r>
            <a:r>
              <a:rPr lang="en-US" dirty="0" err="1" smtClean="0"/>
              <a:t>hệ</a:t>
            </a:r>
            <a:r>
              <a:rPr lang="en-US" dirty="0" smtClean="0"/>
              <a:t> </a:t>
            </a:r>
            <a:r>
              <a:rPr lang="en-US" dirty="0" err="1"/>
              <a:t>quản</a:t>
            </a:r>
            <a:r>
              <a:rPr lang="en-US" dirty="0"/>
              <a:t> </a:t>
            </a:r>
            <a:r>
              <a:rPr lang="en-US" dirty="0" err="1"/>
              <a:t>trị</a:t>
            </a:r>
            <a:r>
              <a:rPr lang="en-US" dirty="0"/>
              <a:t> CSDL (DBMS) </a:t>
            </a:r>
            <a:r>
              <a:rPr lang="en-US" dirty="0" err="1"/>
              <a:t>và</a:t>
            </a:r>
            <a:r>
              <a:rPr lang="en-US" dirty="0"/>
              <a:t> </a:t>
            </a:r>
            <a:r>
              <a:rPr lang="en-US" dirty="0" err="1"/>
              <a:t>hệ</a:t>
            </a:r>
            <a:r>
              <a:rPr lang="en-US" dirty="0"/>
              <a:t> </a:t>
            </a:r>
            <a:r>
              <a:rPr lang="en-US" dirty="0" err="1"/>
              <a:t>quản</a:t>
            </a:r>
            <a:r>
              <a:rPr lang="en-US" dirty="0"/>
              <a:t> </a:t>
            </a:r>
            <a:r>
              <a:rPr lang="en-US" dirty="0" err="1"/>
              <a:t>trị</a:t>
            </a:r>
            <a:r>
              <a:rPr lang="en-US" dirty="0"/>
              <a:t> CSDL </a:t>
            </a:r>
            <a:r>
              <a:rPr lang="en-US" dirty="0" err="1"/>
              <a:t>quan</a:t>
            </a:r>
            <a:r>
              <a:rPr lang="en-US" dirty="0"/>
              <a:t> </a:t>
            </a:r>
            <a:r>
              <a:rPr lang="en-US" dirty="0" err="1"/>
              <a:t>hệ</a:t>
            </a:r>
            <a:r>
              <a:rPr lang="en-US" dirty="0"/>
              <a:t> (RDBMS</a:t>
            </a:r>
            <a:r>
              <a:rPr lang="en-US" dirty="0" smtClean="0"/>
              <a:t>) </a:t>
            </a:r>
          </a:p>
          <a:p>
            <a:pPr marL="854075" lvl="1" indent="-396875">
              <a:lnSpc>
                <a:spcPct val="150000"/>
              </a:lnSpc>
              <a:spcBef>
                <a:spcPts val="1200"/>
              </a:spcBef>
              <a:buFont typeface="Wingdings" pitchFamily="2" charset="2"/>
              <a:buChar char="¤"/>
            </a:pPr>
            <a:r>
              <a:rPr lang="en-US" dirty="0" err="1"/>
              <a:t>Giới</a:t>
            </a:r>
            <a:r>
              <a:rPr lang="en-US" dirty="0"/>
              <a:t> </a:t>
            </a:r>
            <a:r>
              <a:rPr lang="en-US" dirty="0" err="1"/>
              <a:t>thiệu</a:t>
            </a:r>
            <a:r>
              <a:rPr lang="en-US" dirty="0"/>
              <a:t> </a:t>
            </a:r>
            <a:r>
              <a:rPr lang="en-US" dirty="0" err="1"/>
              <a:t>về</a:t>
            </a:r>
            <a:r>
              <a:rPr lang="en-US" dirty="0"/>
              <a:t> </a:t>
            </a:r>
            <a:r>
              <a:rPr lang="en-US" dirty="0" err="1"/>
              <a:t>hệ</a:t>
            </a:r>
            <a:r>
              <a:rPr lang="en-US" dirty="0"/>
              <a:t> </a:t>
            </a:r>
            <a:r>
              <a:rPr lang="en-US" dirty="0" err="1"/>
              <a:t>thống</a:t>
            </a:r>
            <a:r>
              <a:rPr lang="en-US" dirty="0"/>
              <a:t> client/server</a:t>
            </a:r>
          </a:p>
          <a:p>
            <a:pPr marL="457200" lvl="1" indent="0">
              <a:lnSpc>
                <a:spcPct val="150000"/>
              </a:lnSpc>
              <a:buNone/>
            </a:pPr>
            <a:endParaRPr lang="en-US" dirty="0"/>
          </a:p>
          <a:p>
            <a:pPr lvl="1">
              <a:buFont typeface="Wingdings" pitchFamily="2" charset="2"/>
              <a:buChar char="¤"/>
            </a:pPr>
            <a:endParaRPr lang="vi-VN" dirty="0"/>
          </a:p>
        </p:txBody>
      </p:sp>
      <p:sp>
        <p:nvSpPr>
          <p:cNvPr id="5" name="Slide Number Placeholder 4"/>
          <p:cNvSpPr>
            <a:spLocks noGrp="1"/>
          </p:cNvSpPr>
          <p:nvPr>
            <p:ph type="sldNum" sz="quarter" idx="12"/>
          </p:nvPr>
        </p:nvSpPr>
        <p:spPr/>
        <p:txBody>
          <a:bodyPr/>
          <a:lstStyle/>
          <a:p>
            <a:fld id="{8AACEE26-D979-411F-B229-D9F26BAEDF07}" type="slidenum">
              <a:rPr lang="en-US" smtClean="0"/>
              <a:t>2</a:t>
            </a:fld>
            <a:endParaRPr lang="en-US"/>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itle 4"/>
          <p:cNvSpPr>
            <a:spLocks noGrp="1"/>
          </p:cNvSpPr>
          <p:nvPr>
            <p:ph type="title"/>
          </p:nvPr>
        </p:nvSpPr>
        <p:spPr/>
        <p:txBody>
          <a:bodyPr/>
          <a:lstStyle/>
          <a:p>
            <a:r>
              <a:rPr lang="en-US" smtClean="0"/>
              <a:t>Mô hình dữ liệu mạng</a:t>
            </a:r>
          </a:p>
        </p:txBody>
      </p:sp>
      <p:sp>
        <p:nvSpPr>
          <p:cNvPr id="22530" name="Content Placeholder 1"/>
          <p:cNvSpPr>
            <a:spLocks noGrp="1"/>
          </p:cNvSpPr>
          <p:nvPr>
            <p:ph idx="1"/>
          </p:nvPr>
        </p:nvSpPr>
        <p:spPr/>
        <p:txBody>
          <a:bodyPr>
            <a:normAutofit/>
          </a:bodyPr>
          <a:lstStyle/>
          <a:p>
            <a:pPr>
              <a:lnSpc>
                <a:spcPct val="150000"/>
              </a:lnSpc>
              <a:buFontTx/>
              <a:buBlip>
                <a:blip r:embed="rId3"/>
              </a:buBlip>
              <a:defRPr/>
            </a:pPr>
            <a:r>
              <a:rPr lang="en-US" err="1" smtClean="0">
                <a:solidFill>
                  <a:srgbClr val="953735"/>
                </a:solidFill>
              </a:rPr>
              <a:t>Ví</a:t>
            </a:r>
            <a:r>
              <a:rPr lang="en-US" smtClean="0">
                <a:solidFill>
                  <a:srgbClr val="953735"/>
                </a:solidFill>
              </a:rPr>
              <a:t> </a:t>
            </a:r>
            <a:r>
              <a:rPr lang="en-US" err="1" smtClean="0">
                <a:solidFill>
                  <a:srgbClr val="953735"/>
                </a:solidFill>
              </a:rPr>
              <a:t>dụ</a:t>
            </a:r>
            <a:r>
              <a:rPr lang="en-US" smtClean="0">
                <a:solidFill>
                  <a:srgbClr val="953735"/>
                </a:solidFill>
              </a:rPr>
              <a:t>: </a:t>
            </a:r>
            <a:r>
              <a:rPr lang="en-US"/>
              <a:t>M</a:t>
            </a:r>
            <a:r>
              <a:rPr lang="en-US" smtClean="0"/>
              <a:t>ô </a:t>
            </a:r>
            <a:r>
              <a:rPr lang="en-US" err="1" smtClean="0"/>
              <a:t>hình</a:t>
            </a:r>
            <a:r>
              <a:rPr lang="en-US" smtClean="0"/>
              <a:t> dữ liệu mạng</a:t>
            </a:r>
          </a:p>
          <a:p>
            <a:pPr>
              <a:lnSpc>
                <a:spcPct val="150000"/>
              </a:lnSpc>
              <a:buFontTx/>
              <a:buBlip>
                <a:blip r:embed="rId3"/>
              </a:buBlip>
              <a:defRPr/>
            </a:pPr>
            <a:endParaRPr lang="en-US" sz="2400" smtClean="0">
              <a:solidFill>
                <a:srgbClr val="953735"/>
              </a:solidFill>
            </a:endParaRPr>
          </a:p>
        </p:txBody>
      </p:sp>
      <p:sp>
        <p:nvSpPr>
          <p:cNvPr id="4" name="Slide Number Placeholder 3"/>
          <p:cNvSpPr>
            <a:spLocks noGrp="1"/>
          </p:cNvSpPr>
          <p:nvPr>
            <p:ph type="sldNum" sz="quarter" idx="12"/>
          </p:nvPr>
        </p:nvSpPr>
        <p:spPr/>
        <p:txBody>
          <a:bodyPr/>
          <a:lstStyle/>
          <a:p>
            <a:pPr>
              <a:defRPr/>
            </a:pPr>
            <a:fld id="{BD91725D-59C7-4F20-81C8-BBF7EF1E6C63}" type="slidenum">
              <a:rPr lang="en-US" smtClean="0"/>
              <a:pPr>
                <a:defRPr/>
              </a:pPr>
              <a:t>20</a:t>
            </a:fld>
            <a:endParaRPr lang="en-US"/>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49" y="2057400"/>
            <a:ext cx="7635902" cy="3124200"/>
          </a:xfrm>
          <a:prstGeom prst="rect">
            <a:avLst/>
          </a:prstGeom>
        </p:spPr>
      </p:pic>
    </p:spTree>
    <p:extLst>
      <p:ext uri="{BB962C8B-B14F-4D97-AF65-F5344CB8AC3E}">
        <p14:creationId xmlns:p14="http://schemas.microsoft.com/office/powerpoint/2010/main" val="231476738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itle 4"/>
          <p:cNvSpPr>
            <a:spLocks noGrp="1"/>
          </p:cNvSpPr>
          <p:nvPr>
            <p:ph type="title"/>
          </p:nvPr>
        </p:nvSpPr>
        <p:spPr/>
        <p:txBody>
          <a:bodyPr/>
          <a:lstStyle/>
          <a:p>
            <a:r>
              <a:rPr lang="en-US" smtClean="0"/>
              <a:t>Mô hình dữ liệu mạng</a:t>
            </a:r>
          </a:p>
        </p:txBody>
      </p:sp>
      <p:sp>
        <p:nvSpPr>
          <p:cNvPr id="33794" name="Content Placeholder 1"/>
          <p:cNvSpPr>
            <a:spLocks noGrp="1"/>
          </p:cNvSpPr>
          <p:nvPr>
            <p:ph idx="1"/>
          </p:nvPr>
        </p:nvSpPr>
        <p:spPr/>
        <p:txBody>
          <a:bodyPr>
            <a:normAutofit/>
          </a:bodyPr>
          <a:lstStyle/>
          <a:p>
            <a:pPr>
              <a:lnSpc>
                <a:spcPct val="150000"/>
              </a:lnSpc>
              <a:buFontTx/>
              <a:buBlip>
                <a:blip r:embed="rId3"/>
              </a:buBlip>
            </a:pPr>
            <a:r>
              <a:rPr lang="en-US">
                <a:solidFill>
                  <a:srgbClr val="953735"/>
                </a:solidFill>
              </a:rPr>
              <a:t>Ưu điểm</a:t>
            </a:r>
            <a:r>
              <a:rPr lang="en-US" smtClean="0">
                <a:solidFill>
                  <a:srgbClr val="953735"/>
                </a:solidFill>
              </a:rPr>
              <a:t>:</a:t>
            </a:r>
            <a:endParaRPr lang="en-US" sz="2400" smtClean="0"/>
          </a:p>
          <a:p>
            <a:pPr lvl="1">
              <a:lnSpc>
                <a:spcPct val="150000"/>
              </a:lnSpc>
              <a:buBlip>
                <a:blip r:embed="rId4"/>
              </a:buBlip>
            </a:pPr>
            <a:r>
              <a:rPr lang="en-US"/>
              <a:t>Dễ biểu diễn mô hình</a:t>
            </a:r>
          </a:p>
          <a:p>
            <a:pPr lvl="1">
              <a:lnSpc>
                <a:spcPct val="150000"/>
              </a:lnSpc>
              <a:buBlip>
                <a:blip r:embed="rId4"/>
              </a:buBlip>
            </a:pPr>
            <a:r>
              <a:rPr lang="en-US"/>
              <a:t>Diễn đạt được các liên hệ dữ liệu phức tạp</a:t>
            </a:r>
          </a:p>
          <a:p>
            <a:pPr marL="342900" lvl="1" indent="-342900">
              <a:lnSpc>
                <a:spcPct val="150000"/>
              </a:lnSpc>
              <a:buBlip>
                <a:blip r:embed="rId3"/>
              </a:buBlip>
            </a:pPr>
            <a:r>
              <a:rPr lang="en-US" sz="2800">
                <a:solidFill>
                  <a:srgbClr val="953735"/>
                </a:solidFill>
              </a:rPr>
              <a:t>Nhược điểm:</a:t>
            </a:r>
          </a:p>
          <a:p>
            <a:pPr lvl="1">
              <a:lnSpc>
                <a:spcPct val="150000"/>
              </a:lnSpc>
              <a:buBlip>
                <a:blip r:embed="rId4"/>
              </a:buBlip>
            </a:pPr>
            <a:r>
              <a:rPr lang="en-US"/>
              <a:t>Truy xuất chậm</a:t>
            </a:r>
          </a:p>
          <a:p>
            <a:pPr lvl="1">
              <a:lnSpc>
                <a:spcPct val="150000"/>
              </a:lnSpc>
              <a:buBlip>
                <a:blip r:embed="rId4"/>
              </a:buBlip>
            </a:pPr>
            <a:r>
              <a:rPr lang="en-US"/>
              <a:t>Không thích hợp với các CSDL có quy mô lớn</a:t>
            </a:r>
          </a:p>
        </p:txBody>
      </p:sp>
      <p:sp>
        <p:nvSpPr>
          <p:cNvPr id="4" name="Slide Number Placeholder 3"/>
          <p:cNvSpPr>
            <a:spLocks noGrp="1"/>
          </p:cNvSpPr>
          <p:nvPr>
            <p:ph type="sldNum" sz="quarter" idx="12"/>
          </p:nvPr>
        </p:nvSpPr>
        <p:spPr/>
        <p:txBody>
          <a:bodyPr/>
          <a:lstStyle/>
          <a:p>
            <a:pPr>
              <a:defRPr/>
            </a:pPr>
            <a:fld id="{58A1DAE5-21C9-4195-B730-3BBC28E5F557}" type="slidenum">
              <a:rPr lang="en-US" smtClean="0"/>
              <a:pPr>
                <a:defRPr/>
              </a:pPr>
              <a:t>21</a:t>
            </a:fld>
            <a:endParaRPr lang="en-US"/>
          </a:p>
        </p:txBody>
      </p:sp>
    </p:spTree>
    <p:extLst>
      <p:ext uri="{BB962C8B-B14F-4D97-AF65-F5344CB8AC3E}">
        <p14:creationId xmlns:p14="http://schemas.microsoft.com/office/powerpoint/2010/main" val="37258070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csdl</a:t>
            </a:r>
            <a:r>
              <a:rPr lang="en-US" dirty="0" smtClean="0"/>
              <a:t> </a:t>
            </a:r>
            <a:r>
              <a:rPr lang="en-US" dirty="0" err="1" smtClean="0"/>
              <a:t>quan</a:t>
            </a:r>
            <a:r>
              <a:rPr lang="en-US" dirty="0" smtClean="0"/>
              <a:t> </a:t>
            </a:r>
            <a:r>
              <a:rPr lang="en-US" dirty="0" err="1" smtClean="0"/>
              <a:t>hệ</a:t>
            </a:r>
            <a:endParaRPr lang="en-US" dirty="0"/>
          </a:p>
        </p:txBody>
      </p:sp>
      <p:sp>
        <p:nvSpPr>
          <p:cNvPr id="3" name="Content Placeholder 2"/>
          <p:cNvSpPr>
            <a:spLocks noGrp="1"/>
          </p:cNvSpPr>
          <p:nvPr>
            <p:ph idx="1"/>
          </p:nvPr>
        </p:nvSpPr>
        <p:spPr/>
        <p:txBody>
          <a:bodyPr>
            <a:normAutofit/>
          </a:bodyPr>
          <a:lstStyle/>
          <a:p>
            <a:pPr>
              <a:lnSpc>
                <a:spcPct val="150000"/>
              </a:lnSpc>
              <a:buBlip>
                <a:blip r:embed="rId2"/>
              </a:buBlip>
            </a:pP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err="1">
                <a:solidFill>
                  <a:srgbClr val="953735"/>
                </a:solidFill>
              </a:rPr>
              <a:t>trong</a:t>
            </a:r>
            <a:r>
              <a:rPr lang="en-US">
                <a:solidFill>
                  <a:srgbClr val="953735"/>
                </a:solidFill>
              </a:rPr>
              <a:t> </a:t>
            </a:r>
            <a:r>
              <a:rPr lang="en-US" smtClean="0">
                <a:solidFill>
                  <a:srgbClr val="953735"/>
                </a:solidFill>
              </a:rPr>
              <a:t>CSDL (database) </a:t>
            </a:r>
            <a:r>
              <a:rPr lang="en-US" dirty="0" err="1">
                <a:solidFill>
                  <a:srgbClr val="953735"/>
                </a:solidFill>
              </a:rPr>
              <a:t>được</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vào</a:t>
            </a:r>
            <a:r>
              <a:rPr lang="en-US" dirty="0">
                <a:solidFill>
                  <a:srgbClr val="953735"/>
                </a:solidFill>
              </a:rPr>
              <a:t> </a:t>
            </a:r>
            <a:r>
              <a:rPr lang="en-US" err="1">
                <a:solidFill>
                  <a:srgbClr val="953735"/>
                </a:solidFill>
              </a:rPr>
              <a:t>các</a:t>
            </a:r>
            <a:r>
              <a:rPr lang="en-US">
                <a:solidFill>
                  <a:srgbClr val="953735"/>
                </a:solidFill>
              </a:rPr>
              <a:t> </a:t>
            </a:r>
            <a:r>
              <a:rPr lang="en-US" smtClean="0">
                <a:solidFill>
                  <a:srgbClr val="953735"/>
                </a:solidFill>
              </a:rPr>
              <a:t>bảng (table)</a:t>
            </a:r>
            <a:endParaRPr lang="en-US" dirty="0">
              <a:solidFill>
                <a:srgbClr val="953735"/>
              </a:solidFill>
            </a:endParaRPr>
          </a:p>
        </p:txBody>
      </p:sp>
      <p:sp>
        <p:nvSpPr>
          <p:cNvPr id="5" name="Slide Number Placeholder 3"/>
          <p:cNvSpPr>
            <a:spLocks noGrp="1"/>
          </p:cNvSpPr>
          <p:nvPr>
            <p:ph type="sldNum" sz="quarter" idx="12"/>
          </p:nvPr>
        </p:nvSpPr>
        <p:spPr/>
        <p:txBody>
          <a:bodyPr/>
          <a:lstStyle/>
          <a:p>
            <a:pPr>
              <a:defRPr/>
            </a:pPr>
            <a:fld id="{58A1DAE5-21C9-4195-B730-3BBC28E5F557}" type="slidenum">
              <a:rPr lang="en-US" smtClean="0"/>
              <a:pPr>
                <a:defRPr/>
              </a:pPr>
              <a:t>22</a:t>
            </a:fld>
            <a:endParaRPr lang="en-US"/>
          </a:p>
        </p:txBody>
      </p:sp>
      <p:pic>
        <p:nvPicPr>
          <p:cNvPr id="4" name="Picture 2"/>
          <p:cNvPicPr>
            <a:picLocks noChangeAspect="1" noChangeArrowheads="1"/>
          </p:cNvPicPr>
          <p:nvPr/>
        </p:nvPicPr>
        <p:blipFill>
          <a:blip r:embed="rId3"/>
          <a:srcRect/>
          <a:stretch>
            <a:fillRect/>
          </a:stretch>
        </p:blipFill>
        <p:spPr bwMode="auto">
          <a:xfrm>
            <a:off x="2514600" y="2533650"/>
            <a:ext cx="4010025" cy="3486150"/>
          </a:xfrm>
          <a:prstGeom prst="rect">
            <a:avLst/>
          </a:prstGeom>
          <a:noFill/>
          <a:ln w="9525">
            <a:noFill/>
            <a:miter lim="800000"/>
            <a:headEnd/>
            <a:tailEnd/>
          </a:ln>
          <a:effectLst/>
        </p:spPr>
      </p:pic>
    </p:spTree>
    <p:extLst>
      <p:ext uri="{BB962C8B-B14F-4D97-AF65-F5344CB8AC3E}">
        <p14:creationId xmlns:p14="http://schemas.microsoft.com/office/powerpoint/2010/main" val="20443668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csdl</a:t>
            </a:r>
            <a:r>
              <a:rPr lang="en-US" dirty="0"/>
              <a:t> </a:t>
            </a:r>
            <a:r>
              <a:rPr lang="en-US" dirty="0" err="1"/>
              <a:t>quan</a:t>
            </a:r>
            <a:r>
              <a:rPr lang="en-US" dirty="0"/>
              <a:t> </a:t>
            </a:r>
            <a:r>
              <a:rPr lang="en-US" dirty="0" err="1"/>
              <a:t>hệ</a:t>
            </a:r>
            <a:endParaRPr lang="en-US" dirty="0"/>
          </a:p>
        </p:txBody>
      </p:sp>
      <p:sp>
        <p:nvSpPr>
          <p:cNvPr id="3" name="Content Placeholder 2"/>
          <p:cNvSpPr>
            <a:spLocks noGrp="1"/>
          </p:cNvSpPr>
          <p:nvPr>
            <p:ph idx="1"/>
          </p:nvPr>
        </p:nvSpPr>
        <p:spPr/>
        <p:txBody>
          <a:bodyPr>
            <a:noAutofit/>
          </a:bodyPr>
          <a:lstStyle/>
          <a:p>
            <a:pPr>
              <a:lnSpc>
                <a:spcPct val="150000"/>
              </a:lnSpc>
              <a:buFontTx/>
              <a:buBlip>
                <a:blip r:embed="rId2"/>
              </a:buBlip>
            </a:pPr>
            <a:r>
              <a:rPr lang="en-US" sz="2400" dirty="0" err="1" smtClean="0">
                <a:solidFill>
                  <a:srgbClr val="953735"/>
                </a:solidFill>
              </a:rPr>
              <a:t>Dữ</a:t>
            </a:r>
            <a:r>
              <a:rPr lang="en-US" sz="2400" dirty="0" smtClean="0">
                <a:solidFill>
                  <a:srgbClr val="953735"/>
                </a:solidFill>
              </a:rPr>
              <a:t> </a:t>
            </a:r>
            <a:r>
              <a:rPr lang="en-US" sz="2400" dirty="0" err="1">
                <a:solidFill>
                  <a:srgbClr val="953735"/>
                </a:solidFill>
              </a:rPr>
              <a:t>liệu</a:t>
            </a:r>
            <a:r>
              <a:rPr lang="en-US" sz="2400" dirty="0">
                <a:solidFill>
                  <a:srgbClr val="953735"/>
                </a:solidFill>
              </a:rPr>
              <a:t> </a:t>
            </a:r>
            <a:r>
              <a:rPr lang="en-US" sz="2400" dirty="0" err="1">
                <a:solidFill>
                  <a:srgbClr val="953735"/>
                </a:solidFill>
              </a:rPr>
              <a:t>được</a:t>
            </a:r>
            <a:r>
              <a:rPr lang="en-US" sz="2400" dirty="0">
                <a:solidFill>
                  <a:srgbClr val="953735"/>
                </a:solidFill>
              </a:rPr>
              <a:t> </a:t>
            </a:r>
            <a:r>
              <a:rPr lang="en-US" sz="2400" dirty="0" err="1">
                <a:solidFill>
                  <a:srgbClr val="953735"/>
                </a:solidFill>
              </a:rPr>
              <a:t>biểu</a:t>
            </a:r>
            <a:r>
              <a:rPr lang="en-US" sz="2400" dirty="0">
                <a:solidFill>
                  <a:srgbClr val="953735"/>
                </a:solidFill>
              </a:rPr>
              <a:t> </a:t>
            </a:r>
            <a:r>
              <a:rPr lang="en-US" sz="2400" dirty="0" err="1">
                <a:solidFill>
                  <a:srgbClr val="953735"/>
                </a:solidFill>
              </a:rPr>
              <a:t>diễn</a:t>
            </a:r>
            <a:r>
              <a:rPr lang="en-US" sz="2400" dirty="0">
                <a:solidFill>
                  <a:srgbClr val="953735"/>
                </a:solidFill>
              </a:rPr>
              <a:t> </a:t>
            </a:r>
            <a:r>
              <a:rPr lang="en-US" sz="2400" dirty="0" err="1">
                <a:solidFill>
                  <a:srgbClr val="953735"/>
                </a:solidFill>
              </a:rPr>
              <a:t>dưới</a:t>
            </a:r>
            <a:r>
              <a:rPr lang="en-US" sz="2400" dirty="0">
                <a:solidFill>
                  <a:srgbClr val="953735"/>
                </a:solidFill>
              </a:rPr>
              <a:t> </a:t>
            </a:r>
            <a:r>
              <a:rPr lang="en-US" sz="2400" dirty="0" err="1">
                <a:solidFill>
                  <a:srgbClr val="953735"/>
                </a:solidFill>
              </a:rPr>
              <a:t>dạng</a:t>
            </a:r>
            <a:r>
              <a:rPr lang="en-US" sz="2400" dirty="0">
                <a:solidFill>
                  <a:srgbClr val="953735"/>
                </a:solidFill>
              </a:rPr>
              <a:t> </a:t>
            </a:r>
            <a:r>
              <a:rPr lang="en-US" sz="2400" dirty="0" err="1">
                <a:solidFill>
                  <a:srgbClr val="953735"/>
                </a:solidFill>
              </a:rPr>
              <a:t>bảng</a:t>
            </a:r>
            <a:r>
              <a:rPr lang="en-US" sz="2400" dirty="0">
                <a:solidFill>
                  <a:srgbClr val="953735"/>
                </a:solidFill>
              </a:rPr>
              <a:t> </a:t>
            </a:r>
            <a:r>
              <a:rPr lang="en-US" sz="2400" dirty="0" err="1">
                <a:solidFill>
                  <a:srgbClr val="953735"/>
                </a:solidFill>
              </a:rPr>
              <a:t>với</a:t>
            </a:r>
            <a:r>
              <a:rPr lang="en-US" sz="2400" dirty="0">
                <a:solidFill>
                  <a:srgbClr val="953735"/>
                </a:solidFill>
              </a:rPr>
              <a:t> </a:t>
            </a:r>
            <a:r>
              <a:rPr lang="en-US" sz="2400" dirty="0" err="1">
                <a:solidFill>
                  <a:srgbClr val="953735"/>
                </a:solidFill>
              </a:rPr>
              <a:t>các</a:t>
            </a:r>
            <a:r>
              <a:rPr lang="en-US" sz="2400" dirty="0">
                <a:solidFill>
                  <a:srgbClr val="953735"/>
                </a:solidFill>
              </a:rPr>
              <a:t> </a:t>
            </a:r>
            <a:r>
              <a:rPr lang="en-US" sz="2400" dirty="0" err="1">
                <a:solidFill>
                  <a:srgbClr val="953735"/>
                </a:solidFill>
              </a:rPr>
              <a:t>hàng</a:t>
            </a:r>
            <a:r>
              <a:rPr lang="en-US" sz="2400" dirty="0">
                <a:solidFill>
                  <a:srgbClr val="953735"/>
                </a:solidFill>
              </a:rPr>
              <a:t> </a:t>
            </a:r>
            <a:r>
              <a:rPr lang="en-US" sz="2400" dirty="0" err="1">
                <a:solidFill>
                  <a:srgbClr val="953735"/>
                </a:solidFill>
              </a:rPr>
              <a:t>và</a:t>
            </a:r>
            <a:r>
              <a:rPr lang="en-US" sz="2400" dirty="0">
                <a:solidFill>
                  <a:srgbClr val="953735"/>
                </a:solidFill>
              </a:rPr>
              <a:t> </a:t>
            </a:r>
            <a:r>
              <a:rPr lang="en-US" sz="2400" dirty="0" err="1">
                <a:solidFill>
                  <a:srgbClr val="953735"/>
                </a:solidFill>
              </a:rPr>
              <a:t>các</a:t>
            </a:r>
            <a:r>
              <a:rPr lang="en-US" sz="2400" dirty="0">
                <a:solidFill>
                  <a:srgbClr val="953735"/>
                </a:solidFill>
              </a:rPr>
              <a:t> </a:t>
            </a:r>
            <a:r>
              <a:rPr lang="en-US" sz="2400" dirty="0" err="1">
                <a:solidFill>
                  <a:srgbClr val="953735"/>
                </a:solidFill>
              </a:rPr>
              <a:t>cột</a:t>
            </a:r>
            <a:r>
              <a:rPr lang="en-US" sz="2400" dirty="0">
                <a:solidFill>
                  <a:srgbClr val="953735"/>
                </a:solidFill>
              </a:rPr>
              <a:t>:</a:t>
            </a:r>
          </a:p>
          <a:p>
            <a:pPr lvl="1">
              <a:lnSpc>
                <a:spcPct val="150000"/>
              </a:lnSpc>
              <a:buFontTx/>
              <a:buBlip>
                <a:blip r:embed="rId3"/>
              </a:buBlip>
            </a:pPr>
            <a:r>
              <a:rPr lang="en-US" sz="2200" dirty="0"/>
              <a:t>CSDL </a:t>
            </a:r>
            <a:r>
              <a:rPr lang="en-US" sz="2200" dirty="0" err="1"/>
              <a:t>là</a:t>
            </a:r>
            <a:r>
              <a:rPr lang="en-US" sz="2200" dirty="0"/>
              <a:t> </a:t>
            </a:r>
            <a:r>
              <a:rPr lang="en-US" sz="2200" dirty="0" err="1"/>
              <a:t>tập</a:t>
            </a:r>
            <a:r>
              <a:rPr lang="en-US" sz="2200" dirty="0"/>
              <a:t> </a:t>
            </a:r>
            <a:r>
              <a:rPr lang="en-US" sz="2200" dirty="0" err="1"/>
              <a:t>hợp</a:t>
            </a:r>
            <a:r>
              <a:rPr lang="en-US" sz="2200" dirty="0"/>
              <a:t> </a:t>
            </a:r>
            <a:r>
              <a:rPr lang="en-US" sz="2200" dirty="0" err="1"/>
              <a:t>các</a:t>
            </a:r>
            <a:r>
              <a:rPr lang="en-US" sz="2200" dirty="0"/>
              <a:t> </a:t>
            </a:r>
            <a:r>
              <a:rPr lang="en-US" sz="2200" dirty="0" err="1"/>
              <a:t>bảng</a:t>
            </a:r>
            <a:r>
              <a:rPr lang="en-US" sz="2200" dirty="0"/>
              <a:t> (</a:t>
            </a:r>
            <a:r>
              <a:rPr lang="en-US" sz="2200" dirty="0" err="1"/>
              <a:t>còn</a:t>
            </a:r>
            <a:r>
              <a:rPr lang="en-US" sz="2200" dirty="0"/>
              <a:t> </a:t>
            </a:r>
            <a:r>
              <a:rPr lang="en-US" sz="2200" dirty="0" err="1"/>
              <a:t>gọi</a:t>
            </a:r>
            <a:r>
              <a:rPr lang="en-US" sz="2200" dirty="0"/>
              <a:t> </a:t>
            </a:r>
            <a:r>
              <a:rPr lang="en-US" sz="2200" dirty="0" err="1"/>
              <a:t>là</a:t>
            </a:r>
            <a:r>
              <a:rPr lang="en-US" sz="2200" dirty="0"/>
              <a:t> </a:t>
            </a:r>
            <a:r>
              <a:rPr lang="en-US" sz="2200" dirty="0" err="1"/>
              <a:t>quan</a:t>
            </a:r>
            <a:r>
              <a:rPr lang="en-US" sz="2200" dirty="0"/>
              <a:t> </a:t>
            </a:r>
            <a:r>
              <a:rPr lang="en-US" sz="2200" err="1"/>
              <a:t>hệ</a:t>
            </a:r>
            <a:r>
              <a:rPr lang="en-US" sz="2200" smtClean="0"/>
              <a:t>). Mỗi bảng đại diện cho một thực thể.</a:t>
            </a:r>
          </a:p>
          <a:p>
            <a:pPr lvl="1">
              <a:lnSpc>
                <a:spcPct val="150000"/>
              </a:lnSpc>
              <a:buFontTx/>
              <a:buBlip>
                <a:blip r:embed="rId3"/>
              </a:buBlip>
            </a:pPr>
            <a:r>
              <a:rPr lang="en-US" sz="2200" smtClean="0"/>
              <a:t>Mỗi </a:t>
            </a:r>
            <a:r>
              <a:rPr lang="en-US" sz="2200" dirty="0" err="1"/>
              <a:t>hàng</a:t>
            </a:r>
            <a:r>
              <a:rPr lang="en-US" sz="2200" dirty="0"/>
              <a:t> </a:t>
            </a:r>
            <a:r>
              <a:rPr lang="en-US" sz="2200" dirty="0" err="1"/>
              <a:t>là</a:t>
            </a:r>
            <a:r>
              <a:rPr lang="en-US" sz="2200" dirty="0"/>
              <a:t> </a:t>
            </a:r>
            <a:r>
              <a:rPr lang="en-US" sz="2200" dirty="0" err="1"/>
              <a:t>một</a:t>
            </a:r>
            <a:r>
              <a:rPr lang="en-US" sz="2200" dirty="0"/>
              <a:t> </a:t>
            </a:r>
            <a:r>
              <a:rPr lang="en-US" sz="2200" dirty="0" err="1"/>
              <a:t>bản</a:t>
            </a:r>
            <a:r>
              <a:rPr lang="en-US" sz="2200" dirty="0"/>
              <a:t> </a:t>
            </a:r>
            <a:r>
              <a:rPr lang="en-US" sz="2200" dirty="0" err="1"/>
              <a:t>ghi</a:t>
            </a:r>
            <a:r>
              <a:rPr lang="en-US" sz="2200" dirty="0"/>
              <a:t> (record), </a:t>
            </a:r>
            <a:r>
              <a:rPr lang="en-US" sz="2200" dirty="0" err="1"/>
              <a:t>còn</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dirty="0" err="1"/>
              <a:t>bộ</a:t>
            </a:r>
            <a:r>
              <a:rPr lang="en-US" sz="2200" dirty="0"/>
              <a:t> (tuple)</a:t>
            </a:r>
          </a:p>
          <a:p>
            <a:pPr lvl="1">
              <a:lnSpc>
                <a:spcPct val="150000"/>
              </a:lnSpc>
              <a:buFontTx/>
              <a:buBlip>
                <a:blip r:embed="rId3"/>
              </a:buBlip>
            </a:pPr>
            <a:r>
              <a:rPr lang="en-US" sz="2200" dirty="0" err="1"/>
              <a:t>Mỗi</a:t>
            </a:r>
            <a:r>
              <a:rPr lang="en-US" sz="2200" dirty="0"/>
              <a:t> </a:t>
            </a:r>
            <a:r>
              <a:rPr lang="en-US" sz="2200" dirty="0" err="1"/>
              <a:t>cột</a:t>
            </a:r>
            <a:r>
              <a:rPr lang="en-US" sz="2200" dirty="0"/>
              <a:t> </a:t>
            </a:r>
            <a:r>
              <a:rPr lang="en-US" sz="2200" dirty="0" err="1"/>
              <a:t>là</a:t>
            </a:r>
            <a:r>
              <a:rPr lang="en-US" sz="2200" dirty="0"/>
              <a:t> </a:t>
            </a:r>
            <a:r>
              <a:rPr lang="en-US" sz="2200" dirty="0" err="1"/>
              <a:t>một</a:t>
            </a:r>
            <a:r>
              <a:rPr lang="en-US" sz="2200" dirty="0"/>
              <a:t> </a:t>
            </a:r>
            <a:r>
              <a:rPr lang="en-US" sz="2200" dirty="0" err="1"/>
              <a:t>thuộc</a:t>
            </a:r>
            <a:r>
              <a:rPr lang="en-US" sz="2200" dirty="0"/>
              <a:t> </a:t>
            </a:r>
            <a:r>
              <a:rPr lang="en-US" sz="2200" dirty="0" err="1"/>
              <a:t>tính</a:t>
            </a:r>
            <a:r>
              <a:rPr lang="en-US" sz="2200" dirty="0"/>
              <a:t>, </a:t>
            </a:r>
            <a:r>
              <a:rPr lang="en-US" sz="2200" dirty="0" err="1"/>
              <a:t>còn</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dirty="0" err="1"/>
              <a:t>trường</a:t>
            </a:r>
            <a:r>
              <a:rPr lang="en-US" sz="2200" dirty="0"/>
              <a:t> (field) </a:t>
            </a:r>
          </a:p>
          <a:p>
            <a:pPr>
              <a:lnSpc>
                <a:spcPct val="150000"/>
              </a:lnSpc>
              <a:buFontTx/>
              <a:buBlip>
                <a:blip r:embed="rId2"/>
              </a:buBlip>
            </a:pPr>
            <a:r>
              <a:rPr lang="en-US" sz="2400" dirty="0" err="1">
                <a:solidFill>
                  <a:srgbClr val="953735"/>
                </a:solidFill>
              </a:rPr>
              <a:t>Dữ</a:t>
            </a:r>
            <a:r>
              <a:rPr lang="en-US" sz="2400" dirty="0">
                <a:solidFill>
                  <a:srgbClr val="953735"/>
                </a:solidFill>
              </a:rPr>
              <a:t> </a:t>
            </a:r>
            <a:r>
              <a:rPr lang="en-US" sz="2400" dirty="0" err="1">
                <a:solidFill>
                  <a:srgbClr val="953735"/>
                </a:solidFill>
              </a:rPr>
              <a:t>liệu</a:t>
            </a:r>
            <a:r>
              <a:rPr lang="en-US" sz="2400" dirty="0">
                <a:solidFill>
                  <a:srgbClr val="953735"/>
                </a:solidFill>
              </a:rPr>
              <a:t> </a:t>
            </a:r>
            <a:r>
              <a:rPr lang="en-US" sz="2400" dirty="0" err="1">
                <a:solidFill>
                  <a:srgbClr val="953735"/>
                </a:solidFill>
              </a:rPr>
              <a:t>trong</a:t>
            </a:r>
            <a:r>
              <a:rPr lang="en-US" sz="2400" dirty="0">
                <a:solidFill>
                  <a:srgbClr val="953735"/>
                </a:solidFill>
              </a:rPr>
              <a:t> </a:t>
            </a:r>
            <a:r>
              <a:rPr lang="en-US" sz="2400" dirty="0" err="1">
                <a:solidFill>
                  <a:srgbClr val="953735"/>
                </a:solidFill>
              </a:rPr>
              <a:t>hai</a:t>
            </a:r>
            <a:r>
              <a:rPr lang="en-US" sz="2400" dirty="0">
                <a:solidFill>
                  <a:srgbClr val="953735"/>
                </a:solidFill>
              </a:rPr>
              <a:t> </a:t>
            </a:r>
            <a:r>
              <a:rPr lang="en-US" sz="2400" dirty="0" err="1">
                <a:solidFill>
                  <a:srgbClr val="953735"/>
                </a:solidFill>
              </a:rPr>
              <a:t>bảng</a:t>
            </a:r>
            <a:r>
              <a:rPr lang="en-US" sz="2400" dirty="0">
                <a:solidFill>
                  <a:srgbClr val="953735"/>
                </a:solidFill>
              </a:rPr>
              <a:t> </a:t>
            </a:r>
            <a:r>
              <a:rPr lang="en-US" sz="2400" dirty="0" err="1">
                <a:solidFill>
                  <a:srgbClr val="953735"/>
                </a:solidFill>
              </a:rPr>
              <a:t>liên</a:t>
            </a:r>
            <a:r>
              <a:rPr lang="en-US" sz="2400" dirty="0">
                <a:solidFill>
                  <a:srgbClr val="953735"/>
                </a:solidFill>
              </a:rPr>
              <a:t> </a:t>
            </a:r>
            <a:r>
              <a:rPr lang="en-US" sz="2400" dirty="0" err="1">
                <a:solidFill>
                  <a:srgbClr val="953735"/>
                </a:solidFill>
              </a:rPr>
              <a:t>hệ</a:t>
            </a:r>
            <a:r>
              <a:rPr lang="en-US" sz="2400" dirty="0">
                <a:solidFill>
                  <a:srgbClr val="953735"/>
                </a:solidFill>
              </a:rPr>
              <a:t> </a:t>
            </a:r>
            <a:r>
              <a:rPr lang="en-US" sz="2400" dirty="0" err="1">
                <a:solidFill>
                  <a:srgbClr val="953735"/>
                </a:solidFill>
              </a:rPr>
              <a:t>với</a:t>
            </a:r>
            <a:r>
              <a:rPr lang="en-US" sz="2400" dirty="0">
                <a:solidFill>
                  <a:srgbClr val="953735"/>
                </a:solidFill>
              </a:rPr>
              <a:t> </a:t>
            </a:r>
            <a:r>
              <a:rPr lang="en-US" sz="2400" dirty="0" err="1">
                <a:solidFill>
                  <a:srgbClr val="953735"/>
                </a:solidFill>
              </a:rPr>
              <a:t>nhau</a:t>
            </a:r>
            <a:r>
              <a:rPr lang="en-US" sz="2400" dirty="0">
                <a:solidFill>
                  <a:srgbClr val="953735"/>
                </a:solidFill>
              </a:rPr>
              <a:t> </a:t>
            </a:r>
            <a:r>
              <a:rPr lang="en-US" sz="2400" dirty="0" err="1">
                <a:solidFill>
                  <a:srgbClr val="953735"/>
                </a:solidFill>
              </a:rPr>
              <a:t>thông</a:t>
            </a:r>
            <a:r>
              <a:rPr lang="en-US" sz="2400" dirty="0">
                <a:solidFill>
                  <a:srgbClr val="953735"/>
                </a:solidFill>
              </a:rPr>
              <a:t> qua </a:t>
            </a:r>
            <a:r>
              <a:rPr lang="en-US" sz="2400" dirty="0" err="1">
                <a:solidFill>
                  <a:srgbClr val="953735"/>
                </a:solidFill>
              </a:rPr>
              <a:t>các</a:t>
            </a:r>
            <a:r>
              <a:rPr lang="en-US" sz="2400" dirty="0">
                <a:solidFill>
                  <a:srgbClr val="953735"/>
                </a:solidFill>
              </a:rPr>
              <a:t> </a:t>
            </a:r>
            <a:r>
              <a:rPr lang="en-US" sz="2400" dirty="0" err="1">
                <a:solidFill>
                  <a:srgbClr val="953735"/>
                </a:solidFill>
              </a:rPr>
              <a:t>cột</a:t>
            </a:r>
            <a:r>
              <a:rPr lang="en-US" sz="2400" dirty="0">
                <a:solidFill>
                  <a:srgbClr val="953735"/>
                </a:solidFill>
              </a:rPr>
              <a:t> </a:t>
            </a:r>
            <a:r>
              <a:rPr lang="en-US" sz="2400" dirty="0" err="1">
                <a:solidFill>
                  <a:srgbClr val="953735"/>
                </a:solidFill>
              </a:rPr>
              <a:t>chung</a:t>
            </a:r>
            <a:r>
              <a:rPr lang="en-US" sz="2400" dirty="0" smtClean="0">
                <a:solidFill>
                  <a:srgbClr val="953735"/>
                </a:solidFill>
              </a:rPr>
              <a:t>.</a:t>
            </a:r>
            <a:endParaRPr lang="en-US" sz="2400" dirty="0">
              <a:solidFill>
                <a:srgbClr val="953735"/>
              </a:solidFill>
            </a:endParaRPr>
          </a:p>
        </p:txBody>
      </p:sp>
      <p:sp>
        <p:nvSpPr>
          <p:cNvPr id="4" name="Slide Number Placeholder 3"/>
          <p:cNvSpPr>
            <a:spLocks noGrp="1"/>
          </p:cNvSpPr>
          <p:nvPr>
            <p:ph type="sldNum" sz="quarter" idx="12"/>
          </p:nvPr>
        </p:nvSpPr>
        <p:spPr/>
        <p:txBody>
          <a:bodyPr/>
          <a:lstStyle/>
          <a:p>
            <a:pPr>
              <a:defRPr/>
            </a:pPr>
            <a:fld id="{58A1DAE5-21C9-4195-B730-3BBC28E5F557}" type="slidenum">
              <a:rPr lang="en-US" smtClean="0"/>
              <a:pPr>
                <a:defRPr/>
              </a:pPr>
              <a:t>23</a:t>
            </a:fld>
            <a:endParaRPr lang="en-US"/>
          </a:p>
        </p:txBody>
      </p:sp>
    </p:spTree>
    <p:extLst>
      <p:ext uri="{BB962C8B-B14F-4D97-AF65-F5344CB8AC3E}">
        <p14:creationId xmlns:p14="http://schemas.microsoft.com/office/powerpoint/2010/main" val="399940855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6" name="Content Placeholder 1"/>
          <p:cNvSpPr>
            <a:spLocks noGrp="1"/>
          </p:cNvSpPr>
          <p:nvPr>
            <p:ph idx="1"/>
          </p:nvPr>
        </p:nvSpPr>
        <p:spPr>
          <a:xfrm>
            <a:off x="457200" y="924128"/>
            <a:ext cx="8229600" cy="5400472"/>
          </a:xfrm>
        </p:spPr>
        <p:txBody>
          <a:bodyPr>
            <a:normAutofit/>
          </a:bodyPr>
          <a:lstStyle/>
          <a:p>
            <a:pPr>
              <a:lnSpc>
                <a:spcPct val="150000"/>
              </a:lnSpc>
              <a:buFontTx/>
              <a:buBlip>
                <a:blip r:embed="rId2"/>
              </a:buBlip>
              <a:defRPr/>
            </a:pPr>
            <a:r>
              <a:rPr lang="en-US" err="1" smtClean="0">
                <a:solidFill>
                  <a:srgbClr val="953735"/>
                </a:solidFill>
              </a:rPr>
              <a:t>Ví</a:t>
            </a:r>
            <a:r>
              <a:rPr lang="en-US" smtClean="0">
                <a:solidFill>
                  <a:srgbClr val="953735"/>
                </a:solidFill>
              </a:rPr>
              <a:t> </a:t>
            </a:r>
            <a:r>
              <a:rPr lang="en-US" err="1" smtClean="0">
                <a:solidFill>
                  <a:srgbClr val="953735"/>
                </a:solidFill>
              </a:rPr>
              <a:t>dụ</a:t>
            </a:r>
            <a:r>
              <a:rPr lang="en-US" smtClean="0">
                <a:solidFill>
                  <a:srgbClr val="953735"/>
                </a:solidFill>
              </a:rPr>
              <a:t>: </a:t>
            </a:r>
            <a:r>
              <a:rPr lang="en-US"/>
              <a:t>M</a:t>
            </a:r>
            <a:r>
              <a:rPr lang="en-US" smtClean="0"/>
              <a:t>ô </a:t>
            </a:r>
            <a:r>
              <a:rPr lang="en-US" err="1" smtClean="0"/>
              <a:t>hình</a:t>
            </a:r>
            <a:r>
              <a:rPr lang="en-US" smtClean="0"/>
              <a:t> dữ liệu quan hệ</a:t>
            </a:r>
          </a:p>
        </p:txBody>
      </p:sp>
      <p:sp>
        <p:nvSpPr>
          <p:cNvPr id="7" name="Rectangle 6"/>
          <p:cNvSpPr/>
          <p:nvPr/>
        </p:nvSpPr>
        <p:spPr>
          <a:xfrm>
            <a:off x="609600" y="1676400"/>
            <a:ext cx="7924800" cy="441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981200"/>
            <a:ext cx="7315200" cy="3886200"/>
          </a:xfrm>
          <a:prstGeom prst="rect">
            <a:avLst/>
          </a:prstGeom>
        </p:spPr>
      </p:pic>
      <p:sp>
        <p:nvSpPr>
          <p:cNvPr id="9" name="Slide Number Placeholder 3"/>
          <p:cNvSpPr>
            <a:spLocks noGrp="1"/>
          </p:cNvSpPr>
          <p:nvPr>
            <p:ph type="sldNum" sz="quarter" idx="12"/>
          </p:nvPr>
        </p:nvSpPr>
        <p:spPr>
          <a:xfrm>
            <a:off x="6553200" y="6356350"/>
            <a:ext cx="2133600" cy="365125"/>
          </a:xfrm>
        </p:spPr>
        <p:txBody>
          <a:bodyPr/>
          <a:lstStyle/>
          <a:p>
            <a:pPr>
              <a:defRPr/>
            </a:pPr>
            <a:fld id="{58A1DAE5-21C9-4195-B730-3BBC28E5F557}" type="slidenum">
              <a:rPr lang="en-US" smtClean="0"/>
              <a:pPr>
                <a:defRPr/>
              </a:pPr>
              <a:t>24</a:t>
            </a:fld>
            <a:endParaRPr lang="en-US"/>
          </a:p>
        </p:txBody>
      </p:sp>
    </p:spTree>
    <p:extLst>
      <p:ext uri="{BB962C8B-B14F-4D97-AF65-F5344CB8AC3E}">
        <p14:creationId xmlns:p14="http://schemas.microsoft.com/office/powerpoint/2010/main" val="11367284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a:t>
            </a:r>
            <a:r>
              <a:rPr lang="en-US" dirty="0" err="1" smtClean="0"/>
              <a:t>csdl</a:t>
            </a:r>
            <a:endParaRPr lang="en-US" dirty="0"/>
          </a:p>
        </p:txBody>
      </p:sp>
      <p:sp>
        <p:nvSpPr>
          <p:cNvPr id="4" name="Rectangle 3"/>
          <p:cNvSpPr>
            <a:spLocks noGrp="1" noChangeArrowheads="1"/>
          </p:cNvSpPr>
          <p:nvPr>
            <p:ph idx="1"/>
          </p:nvPr>
        </p:nvSpPr>
        <p:spPr>
          <a:xfrm>
            <a:off x="457200" y="914400"/>
            <a:ext cx="8229600" cy="5638800"/>
          </a:xfrm>
        </p:spPr>
        <p:txBody>
          <a:bodyPr>
            <a:noAutofit/>
          </a:bodyPr>
          <a:lstStyle/>
          <a:p>
            <a:pPr marL="914400" lvl="1" indent="-457200">
              <a:lnSpc>
                <a:spcPct val="110000"/>
              </a:lnSpc>
            </a:pPr>
            <a:r>
              <a:rPr lang="en-US" dirty="0" smtClean="0">
                <a:latin typeface="Tahoma" pitchFamily="34" charset="0"/>
                <a:ea typeface="Tahoma" pitchFamily="34" charset="0"/>
                <a:cs typeface="Tahoma" pitchFamily="34" charset="0"/>
              </a:rPr>
              <a:t>Relational database</a:t>
            </a:r>
          </a:p>
          <a:p>
            <a:pPr marL="914400" lvl="1" indent="-457200">
              <a:lnSpc>
                <a:spcPct val="110000"/>
              </a:lnSpc>
            </a:pPr>
            <a:r>
              <a:rPr lang="en-US" dirty="0" smtClean="0">
                <a:solidFill>
                  <a:srgbClr val="FF0000"/>
                </a:solidFill>
                <a:latin typeface="Tahoma" pitchFamily="34" charset="0"/>
                <a:ea typeface="Tahoma" pitchFamily="34" charset="0"/>
                <a:cs typeface="Tahoma" pitchFamily="34" charset="0"/>
              </a:rPr>
              <a:t>Table – </a:t>
            </a:r>
            <a:r>
              <a:rPr lang="en-US" dirty="0" err="1" smtClean="0">
                <a:solidFill>
                  <a:srgbClr val="FF0000"/>
                </a:solidFill>
                <a:latin typeface="Tahoma" pitchFamily="34" charset="0"/>
                <a:ea typeface="Tahoma" pitchFamily="34" charset="0"/>
                <a:cs typeface="Tahoma" pitchFamily="34" charset="0"/>
              </a:rPr>
              <a:t>Bảng</a:t>
            </a:r>
            <a:endParaRPr lang="en-US" dirty="0" smtClean="0">
              <a:solidFill>
                <a:srgbClr val="FF0000"/>
              </a:solidFill>
              <a:latin typeface="Tahoma" pitchFamily="34" charset="0"/>
              <a:ea typeface="Tahoma" pitchFamily="34" charset="0"/>
              <a:cs typeface="Tahoma" pitchFamily="34" charset="0"/>
            </a:endParaRPr>
          </a:p>
          <a:p>
            <a:pPr marL="914400" lvl="1" indent="-457200">
              <a:lnSpc>
                <a:spcPct val="110000"/>
              </a:lnSpc>
            </a:pPr>
            <a:r>
              <a:rPr lang="en-US" dirty="0" smtClean="0">
                <a:solidFill>
                  <a:srgbClr val="FF0000"/>
                </a:solidFill>
                <a:latin typeface="Tahoma" pitchFamily="34" charset="0"/>
                <a:ea typeface="Tahoma" pitchFamily="34" charset="0"/>
                <a:cs typeface="Tahoma" pitchFamily="34" charset="0"/>
              </a:rPr>
              <a:t>Column – </a:t>
            </a:r>
            <a:r>
              <a:rPr lang="en-US" dirty="0" err="1" smtClean="0">
                <a:solidFill>
                  <a:srgbClr val="FF0000"/>
                </a:solidFill>
                <a:latin typeface="Tahoma" pitchFamily="34" charset="0"/>
                <a:ea typeface="Tahoma" pitchFamily="34" charset="0"/>
                <a:cs typeface="Tahoma" pitchFamily="34" charset="0"/>
              </a:rPr>
              <a:t>Cột</a:t>
            </a:r>
            <a:endParaRPr lang="en-US" dirty="0" smtClean="0">
              <a:solidFill>
                <a:srgbClr val="FF0000"/>
              </a:solidFill>
              <a:latin typeface="Tahoma" pitchFamily="34" charset="0"/>
              <a:ea typeface="Tahoma" pitchFamily="34" charset="0"/>
              <a:cs typeface="Tahoma" pitchFamily="34" charset="0"/>
            </a:endParaRPr>
          </a:p>
          <a:p>
            <a:pPr marL="914400" lvl="1" indent="-457200">
              <a:lnSpc>
                <a:spcPct val="110000"/>
              </a:lnSpc>
            </a:pPr>
            <a:r>
              <a:rPr lang="en-US">
                <a:solidFill>
                  <a:srgbClr val="FF0000"/>
                </a:solidFill>
                <a:latin typeface="Tahoma" pitchFamily="34" charset="0"/>
                <a:ea typeface="Tahoma" pitchFamily="34" charset="0"/>
                <a:cs typeface="Tahoma" pitchFamily="34" charset="0"/>
              </a:rPr>
              <a:t>Row – Hàng </a:t>
            </a:r>
            <a:r>
              <a:rPr lang="en-US" dirty="0" smtClean="0">
                <a:solidFill>
                  <a:srgbClr val="FF0000"/>
                </a:solidFill>
                <a:latin typeface="Tahoma" pitchFamily="34" charset="0"/>
                <a:ea typeface="Tahoma" pitchFamily="34" charset="0"/>
                <a:cs typeface="Tahoma" pitchFamily="34" charset="0"/>
              </a:rPr>
              <a:t>(</a:t>
            </a:r>
            <a:r>
              <a:rPr lang="en-US" dirty="0" err="1" smtClean="0">
                <a:solidFill>
                  <a:srgbClr val="FF0000"/>
                </a:solidFill>
                <a:latin typeface="Tahoma" pitchFamily="34" charset="0"/>
                <a:ea typeface="Tahoma" pitchFamily="34" charset="0"/>
                <a:cs typeface="Tahoma" pitchFamily="34" charset="0"/>
              </a:rPr>
              <a:t>bản</a:t>
            </a:r>
            <a:r>
              <a:rPr lang="en-US" dirty="0" smtClean="0">
                <a:solidFill>
                  <a:srgbClr val="FF0000"/>
                </a:solidFill>
                <a:latin typeface="Tahoma" pitchFamily="34" charset="0"/>
                <a:ea typeface="Tahoma" pitchFamily="34" charset="0"/>
                <a:cs typeface="Tahoma" pitchFamily="34" charset="0"/>
              </a:rPr>
              <a:t> </a:t>
            </a:r>
            <a:r>
              <a:rPr lang="en-US" dirty="0" err="1" smtClean="0">
                <a:solidFill>
                  <a:srgbClr val="FF0000"/>
                </a:solidFill>
                <a:latin typeface="Tahoma" pitchFamily="34" charset="0"/>
                <a:ea typeface="Tahoma" pitchFamily="34" charset="0"/>
                <a:cs typeface="Tahoma" pitchFamily="34" charset="0"/>
              </a:rPr>
              <a:t>ghi</a:t>
            </a:r>
            <a:r>
              <a:rPr lang="en-US" dirty="0" smtClean="0">
                <a:solidFill>
                  <a:srgbClr val="FF0000"/>
                </a:solidFill>
                <a:latin typeface="Tahoma" pitchFamily="34" charset="0"/>
                <a:ea typeface="Tahoma" pitchFamily="34" charset="0"/>
                <a:cs typeface="Tahoma" pitchFamily="34" charset="0"/>
              </a:rPr>
              <a:t>)</a:t>
            </a:r>
          </a:p>
          <a:p>
            <a:pPr marL="914400" lvl="1" indent="-457200">
              <a:lnSpc>
                <a:spcPct val="110000"/>
              </a:lnSpc>
            </a:pPr>
            <a:r>
              <a:rPr lang="en-US" dirty="0" smtClean="0">
                <a:latin typeface="Tahoma" pitchFamily="34" charset="0"/>
                <a:ea typeface="Tahoma" pitchFamily="34" charset="0"/>
                <a:cs typeface="Tahoma" pitchFamily="34" charset="0"/>
              </a:rPr>
              <a:t>Primary Key – </a:t>
            </a:r>
            <a:r>
              <a:rPr lang="en-US" dirty="0" err="1" smtClean="0">
                <a:latin typeface="Tahoma" pitchFamily="34" charset="0"/>
                <a:ea typeface="Tahoma" pitchFamily="34" charset="0"/>
                <a:cs typeface="Tahoma" pitchFamily="34" charset="0"/>
              </a:rPr>
              <a:t>Khoá</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chính</a:t>
            </a:r>
            <a:endParaRPr lang="en-US" dirty="0" smtClean="0">
              <a:latin typeface="Tahoma" pitchFamily="34" charset="0"/>
              <a:ea typeface="Tahoma" pitchFamily="34" charset="0"/>
              <a:cs typeface="Tahoma" pitchFamily="34" charset="0"/>
            </a:endParaRPr>
          </a:p>
          <a:p>
            <a:pPr marL="914400" lvl="1" indent="-457200">
              <a:lnSpc>
                <a:spcPct val="110000"/>
              </a:lnSpc>
            </a:pPr>
            <a:r>
              <a:rPr lang="en-US" dirty="0" smtClean="0">
                <a:latin typeface="Tahoma" pitchFamily="34" charset="0"/>
                <a:ea typeface="Tahoma" pitchFamily="34" charset="0"/>
                <a:cs typeface="Tahoma" pitchFamily="34" charset="0"/>
              </a:rPr>
              <a:t>Unique Key – </a:t>
            </a:r>
            <a:r>
              <a:rPr lang="en-US" dirty="0" err="1" smtClean="0">
                <a:latin typeface="Tahoma" pitchFamily="34" charset="0"/>
                <a:ea typeface="Tahoma" pitchFamily="34" charset="0"/>
                <a:cs typeface="Tahoma" pitchFamily="34" charset="0"/>
              </a:rPr>
              <a:t>Khoá</a:t>
            </a:r>
            <a:r>
              <a:rPr lang="en-US" dirty="0" smtClean="0">
                <a:latin typeface="Tahoma" pitchFamily="34" charset="0"/>
                <a:ea typeface="Tahoma" pitchFamily="34" charset="0"/>
                <a:cs typeface="Tahoma" pitchFamily="34" charset="0"/>
              </a:rPr>
              <a:t> </a:t>
            </a:r>
            <a:r>
              <a:rPr lang="en-US" err="1" smtClean="0">
                <a:latin typeface="Tahoma" pitchFamily="34" charset="0"/>
                <a:ea typeface="Tahoma" pitchFamily="34" charset="0"/>
                <a:cs typeface="Tahoma" pitchFamily="34" charset="0"/>
              </a:rPr>
              <a:t>duy</a:t>
            </a:r>
            <a:r>
              <a:rPr lang="en-US" smtClean="0">
                <a:latin typeface="Tahoma" pitchFamily="34" charset="0"/>
                <a:ea typeface="Tahoma" pitchFamily="34" charset="0"/>
                <a:cs typeface="Tahoma" pitchFamily="34" charset="0"/>
              </a:rPr>
              <a:t> nhất</a:t>
            </a:r>
          </a:p>
          <a:p>
            <a:pPr marL="914400" lvl="1" indent="-457200">
              <a:lnSpc>
                <a:spcPct val="110000"/>
              </a:lnSpc>
            </a:pPr>
            <a:r>
              <a:rPr lang="en-US" smtClean="0">
                <a:latin typeface="Tahoma" pitchFamily="34" charset="0"/>
                <a:ea typeface="Tahoma" pitchFamily="34" charset="0"/>
                <a:cs typeface="Tahoma" pitchFamily="34" charset="0"/>
              </a:rPr>
              <a:t>Foreign Key – Khóa ngoại</a:t>
            </a:r>
            <a:endParaRPr lang="en-US" dirty="0" smtClean="0">
              <a:latin typeface="Tahoma" pitchFamily="34" charset="0"/>
              <a:ea typeface="Tahoma" pitchFamily="34" charset="0"/>
              <a:cs typeface="Tahoma" pitchFamily="34" charset="0"/>
            </a:endParaRPr>
          </a:p>
          <a:p>
            <a:pPr marL="914400" lvl="1" indent="-457200">
              <a:lnSpc>
                <a:spcPct val="110000"/>
              </a:lnSpc>
            </a:pPr>
            <a:r>
              <a:rPr lang="en-US" dirty="0" smtClean="0">
                <a:latin typeface="Tahoma" pitchFamily="34" charset="0"/>
                <a:ea typeface="Tahoma" pitchFamily="34" charset="0"/>
                <a:cs typeface="Tahoma" pitchFamily="34" charset="0"/>
              </a:rPr>
              <a:t>Index – </a:t>
            </a:r>
            <a:r>
              <a:rPr lang="en-US" dirty="0" err="1" smtClean="0">
                <a:latin typeface="Tahoma" pitchFamily="34" charset="0"/>
                <a:ea typeface="Tahoma" pitchFamily="34" charset="0"/>
                <a:cs typeface="Tahoma" pitchFamily="34" charset="0"/>
              </a:rPr>
              <a:t>Chỉ</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mục</a:t>
            </a:r>
            <a:endParaRPr lang="en-US" dirty="0" smtClean="0">
              <a:latin typeface="Tahoma" pitchFamily="34" charset="0"/>
              <a:ea typeface="Tahoma" pitchFamily="34" charset="0"/>
              <a:cs typeface="Tahoma" pitchFamily="34" charset="0"/>
            </a:endParaRPr>
          </a:p>
          <a:p>
            <a:pPr marL="914400" lvl="1" indent="-457200">
              <a:lnSpc>
                <a:spcPct val="110000"/>
              </a:lnSpc>
            </a:pPr>
            <a:r>
              <a:rPr lang="en-US" dirty="0" err="1" smtClean="0">
                <a:latin typeface="Tahoma" pitchFamily="34" charset="0"/>
                <a:ea typeface="Tahoma" pitchFamily="34" charset="0"/>
                <a:cs typeface="Tahoma" pitchFamily="34" charset="0"/>
              </a:rPr>
              <a:t>Quan</a:t>
            </a:r>
            <a:r>
              <a:rPr lang="en-US" dirty="0" smtClean="0">
                <a:latin typeface="Tahoma" pitchFamily="34" charset="0"/>
                <a:ea typeface="Tahoma" pitchFamily="34" charset="0"/>
                <a:cs typeface="Tahoma" pitchFamily="34" charset="0"/>
              </a:rPr>
              <a:t> </a:t>
            </a:r>
            <a:r>
              <a:rPr lang="en-US" err="1" smtClean="0">
                <a:latin typeface="Tahoma" pitchFamily="34" charset="0"/>
                <a:ea typeface="Tahoma" pitchFamily="34" charset="0"/>
                <a:cs typeface="Tahoma" pitchFamily="34" charset="0"/>
              </a:rPr>
              <a:t>hệ</a:t>
            </a:r>
            <a:r>
              <a:rPr lang="en-US" smtClean="0">
                <a:latin typeface="Tahoma" pitchFamily="34" charset="0"/>
                <a:ea typeface="Tahoma" pitchFamily="34" charset="0"/>
                <a:cs typeface="Tahoma" pitchFamily="34" charset="0"/>
              </a:rPr>
              <a:t> </a:t>
            </a:r>
            <a:r>
              <a:rPr lang="en-US">
                <a:latin typeface="Tahoma" pitchFamily="34" charset="0"/>
                <a:ea typeface="Tahoma" pitchFamily="34" charset="0"/>
                <a:cs typeface="Tahoma" pitchFamily="34" charset="0"/>
              </a:rPr>
              <a:t>một – </a:t>
            </a:r>
            <a:r>
              <a:rPr lang="en-US" dirty="0" err="1" smtClean="0">
                <a:latin typeface="Tahoma" pitchFamily="34" charset="0"/>
                <a:ea typeface="Tahoma" pitchFamily="34" charset="0"/>
                <a:cs typeface="Tahoma" pitchFamily="34" charset="0"/>
              </a:rPr>
              <a:t>một</a:t>
            </a:r>
            <a:r>
              <a:rPr lang="en-US" dirty="0" smtClean="0">
                <a:latin typeface="Tahoma" pitchFamily="34" charset="0"/>
                <a:ea typeface="Tahoma" pitchFamily="34" charset="0"/>
                <a:cs typeface="Tahoma" pitchFamily="34" charset="0"/>
              </a:rPr>
              <a:t> (1-1)</a:t>
            </a:r>
          </a:p>
          <a:p>
            <a:pPr marL="914400" lvl="1" indent="-457200">
              <a:lnSpc>
                <a:spcPct val="110000"/>
              </a:lnSpc>
            </a:pPr>
            <a:r>
              <a:rPr lang="en-US" dirty="0" err="1" smtClean="0">
                <a:latin typeface="Tahoma" pitchFamily="34" charset="0"/>
                <a:ea typeface="Tahoma" pitchFamily="34" charset="0"/>
                <a:cs typeface="Tahoma" pitchFamily="34" charset="0"/>
              </a:rPr>
              <a:t>Quan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hệ</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một</a:t>
            </a:r>
            <a:r>
              <a:rPr lang="en-US" dirty="0" smtClean="0">
                <a:latin typeface="Tahoma" pitchFamily="34" charset="0"/>
                <a:ea typeface="Tahoma" pitchFamily="34" charset="0"/>
                <a:cs typeface="Tahoma" pitchFamily="34" charset="0"/>
              </a:rPr>
              <a:t> – </a:t>
            </a:r>
            <a:r>
              <a:rPr lang="en-US" dirty="0" err="1" smtClean="0">
                <a:latin typeface="Tahoma" pitchFamily="34" charset="0"/>
                <a:ea typeface="Tahoma" pitchFamily="34" charset="0"/>
                <a:cs typeface="Tahoma" pitchFamily="34" charset="0"/>
              </a:rPr>
              <a:t>nhiều</a:t>
            </a:r>
            <a:r>
              <a:rPr lang="en-US" dirty="0" smtClean="0">
                <a:latin typeface="Tahoma" pitchFamily="34" charset="0"/>
                <a:ea typeface="Tahoma" pitchFamily="34" charset="0"/>
                <a:cs typeface="Tahoma" pitchFamily="34" charset="0"/>
              </a:rPr>
              <a:t> (1-N)</a:t>
            </a:r>
            <a:endParaRPr lang="en-US" dirty="0">
              <a:latin typeface="Tahoma" pitchFamily="34" charset="0"/>
              <a:ea typeface="Tahoma" pitchFamily="34" charset="0"/>
              <a:cs typeface="Tahoma" pitchFamily="34" charset="0"/>
            </a:endParaRPr>
          </a:p>
          <a:p>
            <a:pPr marL="914400" lvl="1" indent="-457200">
              <a:lnSpc>
                <a:spcPct val="110000"/>
              </a:lnSpc>
            </a:pPr>
            <a:r>
              <a:rPr lang="en-US" dirty="0" err="1" smtClean="0">
                <a:latin typeface="Tahoma" pitchFamily="34" charset="0"/>
                <a:ea typeface="Tahoma" pitchFamily="34" charset="0"/>
                <a:cs typeface="Tahoma" pitchFamily="34" charset="0"/>
              </a:rPr>
              <a:t>Quan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hệ</a:t>
            </a:r>
            <a:r>
              <a:rPr lang="en-US" dirty="0" smtClean="0">
                <a:latin typeface="Tahoma" pitchFamily="34" charset="0"/>
                <a:ea typeface="Tahoma" pitchFamily="34" charset="0"/>
                <a:cs typeface="Tahoma" pitchFamily="34" charset="0"/>
              </a:rPr>
              <a:t> </a:t>
            </a:r>
            <a:r>
              <a:rPr lang="en-US" err="1" smtClean="0">
                <a:latin typeface="Tahoma" pitchFamily="34" charset="0"/>
                <a:ea typeface="Tahoma" pitchFamily="34" charset="0"/>
                <a:cs typeface="Tahoma" pitchFamily="34" charset="0"/>
              </a:rPr>
              <a:t>nhiều</a:t>
            </a:r>
            <a:r>
              <a:rPr lang="en-US" smtClean="0">
                <a:latin typeface="Tahoma" pitchFamily="34" charset="0"/>
                <a:ea typeface="Tahoma" pitchFamily="34" charset="0"/>
                <a:cs typeface="Tahoma" pitchFamily="34" charset="0"/>
              </a:rPr>
              <a:t> </a:t>
            </a:r>
            <a:r>
              <a:rPr lang="en-US">
                <a:latin typeface="Tahoma" pitchFamily="34" charset="0"/>
                <a:ea typeface="Tahoma" pitchFamily="34" charset="0"/>
                <a:cs typeface="Tahoma" pitchFamily="34" charset="0"/>
              </a:rPr>
              <a:t>– nhiều </a:t>
            </a:r>
            <a:r>
              <a:rPr lang="en-US" dirty="0" smtClean="0">
                <a:latin typeface="Tahoma" pitchFamily="34" charset="0"/>
                <a:ea typeface="Tahoma" pitchFamily="34" charset="0"/>
                <a:cs typeface="Tahoma" pitchFamily="34" charset="0"/>
              </a:rPr>
              <a:t>(</a:t>
            </a:r>
            <a:r>
              <a:rPr lang="en-US" smtClean="0">
                <a:latin typeface="Tahoma" pitchFamily="34" charset="0"/>
                <a:ea typeface="Tahoma" pitchFamily="34" charset="0"/>
                <a:cs typeface="Tahoma" pitchFamily="34" charset="0"/>
              </a:rPr>
              <a:t>N-N)</a:t>
            </a:r>
            <a:endParaRPr lang="en-US" dirty="0" smtClean="0">
              <a:latin typeface="Tahoma" pitchFamily="34" charset="0"/>
              <a:ea typeface="Tahoma" pitchFamily="34" charset="0"/>
              <a:cs typeface="Tahoma" pitchFamily="34" charset="0"/>
            </a:endParaRPr>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58A1DAE5-21C9-4195-B730-3BBC28E5F557}" type="slidenum">
              <a:rPr lang="en-US" smtClean="0"/>
              <a:pPr>
                <a:defRPr/>
              </a:pPr>
              <a:t>25</a:t>
            </a:fld>
            <a:endParaRPr lang="en-US"/>
          </a:p>
        </p:txBody>
      </p:sp>
    </p:spTree>
    <p:extLst>
      <p:ext uri="{BB962C8B-B14F-4D97-AF65-F5344CB8AC3E}">
        <p14:creationId xmlns:p14="http://schemas.microsoft.com/office/powerpoint/2010/main" val="6130759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77500" lnSpcReduction="20000"/>
          </a:bodyPr>
          <a:lstStyle/>
          <a:p>
            <a:r>
              <a:rPr lang="en-US" dirty="0" err="1" smtClean="0"/>
              <a:t>Bài</a:t>
            </a:r>
            <a:r>
              <a:rPr lang="en-US" dirty="0" smtClean="0"/>
              <a:t> 1: TỔNG QUAN VỀ CƠ SỞ DỮ LIỆU</a:t>
            </a:r>
          </a:p>
          <a:p>
            <a:r>
              <a:rPr lang="en-US" dirty="0"/>
              <a:t>Phần 2</a:t>
            </a:r>
          </a:p>
        </p:txBody>
      </p:sp>
      <p:sp>
        <p:nvSpPr>
          <p:cNvPr id="11" name="Title 10"/>
          <p:cNvSpPr>
            <a:spLocks noGrp="1"/>
          </p:cNvSpPr>
          <p:nvPr>
            <p:ph type="title"/>
          </p:nvPr>
        </p:nvSpPr>
        <p:spPr/>
        <p:txBody>
          <a:bodyPr/>
          <a:lstStyle/>
          <a:p>
            <a:r>
              <a:rPr lang="en-US" dirty="0" smtClean="0"/>
              <a:t>CƠ SỞ DỮ 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636" b="13636"/>
          <a:stretch>
            <a:fillRect/>
          </a:stretch>
        </p:blipFill>
        <p:spPr/>
      </p:pic>
    </p:spTree>
    <p:extLst>
      <p:ext uri="{BB962C8B-B14F-4D97-AF65-F5344CB8AC3E}">
        <p14:creationId xmlns:p14="http://schemas.microsoft.com/office/powerpoint/2010/main" val="12336673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209800"/>
            <a:ext cx="7772400" cy="1362075"/>
          </a:xfrm>
        </p:spPr>
        <p:txBody>
          <a:bodyPr>
            <a:normAutofit fontScale="90000"/>
          </a:bodyPr>
          <a:lstStyle/>
          <a:p>
            <a:pPr algn="ctr">
              <a:lnSpc>
                <a:spcPct val="150000"/>
              </a:lnSpc>
            </a:pPr>
            <a:r>
              <a:rPr lang="en-US" dirty="0" err="1" smtClean="0">
                <a:latin typeface="Segoe UI" pitchFamily="34" charset="0"/>
                <a:cs typeface="Segoe UI" pitchFamily="34" charset="0"/>
              </a:rPr>
              <a:t>Hệ</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quản</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trị</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csdl</a:t>
            </a:r>
            <a:r>
              <a:rPr lang="en-US" dirty="0" smtClean="0">
                <a:latin typeface="Segoe UI" pitchFamily="34" charset="0"/>
                <a:cs typeface="Segoe UI" pitchFamily="34" charset="0"/>
              </a:rPr>
              <a:t> </a:t>
            </a:r>
            <a:r>
              <a:rPr lang="en-US" err="1" smtClean="0">
                <a:latin typeface="Segoe UI" pitchFamily="34" charset="0"/>
                <a:cs typeface="Segoe UI" pitchFamily="34" charset="0"/>
              </a:rPr>
              <a:t>và</a:t>
            </a:r>
            <a:r>
              <a:rPr lang="en-US" smtClean="0">
                <a:latin typeface="Segoe UI" pitchFamily="34" charset="0"/>
                <a:cs typeface="Segoe UI" pitchFamily="34" charset="0"/>
              </a:rPr>
              <a:t> </a:t>
            </a:r>
            <a:br>
              <a:rPr lang="en-US" smtClean="0">
                <a:latin typeface="Segoe UI" pitchFamily="34" charset="0"/>
                <a:cs typeface="Segoe UI" pitchFamily="34" charset="0"/>
              </a:rPr>
            </a:br>
            <a:r>
              <a:rPr lang="en-US" smtClean="0">
                <a:latin typeface="Segoe UI" pitchFamily="34" charset="0"/>
                <a:cs typeface="Segoe UI" pitchFamily="34" charset="0"/>
              </a:rPr>
              <a:t>hệ </a:t>
            </a:r>
            <a:r>
              <a:rPr lang="en-US" dirty="0" err="1" smtClean="0">
                <a:latin typeface="Segoe UI" pitchFamily="34" charset="0"/>
                <a:cs typeface="Segoe UI" pitchFamily="34" charset="0"/>
              </a:rPr>
              <a:t>quản</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trị</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csdl</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quan</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hệ</a:t>
            </a:r>
            <a:endParaRPr lang="en-US" dirty="0">
              <a:latin typeface="Segoe UI" pitchFamily="34" charset="0"/>
              <a:cs typeface="Segoe UI" pitchFamily="34" charset="0"/>
            </a:endParaRPr>
          </a:p>
        </p:txBody>
      </p:sp>
      <p:sp>
        <p:nvSpPr>
          <p:cNvPr id="2" name="Slide Number Placeholder 1"/>
          <p:cNvSpPr>
            <a:spLocks noGrp="1"/>
          </p:cNvSpPr>
          <p:nvPr>
            <p:ph type="sldNum" sz="quarter" idx="12"/>
          </p:nvPr>
        </p:nvSpPr>
        <p:spPr/>
        <p:txBody>
          <a:bodyPr/>
          <a:lstStyle/>
          <a:p>
            <a:fld id="{8AACEE26-D979-411F-B229-D9F26BAEDF07}" type="slidenum">
              <a:rPr lang="en-US" smtClean="0"/>
              <a:t>27</a:t>
            </a:fld>
            <a:endParaRPr lang="en-US"/>
          </a:p>
        </p:txBody>
      </p:sp>
    </p:spTree>
    <p:extLst>
      <p:ext uri="{BB962C8B-B14F-4D97-AF65-F5344CB8AC3E}">
        <p14:creationId xmlns:p14="http://schemas.microsoft.com/office/powerpoint/2010/main" val="28193613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5"/>
          <p:cNvSpPr>
            <a:spLocks noGrp="1"/>
          </p:cNvSpPr>
          <p:nvPr>
            <p:ph type="title"/>
          </p:nvPr>
        </p:nvSpPr>
        <p:spPr/>
        <p:txBody>
          <a:bodyPr/>
          <a:lstStyle/>
          <a:p>
            <a:r>
              <a:rPr lang="en-US"/>
              <a:t>Hệ quản trị CSDL</a:t>
            </a:r>
            <a:endParaRPr lang="en-US" smtClean="0"/>
          </a:p>
        </p:txBody>
      </p:sp>
      <p:sp>
        <p:nvSpPr>
          <p:cNvPr id="38914" name="Content Placeholder 6"/>
          <p:cNvSpPr>
            <a:spLocks noGrp="1"/>
          </p:cNvSpPr>
          <p:nvPr>
            <p:ph idx="1"/>
          </p:nvPr>
        </p:nvSpPr>
        <p:spPr/>
        <p:txBody>
          <a:bodyPr>
            <a:normAutofit/>
          </a:bodyPr>
          <a:lstStyle/>
          <a:p>
            <a:pPr>
              <a:buBlip>
                <a:blip r:embed="rId3"/>
              </a:buBlip>
            </a:pPr>
            <a:r>
              <a:rPr lang="vi-VN">
                <a:solidFill>
                  <a:srgbClr val="953735"/>
                </a:solidFill>
              </a:rPr>
              <a:t>Cấu trúc và hoạt động của hệ cơ sở dữ </a:t>
            </a:r>
            <a:r>
              <a:rPr lang="vi-VN" smtClean="0">
                <a:solidFill>
                  <a:srgbClr val="953735"/>
                </a:solidFill>
              </a:rPr>
              <a:t>liệu</a:t>
            </a:r>
            <a:endParaRPr lang="en-US" smtClean="0">
              <a:solidFill>
                <a:srgbClr val="953735"/>
              </a:solidFill>
            </a:endParaRPr>
          </a:p>
          <a:p>
            <a:pPr>
              <a:lnSpc>
                <a:spcPct val="150000"/>
              </a:lnSpc>
              <a:buBlip>
                <a:blip r:embed="rId3"/>
              </a:buBlip>
            </a:pPr>
            <a:endParaRPr lang="en-US" smtClean="0">
              <a:solidFill>
                <a:srgbClr val="953735"/>
              </a:solidFill>
            </a:endParaRPr>
          </a:p>
          <a:p>
            <a:pPr>
              <a:lnSpc>
                <a:spcPct val="150000"/>
              </a:lnSpc>
              <a:buBlip>
                <a:blip r:embed="rId3"/>
              </a:buBlip>
            </a:pPr>
            <a:endParaRPr lang="en-US">
              <a:solidFill>
                <a:srgbClr val="953735"/>
              </a:solidFill>
            </a:endParaRPr>
          </a:p>
          <a:p>
            <a:pPr>
              <a:lnSpc>
                <a:spcPct val="150000"/>
              </a:lnSpc>
              <a:buBlip>
                <a:blip r:embed="rId3"/>
              </a:buBlip>
            </a:pPr>
            <a:endParaRPr lang="en-US" smtClean="0">
              <a:solidFill>
                <a:srgbClr val="953735"/>
              </a:solidFill>
            </a:endParaRPr>
          </a:p>
          <a:p>
            <a:pPr marL="0" indent="0">
              <a:lnSpc>
                <a:spcPct val="150000"/>
              </a:lnSpc>
              <a:buNone/>
            </a:pPr>
            <a:endParaRPr lang="en-US" smtClean="0">
              <a:solidFill>
                <a:srgbClr val="953735"/>
              </a:solidFill>
            </a:endParaRPr>
          </a:p>
          <a:p>
            <a:pPr fontAlgn="base">
              <a:lnSpc>
                <a:spcPct val="130000"/>
              </a:lnSpc>
              <a:buBlip>
                <a:blip r:embed="rId3"/>
              </a:buBlip>
            </a:pPr>
            <a:endParaRPr lang="en-US">
              <a:solidFill>
                <a:srgbClr val="953735"/>
              </a:solidFill>
            </a:endParaRPr>
          </a:p>
        </p:txBody>
      </p:sp>
      <p:sp>
        <p:nvSpPr>
          <p:cNvPr id="5" name="Slide Number Placeholder 4"/>
          <p:cNvSpPr>
            <a:spLocks noGrp="1"/>
          </p:cNvSpPr>
          <p:nvPr>
            <p:ph type="sldNum" sz="quarter" idx="12"/>
          </p:nvPr>
        </p:nvSpPr>
        <p:spPr/>
        <p:txBody>
          <a:bodyPr/>
          <a:lstStyle/>
          <a:p>
            <a:pPr>
              <a:defRPr/>
            </a:pPr>
            <a:fld id="{750B1C64-3A10-4A7A-B1EC-1C65521803D5}" type="slidenum">
              <a:rPr lang="en-US" smtClean="0"/>
              <a:pPr>
                <a:defRPr/>
              </a:pPr>
              <a:t>28</a:t>
            </a:fld>
            <a:endParaRPr lang="en-US"/>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828800"/>
            <a:ext cx="7643522" cy="3124200"/>
          </a:xfrm>
          <a:prstGeom prst="rect">
            <a:avLst/>
          </a:prstGeom>
        </p:spPr>
      </p:pic>
    </p:spTree>
    <p:extLst>
      <p:ext uri="{BB962C8B-B14F-4D97-AF65-F5344CB8AC3E}">
        <p14:creationId xmlns:p14="http://schemas.microsoft.com/office/powerpoint/2010/main" val="33441205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5"/>
          <p:cNvSpPr>
            <a:spLocks noGrp="1"/>
          </p:cNvSpPr>
          <p:nvPr>
            <p:ph type="title"/>
          </p:nvPr>
        </p:nvSpPr>
        <p:spPr/>
        <p:txBody>
          <a:bodyPr/>
          <a:lstStyle/>
          <a:p>
            <a:r>
              <a:rPr lang="en-US" smtClean="0"/>
              <a:t>Hệ quản trị CSDL</a:t>
            </a:r>
          </a:p>
        </p:txBody>
      </p:sp>
      <p:sp>
        <p:nvSpPr>
          <p:cNvPr id="38914" name="Content Placeholder 6"/>
          <p:cNvSpPr>
            <a:spLocks noGrp="1"/>
          </p:cNvSpPr>
          <p:nvPr>
            <p:ph idx="1"/>
          </p:nvPr>
        </p:nvSpPr>
        <p:spPr/>
        <p:txBody>
          <a:bodyPr>
            <a:noAutofit/>
          </a:bodyPr>
          <a:lstStyle/>
          <a:p>
            <a:pPr>
              <a:lnSpc>
                <a:spcPct val="120000"/>
              </a:lnSpc>
              <a:buFontTx/>
              <a:buBlip>
                <a:blip r:embed="rId3"/>
              </a:buBlip>
            </a:pPr>
            <a:r>
              <a:rPr lang="en-US" dirty="0" err="1" smtClean="0">
                <a:solidFill>
                  <a:srgbClr val="953735"/>
                </a:solidFill>
              </a:rPr>
              <a:t>Hệ</a:t>
            </a:r>
            <a:r>
              <a:rPr lang="en-US" dirty="0" smtClean="0">
                <a:solidFill>
                  <a:srgbClr val="953735"/>
                </a:solidFill>
              </a:rPr>
              <a:t> </a:t>
            </a:r>
            <a:r>
              <a:rPr lang="en-US" dirty="0" err="1" smtClean="0">
                <a:solidFill>
                  <a:srgbClr val="953735"/>
                </a:solidFill>
              </a:rPr>
              <a:t>quản</a:t>
            </a:r>
            <a:r>
              <a:rPr lang="en-US" dirty="0" smtClean="0">
                <a:solidFill>
                  <a:srgbClr val="953735"/>
                </a:solidFill>
              </a:rPr>
              <a:t> </a:t>
            </a:r>
            <a:r>
              <a:rPr lang="en-US" dirty="0" err="1" smtClean="0">
                <a:solidFill>
                  <a:srgbClr val="953735"/>
                </a:solidFill>
              </a:rPr>
              <a:t>trị</a:t>
            </a:r>
            <a:r>
              <a:rPr lang="en-US" dirty="0" smtClean="0">
                <a:solidFill>
                  <a:srgbClr val="953735"/>
                </a:solidFill>
              </a:rPr>
              <a:t> CSDL (</a:t>
            </a:r>
            <a:r>
              <a:rPr lang="en-US" dirty="0" err="1" smtClean="0">
                <a:solidFill>
                  <a:srgbClr val="0000CC"/>
                </a:solidFill>
              </a:rPr>
              <a:t>DataBase</a:t>
            </a:r>
            <a:r>
              <a:rPr lang="en-US" dirty="0" smtClean="0">
                <a:solidFill>
                  <a:srgbClr val="0000CC"/>
                </a:solidFill>
              </a:rPr>
              <a:t> Management System – DBMS</a:t>
            </a:r>
            <a:r>
              <a:rPr lang="en-US" dirty="0" smtClean="0">
                <a:solidFill>
                  <a:srgbClr val="953735"/>
                </a:solidFill>
              </a:rPr>
              <a:t>) </a:t>
            </a:r>
            <a:r>
              <a:rPr lang="en-US" dirty="0" err="1" smtClean="0">
                <a:solidFill>
                  <a:srgbClr val="953735"/>
                </a:solidFill>
              </a:rPr>
              <a:t>là</a:t>
            </a:r>
            <a:r>
              <a:rPr lang="en-US" dirty="0" smtClean="0">
                <a:solidFill>
                  <a:srgbClr val="953735"/>
                </a:solidFill>
              </a:rPr>
              <a:t> </a:t>
            </a:r>
            <a:r>
              <a:rPr lang="en-US" dirty="0" err="1" smtClean="0">
                <a:solidFill>
                  <a:srgbClr val="953735"/>
                </a:solidFill>
              </a:rPr>
              <a:t>các</a:t>
            </a:r>
            <a:r>
              <a:rPr lang="en-US" dirty="0" smtClean="0">
                <a:solidFill>
                  <a:srgbClr val="953735"/>
                </a:solidFill>
              </a:rPr>
              <a:t> </a:t>
            </a:r>
            <a:r>
              <a:rPr lang="en-US" dirty="0" err="1" smtClean="0">
                <a:solidFill>
                  <a:srgbClr val="953735"/>
                </a:solidFill>
              </a:rPr>
              <a:t>phần</a:t>
            </a:r>
            <a:r>
              <a:rPr lang="en-US" dirty="0" smtClean="0">
                <a:solidFill>
                  <a:srgbClr val="953735"/>
                </a:solidFill>
              </a:rPr>
              <a:t> </a:t>
            </a:r>
            <a:r>
              <a:rPr lang="en-US" dirty="0" err="1" smtClean="0">
                <a:solidFill>
                  <a:srgbClr val="953735"/>
                </a:solidFill>
              </a:rPr>
              <a:t>mềm</a:t>
            </a:r>
            <a:r>
              <a:rPr lang="en-US" dirty="0" smtClean="0">
                <a:solidFill>
                  <a:srgbClr val="953735"/>
                </a:solidFill>
              </a:rPr>
              <a:t> </a:t>
            </a:r>
            <a:r>
              <a:rPr lang="en-US" dirty="0" err="1" smtClean="0">
                <a:solidFill>
                  <a:srgbClr val="953735"/>
                </a:solidFill>
              </a:rPr>
              <a:t>giúp</a:t>
            </a:r>
            <a:r>
              <a:rPr lang="en-US" dirty="0" smtClean="0">
                <a:solidFill>
                  <a:srgbClr val="953735"/>
                </a:solidFill>
              </a:rPr>
              <a:t> </a:t>
            </a:r>
            <a:r>
              <a:rPr lang="en-US" dirty="0" err="1" smtClean="0">
                <a:solidFill>
                  <a:srgbClr val="953735"/>
                </a:solidFill>
              </a:rPr>
              <a:t>tạo</a:t>
            </a:r>
            <a:r>
              <a:rPr lang="en-US" dirty="0" smtClean="0">
                <a:solidFill>
                  <a:srgbClr val="953735"/>
                </a:solidFill>
              </a:rPr>
              <a:t> </a:t>
            </a:r>
            <a:r>
              <a:rPr lang="en-US" dirty="0" err="1" smtClean="0">
                <a:solidFill>
                  <a:srgbClr val="953735"/>
                </a:solidFill>
              </a:rPr>
              <a:t>các</a:t>
            </a:r>
            <a:r>
              <a:rPr lang="en-US" dirty="0" smtClean="0">
                <a:solidFill>
                  <a:srgbClr val="953735"/>
                </a:solidFill>
              </a:rPr>
              <a:t> CSDL </a:t>
            </a:r>
            <a:r>
              <a:rPr lang="en-US" dirty="0" err="1" smtClean="0">
                <a:solidFill>
                  <a:srgbClr val="953735"/>
                </a:solidFill>
              </a:rPr>
              <a:t>và</a:t>
            </a:r>
            <a:r>
              <a:rPr lang="en-US" dirty="0" smtClean="0">
                <a:solidFill>
                  <a:srgbClr val="953735"/>
                </a:solidFill>
              </a:rPr>
              <a:t> </a:t>
            </a:r>
            <a:r>
              <a:rPr lang="en-US" dirty="0" err="1" smtClean="0">
                <a:solidFill>
                  <a:srgbClr val="953735"/>
                </a:solidFill>
              </a:rPr>
              <a:t>cung</a:t>
            </a:r>
            <a:r>
              <a:rPr lang="en-US" dirty="0" smtClean="0">
                <a:solidFill>
                  <a:srgbClr val="953735"/>
                </a:solidFill>
              </a:rPr>
              <a:t> </a:t>
            </a:r>
            <a:r>
              <a:rPr lang="en-US" dirty="0" err="1" smtClean="0">
                <a:solidFill>
                  <a:srgbClr val="953735"/>
                </a:solidFill>
              </a:rPr>
              <a:t>cấp</a:t>
            </a:r>
            <a:r>
              <a:rPr lang="en-US" dirty="0" smtClean="0">
                <a:solidFill>
                  <a:srgbClr val="953735"/>
                </a:solidFill>
              </a:rPr>
              <a:t> </a:t>
            </a:r>
            <a:r>
              <a:rPr lang="en-US" dirty="0" err="1" smtClean="0">
                <a:solidFill>
                  <a:srgbClr val="953735"/>
                </a:solidFill>
              </a:rPr>
              <a:t>cơ</a:t>
            </a:r>
            <a:r>
              <a:rPr lang="en-US" dirty="0" smtClean="0">
                <a:solidFill>
                  <a:srgbClr val="953735"/>
                </a:solidFill>
              </a:rPr>
              <a:t> </a:t>
            </a:r>
            <a:r>
              <a:rPr lang="en-US" dirty="0" err="1" smtClean="0">
                <a:solidFill>
                  <a:srgbClr val="953735"/>
                </a:solidFill>
              </a:rPr>
              <a:t>chế</a:t>
            </a:r>
            <a:r>
              <a:rPr lang="en-US" dirty="0" smtClean="0">
                <a:solidFill>
                  <a:srgbClr val="953735"/>
                </a:solidFill>
              </a:rPr>
              <a:t> </a:t>
            </a:r>
            <a:r>
              <a:rPr lang="en-US" dirty="0" err="1" smtClean="0">
                <a:solidFill>
                  <a:srgbClr val="953735"/>
                </a:solidFill>
              </a:rPr>
              <a:t>lưu</a:t>
            </a:r>
            <a:r>
              <a:rPr lang="en-US" dirty="0" smtClean="0">
                <a:solidFill>
                  <a:srgbClr val="953735"/>
                </a:solidFill>
              </a:rPr>
              <a:t> </a:t>
            </a:r>
            <a:r>
              <a:rPr lang="en-US" dirty="0" err="1" smtClean="0">
                <a:solidFill>
                  <a:srgbClr val="953735"/>
                </a:solidFill>
              </a:rPr>
              <a:t>trữ</a:t>
            </a:r>
            <a:r>
              <a:rPr lang="en-US" dirty="0" smtClean="0">
                <a:solidFill>
                  <a:srgbClr val="953735"/>
                </a:solidFill>
              </a:rPr>
              <a:t>, </a:t>
            </a:r>
            <a:r>
              <a:rPr lang="en-US" dirty="0" err="1" smtClean="0">
                <a:solidFill>
                  <a:srgbClr val="953735"/>
                </a:solidFill>
              </a:rPr>
              <a:t>truy</a:t>
            </a:r>
            <a:r>
              <a:rPr lang="en-US" dirty="0" smtClean="0">
                <a:solidFill>
                  <a:srgbClr val="953735"/>
                </a:solidFill>
              </a:rPr>
              <a:t> </a:t>
            </a:r>
            <a:r>
              <a:rPr lang="en-US" dirty="0" err="1" smtClean="0">
                <a:solidFill>
                  <a:srgbClr val="953735"/>
                </a:solidFill>
              </a:rPr>
              <a:t>cập</a:t>
            </a:r>
            <a:r>
              <a:rPr lang="en-US" dirty="0" smtClean="0">
                <a:solidFill>
                  <a:srgbClr val="953735"/>
                </a:solidFill>
              </a:rPr>
              <a:t> </a:t>
            </a:r>
            <a:r>
              <a:rPr lang="en-US" dirty="0" err="1" smtClean="0">
                <a:solidFill>
                  <a:srgbClr val="953735"/>
                </a:solidFill>
              </a:rPr>
              <a:t>theo</a:t>
            </a:r>
            <a:r>
              <a:rPr lang="en-US" dirty="0" smtClean="0">
                <a:solidFill>
                  <a:srgbClr val="953735"/>
                </a:solidFill>
              </a:rPr>
              <a:t> </a:t>
            </a:r>
            <a:r>
              <a:rPr lang="en-US" dirty="0" err="1" smtClean="0">
                <a:solidFill>
                  <a:srgbClr val="953735"/>
                </a:solidFill>
              </a:rPr>
              <a:t>các</a:t>
            </a:r>
            <a:r>
              <a:rPr lang="en-US" dirty="0" smtClean="0">
                <a:solidFill>
                  <a:srgbClr val="953735"/>
                </a:solidFill>
              </a:rPr>
              <a:t> </a:t>
            </a:r>
            <a:r>
              <a:rPr lang="en-US" dirty="0" err="1" smtClean="0">
                <a:solidFill>
                  <a:srgbClr val="953735"/>
                </a:solidFill>
              </a:rPr>
              <a:t>mô</a:t>
            </a:r>
            <a:r>
              <a:rPr lang="en-US" dirty="0" smtClean="0">
                <a:solidFill>
                  <a:srgbClr val="953735"/>
                </a:solidFill>
              </a:rPr>
              <a:t> </a:t>
            </a:r>
            <a:r>
              <a:rPr lang="en-US" dirty="0" err="1" smtClean="0">
                <a:solidFill>
                  <a:srgbClr val="953735"/>
                </a:solidFill>
              </a:rPr>
              <a:t>hình</a:t>
            </a:r>
            <a:r>
              <a:rPr lang="en-US" dirty="0" smtClean="0">
                <a:solidFill>
                  <a:srgbClr val="953735"/>
                </a:solidFill>
              </a:rPr>
              <a:t> CSDL.</a:t>
            </a:r>
          </a:p>
          <a:p>
            <a:pPr marL="803275" lvl="1" indent="-346075">
              <a:lnSpc>
                <a:spcPct val="120000"/>
              </a:lnSpc>
              <a:buFontTx/>
              <a:buBlip>
                <a:blip r:embed="rId4"/>
              </a:buBlip>
            </a:pPr>
            <a:r>
              <a:rPr lang="en-US" smtClean="0"/>
              <a:t>SQL </a:t>
            </a:r>
            <a:r>
              <a:rPr lang="en-US" dirty="0" smtClean="0"/>
              <a:t>Server, Microsoft Access, Oracle </a:t>
            </a:r>
            <a:r>
              <a:rPr lang="en-US" dirty="0" err="1" smtClean="0"/>
              <a:t>là</a:t>
            </a:r>
            <a:r>
              <a:rPr lang="en-US" dirty="0" smtClean="0"/>
              <a:t> </a:t>
            </a:r>
            <a:r>
              <a:rPr lang="en-US" dirty="0" err="1" smtClean="0"/>
              <a:t>các</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CSDL </a:t>
            </a:r>
            <a:r>
              <a:rPr lang="en-US" dirty="0" err="1" smtClean="0"/>
              <a:t>điển</a:t>
            </a:r>
            <a:r>
              <a:rPr lang="en-US" dirty="0" smtClean="0"/>
              <a:t> </a:t>
            </a:r>
            <a:r>
              <a:rPr lang="en-US" dirty="0" err="1" smtClean="0"/>
              <a:t>hình</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smtClean="0"/>
              <a:t> </a:t>
            </a:r>
            <a:r>
              <a:rPr lang="en-US" dirty="0" err="1" smtClean="0"/>
              <a:t>quan</a:t>
            </a:r>
            <a:r>
              <a:rPr lang="en-US" dirty="0" smtClean="0"/>
              <a:t> </a:t>
            </a:r>
            <a:r>
              <a:rPr lang="en-US" dirty="0" err="1" smtClean="0"/>
              <a:t>hệ</a:t>
            </a:r>
            <a:r>
              <a:rPr lang="en-US" dirty="0" smtClean="0"/>
              <a:t>.</a:t>
            </a:r>
          </a:p>
          <a:p>
            <a:pPr marL="803275" lvl="1" indent="-346075">
              <a:lnSpc>
                <a:spcPct val="120000"/>
              </a:lnSpc>
              <a:buFontTx/>
              <a:buBlip>
                <a:blip r:embed="rId4"/>
              </a:buBlip>
            </a:pPr>
            <a:r>
              <a:rPr lang="en-US" dirty="0" smtClean="0"/>
              <a:t>IMS </a:t>
            </a:r>
            <a:r>
              <a:rPr lang="en-US" dirty="0" err="1" smtClean="0"/>
              <a:t>của</a:t>
            </a:r>
            <a:r>
              <a:rPr lang="en-US" dirty="0" smtClean="0"/>
              <a:t> IBM </a:t>
            </a:r>
            <a:r>
              <a:rPr lang="en-US" dirty="0" err="1" smtClean="0"/>
              <a:t>là</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CSDL </a:t>
            </a:r>
            <a:r>
              <a:rPr lang="en-US" dirty="0" err="1" smtClean="0"/>
              <a:t>cho</a:t>
            </a:r>
            <a:r>
              <a:rPr lang="en-US" dirty="0" smtClean="0"/>
              <a:t> </a:t>
            </a:r>
            <a:r>
              <a:rPr lang="en-US" dirty="0" err="1" smtClean="0"/>
              <a:t>mô</a:t>
            </a:r>
            <a:r>
              <a:rPr lang="en-US" dirty="0" smtClean="0"/>
              <a:t> </a:t>
            </a:r>
            <a:r>
              <a:rPr lang="en-US" dirty="0" err="1" smtClean="0"/>
              <a:t>hình</a:t>
            </a:r>
            <a:r>
              <a:rPr lang="en-US" dirty="0" smtClean="0"/>
              <a:t> </a:t>
            </a:r>
            <a:r>
              <a:rPr lang="en-US" dirty="0" err="1" smtClean="0"/>
              <a:t>phân</a:t>
            </a:r>
            <a:r>
              <a:rPr lang="en-US" dirty="0" smtClean="0"/>
              <a:t> </a:t>
            </a:r>
            <a:r>
              <a:rPr lang="en-US" dirty="0" err="1" smtClean="0"/>
              <a:t>cấp</a:t>
            </a:r>
            <a:endParaRPr lang="en-US" dirty="0" smtClean="0"/>
          </a:p>
          <a:p>
            <a:pPr marL="803275" lvl="1" indent="-346075">
              <a:lnSpc>
                <a:spcPct val="120000"/>
              </a:lnSpc>
              <a:buFontTx/>
              <a:buBlip>
                <a:blip r:embed="rId4"/>
              </a:buBlip>
            </a:pPr>
            <a:r>
              <a:rPr lang="en-US" dirty="0" smtClean="0"/>
              <a:t>IDMS </a:t>
            </a:r>
            <a:r>
              <a:rPr lang="en-US" dirty="0" err="1" smtClean="0"/>
              <a:t>là</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CSDL </a:t>
            </a:r>
            <a:r>
              <a:rPr lang="en-US" dirty="0" err="1" smtClean="0"/>
              <a:t>cho</a:t>
            </a:r>
            <a:r>
              <a:rPr lang="en-US" dirty="0" smtClean="0"/>
              <a:t> </a:t>
            </a:r>
            <a:r>
              <a:rPr lang="en-US" err="1" smtClean="0"/>
              <a:t>mô</a:t>
            </a:r>
            <a:r>
              <a:rPr lang="en-US" smtClean="0"/>
              <a:t> hình </a:t>
            </a:r>
            <a:r>
              <a:rPr lang="en-US" smtClean="0"/>
              <a:t>mạng</a:t>
            </a:r>
            <a:endParaRPr lang="en-US" smtClean="0"/>
          </a:p>
        </p:txBody>
      </p:sp>
      <p:sp>
        <p:nvSpPr>
          <p:cNvPr id="5" name="Slide Number Placeholder 4"/>
          <p:cNvSpPr>
            <a:spLocks noGrp="1"/>
          </p:cNvSpPr>
          <p:nvPr>
            <p:ph type="sldNum" sz="quarter" idx="12"/>
          </p:nvPr>
        </p:nvSpPr>
        <p:spPr/>
        <p:txBody>
          <a:bodyPr/>
          <a:lstStyle/>
          <a:p>
            <a:pPr>
              <a:defRPr/>
            </a:pPr>
            <a:fld id="{750B1C64-3A10-4A7A-B1EC-1C65521803D5}" type="slidenum">
              <a:rPr lang="en-US" smtClean="0"/>
              <a:pPr>
                <a:defRPr/>
              </a:pPr>
              <a:t>29</a:t>
            </a:fld>
            <a:endParaRPr lang="en-US"/>
          </a:p>
        </p:txBody>
      </p:sp>
    </p:spTree>
    <p:extLst>
      <p:ext uri="{BB962C8B-B14F-4D97-AF65-F5344CB8AC3E}">
        <p14:creationId xmlns:p14="http://schemas.microsoft.com/office/powerpoint/2010/main" val="206477234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77500" lnSpcReduction="20000"/>
          </a:bodyPr>
          <a:lstStyle/>
          <a:p>
            <a:r>
              <a:rPr lang="en-US" dirty="0" err="1" smtClean="0"/>
              <a:t>Bài</a:t>
            </a:r>
            <a:r>
              <a:rPr lang="en-US" dirty="0" smtClean="0"/>
              <a:t> 1: TỔNG QUAN VỀ CƠ SỞ DỮ LIỆU</a:t>
            </a:r>
          </a:p>
          <a:p>
            <a:r>
              <a:rPr lang="en-US"/>
              <a:t>Phần </a:t>
            </a:r>
            <a:r>
              <a:rPr lang="en-US" smtClean="0"/>
              <a:t>1</a:t>
            </a:r>
            <a:endParaRPr lang="en-US" dirty="0"/>
          </a:p>
        </p:txBody>
      </p:sp>
      <p:sp>
        <p:nvSpPr>
          <p:cNvPr id="11" name="Title 10"/>
          <p:cNvSpPr>
            <a:spLocks noGrp="1"/>
          </p:cNvSpPr>
          <p:nvPr>
            <p:ph type="title"/>
          </p:nvPr>
        </p:nvSpPr>
        <p:spPr/>
        <p:txBody>
          <a:bodyPr/>
          <a:lstStyle/>
          <a:p>
            <a:r>
              <a:rPr lang="en-US" dirty="0" smtClean="0"/>
              <a:t>CƠ SỞ DỮ 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636" b="13636"/>
          <a:stretch>
            <a:fillRect/>
          </a:stretch>
        </p:blipFill>
        <p:spPr/>
      </p:pic>
    </p:spTree>
    <p:extLst>
      <p:ext uri="{BB962C8B-B14F-4D97-AF65-F5344CB8AC3E}">
        <p14:creationId xmlns:p14="http://schemas.microsoft.com/office/powerpoint/2010/main" val="19416440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5"/>
          <p:cNvSpPr>
            <a:spLocks noGrp="1"/>
          </p:cNvSpPr>
          <p:nvPr>
            <p:ph type="title"/>
          </p:nvPr>
        </p:nvSpPr>
        <p:spPr/>
        <p:txBody>
          <a:bodyPr/>
          <a:lstStyle/>
          <a:p>
            <a:r>
              <a:rPr lang="en-US" smtClean="0"/>
              <a:t>Hệ quản trị CSDL</a:t>
            </a:r>
          </a:p>
        </p:txBody>
      </p:sp>
      <p:sp>
        <p:nvSpPr>
          <p:cNvPr id="39938" name="Content Placeholder 6"/>
          <p:cNvSpPr>
            <a:spLocks noGrp="1"/>
          </p:cNvSpPr>
          <p:nvPr>
            <p:ph idx="1"/>
          </p:nvPr>
        </p:nvSpPr>
        <p:spPr/>
        <p:txBody>
          <a:bodyPr>
            <a:noAutofit/>
          </a:bodyPr>
          <a:lstStyle/>
          <a:p>
            <a:pPr>
              <a:buFontTx/>
              <a:buBlip>
                <a:blip r:embed="rId2"/>
              </a:buBlip>
            </a:pPr>
            <a:r>
              <a:rPr lang="en-US" smtClean="0">
                <a:solidFill>
                  <a:srgbClr val="953735"/>
                </a:solidFill>
              </a:rPr>
              <a:t>Những lợi ích DBMS mang lại:</a:t>
            </a:r>
          </a:p>
          <a:p>
            <a:pPr lvl="1">
              <a:buFontTx/>
              <a:buBlip>
                <a:blip r:embed="rId3"/>
              </a:buBlip>
            </a:pPr>
            <a:r>
              <a:rPr lang="en-US" smtClean="0"/>
              <a:t>Quản trị các CSDL</a:t>
            </a:r>
          </a:p>
          <a:p>
            <a:pPr lvl="1">
              <a:buFontTx/>
              <a:buBlip>
                <a:blip r:embed="rId3"/>
              </a:buBlip>
            </a:pPr>
            <a:r>
              <a:rPr lang="en-US" smtClean="0"/>
              <a:t>Cung cấp giao diện truy cập để che dấu các đặc tính phức tạp về mặt cấu trúc tổ chức dữ liệu vật lý</a:t>
            </a:r>
          </a:p>
          <a:p>
            <a:pPr lvl="1">
              <a:buFontTx/>
              <a:buBlip>
                <a:blip r:embed="rId3"/>
              </a:buBlip>
            </a:pPr>
            <a:r>
              <a:rPr lang="en-US" smtClean="0"/>
              <a:t>Hỗ trợ các ngôn ngữ giao tiếp. </a:t>
            </a:r>
          </a:p>
          <a:p>
            <a:pPr marL="1263650" lvl="2" indent="-349250">
              <a:buFontTx/>
              <a:buBlip>
                <a:blip r:embed="rId4"/>
              </a:buBlip>
            </a:pPr>
            <a:r>
              <a:rPr lang="en-US" sz="2400" smtClean="0"/>
              <a:t>Ngôn </a:t>
            </a:r>
            <a:r>
              <a:rPr lang="en-US" sz="2400" smtClean="0"/>
              <a:t>ngữ mô tả, định nghĩa dữ liệu – DDL</a:t>
            </a:r>
          </a:p>
          <a:p>
            <a:pPr marL="1263650" lvl="2" indent="-349250">
              <a:buFontTx/>
              <a:buBlip>
                <a:blip r:embed="rId4"/>
              </a:buBlip>
            </a:pPr>
            <a:r>
              <a:rPr lang="en-US" sz="2400" smtClean="0"/>
              <a:t>Ngôn ngữ thao tác dữ liệu – DML</a:t>
            </a:r>
          </a:p>
          <a:p>
            <a:pPr marL="1263650" lvl="2" indent="-349250">
              <a:buFontTx/>
              <a:buBlip>
                <a:blip r:embed="rId4"/>
              </a:buBlip>
            </a:pPr>
            <a:r>
              <a:rPr lang="en-US" sz="2400" smtClean="0"/>
              <a:t>Ngôn ngữ truy vấn dữ liệu có cấu trúc – SQL</a:t>
            </a:r>
          </a:p>
          <a:p>
            <a:pPr lvl="1">
              <a:buFontTx/>
              <a:buBlip>
                <a:blip r:embed="rId3"/>
              </a:buBlip>
            </a:pPr>
            <a:r>
              <a:rPr lang="en-US" smtClean="0"/>
              <a:t>Có cơ chế an toàn, bảo mật cao</a:t>
            </a:r>
            <a:endParaRPr lang="en-US" smtClean="0">
              <a:solidFill>
                <a:srgbClr val="953735"/>
              </a:solidFill>
            </a:endParaRPr>
          </a:p>
        </p:txBody>
      </p:sp>
      <p:sp>
        <p:nvSpPr>
          <p:cNvPr id="5" name="Slide Number Placeholder 4"/>
          <p:cNvSpPr>
            <a:spLocks noGrp="1"/>
          </p:cNvSpPr>
          <p:nvPr>
            <p:ph type="sldNum" sz="quarter" idx="12"/>
          </p:nvPr>
        </p:nvSpPr>
        <p:spPr/>
        <p:txBody>
          <a:bodyPr/>
          <a:lstStyle/>
          <a:p>
            <a:pPr>
              <a:defRPr/>
            </a:pPr>
            <a:fld id="{A6FAF212-FF08-4300-89B5-FDF14F46B58B}" type="slidenum">
              <a:rPr lang="en-US" smtClean="0"/>
              <a:pPr>
                <a:defRPr/>
              </a:pPr>
              <a:t>30</a:t>
            </a:fld>
            <a:endParaRPr lang="en-US"/>
          </a:p>
        </p:txBody>
      </p:sp>
    </p:spTree>
    <p:extLst>
      <p:ext uri="{BB962C8B-B14F-4D97-AF65-F5344CB8AC3E}">
        <p14:creationId xmlns:p14="http://schemas.microsoft.com/office/powerpoint/2010/main" val="24564005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itle 4"/>
          <p:cNvSpPr>
            <a:spLocks noGrp="1"/>
          </p:cNvSpPr>
          <p:nvPr>
            <p:ph type="title"/>
          </p:nvPr>
        </p:nvSpPr>
        <p:spPr/>
        <p:txBody>
          <a:bodyPr/>
          <a:lstStyle/>
          <a:p>
            <a:r>
              <a:rPr lang="en-US" smtClean="0"/>
              <a:t>Hệ quản trị CSDL quan hệ</a:t>
            </a:r>
          </a:p>
        </p:txBody>
      </p:sp>
      <p:sp>
        <p:nvSpPr>
          <p:cNvPr id="40962" name="Content Placeholder 1"/>
          <p:cNvSpPr>
            <a:spLocks noGrp="1"/>
          </p:cNvSpPr>
          <p:nvPr>
            <p:ph idx="1"/>
          </p:nvPr>
        </p:nvSpPr>
        <p:spPr/>
        <p:txBody>
          <a:bodyPr>
            <a:normAutofit/>
          </a:bodyPr>
          <a:lstStyle/>
          <a:p>
            <a:pPr>
              <a:buFontTx/>
              <a:buBlip>
                <a:blip r:embed="rId3"/>
              </a:buBlip>
            </a:pPr>
            <a:r>
              <a:rPr lang="en-US" dirty="0" err="1" smtClean="0">
                <a:solidFill>
                  <a:srgbClr val="0000FF"/>
                </a:solidFill>
              </a:rPr>
              <a:t>Hệ</a:t>
            </a:r>
            <a:r>
              <a:rPr lang="en-US" dirty="0" smtClean="0">
                <a:solidFill>
                  <a:srgbClr val="0000FF"/>
                </a:solidFill>
              </a:rPr>
              <a:t> </a:t>
            </a:r>
            <a:r>
              <a:rPr lang="en-US" dirty="0" err="1" smtClean="0">
                <a:solidFill>
                  <a:srgbClr val="0000FF"/>
                </a:solidFill>
              </a:rPr>
              <a:t>quản</a:t>
            </a:r>
            <a:r>
              <a:rPr lang="en-US" dirty="0" smtClean="0">
                <a:solidFill>
                  <a:srgbClr val="0000FF"/>
                </a:solidFill>
              </a:rPr>
              <a:t> </a:t>
            </a:r>
            <a:r>
              <a:rPr lang="en-US" dirty="0" err="1" smtClean="0">
                <a:solidFill>
                  <a:srgbClr val="0000FF"/>
                </a:solidFill>
              </a:rPr>
              <a:t>trị</a:t>
            </a:r>
            <a:r>
              <a:rPr lang="en-US" dirty="0" smtClean="0">
                <a:solidFill>
                  <a:srgbClr val="0000FF"/>
                </a:solidFill>
              </a:rPr>
              <a:t> CSDL </a:t>
            </a:r>
            <a:r>
              <a:rPr lang="en-US" dirty="0" err="1" smtClean="0">
                <a:solidFill>
                  <a:srgbClr val="0000FF"/>
                </a:solidFill>
              </a:rPr>
              <a:t>quan</a:t>
            </a:r>
            <a:r>
              <a:rPr lang="en-US" dirty="0" smtClean="0">
                <a:solidFill>
                  <a:srgbClr val="0000FF"/>
                </a:solidFill>
              </a:rPr>
              <a:t> </a:t>
            </a:r>
            <a:r>
              <a:rPr lang="en-US" dirty="0" err="1" smtClean="0">
                <a:solidFill>
                  <a:srgbClr val="0000FF"/>
                </a:solidFill>
              </a:rPr>
              <a:t>hệ</a:t>
            </a:r>
            <a:r>
              <a:rPr lang="en-US" dirty="0" smtClean="0">
                <a:solidFill>
                  <a:srgbClr val="0000FF"/>
                </a:solidFill>
              </a:rPr>
              <a:t> (</a:t>
            </a:r>
            <a:r>
              <a:rPr lang="en-US" dirty="0" smtClean="0">
                <a:solidFill>
                  <a:srgbClr val="953735"/>
                </a:solidFill>
              </a:rPr>
              <a:t>Relational </a:t>
            </a:r>
            <a:r>
              <a:rPr lang="en-US" dirty="0" err="1" smtClean="0">
                <a:solidFill>
                  <a:srgbClr val="953735"/>
                </a:solidFill>
              </a:rPr>
              <a:t>DataBase</a:t>
            </a:r>
            <a:r>
              <a:rPr lang="en-US" dirty="0" smtClean="0">
                <a:solidFill>
                  <a:srgbClr val="953735"/>
                </a:solidFill>
              </a:rPr>
              <a:t> Management System = RDBMS)</a:t>
            </a:r>
          </a:p>
          <a:p>
            <a:pPr>
              <a:buFontTx/>
              <a:buBlip>
                <a:blip r:embed="rId3"/>
              </a:buBlip>
            </a:pPr>
            <a:r>
              <a:rPr lang="en-US" dirty="0" smtClean="0">
                <a:solidFill>
                  <a:srgbClr val="953735"/>
                </a:solidFill>
              </a:rPr>
              <a:t>RDMBS </a:t>
            </a:r>
            <a:r>
              <a:rPr lang="en-US" dirty="0" err="1" smtClean="0">
                <a:solidFill>
                  <a:srgbClr val="953735"/>
                </a:solidFill>
              </a:rPr>
              <a:t>là</a:t>
            </a:r>
            <a:r>
              <a:rPr lang="en-US" dirty="0" smtClean="0">
                <a:solidFill>
                  <a:srgbClr val="953735"/>
                </a:solidFill>
              </a:rPr>
              <a:t> </a:t>
            </a:r>
            <a:r>
              <a:rPr lang="vi-VN" dirty="0" smtClean="0">
                <a:solidFill>
                  <a:srgbClr val="953735"/>
                </a:solidFill>
              </a:rPr>
              <a:t>một</a:t>
            </a:r>
            <a:r>
              <a:rPr lang="en-US" dirty="0" smtClean="0">
                <a:solidFill>
                  <a:srgbClr val="953735"/>
                </a:solidFill>
              </a:rPr>
              <a:t> </a:t>
            </a:r>
            <a:r>
              <a:rPr lang="en-US" dirty="0" err="1" smtClean="0">
                <a:solidFill>
                  <a:srgbClr val="953735"/>
                </a:solidFill>
              </a:rPr>
              <a:t>dạng</a:t>
            </a:r>
            <a:r>
              <a:rPr lang="vi-VN" dirty="0" smtClean="0">
                <a:solidFill>
                  <a:srgbClr val="953735"/>
                </a:solidFill>
              </a:rPr>
              <a:t> </a:t>
            </a:r>
            <a:r>
              <a:rPr lang="en-US" dirty="0" smtClean="0">
                <a:solidFill>
                  <a:srgbClr val="953735"/>
                </a:solidFill>
              </a:rPr>
              <a:t>DBMS </a:t>
            </a:r>
            <a:r>
              <a:rPr lang="en-US" dirty="0" err="1" smtClean="0">
                <a:solidFill>
                  <a:srgbClr val="953735"/>
                </a:solidFill>
              </a:rPr>
              <a:t>được</a:t>
            </a:r>
            <a:r>
              <a:rPr lang="en-US" dirty="0" smtClean="0">
                <a:solidFill>
                  <a:srgbClr val="953735"/>
                </a:solidFill>
              </a:rPr>
              <a:t> </a:t>
            </a:r>
            <a:r>
              <a:rPr lang="en-US" dirty="0" err="1" smtClean="0">
                <a:solidFill>
                  <a:srgbClr val="953735"/>
                </a:solidFill>
              </a:rPr>
              <a:t>sử</a:t>
            </a:r>
            <a:r>
              <a:rPr lang="en-US" dirty="0" smtClean="0">
                <a:solidFill>
                  <a:srgbClr val="953735"/>
                </a:solidFill>
              </a:rPr>
              <a:t> </a:t>
            </a:r>
            <a:r>
              <a:rPr lang="en-US" dirty="0" err="1" smtClean="0">
                <a:solidFill>
                  <a:srgbClr val="953735"/>
                </a:solidFill>
              </a:rPr>
              <a:t>dụng</a:t>
            </a:r>
            <a:r>
              <a:rPr lang="en-US" dirty="0" smtClean="0">
                <a:solidFill>
                  <a:srgbClr val="953735"/>
                </a:solidFill>
              </a:rPr>
              <a:t> </a:t>
            </a:r>
            <a:r>
              <a:rPr lang="en-US" dirty="0" err="1" smtClean="0">
                <a:solidFill>
                  <a:srgbClr val="953735"/>
                </a:solidFill>
              </a:rPr>
              <a:t>phổ</a:t>
            </a:r>
            <a:r>
              <a:rPr lang="en-US" dirty="0" smtClean="0">
                <a:solidFill>
                  <a:srgbClr val="953735"/>
                </a:solidFill>
              </a:rPr>
              <a:t> </a:t>
            </a:r>
            <a:r>
              <a:rPr lang="en-US" dirty="0" err="1" smtClean="0">
                <a:solidFill>
                  <a:srgbClr val="953735"/>
                </a:solidFill>
              </a:rPr>
              <a:t>biến</a:t>
            </a:r>
            <a:r>
              <a:rPr lang="en-US" dirty="0" smtClean="0">
                <a:solidFill>
                  <a:srgbClr val="953735"/>
                </a:solidFill>
              </a:rPr>
              <a:t> </a:t>
            </a:r>
            <a:r>
              <a:rPr lang="en-US" dirty="0" err="1" smtClean="0">
                <a:solidFill>
                  <a:srgbClr val="953735"/>
                </a:solidFill>
              </a:rPr>
              <a:t>nhất</a:t>
            </a:r>
            <a:r>
              <a:rPr lang="en-US" dirty="0" smtClean="0">
                <a:solidFill>
                  <a:srgbClr val="953735"/>
                </a:solidFill>
              </a:rPr>
              <a:t>, </a:t>
            </a:r>
            <a:r>
              <a:rPr lang="en-US" dirty="0" err="1" smtClean="0">
                <a:solidFill>
                  <a:srgbClr val="953735"/>
                </a:solidFill>
              </a:rPr>
              <a:t>trong</a:t>
            </a:r>
            <a:r>
              <a:rPr lang="en-US" dirty="0" smtClean="0">
                <a:solidFill>
                  <a:srgbClr val="953735"/>
                </a:solidFill>
              </a:rPr>
              <a:t> </a:t>
            </a:r>
            <a:r>
              <a:rPr lang="en-US" dirty="0" err="1" smtClean="0">
                <a:solidFill>
                  <a:srgbClr val="953735"/>
                </a:solidFill>
              </a:rPr>
              <a:t>đó</a:t>
            </a:r>
            <a:r>
              <a:rPr lang="en-US" dirty="0" smtClean="0">
                <a:solidFill>
                  <a:srgbClr val="953735"/>
                </a:solidFill>
              </a:rPr>
              <a:t> </a:t>
            </a:r>
            <a:r>
              <a:rPr lang="vi-VN" dirty="0" smtClean="0">
                <a:solidFill>
                  <a:srgbClr val="953735"/>
                </a:solidFill>
              </a:rPr>
              <a:t>tất cả dữ liệu </a:t>
            </a:r>
            <a:r>
              <a:rPr lang="en-US" dirty="0" err="1" smtClean="0">
                <a:solidFill>
                  <a:srgbClr val="953735"/>
                </a:solidFill>
              </a:rPr>
              <a:t>đ</a:t>
            </a:r>
            <a:r>
              <a:rPr lang="vi-VN" dirty="0" smtClean="0">
                <a:solidFill>
                  <a:srgbClr val="953735"/>
                </a:solidFill>
              </a:rPr>
              <a:t>ược tổ chức chặt chẽ </a:t>
            </a:r>
            <a:r>
              <a:rPr lang="en-US" dirty="0" err="1" smtClean="0">
                <a:solidFill>
                  <a:srgbClr val="953735"/>
                </a:solidFill>
              </a:rPr>
              <a:t>dưới</a:t>
            </a:r>
            <a:r>
              <a:rPr lang="en-US" dirty="0" smtClean="0">
                <a:solidFill>
                  <a:srgbClr val="953735"/>
                </a:solidFill>
              </a:rPr>
              <a:t> </a:t>
            </a:r>
            <a:r>
              <a:rPr lang="en-US" dirty="0" err="1" smtClean="0">
                <a:solidFill>
                  <a:srgbClr val="953735"/>
                </a:solidFill>
              </a:rPr>
              <a:t>dạng</a:t>
            </a:r>
            <a:r>
              <a:rPr lang="en-US" dirty="0" smtClean="0">
                <a:solidFill>
                  <a:srgbClr val="953735"/>
                </a:solidFill>
              </a:rPr>
              <a:t> </a:t>
            </a:r>
            <a:r>
              <a:rPr lang="vi-VN" dirty="0" smtClean="0">
                <a:solidFill>
                  <a:srgbClr val="953735"/>
                </a:solidFill>
              </a:rPr>
              <a:t>các </a:t>
            </a:r>
            <a:r>
              <a:rPr lang="vi-VN" b="1" dirty="0" smtClean="0">
                <a:solidFill>
                  <a:srgbClr val="0000FF"/>
                </a:solidFill>
              </a:rPr>
              <a:t>bảng</a:t>
            </a:r>
            <a:r>
              <a:rPr lang="vi-VN" dirty="0" smtClean="0">
                <a:solidFill>
                  <a:srgbClr val="953735"/>
                </a:solidFill>
              </a:rPr>
              <a:t> dữ liệu</a:t>
            </a:r>
            <a:r>
              <a:rPr lang="en-US" dirty="0" smtClean="0">
                <a:solidFill>
                  <a:srgbClr val="953735"/>
                </a:solidFill>
              </a:rPr>
              <a:t>.</a:t>
            </a:r>
          </a:p>
          <a:p>
            <a:pPr>
              <a:buFontTx/>
              <a:buBlip>
                <a:blip r:embed="rId3"/>
              </a:buBlip>
            </a:pPr>
            <a:r>
              <a:rPr lang="en-US" dirty="0" smtClean="0">
                <a:solidFill>
                  <a:srgbClr val="953735"/>
                </a:solidFill>
              </a:rPr>
              <a:t>T</a:t>
            </a:r>
            <a:r>
              <a:rPr lang="vi-VN" dirty="0" smtClean="0">
                <a:solidFill>
                  <a:srgbClr val="953735"/>
                </a:solidFill>
              </a:rPr>
              <a:t>ất cả các </a:t>
            </a:r>
            <a:r>
              <a:rPr lang="en-US" dirty="0" err="1" smtClean="0">
                <a:solidFill>
                  <a:srgbClr val="953735"/>
                </a:solidFill>
              </a:rPr>
              <a:t>thao</a:t>
            </a:r>
            <a:r>
              <a:rPr lang="en-US" dirty="0" smtClean="0">
                <a:solidFill>
                  <a:srgbClr val="953735"/>
                </a:solidFill>
              </a:rPr>
              <a:t> </a:t>
            </a:r>
            <a:r>
              <a:rPr lang="en-US" dirty="0" err="1" smtClean="0">
                <a:solidFill>
                  <a:srgbClr val="953735"/>
                </a:solidFill>
              </a:rPr>
              <a:t>tác</a:t>
            </a:r>
            <a:r>
              <a:rPr lang="en-US" dirty="0" smtClean="0">
                <a:solidFill>
                  <a:srgbClr val="953735"/>
                </a:solidFill>
              </a:rPr>
              <a:t> </a:t>
            </a:r>
            <a:r>
              <a:rPr lang="en-US" dirty="0" err="1" smtClean="0">
                <a:solidFill>
                  <a:srgbClr val="953735"/>
                </a:solidFill>
              </a:rPr>
              <a:t>trên</a:t>
            </a:r>
            <a:r>
              <a:rPr lang="en-US" dirty="0" smtClean="0">
                <a:solidFill>
                  <a:srgbClr val="953735"/>
                </a:solidFill>
              </a:rPr>
              <a:t> CSDL </a:t>
            </a:r>
            <a:r>
              <a:rPr lang="en-US" dirty="0" err="1" smtClean="0">
                <a:solidFill>
                  <a:srgbClr val="953735"/>
                </a:solidFill>
              </a:rPr>
              <a:t>đều</a:t>
            </a:r>
            <a:r>
              <a:rPr lang="vi-VN" dirty="0" smtClean="0">
                <a:solidFill>
                  <a:srgbClr val="953735"/>
                </a:solidFill>
              </a:rPr>
              <a:t> diễn ra </a:t>
            </a:r>
            <a:r>
              <a:rPr lang="en-US" dirty="0" err="1" smtClean="0">
                <a:solidFill>
                  <a:srgbClr val="953735"/>
                </a:solidFill>
              </a:rPr>
              <a:t>trên</a:t>
            </a:r>
            <a:r>
              <a:rPr lang="en-US" dirty="0" smtClean="0">
                <a:solidFill>
                  <a:srgbClr val="953735"/>
                </a:solidFill>
              </a:rPr>
              <a:t> </a:t>
            </a:r>
            <a:r>
              <a:rPr lang="vi-VN" dirty="0" smtClean="0">
                <a:solidFill>
                  <a:srgbClr val="953735"/>
                </a:solidFill>
              </a:rPr>
              <a:t>các bảng.</a:t>
            </a:r>
            <a:endParaRPr lang="en-US" dirty="0" smtClean="0">
              <a:solidFill>
                <a:srgbClr val="953735"/>
              </a:solidFill>
            </a:endParaRPr>
          </a:p>
        </p:txBody>
      </p:sp>
      <p:sp>
        <p:nvSpPr>
          <p:cNvPr id="4" name="Slide Number Placeholder 3"/>
          <p:cNvSpPr>
            <a:spLocks noGrp="1"/>
          </p:cNvSpPr>
          <p:nvPr>
            <p:ph type="sldNum" sz="quarter" idx="12"/>
          </p:nvPr>
        </p:nvSpPr>
        <p:spPr/>
        <p:txBody>
          <a:bodyPr/>
          <a:lstStyle/>
          <a:p>
            <a:pPr>
              <a:defRPr/>
            </a:pPr>
            <a:fld id="{569FE5CB-91F2-4F0D-AA35-093589BA134E}" type="slidenum">
              <a:rPr lang="en-US" smtClean="0"/>
              <a:pPr>
                <a:defRPr/>
              </a:pPr>
              <a:t>31</a:t>
            </a:fld>
            <a:endParaRPr lang="en-US"/>
          </a:p>
        </p:txBody>
      </p:sp>
    </p:spTree>
    <p:extLst>
      <p:ext uri="{BB962C8B-B14F-4D97-AF65-F5344CB8AC3E}">
        <p14:creationId xmlns:p14="http://schemas.microsoft.com/office/powerpoint/2010/main" val="44212354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2"/>
          <p:cNvSpPr>
            <a:spLocks noGrp="1"/>
          </p:cNvSpPr>
          <p:nvPr>
            <p:ph type="title"/>
          </p:nvPr>
        </p:nvSpPr>
        <p:spPr/>
        <p:txBody>
          <a:bodyPr/>
          <a:lstStyle/>
          <a:p>
            <a:r>
              <a:rPr lang="en-US" dirty="0" err="1" smtClean="0"/>
              <a:t>Người</a:t>
            </a:r>
            <a:r>
              <a:rPr lang="en-US" dirty="0" smtClean="0"/>
              <a:t> </a:t>
            </a:r>
            <a:r>
              <a:rPr lang="en-US" dirty="0" err="1" smtClean="0"/>
              <a:t>dùng</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RDBMS </a:t>
            </a:r>
          </a:p>
        </p:txBody>
      </p:sp>
      <p:sp>
        <p:nvSpPr>
          <p:cNvPr id="2" name="Content Placeholder 1"/>
          <p:cNvSpPr>
            <a:spLocks noGrp="1"/>
          </p:cNvSpPr>
          <p:nvPr>
            <p:ph idx="1"/>
          </p:nvPr>
        </p:nvSpPr>
        <p:spPr>
          <a:xfrm>
            <a:off x="304800" y="914400"/>
            <a:ext cx="8610600" cy="5437188"/>
          </a:xfrm>
        </p:spPr>
        <p:txBody>
          <a:bodyPr>
            <a:noAutofit/>
          </a:bodyPr>
          <a:lstStyle/>
          <a:p>
            <a:pPr>
              <a:lnSpc>
                <a:spcPct val="150000"/>
              </a:lnSpc>
              <a:buBlip>
                <a:blip r:embed="rId2"/>
              </a:buBlip>
              <a:defRPr/>
            </a:pPr>
            <a:r>
              <a:rPr lang="en-US" sz="2400" err="1">
                <a:solidFill>
                  <a:srgbClr val="953735"/>
                </a:solidFill>
              </a:rPr>
              <a:t>Rất</a:t>
            </a:r>
            <a:r>
              <a:rPr lang="en-US" sz="2400">
                <a:solidFill>
                  <a:srgbClr val="953735"/>
                </a:solidFill>
              </a:rPr>
              <a:t> </a:t>
            </a:r>
            <a:r>
              <a:rPr lang="en-US" sz="2400" err="1">
                <a:solidFill>
                  <a:srgbClr val="953735"/>
                </a:solidFill>
              </a:rPr>
              <a:t>nhiều</a:t>
            </a:r>
            <a:r>
              <a:rPr lang="en-US" sz="2400">
                <a:solidFill>
                  <a:srgbClr val="953735"/>
                </a:solidFill>
              </a:rPr>
              <a:t> </a:t>
            </a:r>
            <a:r>
              <a:rPr lang="en-US" sz="2400" err="1">
                <a:solidFill>
                  <a:srgbClr val="953735"/>
                </a:solidFill>
              </a:rPr>
              <a:t>người</a:t>
            </a:r>
            <a:r>
              <a:rPr lang="en-US" sz="2400">
                <a:solidFill>
                  <a:srgbClr val="953735"/>
                </a:solidFill>
              </a:rPr>
              <a:t> </a:t>
            </a:r>
            <a:r>
              <a:rPr lang="en-US" sz="2400" err="1">
                <a:solidFill>
                  <a:srgbClr val="953735"/>
                </a:solidFill>
              </a:rPr>
              <a:t>dùng</a:t>
            </a:r>
            <a:r>
              <a:rPr lang="en-US" sz="2400">
                <a:solidFill>
                  <a:srgbClr val="953735"/>
                </a:solidFill>
              </a:rPr>
              <a:t> </a:t>
            </a:r>
            <a:r>
              <a:rPr lang="en-US" sz="2400" err="1">
                <a:solidFill>
                  <a:srgbClr val="953735"/>
                </a:solidFill>
              </a:rPr>
              <a:t>tham</a:t>
            </a:r>
            <a:r>
              <a:rPr lang="en-US" sz="2400">
                <a:solidFill>
                  <a:srgbClr val="953735"/>
                </a:solidFill>
              </a:rPr>
              <a:t> </a:t>
            </a:r>
            <a:r>
              <a:rPr lang="en-US" sz="2400" err="1">
                <a:solidFill>
                  <a:srgbClr val="953735"/>
                </a:solidFill>
              </a:rPr>
              <a:t>gia</a:t>
            </a:r>
            <a:r>
              <a:rPr lang="en-US" sz="2400">
                <a:solidFill>
                  <a:srgbClr val="953735"/>
                </a:solidFill>
              </a:rPr>
              <a:t> </a:t>
            </a:r>
            <a:r>
              <a:rPr lang="en-US" sz="2400" err="1">
                <a:solidFill>
                  <a:srgbClr val="953735"/>
                </a:solidFill>
              </a:rPr>
              <a:t>vào</a:t>
            </a:r>
            <a:r>
              <a:rPr lang="en-US" sz="2400">
                <a:solidFill>
                  <a:srgbClr val="953735"/>
                </a:solidFill>
              </a:rPr>
              <a:t> </a:t>
            </a:r>
            <a:r>
              <a:rPr lang="en-US" sz="2400" err="1">
                <a:solidFill>
                  <a:srgbClr val="953735"/>
                </a:solidFill>
              </a:rPr>
              <a:t>hệ</a:t>
            </a:r>
            <a:r>
              <a:rPr lang="en-US" sz="2400">
                <a:solidFill>
                  <a:srgbClr val="953735"/>
                </a:solidFill>
              </a:rPr>
              <a:t> </a:t>
            </a:r>
            <a:r>
              <a:rPr lang="en-US" sz="2400" err="1">
                <a:solidFill>
                  <a:srgbClr val="953735"/>
                </a:solidFill>
              </a:rPr>
              <a:t>thống</a:t>
            </a:r>
            <a:r>
              <a:rPr lang="en-US" sz="2400">
                <a:solidFill>
                  <a:srgbClr val="953735"/>
                </a:solidFill>
              </a:rPr>
              <a:t> RDBMS:</a:t>
            </a:r>
          </a:p>
          <a:p>
            <a:pPr lvl="1">
              <a:lnSpc>
                <a:spcPct val="150000"/>
              </a:lnSpc>
              <a:spcBef>
                <a:spcPts val="0"/>
              </a:spcBef>
              <a:defRPr/>
            </a:pPr>
            <a:r>
              <a:rPr lang="en-US" sz="2000" smtClean="0"/>
              <a:t> </a:t>
            </a:r>
            <a:r>
              <a:rPr lang="en-US" sz="2200" err="1" smtClean="0"/>
              <a:t>Người</a:t>
            </a:r>
            <a:r>
              <a:rPr lang="en-US" sz="2200" smtClean="0"/>
              <a:t> </a:t>
            </a:r>
            <a:r>
              <a:rPr lang="en-US" sz="2200" err="1" smtClean="0"/>
              <a:t>quản</a:t>
            </a:r>
            <a:r>
              <a:rPr lang="en-US" sz="2200" smtClean="0"/>
              <a:t> </a:t>
            </a:r>
            <a:r>
              <a:rPr lang="en-US" sz="2200" err="1" smtClean="0"/>
              <a:t>trị</a:t>
            </a:r>
            <a:r>
              <a:rPr lang="en-US" sz="2200" smtClean="0"/>
              <a:t> CSDL (</a:t>
            </a:r>
            <a:r>
              <a:rPr lang="en-US" sz="2200" err="1" smtClean="0">
                <a:solidFill>
                  <a:srgbClr val="0000CC"/>
                </a:solidFill>
              </a:rPr>
              <a:t>DataBase</a:t>
            </a:r>
            <a:r>
              <a:rPr lang="en-US" sz="2200" smtClean="0">
                <a:solidFill>
                  <a:srgbClr val="0000CC"/>
                </a:solidFill>
              </a:rPr>
              <a:t> Administrator</a:t>
            </a:r>
            <a:r>
              <a:rPr lang="en-US" sz="2200" smtClean="0"/>
              <a:t>)</a:t>
            </a:r>
          </a:p>
          <a:p>
            <a:pPr lvl="1">
              <a:lnSpc>
                <a:spcPct val="150000"/>
              </a:lnSpc>
              <a:spcBef>
                <a:spcPts val="0"/>
              </a:spcBef>
              <a:defRPr/>
            </a:pPr>
            <a:r>
              <a:rPr lang="en-US" sz="2200" smtClean="0"/>
              <a:t> </a:t>
            </a:r>
            <a:r>
              <a:rPr lang="en-US" sz="2200" err="1" smtClean="0"/>
              <a:t>Người</a:t>
            </a:r>
            <a:r>
              <a:rPr lang="en-US" sz="2200" smtClean="0"/>
              <a:t> </a:t>
            </a:r>
            <a:r>
              <a:rPr lang="en-US" sz="2200" err="1" smtClean="0"/>
              <a:t>thiết</a:t>
            </a:r>
            <a:r>
              <a:rPr lang="en-US" sz="2200" smtClean="0"/>
              <a:t> </a:t>
            </a:r>
            <a:r>
              <a:rPr lang="en-US" sz="2200" err="1" smtClean="0"/>
              <a:t>kế</a:t>
            </a:r>
            <a:r>
              <a:rPr lang="en-US" sz="2200" smtClean="0"/>
              <a:t> CSDL (</a:t>
            </a:r>
            <a:r>
              <a:rPr lang="en-US" sz="2200" err="1" smtClean="0">
                <a:solidFill>
                  <a:srgbClr val="0000CC"/>
                </a:solidFill>
              </a:rPr>
              <a:t>DataBase</a:t>
            </a:r>
            <a:r>
              <a:rPr lang="en-US" sz="2200" smtClean="0">
                <a:solidFill>
                  <a:srgbClr val="0000CC"/>
                </a:solidFill>
              </a:rPr>
              <a:t> Designer</a:t>
            </a:r>
            <a:r>
              <a:rPr lang="en-US" sz="2200" smtClean="0"/>
              <a:t>)</a:t>
            </a:r>
          </a:p>
          <a:p>
            <a:pPr lvl="1">
              <a:lnSpc>
                <a:spcPct val="150000"/>
              </a:lnSpc>
              <a:spcBef>
                <a:spcPts val="0"/>
              </a:spcBef>
              <a:defRPr/>
            </a:pPr>
            <a:r>
              <a:rPr lang="en-US" sz="2200" smtClean="0"/>
              <a:t> </a:t>
            </a:r>
            <a:r>
              <a:rPr lang="en-US" sz="2200" err="1" smtClean="0"/>
              <a:t>Người</a:t>
            </a:r>
            <a:r>
              <a:rPr lang="en-US" sz="2200" smtClean="0"/>
              <a:t> </a:t>
            </a:r>
            <a:r>
              <a:rPr lang="en-US" sz="2200" err="1" smtClean="0"/>
              <a:t>phân</a:t>
            </a:r>
            <a:r>
              <a:rPr lang="en-US" sz="2200" smtClean="0"/>
              <a:t> </a:t>
            </a:r>
            <a:r>
              <a:rPr lang="en-US" sz="2200" err="1" smtClean="0"/>
              <a:t>tích</a:t>
            </a:r>
            <a:r>
              <a:rPr lang="en-US" sz="2200" smtClean="0"/>
              <a:t> </a:t>
            </a:r>
            <a:r>
              <a:rPr lang="en-US" sz="2200" err="1" smtClean="0"/>
              <a:t>hệ</a:t>
            </a:r>
            <a:r>
              <a:rPr lang="en-US" sz="2200" smtClean="0"/>
              <a:t> </a:t>
            </a:r>
            <a:r>
              <a:rPr lang="en-US" sz="2200" err="1" smtClean="0"/>
              <a:t>thống</a:t>
            </a:r>
            <a:r>
              <a:rPr lang="en-US" sz="2200" smtClean="0"/>
              <a:t> (</a:t>
            </a:r>
            <a:r>
              <a:rPr lang="en-US" sz="2200" smtClean="0">
                <a:solidFill>
                  <a:srgbClr val="0000CC"/>
                </a:solidFill>
              </a:rPr>
              <a:t>System Analyst</a:t>
            </a:r>
            <a:r>
              <a:rPr lang="en-US" sz="2200" smtClean="0"/>
              <a:t>) </a:t>
            </a:r>
          </a:p>
          <a:p>
            <a:pPr lvl="1">
              <a:lnSpc>
                <a:spcPct val="150000"/>
              </a:lnSpc>
              <a:spcBef>
                <a:spcPts val="0"/>
              </a:spcBef>
              <a:defRPr/>
            </a:pPr>
            <a:r>
              <a:rPr lang="en-US" sz="2200" err="1" smtClean="0"/>
              <a:t>Người</a:t>
            </a:r>
            <a:r>
              <a:rPr lang="en-US" sz="2200" smtClean="0"/>
              <a:t> </a:t>
            </a:r>
            <a:r>
              <a:rPr lang="en-US" sz="2200" err="1" smtClean="0"/>
              <a:t>lập</a:t>
            </a:r>
            <a:r>
              <a:rPr lang="en-US" sz="2200" smtClean="0"/>
              <a:t> </a:t>
            </a:r>
            <a:r>
              <a:rPr lang="en-US" sz="2200" err="1" smtClean="0"/>
              <a:t>trình</a:t>
            </a:r>
            <a:r>
              <a:rPr lang="en-US" sz="2200" smtClean="0"/>
              <a:t> </a:t>
            </a:r>
            <a:r>
              <a:rPr lang="en-US" sz="2200" err="1" smtClean="0"/>
              <a:t>ứng</a:t>
            </a:r>
            <a:r>
              <a:rPr lang="en-US" sz="2200" smtClean="0"/>
              <a:t> </a:t>
            </a:r>
            <a:r>
              <a:rPr lang="en-US" sz="2200" err="1" smtClean="0"/>
              <a:t>dụng</a:t>
            </a:r>
            <a:r>
              <a:rPr lang="en-US" sz="2200" smtClean="0"/>
              <a:t> (</a:t>
            </a:r>
            <a:r>
              <a:rPr lang="en-US" sz="2200" smtClean="0">
                <a:solidFill>
                  <a:srgbClr val="0000CC"/>
                </a:solidFill>
              </a:rPr>
              <a:t>Application Programmer</a:t>
            </a:r>
            <a:r>
              <a:rPr lang="en-US" sz="2200" smtClean="0"/>
              <a:t>) </a:t>
            </a:r>
          </a:p>
          <a:p>
            <a:pPr lvl="1">
              <a:lnSpc>
                <a:spcPct val="150000"/>
              </a:lnSpc>
              <a:spcBef>
                <a:spcPts val="0"/>
              </a:spcBef>
              <a:defRPr/>
            </a:pPr>
            <a:r>
              <a:rPr lang="en-US" sz="2200" smtClean="0"/>
              <a:t> </a:t>
            </a:r>
            <a:r>
              <a:rPr lang="en-US" sz="2200" err="1" smtClean="0"/>
              <a:t>Người</a:t>
            </a:r>
            <a:r>
              <a:rPr lang="en-US" sz="2200" smtClean="0"/>
              <a:t> </a:t>
            </a:r>
            <a:r>
              <a:rPr lang="en-US" sz="2200" err="1" smtClean="0"/>
              <a:t>thiết</a:t>
            </a:r>
            <a:r>
              <a:rPr lang="en-US" sz="2200" smtClean="0"/>
              <a:t> </a:t>
            </a:r>
            <a:r>
              <a:rPr lang="en-US" sz="2200" err="1" smtClean="0"/>
              <a:t>kế</a:t>
            </a:r>
            <a:r>
              <a:rPr lang="en-US" sz="2200" smtClean="0"/>
              <a:t> </a:t>
            </a:r>
            <a:r>
              <a:rPr lang="en-US" sz="2200" err="1" smtClean="0"/>
              <a:t>và</a:t>
            </a:r>
            <a:r>
              <a:rPr lang="en-US" sz="2200" smtClean="0"/>
              <a:t> </a:t>
            </a:r>
            <a:r>
              <a:rPr lang="en-US" sz="2200" err="1" smtClean="0"/>
              <a:t>triển</a:t>
            </a:r>
            <a:r>
              <a:rPr lang="en-US" sz="2200" smtClean="0"/>
              <a:t> </a:t>
            </a:r>
            <a:r>
              <a:rPr lang="en-US" sz="2200" err="1" smtClean="0"/>
              <a:t>khai</a:t>
            </a:r>
            <a:r>
              <a:rPr lang="en-US" sz="2200" smtClean="0"/>
              <a:t> CSDL (</a:t>
            </a:r>
            <a:r>
              <a:rPr lang="en-US" sz="2200" smtClean="0">
                <a:solidFill>
                  <a:srgbClr val="0000CC"/>
                </a:solidFill>
              </a:rPr>
              <a:t>DBMS Designer and Implementer</a:t>
            </a:r>
            <a:r>
              <a:rPr lang="en-US" sz="2200" smtClean="0"/>
              <a:t>)</a:t>
            </a:r>
          </a:p>
          <a:p>
            <a:pPr lvl="1">
              <a:lnSpc>
                <a:spcPct val="150000"/>
              </a:lnSpc>
              <a:spcBef>
                <a:spcPts val="0"/>
              </a:spcBef>
              <a:defRPr/>
            </a:pPr>
            <a:r>
              <a:rPr lang="en-US" sz="2200" smtClean="0"/>
              <a:t> </a:t>
            </a:r>
            <a:r>
              <a:rPr lang="en-US" sz="2200" err="1" smtClean="0"/>
              <a:t>Người</a:t>
            </a:r>
            <a:r>
              <a:rPr lang="en-US" sz="2200" smtClean="0"/>
              <a:t> </a:t>
            </a:r>
            <a:r>
              <a:rPr lang="en-US" sz="2200" err="1" smtClean="0"/>
              <a:t>dùng</a:t>
            </a:r>
            <a:r>
              <a:rPr lang="en-US" sz="2200" smtClean="0"/>
              <a:t> </a:t>
            </a:r>
            <a:r>
              <a:rPr lang="en-US" sz="2200" err="1" smtClean="0"/>
              <a:t>cuối</a:t>
            </a:r>
            <a:r>
              <a:rPr lang="en-US" sz="2200" smtClean="0"/>
              <a:t> (</a:t>
            </a:r>
            <a:r>
              <a:rPr lang="en-US" sz="2200" smtClean="0">
                <a:solidFill>
                  <a:srgbClr val="0000CC"/>
                </a:solidFill>
              </a:rPr>
              <a:t>End User</a:t>
            </a:r>
            <a:r>
              <a:rPr lang="en-US" sz="2200" smtClean="0"/>
              <a:t>)</a:t>
            </a:r>
          </a:p>
          <a:p>
            <a:pPr lvl="1">
              <a:defRPr/>
            </a:pPr>
            <a:endParaRPr lang="en-US" sz="2800"/>
          </a:p>
        </p:txBody>
      </p:sp>
      <p:sp>
        <p:nvSpPr>
          <p:cNvPr id="5" name="Slide Number Placeholder 4"/>
          <p:cNvSpPr>
            <a:spLocks noGrp="1"/>
          </p:cNvSpPr>
          <p:nvPr>
            <p:ph type="sldNum" sz="quarter" idx="12"/>
          </p:nvPr>
        </p:nvSpPr>
        <p:spPr>
          <a:xfrm>
            <a:off x="6553200" y="6356350"/>
            <a:ext cx="2133600" cy="365125"/>
          </a:xfrm>
        </p:spPr>
        <p:txBody>
          <a:bodyPr/>
          <a:lstStyle/>
          <a:p>
            <a:pPr>
              <a:defRPr/>
            </a:pPr>
            <a:fld id="{0D0160A2-89E6-4FF0-B597-BBE6DCB1E8E9}" type="slidenum">
              <a:rPr lang="en-US" smtClean="0"/>
              <a:pPr>
                <a:defRPr/>
              </a:pPr>
              <a:t>32</a:t>
            </a:fld>
            <a:endParaRPr lang="en-US"/>
          </a:p>
        </p:txBody>
      </p:sp>
      <p:pic>
        <p:nvPicPr>
          <p:cNvPr id="43014" name="Picture 74" descr="MCBD08154_0000[1]"/>
          <p:cNvPicPr>
            <a:picLocks noChangeAspect="1" noChangeArrowheads="1"/>
          </p:cNvPicPr>
          <p:nvPr/>
        </p:nvPicPr>
        <p:blipFill>
          <a:blip r:embed="rId3"/>
          <a:srcRect/>
          <a:stretch>
            <a:fillRect/>
          </a:stretch>
        </p:blipFill>
        <p:spPr bwMode="auto">
          <a:xfrm>
            <a:off x="3464859" y="5133975"/>
            <a:ext cx="1447800" cy="989013"/>
          </a:xfrm>
          <a:prstGeom prst="rect">
            <a:avLst/>
          </a:prstGeom>
          <a:noFill/>
          <a:ln w="9525">
            <a:noFill/>
            <a:miter lim="800000"/>
            <a:headEnd/>
            <a:tailEnd/>
          </a:ln>
        </p:spPr>
      </p:pic>
      <p:pic>
        <p:nvPicPr>
          <p:cNvPr id="43015" name="Picture 75" descr="MCj00901980000[1]"/>
          <p:cNvPicPr>
            <a:picLocks noChangeAspect="1" noChangeArrowheads="1"/>
          </p:cNvPicPr>
          <p:nvPr/>
        </p:nvPicPr>
        <p:blipFill>
          <a:blip r:embed="rId4"/>
          <a:srcRect/>
          <a:stretch>
            <a:fillRect/>
          </a:stretch>
        </p:blipFill>
        <p:spPr bwMode="auto">
          <a:xfrm>
            <a:off x="5867400" y="4267200"/>
            <a:ext cx="2461720" cy="1855788"/>
          </a:xfrm>
          <a:prstGeom prst="rect">
            <a:avLst/>
          </a:prstGeom>
          <a:noFill/>
          <a:ln w="9525">
            <a:noFill/>
            <a:miter lim="800000"/>
            <a:headEnd/>
            <a:tailEnd/>
          </a:ln>
        </p:spPr>
      </p:pic>
    </p:spTree>
    <p:extLst>
      <p:ext uri="{BB962C8B-B14F-4D97-AF65-F5344CB8AC3E}">
        <p14:creationId xmlns:p14="http://schemas.microsoft.com/office/powerpoint/2010/main" val="4313336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2"/>
          <p:cNvSpPr>
            <a:spLocks noGrp="1"/>
          </p:cNvSpPr>
          <p:nvPr>
            <p:ph type="title"/>
          </p:nvPr>
        </p:nvSpPr>
        <p:spPr/>
        <p:txBody>
          <a:bodyPr/>
          <a:lstStyle/>
          <a:p>
            <a:r>
              <a:rPr lang="en-US" sz="2400" dirty="0" err="1" smtClean="0"/>
              <a:t>Tại</a:t>
            </a:r>
            <a:r>
              <a:rPr lang="en-US" sz="2400" dirty="0" smtClean="0"/>
              <a:t> </a:t>
            </a:r>
            <a:r>
              <a:rPr lang="en-US" sz="2400" dirty="0" err="1" smtClean="0"/>
              <a:t>sao</a:t>
            </a:r>
            <a:r>
              <a:rPr lang="en-US" sz="2400" dirty="0" smtClean="0"/>
              <a:t> </a:t>
            </a:r>
            <a:r>
              <a:rPr lang="en-US" sz="2400" dirty="0" err="1" smtClean="0"/>
              <a:t>lại</a:t>
            </a:r>
            <a:r>
              <a:rPr lang="en-US" sz="2400" dirty="0" smtClean="0"/>
              <a:t> </a:t>
            </a:r>
            <a:r>
              <a:rPr lang="en-US" sz="2400" dirty="0" err="1" smtClean="0"/>
              <a:t>tập</a:t>
            </a:r>
            <a:r>
              <a:rPr lang="en-US" sz="2400" dirty="0" smtClean="0"/>
              <a:t> </a:t>
            </a:r>
            <a:r>
              <a:rPr lang="en-US" sz="2400" dirty="0" err="1" smtClean="0"/>
              <a:t>trung</a:t>
            </a:r>
            <a:r>
              <a:rPr lang="en-US" sz="2400" dirty="0" smtClean="0"/>
              <a:t> </a:t>
            </a:r>
            <a:r>
              <a:rPr lang="en-US" sz="2400" dirty="0" err="1" smtClean="0"/>
              <a:t>vào</a:t>
            </a:r>
            <a:r>
              <a:rPr lang="en-US" sz="2400" dirty="0" smtClean="0"/>
              <a:t> CSDL </a:t>
            </a:r>
            <a:r>
              <a:rPr lang="en-US" sz="2400" dirty="0" err="1" smtClean="0"/>
              <a:t>quan</a:t>
            </a:r>
            <a:r>
              <a:rPr lang="en-US" sz="2400" dirty="0" smtClean="0"/>
              <a:t> </a:t>
            </a:r>
            <a:r>
              <a:rPr lang="en-US" sz="2400" dirty="0" err="1" smtClean="0"/>
              <a:t>hệ</a:t>
            </a:r>
            <a:r>
              <a:rPr lang="en-US" sz="2400" dirty="0" smtClean="0"/>
              <a:t>?</a:t>
            </a:r>
          </a:p>
        </p:txBody>
      </p:sp>
      <p:sp>
        <p:nvSpPr>
          <p:cNvPr id="2" name="Content Placeholder 1"/>
          <p:cNvSpPr>
            <a:spLocks noGrp="1"/>
          </p:cNvSpPr>
          <p:nvPr>
            <p:ph idx="1"/>
          </p:nvPr>
        </p:nvSpPr>
        <p:spPr/>
        <p:txBody>
          <a:bodyPr>
            <a:noAutofit/>
          </a:bodyPr>
          <a:lstStyle/>
          <a:p>
            <a:pPr>
              <a:buBlip>
                <a:blip r:embed="rId2"/>
              </a:buBlip>
              <a:defRPr/>
            </a:pPr>
            <a:r>
              <a:rPr lang="en-US" err="1">
                <a:solidFill>
                  <a:srgbClr val="953735"/>
                </a:solidFill>
              </a:rPr>
              <a:t>Dễ</a:t>
            </a:r>
            <a:r>
              <a:rPr lang="en-US">
                <a:solidFill>
                  <a:srgbClr val="953735"/>
                </a:solidFill>
              </a:rPr>
              <a:t> </a:t>
            </a:r>
            <a:r>
              <a:rPr lang="en-US" err="1">
                <a:solidFill>
                  <a:srgbClr val="953735"/>
                </a:solidFill>
              </a:rPr>
              <a:t>dàng</a:t>
            </a:r>
            <a:r>
              <a:rPr lang="en-US">
                <a:solidFill>
                  <a:srgbClr val="953735"/>
                </a:solidFill>
              </a:rPr>
              <a:t> </a:t>
            </a:r>
            <a:r>
              <a:rPr lang="en-US" err="1">
                <a:solidFill>
                  <a:srgbClr val="953735"/>
                </a:solidFill>
              </a:rPr>
              <a:t>định</a:t>
            </a:r>
            <a:r>
              <a:rPr lang="en-US">
                <a:solidFill>
                  <a:srgbClr val="953735"/>
                </a:solidFill>
              </a:rPr>
              <a:t> </a:t>
            </a:r>
            <a:r>
              <a:rPr lang="en-US" err="1">
                <a:solidFill>
                  <a:srgbClr val="953735"/>
                </a:solidFill>
              </a:rPr>
              <a:t>nghĩa</a:t>
            </a:r>
            <a:r>
              <a:rPr lang="en-US">
                <a:solidFill>
                  <a:srgbClr val="953735"/>
                </a:solidFill>
              </a:rPr>
              <a:t>, </a:t>
            </a:r>
            <a:r>
              <a:rPr lang="en-US" err="1">
                <a:solidFill>
                  <a:srgbClr val="953735"/>
                </a:solidFill>
              </a:rPr>
              <a:t>duy</a:t>
            </a:r>
            <a:r>
              <a:rPr lang="en-US">
                <a:solidFill>
                  <a:srgbClr val="953735"/>
                </a:solidFill>
              </a:rPr>
              <a:t> </a:t>
            </a:r>
            <a:r>
              <a:rPr lang="en-US" err="1">
                <a:solidFill>
                  <a:srgbClr val="953735"/>
                </a:solidFill>
              </a:rPr>
              <a:t>trì</a:t>
            </a:r>
            <a:r>
              <a:rPr lang="en-US">
                <a:solidFill>
                  <a:srgbClr val="953735"/>
                </a:solidFill>
              </a:rPr>
              <a:t> </a:t>
            </a:r>
            <a:r>
              <a:rPr lang="en-US" err="1">
                <a:solidFill>
                  <a:srgbClr val="953735"/>
                </a:solidFill>
              </a:rPr>
              <a:t>và</a:t>
            </a:r>
            <a:r>
              <a:rPr lang="en-US">
                <a:solidFill>
                  <a:srgbClr val="953735"/>
                </a:solidFill>
              </a:rPr>
              <a:t> </a:t>
            </a:r>
            <a:r>
              <a:rPr lang="en-US" err="1">
                <a:solidFill>
                  <a:srgbClr val="953735"/>
                </a:solidFill>
              </a:rPr>
              <a:t>thao</a:t>
            </a:r>
            <a:r>
              <a:rPr lang="en-US">
                <a:solidFill>
                  <a:srgbClr val="953735"/>
                </a:solidFill>
              </a:rPr>
              <a:t> </a:t>
            </a:r>
            <a:r>
              <a:rPr lang="en-US" err="1">
                <a:solidFill>
                  <a:srgbClr val="953735"/>
                </a:solidFill>
              </a:rPr>
              <a:t>tác</a:t>
            </a:r>
            <a:r>
              <a:rPr lang="en-US">
                <a:solidFill>
                  <a:srgbClr val="953735"/>
                </a:solidFill>
              </a:rPr>
              <a:t> </a:t>
            </a:r>
            <a:r>
              <a:rPr lang="en-US" err="1">
                <a:solidFill>
                  <a:srgbClr val="953735"/>
                </a:solidFill>
              </a:rPr>
              <a:t>dữ</a:t>
            </a:r>
            <a:r>
              <a:rPr lang="en-US">
                <a:solidFill>
                  <a:srgbClr val="953735"/>
                </a:solidFill>
              </a:rPr>
              <a:t> </a:t>
            </a:r>
            <a:r>
              <a:rPr lang="en-US" err="1">
                <a:solidFill>
                  <a:srgbClr val="953735"/>
                </a:solidFill>
              </a:rPr>
              <a:t>liệu</a:t>
            </a:r>
            <a:r>
              <a:rPr lang="en-US">
                <a:solidFill>
                  <a:srgbClr val="953735"/>
                </a:solidFill>
              </a:rPr>
              <a:t> </a:t>
            </a:r>
            <a:r>
              <a:rPr lang="en-US" err="1">
                <a:solidFill>
                  <a:srgbClr val="953735"/>
                </a:solidFill>
              </a:rPr>
              <a:t>lưu</a:t>
            </a:r>
            <a:r>
              <a:rPr lang="en-US">
                <a:solidFill>
                  <a:srgbClr val="953735"/>
                </a:solidFill>
              </a:rPr>
              <a:t> trữ</a:t>
            </a:r>
          </a:p>
          <a:p>
            <a:pPr>
              <a:buBlip>
                <a:blip r:embed="rId2"/>
              </a:buBlip>
              <a:defRPr/>
            </a:pPr>
            <a:r>
              <a:rPr lang="en-US">
                <a:solidFill>
                  <a:srgbClr val="953735"/>
                </a:solidFill>
              </a:rPr>
              <a:t>Dễ dàng trích </a:t>
            </a:r>
            <a:r>
              <a:rPr lang="en-US" err="1">
                <a:solidFill>
                  <a:srgbClr val="953735"/>
                </a:solidFill>
              </a:rPr>
              <a:t>xuất</a:t>
            </a:r>
            <a:r>
              <a:rPr lang="en-US">
                <a:solidFill>
                  <a:srgbClr val="953735"/>
                </a:solidFill>
              </a:rPr>
              <a:t> </a:t>
            </a:r>
            <a:r>
              <a:rPr lang="en-US" err="1">
                <a:solidFill>
                  <a:srgbClr val="953735"/>
                </a:solidFill>
              </a:rPr>
              <a:t>dữ</a:t>
            </a:r>
            <a:r>
              <a:rPr lang="en-US">
                <a:solidFill>
                  <a:srgbClr val="953735"/>
                </a:solidFill>
              </a:rPr>
              <a:t> liệu</a:t>
            </a:r>
          </a:p>
          <a:p>
            <a:pPr>
              <a:buBlip>
                <a:blip r:embed="rId2"/>
              </a:buBlip>
              <a:defRPr/>
            </a:pPr>
            <a:r>
              <a:rPr lang="en-US" err="1">
                <a:solidFill>
                  <a:srgbClr val="953735"/>
                </a:solidFill>
              </a:rPr>
              <a:t>Dữ</a:t>
            </a:r>
            <a:r>
              <a:rPr lang="en-US">
                <a:solidFill>
                  <a:srgbClr val="953735"/>
                </a:solidFill>
              </a:rPr>
              <a:t> </a:t>
            </a:r>
            <a:r>
              <a:rPr lang="en-US" err="1">
                <a:solidFill>
                  <a:srgbClr val="953735"/>
                </a:solidFill>
              </a:rPr>
              <a:t>liệu</a:t>
            </a:r>
            <a:r>
              <a:rPr lang="en-US">
                <a:solidFill>
                  <a:srgbClr val="953735"/>
                </a:solidFill>
              </a:rPr>
              <a:t> </a:t>
            </a:r>
            <a:r>
              <a:rPr lang="en-US" err="1">
                <a:solidFill>
                  <a:srgbClr val="953735"/>
                </a:solidFill>
              </a:rPr>
              <a:t>được</a:t>
            </a:r>
            <a:r>
              <a:rPr lang="en-US">
                <a:solidFill>
                  <a:srgbClr val="953735"/>
                </a:solidFill>
              </a:rPr>
              <a:t> </a:t>
            </a:r>
            <a:r>
              <a:rPr lang="en-US" err="1">
                <a:solidFill>
                  <a:srgbClr val="953735"/>
                </a:solidFill>
              </a:rPr>
              <a:t>chuẩn</a:t>
            </a:r>
            <a:r>
              <a:rPr lang="en-US">
                <a:solidFill>
                  <a:srgbClr val="953735"/>
                </a:solidFill>
              </a:rPr>
              <a:t> </a:t>
            </a:r>
            <a:r>
              <a:rPr lang="en-US" err="1">
                <a:solidFill>
                  <a:srgbClr val="953735"/>
                </a:solidFill>
              </a:rPr>
              <a:t>hóa</a:t>
            </a:r>
            <a:r>
              <a:rPr lang="en-US">
                <a:solidFill>
                  <a:srgbClr val="953735"/>
                </a:solidFill>
              </a:rPr>
              <a:t> </a:t>
            </a:r>
            <a:r>
              <a:rPr lang="en-US" err="1">
                <a:solidFill>
                  <a:srgbClr val="953735"/>
                </a:solidFill>
              </a:rPr>
              <a:t>và</a:t>
            </a:r>
            <a:r>
              <a:rPr lang="en-US">
                <a:solidFill>
                  <a:srgbClr val="953735"/>
                </a:solidFill>
              </a:rPr>
              <a:t> </a:t>
            </a:r>
            <a:r>
              <a:rPr lang="en-US" err="1">
                <a:solidFill>
                  <a:srgbClr val="953735"/>
                </a:solidFill>
              </a:rPr>
              <a:t>được</a:t>
            </a:r>
            <a:r>
              <a:rPr lang="en-US">
                <a:solidFill>
                  <a:srgbClr val="953735"/>
                </a:solidFill>
              </a:rPr>
              <a:t> </a:t>
            </a:r>
            <a:r>
              <a:rPr lang="en-US" err="1">
                <a:solidFill>
                  <a:srgbClr val="953735"/>
                </a:solidFill>
              </a:rPr>
              <a:t>bảo</a:t>
            </a:r>
            <a:r>
              <a:rPr lang="en-US">
                <a:solidFill>
                  <a:srgbClr val="953735"/>
                </a:solidFill>
              </a:rPr>
              <a:t> </a:t>
            </a:r>
            <a:r>
              <a:rPr lang="en-US" err="1">
                <a:solidFill>
                  <a:srgbClr val="953735"/>
                </a:solidFill>
              </a:rPr>
              <a:t>vệ</a:t>
            </a:r>
            <a:r>
              <a:rPr lang="en-US">
                <a:solidFill>
                  <a:srgbClr val="953735"/>
                </a:solidFill>
              </a:rPr>
              <a:t> </a:t>
            </a:r>
            <a:r>
              <a:rPr lang="en-US" err="1">
                <a:solidFill>
                  <a:srgbClr val="953735"/>
                </a:solidFill>
              </a:rPr>
              <a:t>tốt</a:t>
            </a:r>
            <a:endParaRPr lang="en-US">
              <a:solidFill>
                <a:srgbClr val="953735"/>
              </a:solidFill>
            </a:endParaRPr>
          </a:p>
          <a:p>
            <a:pPr>
              <a:buBlip>
                <a:blip r:embed="rId2"/>
              </a:buBlip>
              <a:defRPr/>
            </a:pPr>
            <a:r>
              <a:rPr lang="en-US" err="1">
                <a:solidFill>
                  <a:srgbClr val="953735"/>
                </a:solidFill>
              </a:rPr>
              <a:t>Nhiều</a:t>
            </a:r>
            <a:r>
              <a:rPr lang="en-US">
                <a:solidFill>
                  <a:srgbClr val="953735"/>
                </a:solidFill>
              </a:rPr>
              <a:t> </a:t>
            </a:r>
            <a:r>
              <a:rPr lang="en-US" err="1">
                <a:solidFill>
                  <a:srgbClr val="953735"/>
                </a:solidFill>
              </a:rPr>
              <a:t>nhà</a:t>
            </a:r>
            <a:r>
              <a:rPr lang="en-US">
                <a:solidFill>
                  <a:srgbClr val="953735"/>
                </a:solidFill>
              </a:rPr>
              <a:t> </a:t>
            </a:r>
            <a:r>
              <a:rPr lang="en-US" err="1">
                <a:solidFill>
                  <a:srgbClr val="953735"/>
                </a:solidFill>
              </a:rPr>
              <a:t>cung</a:t>
            </a:r>
            <a:r>
              <a:rPr lang="en-US">
                <a:solidFill>
                  <a:srgbClr val="953735"/>
                </a:solidFill>
              </a:rPr>
              <a:t> </a:t>
            </a:r>
            <a:r>
              <a:rPr lang="en-US" err="1">
                <a:solidFill>
                  <a:srgbClr val="953735"/>
                </a:solidFill>
              </a:rPr>
              <a:t>cấp</a:t>
            </a:r>
            <a:r>
              <a:rPr lang="en-US">
                <a:solidFill>
                  <a:srgbClr val="953735"/>
                </a:solidFill>
              </a:rPr>
              <a:t> </a:t>
            </a:r>
            <a:r>
              <a:rPr lang="en-US" err="1">
                <a:solidFill>
                  <a:srgbClr val="953735"/>
                </a:solidFill>
              </a:rPr>
              <a:t>cung</a:t>
            </a:r>
            <a:r>
              <a:rPr lang="en-US">
                <a:solidFill>
                  <a:srgbClr val="953735"/>
                </a:solidFill>
              </a:rPr>
              <a:t> </a:t>
            </a:r>
            <a:r>
              <a:rPr lang="en-US" err="1">
                <a:solidFill>
                  <a:srgbClr val="953735"/>
                </a:solidFill>
              </a:rPr>
              <a:t>cấp</a:t>
            </a:r>
            <a:r>
              <a:rPr lang="en-US">
                <a:solidFill>
                  <a:srgbClr val="953735"/>
                </a:solidFill>
              </a:rPr>
              <a:t> </a:t>
            </a:r>
            <a:r>
              <a:rPr lang="en-US" err="1">
                <a:solidFill>
                  <a:srgbClr val="953735"/>
                </a:solidFill>
              </a:rPr>
              <a:t>phần</a:t>
            </a:r>
            <a:r>
              <a:rPr lang="en-US">
                <a:solidFill>
                  <a:srgbClr val="953735"/>
                </a:solidFill>
              </a:rPr>
              <a:t> </a:t>
            </a:r>
            <a:r>
              <a:rPr lang="en-US" err="1">
                <a:solidFill>
                  <a:srgbClr val="953735"/>
                </a:solidFill>
              </a:rPr>
              <a:t>mềm</a:t>
            </a:r>
            <a:endParaRPr lang="en-US">
              <a:solidFill>
                <a:srgbClr val="953735"/>
              </a:solidFill>
            </a:endParaRPr>
          </a:p>
          <a:p>
            <a:pPr>
              <a:buBlip>
                <a:blip r:embed="rId2"/>
              </a:buBlip>
              <a:defRPr/>
            </a:pPr>
            <a:r>
              <a:rPr lang="en-US" err="1">
                <a:solidFill>
                  <a:srgbClr val="953735"/>
                </a:solidFill>
              </a:rPr>
              <a:t>Dễ</a:t>
            </a:r>
            <a:r>
              <a:rPr lang="en-US">
                <a:solidFill>
                  <a:srgbClr val="953735"/>
                </a:solidFill>
              </a:rPr>
              <a:t> </a:t>
            </a:r>
            <a:r>
              <a:rPr lang="en-US" err="1">
                <a:solidFill>
                  <a:srgbClr val="953735"/>
                </a:solidFill>
              </a:rPr>
              <a:t>dàng</a:t>
            </a:r>
            <a:r>
              <a:rPr lang="en-US">
                <a:solidFill>
                  <a:srgbClr val="953735"/>
                </a:solidFill>
              </a:rPr>
              <a:t> </a:t>
            </a:r>
            <a:r>
              <a:rPr lang="en-US" err="1">
                <a:solidFill>
                  <a:srgbClr val="953735"/>
                </a:solidFill>
              </a:rPr>
              <a:t>chuyển</a:t>
            </a:r>
            <a:r>
              <a:rPr lang="en-US">
                <a:solidFill>
                  <a:srgbClr val="953735"/>
                </a:solidFill>
              </a:rPr>
              <a:t> </a:t>
            </a:r>
            <a:r>
              <a:rPr lang="en-US" err="1">
                <a:solidFill>
                  <a:srgbClr val="953735"/>
                </a:solidFill>
              </a:rPr>
              <a:t>đổi</a:t>
            </a:r>
            <a:r>
              <a:rPr lang="en-US">
                <a:solidFill>
                  <a:srgbClr val="953735"/>
                </a:solidFill>
              </a:rPr>
              <a:t> </a:t>
            </a:r>
            <a:r>
              <a:rPr lang="en-US" err="1">
                <a:solidFill>
                  <a:srgbClr val="953735"/>
                </a:solidFill>
              </a:rPr>
              <a:t>giữa</a:t>
            </a:r>
            <a:r>
              <a:rPr lang="en-US">
                <a:solidFill>
                  <a:srgbClr val="953735"/>
                </a:solidFill>
              </a:rPr>
              <a:t> </a:t>
            </a:r>
            <a:r>
              <a:rPr lang="en-US" err="1">
                <a:solidFill>
                  <a:srgbClr val="953735"/>
                </a:solidFill>
              </a:rPr>
              <a:t>nhà</a:t>
            </a:r>
            <a:r>
              <a:rPr lang="en-US">
                <a:solidFill>
                  <a:srgbClr val="953735"/>
                </a:solidFill>
              </a:rPr>
              <a:t> </a:t>
            </a:r>
            <a:r>
              <a:rPr lang="en-US" err="1">
                <a:solidFill>
                  <a:srgbClr val="953735"/>
                </a:solidFill>
              </a:rPr>
              <a:t>cung</a:t>
            </a:r>
            <a:r>
              <a:rPr lang="en-US">
                <a:solidFill>
                  <a:srgbClr val="953735"/>
                </a:solidFill>
              </a:rPr>
              <a:t> </a:t>
            </a:r>
            <a:r>
              <a:rPr lang="en-US" err="1">
                <a:solidFill>
                  <a:srgbClr val="953735"/>
                </a:solidFill>
              </a:rPr>
              <a:t>cấp</a:t>
            </a:r>
            <a:r>
              <a:rPr lang="en-US">
                <a:solidFill>
                  <a:srgbClr val="953735"/>
                </a:solidFill>
              </a:rPr>
              <a:t> </a:t>
            </a:r>
            <a:r>
              <a:rPr lang="en-US" err="1">
                <a:solidFill>
                  <a:srgbClr val="953735"/>
                </a:solidFill>
              </a:rPr>
              <a:t>và</a:t>
            </a:r>
            <a:r>
              <a:rPr lang="en-US">
                <a:solidFill>
                  <a:srgbClr val="953735"/>
                </a:solidFill>
              </a:rPr>
              <a:t> </a:t>
            </a:r>
            <a:r>
              <a:rPr lang="en-US" err="1">
                <a:solidFill>
                  <a:srgbClr val="953735"/>
                </a:solidFill>
              </a:rPr>
              <a:t>nhà</a:t>
            </a:r>
            <a:r>
              <a:rPr lang="en-US">
                <a:solidFill>
                  <a:srgbClr val="953735"/>
                </a:solidFill>
              </a:rPr>
              <a:t> </a:t>
            </a:r>
            <a:r>
              <a:rPr lang="en-US" err="1">
                <a:solidFill>
                  <a:srgbClr val="953735"/>
                </a:solidFill>
              </a:rPr>
              <a:t>triển</a:t>
            </a:r>
            <a:r>
              <a:rPr lang="en-US">
                <a:solidFill>
                  <a:srgbClr val="953735"/>
                </a:solidFill>
              </a:rPr>
              <a:t> </a:t>
            </a:r>
            <a:r>
              <a:rPr lang="en-US" err="1">
                <a:solidFill>
                  <a:srgbClr val="953735"/>
                </a:solidFill>
              </a:rPr>
              <a:t>khai</a:t>
            </a:r>
            <a:endParaRPr lang="en-US">
              <a:solidFill>
                <a:srgbClr val="953735"/>
              </a:solidFill>
            </a:endParaRPr>
          </a:p>
          <a:p>
            <a:pPr>
              <a:buBlip>
                <a:blip r:embed="rId2"/>
              </a:buBlip>
              <a:defRPr/>
            </a:pPr>
            <a:r>
              <a:rPr lang="en-US">
                <a:solidFill>
                  <a:srgbClr val="953735"/>
                </a:solidFill>
              </a:rPr>
              <a:t>RDBMS </a:t>
            </a:r>
            <a:r>
              <a:rPr lang="en-US" err="1">
                <a:solidFill>
                  <a:srgbClr val="953735"/>
                </a:solidFill>
              </a:rPr>
              <a:t>là</a:t>
            </a:r>
            <a:r>
              <a:rPr lang="en-US">
                <a:solidFill>
                  <a:srgbClr val="953735"/>
                </a:solidFill>
              </a:rPr>
              <a:t> </a:t>
            </a:r>
            <a:r>
              <a:rPr lang="en-US" err="1">
                <a:solidFill>
                  <a:srgbClr val="953735"/>
                </a:solidFill>
              </a:rPr>
              <a:t>các</a:t>
            </a:r>
            <a:r>
              <a:rPr lang="en-US">
                <a:solidFill>
                  <a:srgbClr val="953735"/>
                </a:solidFill>
              </a:rPr>
              <a:t> </a:t>
            </a:r>
            <a:r>
              <a:rPr lang="en-US" err="1">
                <a:solidFill>
                  <a:srgbClr val="953735"/>
                </a:solidFill>
              </a:rPr>
              <a:t>sản</a:t>
            </a:r>
            <a:r>
              <a:rPr lang="en-US">
                <a:solidFill>
                  <a:srgbClr val="953735"/>
                </a:solidFill>
              </a:rPr>
              <a:t> </a:t>
            </a:r>
            <a:r>
              <a:rPr lang="en-US" err="1">
                <a:solidFill>
                  <a:srgbClr val="953735"/>
                </a:solidFill>
              </a:rPr>
              <a:t>phẩm</a:t>
            </a:r>
            <a:r>
              <a:rPr lang="en-US">
                <a:solidFill>
                  <a:srgbClr val="953735"/>
                </a:solidFill>
              </a:rPr>
              <a:t> </a:t>
            </a:r>
            <a:r>
              <a:rPr lang="en-US" err="1">
                <a:solidFill>
                  <a:srgbClr val="953735"/>
                </a:solidFill>
              </a:rPr>
              <a:t>trưởng</a:t>
            </a:r>
            <a:r>
              <a:rPr lang="en-US">
                <a:solidFill>
                  <a:srgbClr val="953735"/>
                </a:solidFill>
              </a:rPr>
              <a:t> </a:t>
            </a:r>
            <a:r>
              <a:rPr lang="en-US" err="1">
                <a:solidFill>
                  <a:srgbClr val="953735"/>
                </a:solidFill>
              </a:rPr>
              <a:t>thành</a:t>
            </a:r>
            <a:r>
              <a:rPr lang="en-US">
                <a:solidFill>
                  <a:srgbClr val="953735"/>
                </a:solidFill>
              </a:rPr>
              <a:t> </a:t>
            </a:r>
            <a:r>
              <a:rPr lang="en-US" err="1">
                <a:solidFill>
                  <a:srgbClr val="953735"/>
                </a:solidFill>
              </a:rPr>
              <a:t>và</a:t>
            </a:r>
            <a:r>
              <a:rPr lang="en-US">
                <a:solidFill>
                  <a:srgbClr val="953735"/>
                </a:solidFill>
              </a:rPr>
              <a:t> </a:t>
            </a:r>
            <a:r>
              <a:rPr lang="en-US" err="1">
                <a:solidFill>
                  <a:srgbClr val="953735"/>
                </a:solidFill>
              </a:rPr>
              <a:t>ổn</a:t>
            </a:r>
            <a:r>
              <a:rPr lang="en-US">
                <a:solidFill>
                  <a:srgbClr val="953735"/>
                </a:solidFill>
              </a:rPr>
              <a:t> </a:t>
            </a:r>
            <a:r>
              <a:rPr lang="en-US" err="1">
                <a:solidFill>
                  <a:srgbClr val="953735"/>
                </a:solidFill>
              </a:rPr>
              <a:t>định</a:t>
            </a:r>
            <a:endParaRPr lang="en-US">
              <a:solidFill>
                <a:srgbClr val="953735"/>
              </a:solidFill>
            </a:endParaRPr>
          </a:p>
        </p:txBody>
      </p:sp>
      <p:sp>
        <p:nvSpPr>
          <p:cNvPr id="5" name="Slide Number Placeholder 4"/>
          <p:cNvSpPr>
            <a:spLocks noGrp="1"/>
          </p:cNvSpPr>
          <p:nvPr>
            <p:ph type="sldNum" sz="quarter" idx="12"/>
          </p:nvPr>
        </p:nvSpPr>
        <p:spPr/>
        <p:txBody>
          <a:bodyPr/>
          <a:lstStyle/>
          <a:p>
            <a:pPr>
              <a:defRPr/>
            </a:pPr>
            <a:fld id="{4DAC3D4B-20C2-451F-BB93-8E95CDD34CCB}" type="slidenum">
              <a:rPr lang="en-US" smtClean="0"/>
              <a:pPr>
                <a:defRPr/>
              </a:pPr>
              <a:t>33</a:t>
            </a:fld>
            <a:endParaRPr lang="en-US"/>
          </a:p>
        </p:txBody>
      </p:sp>
    </p:spTree>
    <p:extLst>
      <p:ext uri="{BB962C8B-B14F-4D97-AF65-F5344CB8AC3E}">
        <p14:creationId xmlns:p14="http://schemas.microsoft.com/office/powerpoint/2010/main" val="1776486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133600"/>
            <a:ext cx="7772400" cy="1362075"/>
          </a:xfrm>
        </p:spPr>
        <p:txBody>
          <a:bodyPr/>
          <a:lstStyle/>
          <a:p>
            <a:pPr algn="ct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br>
              <a:rPr lang="en-US" dirty="0" smtClean="0"/>
            </a:br>
            <a:r>
              <a:rPr lang="en-US" dirty="0" smtClean="0"/>
              <a:t>client/server</a:t>
            </a:r>
            <a:endParaRPr lang="en-US" dirty="0"/>
          </a:p>
        </p:txBody>
      </p:sp>
      <p:sp>
        <p:nvSpPr>
          <p:cNvPr id="2" name="Slide Number Placeholder 1"/>
          <p:cNvSpPr>
            <a:spLocks noGrp="1"/>
          </p:cNvSpPr>
          <p:nvPr>
            <p:ph type="sldNum" sz="quarter" idx="12"/>
          </p:nvPr>
        </p:nvSpPr>
        <p:spPr/>
        <p:txBody>
          <a:bodyPr/>
          <a:lstStyle/>
          <a:p>
            <a:fld id="{8AACEE26-D979-411F-B229-D9F26BAEDF07}" type="slidenum">
              <a:rPr lang="en-US" smtClean="0"/>
              <a:t>34</a:t>
            </a:fld>
            <a:endParaRPr lang="en-US"/>
          </a:p>
        </p:txBody>
      </p:sp>
    </p:spTree>
    <p:extLst>
      <p:ext uri="{BB962C8B-B14F-4D97-AF65-F5344CB8AC3E}">
        <p14:creationId xmlns:p14="http://schemas.microsoft.com/office/powerpoint/2010/main" val="15402177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Hệ</a:t>
            </a:r>
            <a:r>
              <a:rPr lang="en-US" dirty="0" smtClean="0"/>
              <a:t> </a:t>
            </a:r>
            <a:r>
              <a:rPr lang="en-US" dirty="0" err="1" smtClean="0"/>
              <a:t>thông</a:t>
            </a:r>
            <a:r>
              <a:rPr lang="en-US" dirty="0" smtClean="0"/>
              <a:t> client/server</a:t>
            </a:r>
            <a:endParaRPr lang="en-US" dirty="0"/>
          </a:p>
        </p:txBody>
      </p:sp>
      <p:sp>
        <p:nvSpPr>
          <p:cNvPr id="7" name="Content Placeholder 6"/>
          <p:cNvSpPr>
            <a:spLocks noGrp="1"/>
          </p:cNvSpPr>
          <p:nvPr>
            <p:ph idx="1"/>
          </p:nvPr>
        </p:nvSpPr>
        <p:spPr/>
        <p:txBody>
          <a:bodyPr>
            <a:normAutofit/>
          </a:bodyPr>
          <a:lstStyle/>
          <a:p>
            <a:pPr>
              <a:lnSpc>
                <a:spcPct val="120000"/>
              </a:lnSpc>
              <a:buBlip>
                <a:blip r:embed="rId2"/>
              </a:buBlip>
              <a:defRPr/>
            </a:pPr>
            <a:r>
              <a:rPr lang="en-US" dirty="0" err="1">
                <a:solidFill>
                  <a:srgbClr val="953735"/>
                </a:solidFill>
              </a:rPr>
              <a:t>Các</a:t>
            </a:r>
            <a:r>
              <a:rPr lang="en-US" dirty="0">
                <a:solidFill>
                  <a:srgbClr val="953735"/>
                </a:solidFill>
              </a:rPr>
              <a:t> </a:t>
            </a:r>
            <a:r>
              <a:rPr lang="en-US" dirty="0" err="1">
                <a:solidFill>
                  <a:srgbClr val="953735"/>
                </a:solidFill>
              </a:rPr>
              <a:t>thành</a:t>
            </a:r>
            <a:r>
              <a:rPr lang="en-US" dirty="0">
                <a:solidFill>
                  <a:srgbClr val="953735"/>
                </a:solidFill>
              </a:rPr>
              <a:t> </a:t>
            </a:r>
            <a:r>
              <a:rPr lang="en-US" dirty="0" err="1">
                <a:solidFill>
                  <a:srgbClr val="953735"/>
                </a:solidFill>
              </a:rPr>
              <a:t>phần</a:t>
            </a:r>
            <a:r>
              <a:rPr lang="en-US" dirty="0">
                <a:solidFill>
                  <a:srgbClr val="953735"/>
                </a:solidFill>
              </a:rPr>
              <a:t> </a:t>
            </a:r>
            <a:r>
              <a:rPr lang="en-US" dirty="0" err="1">
                <a:solidFill>
                  <a:srgbClr val="953735"/>
                </a:solidFill>
              </a:rPr>
              <a:t>phần</a:t>
            </a:r>
            <a:r>
              <a:rPr lang="en-US" dirty="0">
                <a:solidFill>
                  <a:srgbClr val="953735"/>
                </a:solidFill>
              </a:rPr>
              <a:t> </a:t>
            </a:r>
            <a:r>
              <a:rPr lang="en-US" dirty="0" err="1">
                <a:solidFill>
                  <a:srgbClr val="953735"/>
                </a:solidFill>
              </a:rPr>
              <a:t>cứng</a:t>
            </a:r>
            <a:r>
              <a:rPr lang="en-US" dirty="0">
                <a:solidFill>
                  <a:srgbClr val="953735"/>
                </a:solidFill>
              </a:rPr>
              <a:t> </a:t>
            </a:r>
            <a:r>
              <a:rPr lang="en-US" dirty="0" err="1">
                <a:solidFill>
                  <a:srgbClr val="953735"/>
                </a:solidFill>
              </a:rPr>
              <a:t>của</a:t>
            </a:r>
            <a:r>
              <a:rPr lang="en-US" dirty="0">
                <a:solidFill>
                  <a:srgbClr val="953735"/>
                </a:solidFill>
              </a:rPr>
              <a:t> </a:t>
            </a:r>
            <a:r>
              <a:rPr lang="en-US" dirty="0" err="1">
                <a:solidFill>
                  <a:srgbClr val="953735"/>
                </a:solidFill>
              </a:rPr>
              <a:t>hệ</a:t>
            </a:r>
            <a:r>
              <a:rPr lang="en-US" dirty="0">
                <a:solidFill>
                  <a:srgbClr val="953735"/>
                </a:solidFill>
              </a:rPr>
              <a:t> </a:t>
            </a:r>
            <a:r>
              <a:rPr lang="en-US" dirty="0" err="1">
                <a:solidFill>
                  <a:srgbClr val="953735"/>
                </a:solidFill>
              </a:rPr>
              <a:t>thống</a:t>
            </a:r>
            <a:r>
              <a:rPr lang="en-US" dirty="0">
                <a:solidFill>
                  <a:srgbClr val="953735"/>
                </a:solidFill>
              </a:rPr>
              <a:t> client/server</a:t>
            </a:r>
          </a:p>
        </p:txBody>
      </p:sp>
      <p:pic>
        <p:nvPicPr>
          <p:cNvPr id="8" name="Picture 2"/>
          <p:cNvPicPr>
            <a:picLocks noChangeAspect="1" noChangeArrowheads="1"/>
          </p:cNvPicPr>
          <p:nvPr/>
        </p:nvPicPr>
        <p:blipFill>
          <a:blip r:embed="rId3" cstate="print"/>
          <a:srcRect/>
          <a:stretch>
            <a:fillRect/>
          </a:stretch>
        </p:blipFill>
        <p:spPr bwMode="auto">
          <a:xfrm>
            <a:off x="2888790" y="1905000"/>
            <a:ext cx="4966620" cy="4250810"/>
          </a:xfrm>
          <a:prstGeom prst="rect">
            <a:avLst/>
          </a:prstGeom>
          <a:noFill/>
          <a:ln w="9525">
            <a:noFill/>
            <a:miter lim="800000"/>
            <a:headEnd/>
            <a:tailEnd/>
          </a:ln>
          <a:effectLst/>
        </p:spPr>
      </p:pic>
      <p:sp>
        <p:nvSpPr>
          <p:cNvPr id="5" name="Slide Number Placeholder 4"/>
          <p:cNvSpPr>
            <a:spLocks noGrp="1"/>
          </p:cNvSpPr>
          <p:nvPr>
            <p:ph type="sldNum" sz="quarter" idx="12"/>
          </p:nvPr>
        </p:nvSpPr>
        <p:spPr>
          <a:xfrm>
            <a:off x="6553200" y="6356350"/>
            <a:ext cx="2133600" cy="365125"/>
          </a:xfrm>
        </p:spPr>
        <p:txBody>
          <a:bodyPr/>
          <a:lstStyle/>
          <a:p>
            <a:pPr>
              <a:defRPr/>
            </a:pPr>
            <a:fld id="{4DAC3D4B-20C2-451F-BB93-8E95CDD34CCB}" type="slidenum">
              <a:rPr lang="en-US" smtClean="0"/>
              <a:pPr>
                <a:defRPr/>
              </a:pPr>
              <a:t>35</a:t>
            </a:fld>
            <a:endParaRPr lang="en-US"/>
          </a:p>
        </p:txBody>
      </p:sp>
    </p:spTree>
    <p:extLst>
      <p:ext uri="{BB962C8B-B14F-4D97-AF65-F5344CB8AC3E}">
        <p14:creationId xmlns:p14="http://schemas.microsoft.com/office/powerpoint/2010/main" val="402925070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thông</a:t>
            </a:r>
            <a:r>
              <a:rPr lang="en-US" dirty="0"/>
              <a:t> client/server</a:t>
            </a:r>
          </a:p>
        </p:txBody>
      </p:sp>
      <p:sp>
        <p:nvSpPr>
          <p:cNvPr id="3" name="Content Placeholder 2"/>
          <p:cNvSpPr>
            <a:spLocks noGrp="1"/>
          </p:cNvSpPr>
          <p:nvPr>
            <p:ph idx="1"/>
          </p:nvPr>
        </p:nvSpPr>
        <p:spPr>
          <a:xfrm>
            <a:off x="457200" y="914400"/>
            <a:ext cx="8229600" cy="5410200"/>
          </a:xfrm>
        </p:spPr>
        <p:txBody>
          <a:bodyPr>
            <a:normAutofit/>
          </a:bodyPr>
          <a:lstStyle/>
          <a:p>
            <a:pPr>
              <a:lnSpc>
                <a:spcPct val="120000"/>
              </a:lnSpc>
              <a:buBlip>
                <a:blip r:embed="rId2"/>
              </a:buBlip>
              <a:defRPr/>
            </a:pPr>
            <a:r>
              <a:rPr lang="en-US" dirty="0" err="1">
                <a:solidFill>
                  <a:srgbClr val="953735"/>
                </a:solidFill>
              </a:rPr>
              <a:t>Các</a:t>
            </a:r>
            <a:r>
              <a:rPr lang="en-US" dirty="0">
                <a:solidFill>
                  <a:srgbClr val="953735"/>
                </a:solidFill>
              </a:rPr>
              <a:t> </a:t>
            </a:r>
            <a:r>
              <a:rPr lang="en-US" dirty="0" err="1">
                <a:solidFill>
                  <a:srgbClr val="953735"/>
                </a:solidFill>
              </a:rPr>
              <a:t>thành</a:t>
            </a:r>
            <a:r>
              <a:rPr lang="en-US" dirty="0">
                <a:solidFill>
                  <a:srgbClr val="953735"/>
                </a:solidFill>
              </a:rPr>
              <a:t> </a:t>
            </a:r>
            <a:r>
              <a:rPr lang="en-US" dirty="0" err="1">
                <a:solidFill>
                  <a:srgbClr val="953735"/>
                </a:solidFill>
              </a:rPr>
              <a:t>phần</a:t>
            </a:r>
            <a:r>
              <a:rPr lang="en-US" dirty="0">
                <a:solidFill>
                  <a:srgbClr val="953735"/>
                </a:solidFill>
              </a:rPr>
              <a:t> </a:t>
            </a:r>
            <a:r>
              <a:rPr lang="en-US" dirty="0" err="1">
                <a:solidFill>
                  <a:srgbClr val="953735"/>
                </a:solidFill>
              </a:rPr>
              <a:t>phần</a:t>
            </a:r>
            <a:r>
              <a:rPr lang="en-US" dirty="0">
                <a:solidFill>
                  <a:srgbClr val="953735"/>
                </a:solidFill>
              </a:rPr>
              <a:t> </a:t>
            </a:r>
            <a:r>
              <a:rPr lang="en-US" dirty="0" err="1">
                <a:solidFill>
                  <a:srgbClr val="953735"/>
                </a:solidFill>
              </a:rPr>
              <a:t>mềm</a:t>
            </a:r>
            <a:r>
              <a:rPr lang="en-US" dirty="0">
                <a:solidFill>
                  <a:srgbClr val="953735"/>
                </a:solidFill>
              </a:rPr>
              <a:t> </a:t>
            </a:r>
            <a:r>
              <a:rPr lang="en-US" dirty="0" err="1">
                <a:solidFill>
                  <a:srgbClr val="953735"/>
                </a:solidFill>
              </a:rPr>
              <a:t>của</a:t>
            </a:r>
            <a:r>
              <a:rPr lang="en-US" dirty="0">
                <a:solidFill>
                  <a:srgbClr val="953735"/>
                </a:solidFill>
              </a:rPr>
              <a:t> </a:t>
            </a:r>
            <a:r>
              <a:rPr lang="en-US" dirty="0" err="1">
                <a:solidFill>
                  <a:srgbClr val="953735"/>
                </a:solidFill>
              </a:rPr>
              <a:t>hệ</a:t>
            </a:r>
            <a:r>
              <a:rPr lang="en-US" dirty="0">
                <a:solidFill>
                  <a:srgbClr val="953735"/>
                </a:solidFill>
              </a:rPr>
              <a:t> </a:t>
            </a:r>
            <a:r>
              <a:rPr lang="en-US" dirty="0" err="1">
                <a:solidFill>
                  <a:srgbClr val="953735"/>
                </a:solidFill>
              </a:rPr>
              <a:t>thống</a:t>
            </a:r>
            <a:r>
              <a:rPr lang="en-US" dirty="0">
                <a:solidFill>
                  <a:srgbClr val="953735"/>
                </a:solidFill>
              </a:rPr>
              <a:t> client/server</a:t>
            </a:r>
          </a:p>
        </p:txBody>
      </p:sp>
      <p:pic>
        <p:nvPicPr>
          <p:cNvPr id="4" name="Picture 2"/>
          <p:cNvPicPr>
            <a:picLocks noChangeAspect="1" noChangeArrowheads="1"/>
          </p:cNvPicPr>
          <p:nvPr/>
        </p:nvPicPr>
        <p:blipFill>
          <a:blip r:embed="rId3" cstate="print"/>
          <a:srcRect/>
          <a:stretch>
            <a:fillRect/>
          </a:stretch>
        </p:blipFill>
        <p:spPr bwMode="auto">
          <a:xfrm>
            <a:off x="610067" y="2133600"/>
            <a:ext cx="8076733" cy="2971800"/>
          </a:xfrm>
          <a:prstGeom prst="rect">
            <a:avLst/>
          </a:prstGeom>
          <a:noFill/>
          <a:ln w="9525">
            <a:noFill/>
            <a:miter lim="800000"/>
            <a:headEnd/>
            <a:tailEnd/>
          </a:ln>
          <a:effectLst/>
        </p:spPr>
      </p:pic>
      <p:sp>
        <p:nvSpPr>
          <p:cNvPr id="5" name="Slide Number Placeholder 4"/>
          <p:cNvSpPr>
            <a:spLocks noGrp="1"/>
          </p:cNvSpPr>
          <p:nvPr>
            <p:ph type="sldNum" sz="quarter" idx="12"/>
          </p:nvPr>
        </p:nvSpPr>
        <p:spPr>
          <a:xfrm>
            <a:off x="6553200" y="6356350"/>
            <a:ext cx="2133600" cy="365125"/>
          </a:xfrm>
        </p:spPr>
        <p:txBody>
          <a:bodyPr/>
          <a:lstStyle/>
          <a:p>
            <a:pPr>
              <a:defRPr/>
            </a:pPr>
            <a:fld id="{4DAC3D4B-20C2-451F-BB93-8E95CDD34CCB}" type="slidenum">
              <a:rPr lang="en-US" smtClean="0"/>
              <a:pPr>
                <a:defRPr/>
              </a:pPr>
              <a:t>36</a:t>
            </a:fld>
            <a:endParaRPr lang="en-US"/>
          </a:p>
        </p:txBody>
      </p:sp>
    </p:spTree>
    <p:extLst>
      <p:ext uri="{BB962C8B-B14F-4D97-AF65-F5344CB8AC3E}">
        <p14:creationId xmlns:p14="http://schemas.microsoft.com/office/powerpoint/2010/main" val="52023305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410200"/>
          </a:xfrm>
        </p:spPr>
        <p:txBody>
          <a:bodyPr>
            <a:normAutofit/>
          </a:bodyPr>
          <a:lstStyle/>
          <a:p>
            <a:pPr>
              <a:lnSpc>
                <a:spcPct val="120000"/>
              </a:lnSpc>
              <a:buBlip>
                <a:blip r:embed="rId2"/>
              </a:buBlip>
              <a:defRPr/>
            </a:pPr>
            <a:r>
              <a:rPr lang="en-US" dirty="0" err="1">
                <a:solidFill>
                  <a:srgbClr val="953735"/>
                </a:solidFill>
              </a:rPr>
              <a:t>Các</a:t>
            </a:r>
            <a:r>
              <a:rPr lang="en-US" dirty="0">
                <a:solidFill>
                  <a:srgbClr val="953735"/>
                </a:solidFill>
              </a:rPr>
              <a:t> </a:t>
            </a:r>
            <a:r>
              <a:rPr lang="en-US" dirty="0" err="1">
                <a:solidFill>
                  <a:srgbClr val="953735"/>
                </a:solidFill>
              </a:rPr>
              <a:t>kiến</a:t>
            </a:r>
            <a:r>
              <a:rPr lang="en-US" dirty="0">
                <a:solidFill>
                  <a:srgbClr val="953735"/>
                </a:solidFill>
              </a:rPr>
              <a:t> </a:t>
            </a:r>
            <a:r>
              <a:rPr lang="en-US" dirty="0" err="1">
                <a:solidFill>
                  <a:srgbClr val="953735"/>
                </a:solidFill>
              </a:rPr>
              <a:t>trúc</a:t>
            </a:r>
            <a:r>
              <a:rPr lang="en-US" dirty="0">
                <a:solidFill>
                  <a:srgbClr val="953735"/>
                </a:solidFill>
              </a:rPr>
              <a:t> </a:t>
            </a:r>
            <a:r>
              <a:rPr lang="en-US" dirty="0" err="1">
                <a:solidFill>
                  <a:srgbClr val="953735"/>
                </a:solidFill>
              </a:rPr>
              <a:t>khác</a:t>
            </a:r>
            <a:r>
              <a:rPr lang="en-US" dirty="0">
                <a:solidFill>
                  <a:srgbClr val="953735"/>
                </a:solidFill>
              </a:rPr>
              <a:t> </a:t>
            </a:r>
          </a:p>
        </p:txBody>
      </p:sp>
      <p:pic>
        <p:nvPicPr>
          <p:cNvPr id="4" name="Picture 2"/>
          <p:cNvPicPr>
            <a:picLocks noChangeAspect="1" noChangeArrowheads="1"/>
          </p:cNvPicPr>
          <p:nvPr/>
        </p:nvPicPr>
        <p:blipFill>
          <a:blip r:embed="rId3" cstate="print"/>
          <a:srcRect/>
          <a:stretch>
            <a:fillRect/>
          </a:stretch>
        </p:blipFill>
        <p:spPr bwMode="auto">
          <a:xfrm>
            <a:off x="992463" y="1676400"/>
            <a:ext cx="7601986" cy="4495800"/>
          </a:xfrm>
          <a:prstGeom prst="rect">
            <a:avLst/>
          </a:prstGeom>
          <a:noFill/>
          <a:ln w="9525">
            <a:noFill/>
            <a:miter lim="800000"/>
            <a:headEnd/>
            <a:tailEnd/>
          </a:ln>
          <a:effectLst/>
        </p:spPr>
      </p:pic>
      <p:sp>
        <p:nvSpPr>
          <p:cNvPr id="5" name="Slide Number Placeholder 4"/>
          <p:cNvSpPr>
            <a:spLocks noGrp="1"/>
          </p:cNvSpPr>
          <p:nvPr>
            <p:ph type="sldNum" sz="quarter" idx="12"/>
          </p:nvPr>
        </p:nvSpPr>
        <p:spPr>
          <a:xfrm>
            <a:off x="6553200" y="6356350"/>
            <a:ext cx="2133600" cy="365125"/>
          </a:xfrm>
        </p:spPr>
        <p:txBody>
          <a:bodyPr/>
          <a:lstStyle/>
          <a:p>
            <a:pPr>
              <a:defRPr/>
            </a:pPr>
            <a:fld id="{4DAC3D4B-20C2-451F-BB93-8E95CDD34CCB}" type="slidenum">
              <a:rPr lang="en-US" smtClean="0"/>
              <a:pPr>
                <a:defRPr/>
              </a:pPr>
              <a:t>37</a:t>
            </a:fld>
            <a:endParaRPr lang="en-US"/>
          </a:p>
        </p:txBody>
      </p:sp>
    </p:spTree>
    <p:extLst>
      <p:ext uri="{BB962C8B-B14F-4D97-AF65-F5344CB8AC3E}">
        <p14:creationId xmlns:p14="http://schemas.microsoft.com/office/powerpoint/2010/main" val="20960738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705600" y="13716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553200" cy="5486400"/>
          </a:xfrm>
        </p:spPr>
        <p:txBody>
          <a:bodyPr>
            <a:noAutofit/>
          </a:bodyPr>
          <a:lstStyle/>
          <a:p>
            <a:pPr marL="406400" indent="-406400">
              <a:lnSpc>
                <a:spcPct val="120000"/>
              </a:lnSpc>
              <a:spcBef>
                <a:spcPts val="600"/>
              </a:spcBef>
            </a:pPr>
            <a:r>
              <a:rPr lang="en-US" b="1" dirty="0">
                <a:solidFill>
                  <a:srgbClr val="0000FF"/>
                </a:solidFill>
              </a:rPr>
              <a:t>CSDL</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liên</a:t>
            </a:r>
            <a:r>
              <a:rPr lang="en-US" dirty="0"/>
              <a:t> </a:t>
            </a:r>
            <a:r>
              <a:rPr lang="en-US" dirty="0" err="1"/>
              <a:t>quan</a:t>
            </a:r>
            <a:r>
              <a:rPr lang="en-US" dirty="0"/>
              <a:t> </a:t>
            </a:r>
            <a:r>
              <a:rPr lang="en-US" dirty="0" err="1"/>
              <a:t>với</a:t>
            </a:r>
            <a:r>
              <a:rPr lang="en-US" dirty="0"/>
              <a:t> </a:t>
            </a:r>
            <a:r>
              <a:rPr lang="en-US" dirty="0" err="1"/>
              <a:t>nhau</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trích</a:t>
            </a:r>
            <a:r>
              <a:rPr lang="en-US" dirty="0"/>
              <a:t> </a:t>
            </a:r>
            <a:r>
              <a:rPr lang="en-US" dirty="0" err="1"/>
              <a:t>xuất</a:t>
            </a:r>
            <a:r>
              <a:rPr lang="en-US" dirty="0"/>
              <a:t> </a:t>
            </a:r>
            <a:r>
              <a:rPr lang="en-US" dirty="0" err="1"/>
              <a:t>thông</a:t>
            </a:r>
            <a:r>
              <a:rPr lang="en-US" dirty="0"/>
              <a:t> tin </a:t>
            </a:r>
            <a:r>
              <a:rPr lang="en-US" dirty="0" err="1"/>
              <a:t>từ</a:t>
            </a:r>
            <a:r>
              <a:rPr lang="en-US" dirty="0"/>
              <a:t> CSDL.</a:t>
            </a:r>
          </a:p>
          <a:p>
            <a:pPr marL="406400" indent="-406400">
              <a:lnSpc>
                <a:spcPct val="100000"/>
              </a:lnSpc>
              <a:spcBef>
                <a:spcPts val="600"/>
              </a:spcBef>
            </a:pPr>
            <a:r>
              <a:rPr lang="en-US" dirty="0"/>
              <a:t>Ban </a:t>
            </a:r>
            <a:r>
              <a:rPr lang="en-US" dirty="0" err="1"/>
              <a:t>đầu</a:t>
            </a:r>
            <a:r>
              <a:rPr lang="en-US" dirty="0"/>
              <a:t> </a:t>
            </a:r>
            <a:r>
              <a:rPr lang="en-US" dirty="0" err="1"/>
              <a:t>dữ</a:t>
            </a:r>
            <a:r>
              <a:rPr lang="en-US" dirty="0"/>
              <a:t> </a:t>
            </a:r>
            <a:r>
              <a:rPr lang="en-US" dirty="0" err="1"/>
              <a:t>liệu</a:t>
            </a:r>
            <a:r>
              <a:rPr lang="en-US" dirty="0"/>
              <a:t> </a:t>
            </a:r>
            <a:r>
              <a:rPr lang="en-US" dirty="0" err="1"/>
              <a:t>lưu</a:t>
            </a:r>
            <a:r>
              <a:rPr lang="en-US" dirty="0"/>
              <a:t> </a:t>
            </a:r>
            <a:r>
              <a:rPr lang="en-US" dirty="0" err="1"/>
              <a:t>trữ</a:t>
            </a:r>
            <a:r>
              <a:rPr lang="en-US" dirty="0"/>
              <a:t> </a:t>
            </a:r>
            <a:r>
              <a:rPr lang="en-US" dirty="0" err="1"/>
              <a:t>rời</a:t>
            </a:r>
            <a:r>
              <a:rPr lang="en-US" dirty="0"/>
              <a:t> </a:t>
            </a:r>
            <a:r>
              <a:rPr lang="en-US" dirty="0" err="1"/>
              <a:t>rạc</a:t>
            </a:r>
            <a:r>
              <a:rPr lang="en-US" dirty="0"/>
              <a:t> </a:t>
            </a:r>
            <a:r>
              <a:rPr lang="en-US" dirty="0" err="1"/>
              <a:t>dưới</a:t>
            </a:r>
            <a:r>
              <a:rPr lang="en-US" dirty="0"/>
              <a:t> </a:t>
            </a:r>
            <a:r>
              <a:rPr lang="en-US" dirty="0" err="1"/>
              <a:t>dạng</a:t>
            </a:r>
            <a:r>
              <a:rPr lang="en-US" dirty="0"/>
              <a:t> </a:t>
            </a:r>
            <a:r>
              <a:rPr lang="en-US" dirty="0" err="1"/>
              <a:t>các</a:t>
            </a:r>
            <a:r>
              <a:rPr lang="en-US" dirty="0"/>
              <a:t> file, </a:t>
            </a:r>
            <a:r>
              <a:rPr lang="en-US" dirty="0" err="1"/>
              <a:t>gọi</a:t>
            </a:r>
            <a:r>
              <a:rPr lang="en-US" dirty="0"/>
              <a:t> </a:t>
            </a:r>
            <a:r>
              <a:rPr lang="en-US" dirty="0" err="1"/>
              <a:t>là</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file </a:t>
            </a:r>
            <a:r>
              <a:rPr lang="en-US" dirty="0" err="1"/>
              <a:t>phẳng</a:t>
            </a:r>
            <a:r>
              <a:rPr lang="en-US" dirty="0"/>
              <a:t>. </a:t>
            </a:r>
          </a:p>
          <a:p>
            <a:pPr marL="406400" indent="-406400">
              <a:lnSpc>
                <a:spcPct val="100000"/>
              </a:lnSpc>
              <a:spcBef>
                <a:spcPts val="600"/>
              </a:spcBef>
            </a:pPr>
            <a:r>
              <a:rPr lang="en-US" dirty="0" err="1"/>
              <a:t>Sau</a:t>
            </a:r>
            <a:r>
              <a:rPr lang="en-US" dirty="0"/>
              <a:t> </a:t>
            </a:r>
            <a:r>
              <a:rPr lang="en-US" dirty="0" err="1"/>
              <a:t>đó</a:t>
            </a:r>
            <a:r>
              <a:rPr lang="en-US" dirty="0"/>
              <a:t>, </a:t>
            </a:r>
            <a:r>
              <a:rPr lang="en-US" dirty="0" err="1"/>
              <a:t>các</a:t>
            </a:r>
            <a:r>
              <a:rPr lang="en-US" dirty="0"/>
              <a:t> </a:t>
            </a:r>
            <a:r>
              <a:rPr lang="en-US" b="1" dirty="0" err="1">
                <a:solidFill>
                  <a:srgbClr val="0000FF"/>
                </a:solidFill>
              </a:rPr>
              <a:t>mô</a:t>
            </a:r>
            <a:r>
              <a:rPr lang="en-US" b="1" dirty="0">
                <a:solidFill>
                  <a:srgbClr val="0000FF"/>
                </a:solidFill>
              </a:rPr>
              <a:t> </a:t>
            </a:r>
            <a:r>
              <a:rPr lang="en-US" b="1" dirty="0" err="1">
                <a:solidFill>
                  <a:srgbClr val="0000FF"/>
                </a:solidFill>
              </a:rPr>
              <a:t>hình</a:t>
            </a:r>
            <a:r>
              <a:rPr lang="en-US" b="1" dirty="0">
                <a:solidFill>
                  <a:srgbClr val="0000FF"/>
                </a:solidFill>
              </a:rPr>
              <a:t> </a:t>
            </a:r>
            <a:r>
              <a:rPr lang="en-US" b="1" dirty="0" err="1">
                <a:solidFill>
                  <a:srgbClr val="0000FF"/>
                </a:solidFill>
              </a:rPr>
              <a:t>dữ</a:t>
            </a:r>
            <a:r>
              <a:rPr lang="en-US" b="1" dirty="0">
                <a:solidFill>
                  <a:srgbClr val="0000FF"/>
                </a:solidFill>
              </a:rPr>
              <a:t> </a:t>
            </a:r>
            <a:r>
              <a:rPr lang="en-US" b="1" dirty="0" err="1">
                <a:solidFill>
                  <a:srgbClr val="0000FF"/>
                </a:solidFill>
              </a:rPr>
              <a:t>liệu</a:t>
            </a:r>
            <a:r>
              <a:rPr lang="en-US" b="1" dirty="0">
                <a:solidFill>
                  <a:srgbClr val="0000FF"/>
                </a:solidFill>
              </a:rPr>
              <a:t> </a:t>
            </a:r>
            <a:r>
              <a:rPr lang="en-US" dirty="0" err="1"/>
              <a:t>khác</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cho</a:t>
            </a:r>
            <a:r>
              <a:rPr lang="en-US" dirty="0"/>
              <a:t> </a:t>
            </a:r>
            <a:r>
              <a:rPr lang="en-US" dirty="0" err="1"/>
              <a:t>phép</a:t>
            </a:r>
            <a:r>
              <a:rPr lang="en-US" dirty="0"/>
              <a:t> </a:t>
            </a:r>
            <a:r>
              <a:rPr lang="en-US" dirty="0" err="1"/>
              <a:t>mô</a:t>
            </a:r>
            <a:r>
              <a:rPr lang="en-US" dirty="0"/>
              <a:t> </a:t>
            </a:r>
            <a:r>
              <a:rPr lang="en-US" dirty="0" err="1"/>
              <a:t>tả</a:t>
            </a:r>
            <a:r>
              <a:rPr lang="en-US" dirty="0"/>
              <a:t> </a:t>
            </a:r>
            <a:r>
              <a:rPr lang="en-US" dirty="0" err="1"/>
              <a:t>cách</a:t>
            </a:r>
            <a:r>
              <a:rPr lang="en-US" dirty="0"/>
              <a:t> </a:t>
            </a:r>
            <a:r>
              <a:rPr lang="en-US" dirty="0" err="1"/>
              <a:t>thức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cách</a:t>
            </a:r>
            <a:r>
              <a:rPr lang="en-US" dirty="0"/>
              <a:t> </a:t>
            </a:r>
            <a:r>
              <a:rPr lang="en-US" dirty="0" err="1"/>
              <a:t>thức</a:t>
            </a:r>
            <a:r>
              <a:rPr lang="en-US" dirty="0"/>
              <a:t> </a:t>
            </a:r>
            <a:r>
              <a:rPr lang="en-US" dirty="0" err="1"/>
              <a:t>để</a:t>
            </a:r>
            <a:r>
              <a:rPr lang="en-US" dirty="0"/>
              <a:t> </a:t>
            </a:r>
            <a:r>
              <a:rPr lang="en-US" dirty="0" err="1"/>
              <a:t>truy</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err="1"/>
              <a:t>dễ</a:t>
            </a:r>
            <a:r>
              <a:rPr lang="en-US"/>
              <a:t> </a:t>
            </a:r>
            <a:r>
              <a:rPr lang="en-US" smtClean="0"/>
              <a:t>dàng</a:t>
            </a:r>
            <a:endParaRPr lang="en-US" dirty="0"/>
          </a:p>
        </p:txBody>
      </p:sp>
      <p:sp>
        <p:nvSpPr>
          <p:cNvPr id="2" name="Slide Number Placeholder 1"/>
          <p:cNvSpPr>
            <a:spLocks noGrp="1"/>
          </p:cNvSpPr>
          <p:nvPr>
            <p:ph type="sldNum" sz="quarter" idx="12"/>
          </p:nvPr>
        </p:nvSpPr>
        <p:spPr/>
        <p:txBody>
          <a:bodyPr/>
          <a:lstStyle/>
          <a:p>
            <a:fld id="{8AACEE26-D979-411F-B229-D9F26BAEDF07}" type="slidenum">
              <a:rPr lang="en-US" smtClean="0"/>
              <a:t>38</a:t>
            </a:fld>
            <a:endParaRPr lang="en-US"/>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Autofit/>
          </a:bodyPr>
          <a:lstStyle/>
          <a:p>
            <a:pPr marL="406400" indent="-406400">
              <a:lnSpc>
                <a:spcPct val="120000"/>
              </a:lnSpc>
              <a:spcBef>
                <a:spcPts val="1200"/>
              </a:spcBef>
            </a:pPr>
            <a:r>
              <a:rPr lang="en-US" b="1" dirty="0" err="1">
                <a:solidFill>
                  <a:srgbClr val="0000FF"/>
                </a:solidFill>
              </a:rPr>
              <a:t>Hệ</a:t>
            </a:r>
            <a:r>
              <a:rPr lang="en-US" b="1" dirty="0">
                <a:solidFill>
                  <a:srgbClr val="0000FF"/>
                </a:solidFill>
              </a:rPr>
              <a:t> </a:t>
            </a:r>
            <a:r>
              <a:rPr lang="en-US" b="1" dirty="0" err="1">
                <a:solidFill>
                  <a:srgbClr val="0000FF"/>
                </a:solidFill>
              </a:rPr>
              <a:t>quản</a:t>
            </a:r>
            <a:r>
              <a:rPr lang="en-US" b="1" dirty="0">
                <a:solidFill>
                  <a:srgbClr val="0000FF"/>
                </a:solidFill>
              </a:rPr>
              <a:t> </a:t>
            </a:r>
            <a:r>
              <a:rPr lang="en-US" b="1" dirty="0" err="1">
                <a:solidFill>
                  <a:srgbClr val="0000FF"/>
                </a:solidFill>
              </a:rPr>
              <a:t>trị</a:t>
            </a:r>
            <a:r>
              <a:rPr lang="en-US" b="1" dirty="0">
                <a:solidFill>
                  <a:srgbClr val="0000FF"/>
                </a:solidFill>
              </a:rPr>
              <a:t> CSDL </a:t>
            </a:r>
            <a:r>
              <a:rPr lang="en-US" dirty="0"/>
              <a:t>(DBMS)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lưu</a:t>
            </a:r>
            <a:r>
              <a:rPr lang="en-US" dirty="0"/>
              <a:t> </a:t>
            </a:r>
            <a:r>
              <a:rPr lang="en-US" dirty="0" err="1"/>
              <a:t>trữ</a:t>
            </a:r>
            <a:r>
              <a:rPr lang="en-US" dirty="0"/>
              <a:t>, </a:t>
            </a:r>
            <a:r>
              <a:rPr lang="en-US" dirty="0" err="1"/>
              <a:t>cập</a:t>
            </a:r>
            <a:r>
              <a:rPr lang="en-US" dirty="0"/>
              <a:t> </a:t>
            </a:r>
            <a:r>
              <a:rPr lang="en-US" dirty="0" err="1"/>
              <a:t>nhật</a:t>
            </a:r>
            <a:r>
              <a:rPr lang="en-US" dirty="0"/>
              <a:t> </a:t>
            </a:r>
            <a:r>
              <a:rPr lang="en-US" dirty="0" err="1"/>
              <a:t>và</a:t>
            </a:r>
            <a:r>
              <a:rPr lang="en-US" dirty="0"/>
              <a:t> </a:t>
            </a:r>
            <a:r>
              <a:rPr lang="en-US" dirty="0" err="1"/>
              <a:t>trích</a:t>
            </a:r>
            <a:r>
              <a:rPr lang="en-US" dirty="0"/>
              <a:t> </a:t>
            </a:r>
            <a:r>
              <a:rPr lang="en-US" dirty="0" err="1"/>
              <a:t>xuất</a:t>
            </a:r>
            <a:r>
              <a:rPr lang="en-US" dirty="0"/>
              <a:t> </a:t>
            </a:r>
            <a:r>
              <a:rPr lang="en-US" dirty="0" err="1"/>
              <a:t>thông</a:t>
            </a:r>
            <a:r>
              <a:rPr lang="en-US" dirty="0"/>
              <a:t> tin </a:t>
            </a:r>
            <a:r>
              <a:rPr lang="en-US" dirty="0" err="1"/>
              <a:t>từ</a:t>
            </a:r>
            <a:r>
              <a:rPr lang="en-US" dirty="0"/>
              <a:t> CSDL.</a:t>
            </a:r>
          </a:p>
          <a:p>
            <a:pPr marL="406400" indent="-406400">
              <a:lnSpc>
                <a:spcPct val="120000"/>
              </a:lnSpc>
              <a:spcBef>
                <a:spcPts val="1200"/>
              </a:spcBef>
            </a:pPr>
            <a:r>
              <a:rPr lang="en-US" b="1" dirty="0" err="1">
                <a:solidFill>
                  <a:srgbClr val="0000FF"/>
                </a:solidFill>
              </a:rPr>
              <a:t>Hệ</a:t>
            </a:r>
            <a:r>
              <a:rPr lang="en-US" b="1" dirty="0">
                <a:solidFill>
                  <a:srgbClr val="0000FF"/>
                </a:solidFill>
              </a:rPr>
              <a:t> </a:t>
            </a:r>
            <a:r>
              <a:rPr lang="en-US" b="1" dirty="0" err="1">
                <a:solidFill>
                  <a:srgbClr val="0000FF"/>
                </a:solidFill>
              </a:rPr>
              <a:t>quản</a:t>
            </a:r>
            <a:r>
              <a:rPr lang="en-US" b="1" dirty="0">
                <a:solidFill>
                  <a:srgbClr val="0000FF"/>
                </a:solidFill>
              </a:rPr>
              <a:t> </a:t>
            </a:r>
            <a:r>
              <a:rPr lang="en-US" b="1" dirty="0" err="1">
                <a:solidFill>
                  <a:srgbClr val="0000FF"/>
                </a:solidFill>
              </a:rPr>
              <a:t>trị</a:t>
            </a:r>
            <a:r>
              <a:rPr lang="en-US" b="1" dirty="0">
                <a:solidFill>
                  <a:srgbClr val="0000FF"/>
                </a:solidFill>
              </a:rPr>
              <a:t> CSDL </a:t>
            </a:r>
            <a:r>
              <a:rPr lang="en-US" b="1" dirty="0" err="1">
                <a:solidFill>
                  <a:srgbClr val="0000FF"/>
                </a:solidFill>
              </a:rPr>
              <a:t>quan</a:t>
            </a:r>
            <a:r>
              <a:rPr lang="en-US" b="1" dirty="0">
                <a:solidFill>
                  <a:srgbClr val="0000FF"/>
                </a:solidFill>
              </a:rPr>
              <a:t> </a:t>
            </a:r>
            <a:r>
              <a:rPr lang="en-US" b="1" dirty="0" err="1">
                <a:solidFill>
                  <a:srgbClr val="0000FF"/>
                </a:solidFill>
              </a:rPr>
              <a:t>hệ</a:t>
            </a:r>
            <a:r>
              <a:rPr lang="en-US" b="1" dirty="0">
                <a:solidFill>
                  <a:srgbClr val="0000FF"/>
                </a:solidFill>
              </a:rPr>
              <a:t> </a:t>
            </a:r>
            <a:r>
              <a:rPr lang="en-US" dirty="0"/>
              <a:t>(</a:t>
            </a:r>
            <a:r>
              <a:rPr lang="vi-VN" dirty="0"/>
              <a:t>RDBMS</a:t>
            </a:r>
            <a:r>
              <a:rPr lang="en-US" dirty="0"/>
              <a:t>)</a:t>
            </a:r>
            <a:r>
              <a:rPr lang="vi-VN" dirty="0"/>
              <a:t> là </a:t>
            </a:r>
            <a:r>
              <a:rPr lang="en-US" dirty="0" err="1"/>
              <a:t>tập</a:t>
            </a:r>
            <a:r>
              <a:rPr lang="en-US" dirty="0"/>
              <a:t> </a:t>
            </a:r>
            <a:r>
              <a:rPr lang="en-US" dirty="0" err="1"/>
              <a:t>hợp</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vi-VN" dirty="0"/>
              <a:t>tạo</a:t>
            </a:r>
            <a:r>
              <a:rPr lang="en-US" dirty="0"/>
              <a:t> </a:t>
            </a:r>
            <a:r>
              <a:rPr lang="en-US" dirty="0" err="1"/>
              <a:t>và</a:t>
            </a:r>
            <a:r>
              <a:rPr lang="vi-VN" dirty="0"/>
              <a:t> thao tác</a:t>
            </a:r>
            <a:r>
              <a:rPr lang="en-US" dirty="0"/>
              <a:t> </a:t>
            </a:r>
            <a:r>
              <a:rPr lang="en-US" dirty="0" err="1"/>
              <a:t>với</a:t>
            </a:r>
            <a:r>
              <a:rPr lang="vi-VN" dirty="0"/>
              <a:t> </a:t>
            </a:r>
            <a:r>
              <a:rPr lang="en-US" dirty="0"/>
              <a:t>CSDL </a:t>
            </a:r>
            <a:r>
              <a:rPr lang="vi-VN" dirty="0"/>
              <a:t>quan hệ.</a:t>
            </a:r>
            <a:r>
              <a:rPr lang="en-US" dirty="0"/>
              <a:t> </a:t>
            </a:r>
          </a:p>
          <a:p>
            <a:pPr marL="406400" indent="-406400">
              <a:lnSpc>
                <a:spcPct val="120000"/>
              </a:lnSpc>
              <a:spcBef>
                <a:spcPts val="1200"/>
              </a:spcBef>
            </a:pPr>
            <a:r>
              <a:rPr lang="en-US" dirty="0" err="1"/>
              <a:t>Có</a:t>
            </a:r>
            <a:r>
              <a:rPr lang="en-US" dirty="0"/>
              <a:t> </a:t>
            </a:r>
            <a:r>
              <a:rPr lang="en-US" dirty="0" err="1"/>
              <a:t>nhiều</a:t>
            </a:r>
            <a:r>
              <a:rPr lang="en-US" dirty="0"/>
              <a:t> </a:t>
            </a:r>
            <a:r>
              <a:rPr lang="en-US" b="1" dirty="0" err="1">
                <a:solidFill>
                  <a:srgbClr val="0000FF"/>
                </a:solidFill>
              </a:rPr>
              <a:t>đối</a:t>
            </a:r>
            <a:r>
              <a:rPr lang="en-US" b="1" dirty="0">
                <a:solidFill>
                  <a:srgbClr val="0000FF"/>
                </a:solidFill>
              </a:rPr>
              <a:t> </a:t>
            </a:r>
            <a:r>
              <a:rPr lang="en-US" b="1" dirty="0" err="1">
                <a:solidFill>
                  <a:srgbClr val="0000FF"/>
                </a:solidFill>
              </a:rPr>
              <a:t>tượng</a:t>
            </a:r>
            <a:r>
              <a:rPr lang="en-US" b="1" dirty="0">
                <a:solidFill>
                  <a:srgbClr val="0000FF"/>
                </a:solidFill>
              </a:rPr>
              <a:t> </a:t>
            </a:r>
            <a:r>
              <a:rPr lang="en-US" b="1" dirty="0" err="1">
                <a:solidFill>
                  <a:srgbClr val="0000FF"/>
                </a:solidFill>
              </a:rPr>
              <a:t>người</a:t>
            </a:r>
            <a:r>
              <a:rPr lang="en-US" b="1" dirty="0">
                <a:solidFill>
                  <a:srgbClr val="0000FF"/>
                </a:solidFill>
              </a:rPr>
              <a:t> </a:t>
            </a:r>
            <a:r>
              <a:rPr lang="en-US" b="1" dirty="0" err="1">
                <a:solidFill>
                  <a:srgbClr val="0000FF"/>
                </a:solidFill>
              </a:rPr>
              <a:t>dùng</a:t>
            </a:r>
            <a:r>
              <a:rPr lang="en-US" b="1" dirty="0">
                <a:solidFill>
                  <a:srgbClr val="0000FF"/>
                </a:solidFill>
              </a:rPr>
              <a:t> </a:t>
            </a:r>
            <a:r>
              <a:rPr lang="en-US" dirty="0"/>
              <a:t>RDBMS </a:t>
            </a:r>
            <a:r>
              <a:rPr lang="en-US" dirty="0" err="1"/>
              <a:t>như</a:t>
            </a:r>
            <a:r>
              <a:rPr lang="en-US" dirty="0"/>
              <a:t>: </a:t>
            </a:r>
            <a:r>
              <a:rPr lang="en-US" dirty="0" err="1"/>
              <a:t>quản</a:t>
            </a:r>
            <a:r>
              <a:rPr lang="en-US" dirty="0"/>
              <a:t> </a:t>
            </a:r>
            <a:r>
              <a:rPr lang="en-US" dirty="0" err="1"/>
              <a:t>trị</a:t>
            </a:r>
            <a:r>
              <a:rPr lang="en-US" dirty="0"/>
              <a:t> CSDL, </a:t>
            </a:r>
            <a:r>
              <a:rPr lang="en-US" dirty="0" err="1"/>
              <a:t>thiết</a:t>
            </a:r>
            <a:r>
              <a:rPr lang="en-US" dirty="0"/>
              <a:t> </a:t>
            </a:r>
            <a:r>
              <a:rPr lang="en-US" dirty="0" err="1"/>
              <a:t>kế</a:t>
            </a:r>
            <a:r>
              <a:rPr lang="en-US" dirty="0"/>
              <a:t> CSDL,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ứng</a:t>
            </a:r>
            <a:r>
              <a:rPr lang="en-US" dirty="0"/>
              <a:t> </a:t>
            </a:r>
            <a:r>
              <a:rPr lang="en-US" dirty="0" err="1"/>
              <a:t>dụng</a:t>
            </a:r>
            <a:r>
              <a:rPr lang="en-US" dirty="0"/>
              <a:t>, </a:t>
            </a:r>
            <a:r>
              <a:rPr lang="en-US" dirty="0" err="1"/>
              <a:t>cài</a:t>
            </a:r>
            <a:r>
              <a:rPr lang="en-US" dirty="0"/>
              <a:t> </a:t>
            </a:r>
            <a:r>
              <a:rPr lang="en-US" dirty="0" err="1"/>
              <a:t>đặt</a:t>
            </a:r>
            <a:r>
              <a:rPr lang="en-US" dirty="0"/>
              <a:t> CSDL, </a:t>
            </a:r>
            <a:r>
              <a:rPr lang="en-US" dirty="0" err="1"/>
              <a:t>người</a:t>
            </a:r>
            <a:r>
              <a:rPr lang="en-US" dirty="0"/>
              <a:t> </a:t>
            </a:r>
            <a:r>
              <a:rPr lang="en-US" err="1"/>
              <a:t>dùng</a:t>
            </a:r>
            <a:r>
              <a:rPr lang="en-US"/>
              <a:t> </a:t>
            </a:r>
            <a:r>
              <a:rPr lang="en-US" smtClean="0"/>
              <a:t>cuối.</a:t>
            </a:r>
            <a:endParaRPr lang="en-US" dirty="0"/>
          </a:p>
        </p:txBody>
      </p:sp>
      <p:sp>
        <p:nvSpPr>
          <p:cNvPr id="4" name="Slide Number Placeholder 3"/>
          <p:cNvSpPr>
            <a:spLocks noGrp="1"/>
          </p:cNvSpPr>
          <p:nvPr>
            <p:ph type="sldNum" sz="quarter" idx="12"/>
          </p:nvPr>
        </p:nvSpPr>
        <p:spPr/>
        <p:txBody>
          <a:bodyPr/>
          <a:lstStyle/>
          <a:p>
            <a:fld id="{8AACEE26-D979-411F-B229-D9F26BAEDF07}" type="slidenum">
              <a:rPr lang="en-US" smtClean="0"/>
              <a:t>39</a:t>
            </a:fld>
            <a:endParaRPr lang="en-US"/>
          </a:p>
        </p:txBody>
      </p:sp>
    </p:spTree>
    <p:extLst>
      <p:ext uri="{BB962C8B-B14F-4D97-AF65-F5344CB8AC3E}">
        <p14:creationId xmlns:p14="http://schemas.microsoft.com/office/powerpoint/2010/main" val="280099592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286000"/>
            <a:ext cx="7772400" cy="1362075"/>
          </a:xfrm>
        </p:spPr>
        <p:txBody>
          <a:bodyPr>
            <a:normAutofit fontScale="90000"/>
          </a:bodyPr>
          <a:lstStyle/>
          <a:p>
            <a:pPr algn="ctr">
              <a:lnSpc>
                <a:spcPct val="150000"/>
              </a:lnSpc>
            </a:pPr>
            <a:r>
              <a:rPr lang="en-US" dirty="0" err="1" smtClean="0">
                <a:latin typeface="Segoe UI" pitchFamily="34" charset="0"/>
                <a:cs typeface="Segoe UI" pitchFamily="34" charset="0"/>
              </a:rPr>
              <a:t>Khái</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niệm</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cơ</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bản</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về</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dữ</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liệu</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và</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cơ</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sở</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dữ</a:t>
            </a:r>
            <a:r>
              <a:rPr lang="en-US" dirty="0" smtClean="0">
                <a:latin typeface="Segoe UI" pitchFamily="34" charset="0"/>
                <a:cs typeface="Segoe UI" pitchFamily="34" charset="0"/>
              </a:rPr>
              <a:t> </a:t>
            </a:r>
            <a:r>
              <a:rPr lang="en-US" dirty="0" err="1" smtClean="0">
                <a:latin typeface="Segoe UI" pitchFamily="34" charset="0"/>
                <a:cs typeface="Segoe UI" pitchFamily="34" charset="0"/>
              </a:rPr>
              <a:t>liệu</a:t>
            </a:r>
            <a:endParaRPr lang="en-US" dirty="0">
              <a:latin typeface="Segoe UI" pitchFamily="34" charset="0"/>
              <a:cs typeface="Segoe UI" pitchFamily="34" charset="0"/>
            </a:endParaRPr>
          </a:p>
        </p:txBody>
      </p:sp>
      <p:sp>
        <p:nvSpPr>
          <p:cNvPr id="2" name="Slide Number Placeholder 1"/>
          <p:cNvSpPr>
            <a:spLocks noGrp="1"/>
          </p:cNvSpPr>
          <p:nvPr>
            <p:ph type="sldNum" sz="quarter" idx="12"/>
          </p:nvPr>
        </p:nvSpPr>
        <p:spPr/>
        <p:txBody>
          <a:bodyPr/>
          <a:lstStyle/>
          <a:p>
            <a:fld id="{8AACEE26-D979-411F-B229-D9F26BAEDF07}" type="slidenum">
              <a:rPr lang="en-US" smtClean="0"/>
              <a:t>4</a:t>
            </a:fld>
            <a:endParaRPr lang="en-US"/>
          </a:p>
        </p:txBody>
      </p:sp>
    </p:spTree>
    <p:extLst>
      <p:ext uri="{BB962C8B-B14F-4D97-AF65-F5344CB8AC3E}">
        <p14:creationId xmlns:p14="http://schemas.microsoft.com/office/powerpoint/2010/main" val="19072619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Slide Number Placeholder 1"/>
          <p:cNvSpPr>
            <a:spLocks noGrp="1"/>
          </p:cNvSpPr>
          <p:nvPr>
            <p:ph type="sldNum" sz="quarter" idx="12"/>
          </p:nvPr>
        </p:nvSpPr>
        <p:spPr/>
        <p:txBody>
          <a:bodyPr/>
          <a:lstStyle/>
          <a:p>
            <a:fld id="{8AACEE26-D979-411F-B229-D9F26BAEDF07}" type="slidenum">
              <a:rPr lang="en-US" smtClean="0"/>
              <a:t>40</a:t>
            </a:fld>
            <a:endParaRPr lang="en-US"/>
          </a:p>
        </p:txBody>
      </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5"/>
          <p:cNvSpPr>
            <a:spLocks noGrp="1"/>
          </p:cNvSpPr>
          <p:nvPr>
            <p:ph type="title"/>
          </p:nvPr>
        </p:nvSpPr>
        <p:spPr/>
        <p:txBody>
          <a:bodyPr/>
          <a:lstStyle/>
          <a:p>
            <a:r>
              <a:rPr lang="en-US" smtClean="0"/>
              <a:t>Dữ liệu</a:t>
            </a:r>
          </a:p>
        </p:txBody>
      </p:sp>
      <p:sp>
        <p:nvSpPr>
          <p:cNvPr id="10242" name="Content Placeholder 6"/>
          <p:cNvSpPr>
            <a:spLocks noGrp="1"/>
          </p:cNvSpPr>
          <p:nvPr>
            <p:ph idx="1"/>
          </p:nvPr>
        </p:nvSpPr>
        <p:spPr/>
        <p:txBody>
          <a:bodyPr>
            <a:normAutofit/>
          </a:bodyPr>
          <a:lstStyle/>
          <a:p>
            <a:pPr>
              <a:lnSpc>
                <a:spcPct val="150000"/>
              </a:lnSpc>
              <a:buFontTx/>
              <a:buBlip>
                <a:blip r:embed="rId2"/>
              </a:buBlip>
            </a:pPr>
            <a:r>
              <a:rPr lang="en-US" dirty="0" err="1" smtClean="0">
                <a:solidFill>
                  <a:srgbClr val="0000FF"/>
                </a:solidFill>
              </a:rPr>
              <a:t>Dữ</a:t>
            </a:r>
            <a:r>
              <a:rPr lang="en-US" dirty="0" smtClean="0">
                <a:solidFill>
                  <a:srgbClr val="0000FF"/>
                </a:solidFill>
              </a:rPr>
              <a:t> </a:t>
            </a:r>
            <a:r>
              <a:rPr lang="en-US" dirty="0" err="1" smtClean="0">
                <a:solidFill>
                  <a:srgbClr val="0000FF"/>
                </a:solidFill>
              </a:rPr>
              <a:t>liệu</a:t>
            </a:r>
            <a:r>
              <a:rPr lang="en-US" dirty="0" smtClean="0">
                <a:solidFill>
                  <a:srgbClr val="0000FF"/>
                </a:solidFill>
              </a:rPr>
              <a:t> (data)</a:t>
            </a:r>
          </a:p>
          <a:p>
            <a:pPr lvl="1">
              <a:lnSpc>
                <a:spcPct val="150000"/>
              </a:lnSpc>
              <a:buFontTx/>
              <a:buBlip>
                <a:blip r:embed="rId3"/>
              </a:buBlip>
            </a:pPr>
            <a:r>
              <a:rPr lang="en-US" dirty="0" err="1" smtClean="0"/>
              <a:t>Là</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người</a:t>
            </a:r>
            <a:r>
              <a:rPr lang="en-US" dirty="0" smtClean="0"/>
              <a:t>, </a:t>
            </a:r>
            <a:r>
              <a:rPr lang="en-US" dirty="0" err="1" smtClean="0"/>
              <a:t>vật</a:t>
            </a:r>
            <a:r>
              <a:rPr lang="en-US" dirty="0" smtClean="0"/>
              <a:t>, </a:t>
            </a:r>
            <a:r>
              <a:rPr lang="en-US" dirty="0" err="1" smtClean="0"/>
              <a:t>một</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sự</a:t>
            </a:r>
            <a:r>
              <a:rPr lang="en-US" dirty="0" smtClean="0"/>
              <a:t> </a:t>
            </a:r>
            <a:r>
              <a:rPr lang="en-US" dirty="0" err="1" smtClean="0"/>
              <a:t>việc</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máy</a:t>
            </a:r>
            <a:r>
              <a:rPr lang="en-US" dirty="0" smtClean="0"/>
              <a:t> </a:t>
            </a:r>
            <a:r>
              <a:rPr lang="en-US" dirty="0" err="1" smtClean="0"/>
              <a:t>tính</a:t>
            </a:r>
            <a:r>
              <a:rPr lang="en-US" dirty="0" smtClean="0"/>
              <a:t>.</a:t>
            </a:r>
          </a:p>
          <a:p>
            <a:pPr lvl="1">
              <a:lnSpc>
                <a:spcPct val="150000"/>
              </a:lnSpc>
              <a:buFontTx/>
              <a:buBlip>
                <a:blip r:embed="rId3"/>
              </a:buBlip>
            </a:pP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để</a:t>
            </a:r>
            <a:r>
              <a:rPr lang="en-US" dirty="0" smtClean="0"/>
              <a:t> </a:t>
            </a:r>
            <a:r>
              <a:rPr lang="en-US" dirty="0" err="1" smtClean="0"/>
              <a:t>trích</a:t>
            </a:r>
            <a:r>
              <a:rPr lang="en-US" dirty="0" smtClean="0"/>
              <a:t> </a:t>
            </a:r>
            <a:r>
              <a:rPr lang="en-US" dirty="0" err="1" smtClean="0"/>
              <a:t>xuất</a:t>
            </a:r>
            <a:r>
              <a:rPr lang="en-US" dirty="0" smtClean="0"/>
              <a:t> </a:t>
            </a:r>
            <a:r>
              <a:rPr lang="en-US" dirty="0" err="1" smtClean="0"/>
              <a:t>thông</a:t>
            </a:r>
            <a:r>
              <a:rPr lang="en-US" dirty="0" smtClean="0"/>
              <a:t> tin.</a:t>
            </a:r>
          </a:p>
          <a:p>
            <a:pPr>
              <a:lnSpc>
                <a:spcPct val="120000"/>
              </a:lnSpc>
              <a:buFontTx/>
              <a:buBlip>
                <a:blip r:embed="rId2"/>
              </a:buBlip>
            </a:pPr>
            <a:r>
              <a:rPr lang="vi-VN" dirty="0" smtClean="0">
                <a:solidFill>
                  <a:srgbClr val="953735"/>
                </a:solidFill>
              </a:rPr>
              <a:t>Dữ liệu được </a:t>
            </a:r>
            <a:r>
              <a:rPr lang="vi-VN" dirty="0" smtClean="0">
                <a:solidFill>
                  <a:srgbClr val="0000FF"/>
                </a:solidFill>
              </a:rPr>
              <a:t>mô tả dưới nhiều dạng khác nhau</a:t>
            </a:r>
            <a:r>
              <a:rPr lang="en-US" dirty="0" smtClean="0">
                <a:solidFill>
                  <a:srgbClr val="0000FF"/>
                </a:solidFill>
              </a:rPr>
              <a:t> </a:t>
            </a:r>
            <a:r>
              <a:rPr lang="en-US" dirty="0" smtClean="0">
                <a:solidFill>
                  <a:srgbClr val="953735"/>
                </a:solidFill>
              </a:rPr>
              <a:t>(</a:t>
            </a:r>
            <a:r>
              <a:rPr lang="vi-VN" dirty="0" smtClean="0">
                <a:solidFill>
                  <a:srgbClr val="953735"/>
                </a:solidFill>
              </a:rPr>
              <a:t>các ký tự, ký số, hình ảnh, ký hiệu, âm thanh…</a:t>
            </a:r>
            <a:r>
              <a:rPr lang="en-US" dirty="0" smtClean="0">
                <a:solidFill>
                  <a:srgbClr val="953735"/>
                </a:solidFill>
              </a:rPr>
              <a:t>).</a:t>
            </a:r>
            <a:r>
              <a:rPr lang="vi-VN" dirty="0" smtClean="0">
                <a:solidFill>
                  <a:srgbClr val="953735"/>
                </a:solidFill>
              </a:rPr>
              <a:t> Mỗi cách mô tả </a:t>
            </a:r>
            <a:r>
              <a:rPr lang="en-US" dirty="0" smtClean="0">
                <a:solidFill>
                  <a:srgbClr val="953735"/>
                </a:solidFill>
              </a:rPr>
              <a:t>g</a:t>
            </a:r>
            <a:r>
              <a:rPr lang="vi-VN" dirty="0" smtClean="0">
                <a:solidFill>
                  <a:srgbClr val="953735"/>
                </a:solidFill>
              </a:rPr>
              <a:t>ắn với một ngữ nghĩa nào đó.</a:t>
            </a:r>
            <a:endParaRPr lang="en-US" dirty="0" smtClean="0">
              <a:solidFill>
                <a:srgbClr val="953735"/>
              </a:solidFill>
            </a:endParaRPr>
          </a:p>
        </p:txBody>
      </p:sp>
      <p:sp>
        <p:nvSpPr>
          <p:cNvPr id="5" name="Slide Number Placeholder 4"/>
          <p:cNvSpPr>
            <a:spLocks noGrp="1"/>
          </p:cNvSpPr>
          <p:nvPr>
            <p:ph type="sldNum" sz="quarter" idx="12"/>
          </p:nvPr>
        </p:nvSpPr>
        <p:spPr/>
        <p:txBody>
          <a:bodyPr/>
          <a:lstStyle/>
          <a:p>
            <a:pPr>
              <a:defRPr/>
            </a:pPr>
            <a:fld id="{30C60DD5-46A0-4FA9-B88D-3BFEE22813E8}" type="slidenum">
              <a:rPr lang="en-US" smtClean="0"/>
              <a:pPr>
                <a:defRPr/>
              </a:pPr>
              <a:t>5</a:t>
            </a:fld>
            <a:endParaRPr lang="en-US"/>
          </a:p>
        </p:txBody>
      </p:sp>
    </p:spTree>
    <p:extLst>
      <p:ext uri="{BB962C8B-B14F-4D97-AF65-F5344CB8AC3E}">
        <p14:creationId xmlns:p14="http://schemas.microsoft.com/office/powerpoint/2010/main" val="30475029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5"/>
          <p:cNvSpPr>
            <a:spLocks noGrp="1"/>
          </p:cNvSpPr>
          <p:nvPr>
            <p:ph type="title"/>
          </p:nvPr>
        </p:nvSpPr>
        <p:spPr/>
        <p:txBody>
          <a:bodyPr/>
          <a:lstStyle/>
          <a:p>
            <a:r>
              <a:rPr lang="en-US" smtClean="0"/>
              <a:t>Dữ liệu</a:t>
            </a:r>
          </a:p>
        </p:txBody>
      </p:sp>
      <p:sp>
        <p:nvSpPr>
          <p:cNvPr id="11266" name="Content Placeholder 6"/>
          <p:cNvSpPr>
            <a:spLocks noGrp="1"/>
          </p:cNvSpPr>
          <p:nvPr>
            <p:ph idx="1"/>
          </p:nvPr>
        </p:nvSpPr>
        <p:spPr/>
        <p:txBody>
          <a:bodyPr>
            <a:normAutofit/>
          </a:bodyPr>
          <a:lstStyle/>
          <a:p>
            <a:pPr>
              <a:buFontTx/>
              <a:buBlip>
                <a:blip r:embed="rId3"/>
              </a:buBlip>
            </a:pPr>
            <a:r>
              <a:rPr lang="en-US" dirty="0" err="1" smtClean="0">
                <a:solidFill>
                  <a:srgbClr val="953735"/>
                </a:solidFill>
              </a:rPr>
              <a:t>Dữ</a:t>
            </a:r>
            <a:r>
              <a:rPr lang="en-US" dirty="0" smtClean="0">
                <a:solidFill>
                  <a:srgbClr val="953735"/>
                </a:solidFill>
              </a:rPr>
              <a:t> </a:t>
            </a:r>
            <a:r>
              <a:rPr lang="en-US" dirty="0" err="1" smtClean="0">
                <a:solidFill>
                  <a:srgbClr val="953735"/>
                </a:solidFill>
              </a:rPr>
              <a:t>liệu</a:t>
            </a:r>
            <a:r>
              <a:rPr lang="en-US" dirty="0" smtClean="0">
                <a:solidFill>
                  <a:srgbClr val="953735"/>
                </a:solidFill>
              </a:rPr>
              <a:t> </a:t>
            </a:r>
            <a:r>
              <a:rPr lang="en-US" dirty="0" err="1" smtClean="0">
                <a:solidFill>
                  <a:srgbClr val="953735"/>
                </a:solidFill>
              </a:rPr>
              <a:t>về</a:t>
            </a:r>
            <a:r>
              <a:rPr lang="en-US" dirty="0" smtClean="0">
                <a:solidFill>
                  <a:srgbClr val="953735"/>
                </a:solidFill>
              </a:rPr>
              <a:t> </a:t>
            </a:r>
            <a:r>
              <a:rPr lang="en-US" dirty="0" err="1" smtClean="0">
                <a:solidFill>
                  <a:srgbClr val="953735"/>
                </a:solidFill>
              </a:rPr>
              <a:t>đối</a:t>
            </a:r>
            <a:r>
              <a:rPr lang="en-US" dirty="0" smtClean="0">
                <a:solidFill>
                  <a:srgbClr val="953735"/>
                </a:solidFill>
              </a:rPr>
              <a:t> </a:t>
            </a:r>
            <a:r>
              <a:rPr lang="en-US" dirty="0" err="1" smtClean="0">
                <a:solidFill>
                  <a:srgbClr val="953735"/>
                </a:solidFill>
              </a:rPr>
              <a:t>tượng</a:t>
            </a:r>
            <a:r>
              <a:rPr lang="en-US" dirty="0" smtClean="0">
                <a:solidFill>
                  <a:srgbClr val="953735"/>
                </a:solidFill>
              </a:rPr>
              <a:t> </a:t>
            </a:r>
            <a:r>
              <a:rPr lang="en-US" dirty="0" err="1" smtClean="0">
                <a:solidFill>
                  <a:srgbClr val="953735"/>
                </a:solidFill>
              </a:rPr>
              <a:t>có</a:t>
            </a:r>
            <a:r>
              <a:rPr lang="en-US" dirty="0" smtClean="0">
                <a:solidFill>
                  <a:srgbClr val="953735"/>
                </a:solidFill>
              </a:rPr>
              <a:t> </a:t>
            </a:r>
            <a:r>
              <a:rPr lang="en-US" dirty="0" err="1" smtClean="0">
                <a:solidFill>
                  <a:srgbClr val="953735"/>
                </a:solidFill>
              </a:rPr>
              <a:t>thể</a:t>
            </a:r>
            <a:r>
              <a:rPr lang="en-US" dirty="0" smtClean="0">
                <a:solidFill>
                  <a:srgbClr val="953735"/>
                </a:solidFill>
              </a:rPr>
              <a:t> </a:t>
            </a:r>
            <a:r>
              <a:rPr lang="en-US" dirty="0" err="1" smtClean="0">
                <a:solidFill>
                  <a:srgbClr val="953735"/>
                </a:solidFill>
              </a:rPr>
              <a:t>khác</a:t>
            </a:r>
            <a:r>
              <a:rPr lang="en-US" dirty="0" smtClean="0">
                <a:solidFill>
                  <a:srgbClr val="953735"/>
                </a:solidFill>
              </a:rPr>
              <a:t> </a:t>
            </a:r>
            <a:r>
              <a:rPr lang="en-US" dirty="0" err="1" smtClean="0">
                <a:solidFill>
                  <a:srgbClr val="953735"/>
                </a:solidFill>
              </a:rPr>
              <a:t>nhau</a:t>
            </a:r>
            <a:r>
              <a:rPr lang="en-US" dirty="0" smtClean="0">
                <a:solidFill>
                  <a:srgbClr val="953735"/>
                </a:solidFill>
              </a:rPr>
              <a:t>, </a:t>
            </a:r>
            <a:r>
              <a:rPr lang="en-US" dirty="0" err="1" smtClean="0">
                <a:solidFill>
                  <a:srgbClr val="953735"/>
                </a:solidFill>
              </a:rPr>
              <a:t>tùy</a:t>
            </a:r>
            <a:r>
              <a:rPr lang="en-US" dirty="0" smtClean="0">
                <a:solidFill>
                  <a:srgbClr val="953735"/>
                </a:solidFill>
              </a:rPr>
              <a:t> </a:t>
            </a:r>
            <a:r>
              <a:rPr lang="en-US" dirty="0" err="1" smtClean="0">
                <a:solidFill>
                  <a:srgbClr val="953735"/>
                </a:solidFill>
              </a:rPr>
              <a:t>thuộc</a:t>
            </a:r>
            <a:r>
              <a:rPr lang="en-US" dirty="0" smtClean="0">
                <a:solidFill>
                  <a:srgbClr val="953735"/>
                </a:solidFill>
              </a:rPr>
              <a:t> </a:t>
            </a:r>
            <a:r>
              <a:rPr lang="en-US" dirty="0" err="1" smtClean="0">
                <a:solidFill>
                  <a:srgbClr val="953735"/>
                </a:solidFill>
              </a:rPr>
              <a:t>vào</a:t>
            </a:r>
            <a:r>
              <a:rPr lang="en-US" dirty="0" smtClean="0">
                <a:solidFill>
                  <a:srgbClr val="953735"/>
                </a:solidFill>
              </a:rPr>
              <a:t> </a:t>
            </a:r>
            <a:r>
              <a:rPr lang="en-US" dirty="0" err="1" smtClean="0">
                <a:solidFill>
                  <a:srgbClr val="953735"/>
                </a:solidFill>
              </a:rPr>
              <a:t>ngữ</a:t>
            </a:r>
            <a:r>
              <a:rPr lang="en-US" dirty="0" smtClean="0">
                <a:solidFill>
                  <a:srgbClr val="953735"/>
                </a:solidFill>
              </a:rPr>
              <a:t> </a:t>
            </a:r>
            <a:r>
              <a:rPr lang="en-US" dirty="0" err="1" smtClean="0">
                <a:solidFill>
                  <a:srgbClr val="953735"/>
                </a:solidFill>
              </a:rPr>
              <a:t>cảnh</a:t>
            </a:r>
            <a:r>
              <a:rPr lang="en-US" dirty="0" smtClean="0">
                <a:solidFill>
                  <a:srgbClr val="953735"/>
                </a:solidFill>
              </a:rPr>
              <a:t>.</a:t>
            </a:r>
          </a:p>
          <a:p>
            <a:pPr>
              <a:buFontTx/>
              <a:buBlip>
                <a:blip r:embed="rId3"/>
              </a:buBlip>
            </a:pPr>
            <a:r>
              <a:rPr lang="en-US" dirty="0" err="1" smtClean="0">
                <a:solidFill>
                  <a:srgbClr val="953735"/>
                </a:solidFill>
              </a:rPr>
              <a:t>Ví</a:t>
            </a:r>
            <a:r>
              <a:rPr lang="en-US" dirty="0" smtClean="0">
                <a:solidFill>
                  <a:srgbClr val="953735"/>
                </a:solidFill>
              </a:rPr>
              <a:t> </a:t>
            </a:r>
            <a:r>
              <a:rPr lang="en-US" dirty="0" err="1" smtClean="0">
                <a:solidFill>
                  <a:srgbClr val="953735"/>
                </a:solidFill>
              </a:rPr>
              <a:t>dụ</a:t>
            </a:r>
            <a:r>
              <a:rPr lang="en-US" dirty="0" smtClean="0">
                <a:solidFill>
                  <a:srgbClr val="953735"/>
                </a:solidFill>
              </a:rPr>
              <a:t>: </a:t>
            </a:r>
            <a:r>
              <a:rPr lang="en-US" dirty="0" err="1" smtClean="0">
                <a:solidFill>
                  <a:srgbClr val="953735"/>
                </a:solidFill>
              </a:rPr>
              <a:t>dữ</a:t>
            </a:r>
            <a:r>
              <a:rPr lang="en-US" dirty="0" smtClean="0">
                <a:solidFill>
                  <a:srgbClr val="953735"/>
                </a:solidFill>
              </a:rPr>
              <a:t> </a:t>
            </a:r>
            <a:r>
              <a:rPr lang="en-US" dirty="0" err="1" smtClean="0">
                <a:solidFill>
                  <a:srgbClr val="953735"/>
                </a:solidFill>
              </a:rPr>
              <a:t>liệu</a:t>
            </a:r>
            <a:r>
              <a:rPr lang="en-US" dirty="0" smtClean="0">
                <a:solidFill>
                  <a:srgbClr val="953735"/>
                </a:solidFill>
              </a:rPr>
              <a:t> </a:t>
            </a:r>
            <a:r>
              <a:rPr lang="en-US" dirty="0" err="1" smtClean="0">
                <a:solidFill>
                  <a:srgbClr val="953735"/>
                </a:solidFill>
              </a:rPr>
              <a:t>về</a:t>
            </a:r>
            <a:r>
              <a:rPr lang="en-US" dirty="0" smtClean="0">
                <a:solidFill>
                  <a:srgbClr val="953735"/>
                </a:solidFill>
              </a:rPr>
              <a:t> </a:t>
            </a:r>
            <a:r>
              <a:rPr lang="en-US" dirty="0" err="1" smtClean="0">
                <a:solidFill>
                  <a:srgbClr val="953735"/>
                </a:solidFill>
              </a:rPr>
              <a:t>đối</a:t>
            </a:r>
            <a:r>
              <a:rPr lang="en-US" dirty="0" smtClean="0">
                <a:solidFill>
                  <a:srgbClr val="953735"/>
                </a:solidFill>
              </a:rPr>
              <a:t> </a:t>
            </a:r>
            <a:r>
              <a:rPr lang="en-US" dirty="0" err="1" smtClean="0">
                <a:solidFill>
                  <a:srgbClr val="953735"/>
                </a:solidFill>
              </a:rPr>
              <a:t>tượng</a:t>
            </a:r>
            <a:r>
              <a:rPr lang="en-US" dirty="0" smtClean="0">
                <a:solidFill>
                  <a:srgbClr val="953735"/>
                </a:solidFill>
              </a:rPr>
              <a:t> </a:t>
            </a:r>
            <a:r>
              <a:rPr lang="en-US" dirty="0" err="1" smtClean="0">
                <a:solidFill>
                  <a:srgbClr val="953735"/>
                </a:solidFill>
              </a:rPr>
              <a:t>sinh</a:t>
            </a:r>
            <a:r>
              <a:rPr lang="en-US" dirty="0" smtClean="0">
                <a:solidFill>
                  <a:srgbClr val="953735"/>
                </a:solidFill>
              </a:rPr>
              <a:t> </a:t>
            </a:r>
            <a:r>
              <a:rPr lang="en-US" dirty="0" err="1" smtClean="0">
                <a:solidFill>
                  <a:srgbClr val="953735"/>
                </a:solidFill>
              </a:rPr>
              <a:t>viên</a:t>
            </a:r>
            <a:r>
              <a:rPr lang="en-US" dirty="0" smtClean="0">
                <a:solidFill>
                  <a:srgbClr val="953735"/>
                </a:solidFill>
              </a:rPr>
              <a:t> </a:t>
            </a:r>
            <a:r>
              <a:rPr lang="en-US" dirty="0" err="1" smtClean="0">
                <a:solidFill>
                  <a:srgbClr val="953735"/>
                </a:solidFill>
              </a:rPr>
              <a:t>có</a:t>
            </a:r>
            <a:r>
              <a:rPr lang="en-US" dirty="0" smtClean="0">
                <a:solidFill>
                  <a:srgbClr val="953735"/>
                </a:solidFill>
              </a:rPr>
              <a:t> </a:t>
            </a:r>
            <a:r>
              <a:rPr lang="en-US" dirty="0" err="1" smtClean="0">
                <a:solidFill>
                  <a:srgbClr val="953735"/>
                </a:solidFill>
              </a:rPr>
              <a:t>thể</a:t>
            </a:r>
            <a:r>
              <a:rPr lang="en-US" dirty="0" smtClean="0">
                <a:solidFill>
                  <a:srgbClr val="953735"/>
                </a:solidFill>
              </a:rPr>
              <a:t> </a:t>
            </a:r>
            <a:r>
              <a:rPr lang="en-US" dirty="0" err="1" smtClean="0">
                <a:solidFill>
                  <a:srgbClr val="953735"/>
                </a:solidFill>
              </a:rPr>
              <a:t>khác</a:t>
            </a:r>
            <a:r>
              <a:rPr lang="en-US" dirty="0" smtClean="0">
                <a:solidFill>
                  <a:srgbClr val="953735"/>
                </a:solidFill>
              </a:rPr>
              <a:t> </a:t>
            </a:r>
            <a:r>
              <a:rPr lang="en-US" dirty="0" err="1" smtClean="0">
                <a:solidFill>
                  <a:srgbClr val="953735"/>
                </a:solidFill>
              </a:rPr>
              <a:t>nhau</a:t>
            </a:r>
            <a:r>
              <a:rPr lang="en-US" dirty="0" smtClean="0">
                <a:solidFill>
                  <a:srgbClr val="953735"/>
                </a:solidFill>
              </a:rPr>
              <a:t> </a:t>
            </a:r>
            <a:r>
              <a:rPr lang="en-US" dirty="0" err="1" smtClean="0">
                <a:solidFill>
                  <a:srgbClr val="953735"/>
                </a:solidFill>
              </a:rPr>
              <a:t>tùy</a:t>
            </a:r>
            <a:r>
              <a:rPr lang="en-US" dirty="0" smtClean="0">
                <a:solidFill>
                  <a:srgbClr val="953735"/>
                </a:solidFill>
              </a:rPr>
              <a:t> </a:t>
            </a:r>
            <a:r>
              <a:rPr lang="en-US" dirty="0" err="1" smtClean="0">
                <a:solidFill>
                  <a:srgbClr val="953735"/>
                </a:solidFill>
              </a:rPr>
              <a:t>vào</a:t>
            </a:r>
            <a:r>
              <a:rPr lang="en-US" dirty="0" smtClean="0">
                <a:solidFill>
                  <a:srgbClr val="953735"/>
                </a:solidFill>
              </a:rPr>
              <a:t> </a:t>
            </a:r>
            <a:r>
              <a:rPr lang="en-US" dirty="0" err="1" smtClean="0">
                <a:solidFill>
                  <a:srgbClr val="953735"/>
                </a:solidFill>
              </a:rPr>
              <a:t>mục</a:t>
            </a:r>
            <a:r>
              <a:rPr lang="en-US" dirty="0" smtClean="0">
                <a:solidFill>
                  <a:srgbClr val="953735"/>
                </a:solidFill>
              </a:rPr>
              <a:t> </a:t>
            </a:r>
            <a:r>
              <a:rPr lang="en-US" dirty="0" err="1" smtClean="0">
                <a:solidFill>
                  <a:srgbClr val="953735"/>
                </a:solidFill>
              </a:rPr>
              <a:t>đích</a:t>
            </a:r>
            <a:r>
              <a:rPr lang="en-US" dirty="0" smtClean="0">
                <a:solidFill>
                  <a:srgbClr val="953735"/>
                </a:solidFill>
              </a:rPr>
              <a:t> </a:t>
            </a:r>
            <a:r>
              <a:rPr lang="en-US" dirty="0" err="1" smtClean="0">
                <a:solidFill>
                  <a:srgbClr val="953735"/>
                </a:solidFill>
              </a:rPr>
              <a:t>quản</a:t>
            </a:r>
            <a:r>
              <a:rPr lang="en-US" dirty="0" smtClean="0">
                <a:solidFill>
                  <a:srgbClr val="953735"/>
                </a:solidFill>
              </a:rPr>
              <a:t> </a:t>
            </a:r>
            <a:r>
              <a:rPr lang="en-US" dirty="0" err="1" smtClean="0">
                <a:solidFill>
                  <a:srgbClr val="953735"/>
                </a:solidFill>
              </a:rPr>
              <a:t>lý</a:t>
            </a:r>
            <a:r>
              <a:rPr lang="en-US" dirty="0" smtClean="0">
                <a:solidFill>
                  <a:srgbClr val="953735"/>
                </a:solidFill>
              </a:rPr>
              <a:t>:</a:t>
            </a:r>
          </a:p>
          <a:p>
            <a:pPr lvl="1">
              <a:buFontTx/>
              <a:buBlip>
                <a:blip r:embed="rId4"/>
              </a:buBlip>
            </a:pPr>
            <a:r>
              <a:rPr lang="en-US" dirty="0" err="1" smtClean="0"/>
              <a:t>Quản</a:t>
            </a:r>
            <a:r>
              <a:rPr lang="en-US" dirty="0" smtClean="0"/>
              <a:t> </a:t>
            </a:r>
            <a:r>
              <a:rPr lang="en-US" dirty="0" err="1" smtClean="0"/>
              <a:t>lý</a:t>
            </a:r>
            <a:r>
              <a:rPr lang="en-US" dirty="0" smtClean="0"/>
              <a:t> </a:t>
            </a:r>
            <a:r>
              <a:rPr lang="en-US" dirty="0" err="1" smtClean="0"/>
              <a:t>điểm</a:t>
            </a:r>
            <a:r>
              <a:rPr lang="en-US" dirty="0" smtClean="0"/>
              <a:t>: </a:t>
            </a:r>
            <a:r>
              <a:rPr lang="en-US" dirty="0" err="1" smtClean="0"/>
              <a:t>Tên</a:t>
            </a:r>
            <a:r>
              <a:rPr lang="en-US" dirty="0" smtClean="0"/>
              <a:t>, </a:t>
            </a:r>
            <a:r>
              <a:rPr lang="en-US" dirty="0" err="1" smtClean="0"/>
              <a:t>mã</a:t>
            </a:r>
            <a:r>
              <a:rPr lang="en-US" dirty="0" smtClean="0"/>
              <a:t> </a:t>
            </a:r>
            <a:r>
              <a:rPr lang="en-US" dirty="0" err="1" smtClean="0"/>
              <a:t>sinh</a:t>
            </a:r>
            <a:r>
              <a:rPr lang="en-US" dirty="0" smtClean="0"/>
              <a:t> </a:t>
            </a:r>
            <a:r>
              <a:rPr lang="en-US" dirty="0" err="1" smtClean="0"/>
              <a:t>viên</a:t>
            </a:r>
            <a:r>
              <a:rPr lang="en-US" dirty="0" smtClean="0"/>
              <a:t>, </a:t>
            </a:r>
            <a:r>
              <a:rPr lang="en-US" dirty="0" err="1" smtClean="0"/>
              <a:t>điểm</a:t>
            </a:r>
            <a:r>
              <a:rPr lang="en-US" dirty="0" smtClean="0"/>
              <a:t> </a:t>
            </a:r>
            <a:r>
              <a:rPr lang="en-US" dirty="0" err="1" smtClean="0"/>
              <a:t>môn</a:t>
            </a:r>
            <a:r>
              <a:rPr lang="en-US" dirty="0" smtClean="0"/>
              <a:t> 1, </a:t>
            </a:r>
            <a:r>
              <a:rPr lang="en-US" dirty="0" err="1" smtClean="0"/>
              <a:t>điểm</a:t>
            </a:r>
            <a:r>
              <a:rPr lang="en-US" dirty="0" smtClean="0"/>
              <a:t> </a:t>
            </a:r>
            <a:r>
              <a:rPr lang="en-US" dirty="0" err="1" smtClean="0"/>
              <a:t>môn</a:t>
            </a:r>
            <a:r>
              <a:rPr lang="en-US" dirty="0" smtClean="0"/>
              <a:t> 2, </a:t>
            </a:r>
            <a:r>
              <a:rPr lang="en-US" dirty="0" err="1" smtClean="0"/>
              <a:t>điểm</a:t>
            </a:r>
            <a:r>
              <a:rPr lang="en-US" dirty="0" smtClean="0"/>
              <a:t> </a:t>
            </a:r>
            <a:r>
              <a:rPr lang="en-US" dirty="0" err="1" smtClean="0"/>
              <a:t>môn</a:t>
            </a:r>
            <a:r>
              <a:rPr lang="en-US" dirty="0" smtClean="0"/>
              <a:t> 3</a:t>
            </a:r>
          </a:p>
          <a:p>
            <a:pPr lvl="1">
              <a:buFontTx/>
              <a:buBlip>
                <a:blip r:embed="rId4"/>
              </a:buBlip>
            </a:pP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thân</a:t>
            </a:r>
            <a:r>
              <a:rPr lang="en-US" dirty="0" smtClean="0"/>
              <a:t>: </a:t>
            </a:r>
            <a:r>
              <a:rPr lang="en-US" dirty="0" err="1" smtClean="0"/>
              <a:t>Tên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ngày</a:t>
            </a:r>
            <a:r>
              <a:rPr lang="en-US" dirty="0" smtClean="0"/>
              <a:t> </a:t>
            </a:r>
            <a:r>
              <a:rPr lang="en-US" dirty="0" err="1" smtClean="0"/>
              <a:t>sinh</a:t>
            </a:r>
            <a:r>
              <a:rPr lang="en-US" dirty="0" smtClean="0"/>
              <a:t>, </a:t>
            </a:r>
            <a:r>
              <a:rPr lang="en-US" dirty="0" err="1" smtClean="0"/>
              <a:t>quê</a:t>
            </a:r>
            <a:r>
              <a:rPr lang="en-US" dirty="0" smtClean="0"/>
              <a:t> </a:t>
            </a:r>
            <a:r>
              <a:rPr lang="en-US" dirty="0" err="1" smtClean="0"/>
              <a:t>quán</a:t>
            </a:r>
            <a:r>
              <a:rPr lang="en-US" dirty="0" smtClean="0"/>
              <a:t>, </a:t>
            </a:r>
            <a:r>
              <a:rPr lang="en-US" dirty="0" err="1" smtClean="0"/>
              <a:t>lớp</a:t>
            </a:r>
            <a:endParaRPr lang="en-US" dirty="0" smtClean="0"/>
          </a:p>
        </p:txBody>
      </p:sp>
      <p:sp>
        <p:nvSpPr>
          <p:cNvPr id="5" name="Slide Number Placeholder 4"/>
          <p:cNvSpPr>
            <a:spLocks noGrp="1"/>
          </p:cNvSpPr>
          <p:nvPr>
            <p:ph type="sldNum" sz="quarter" idx="12"/>
          </p:nvPr>
        </p:nvSpPr>
        <p:spPr/>
        <p:txBody>
          <a:bodyPr/>
          <a:lstStyle/>
          <a:p>
            <a:pPr>
              <a:defRPr/>
            </a:pPr>
            <a:fld id="{2B1B25F6-D650-4015-B8E4-CDF083DD0C3C}" type="slidenum">
              <a:rPr lang="en-US" smtClean="0"/>
              <a:pPr>
                <a:defRPr/>
              </a:pPr>
              <a:t>6</a:t>
            </a:fld>
            <a:endParaRPr lang="en-US"/>
          </a:p>
        </p:txBody>
      </p:sp>
    </p:spTree>
    <p:extLst>
      <p:ext uri="{BB962C8B-B14F-4D97-AF65-F5344CB8AC3E}">
        <p14:creationId xmlns:p14="http://schemas.microsoft.com/office/powerpoint/2010/main" val="387855328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p:cNvSpPr>
            <a:spLocks noGrp="1"/>
          </p:cNvSpPr>
          <p:nvPr>
            <p:ph type="title"/>
          </p:nvPr>
        </p:nvSpPr>
        <p:spPr/>
        <p:txBody>
          <a:bodyPr/>
          <a:lstStyle/>
          <a:p>
            <a:r>
              <a:rPr lang="en-US" smtClean="0"/>
              <a:t>Cơ sở dữ liệu (Database) </a:t>
            </a:r>
          </a:p>
        </p:txBody>
      </p:sp>
      <p:sp>
        <p:nvSpPr>
          <p:cNvPr id="12290" name="Content Placeholder 6"/>
          <p:cNvSpPr>
            <a:spLocks noGrp="1"/>
          </p:cNvSpPr>
          <p:nvPr>
            <p:ph idx="1"/>
          </p:nvPr>
        </p:nvSpPr>
        <p:spPr/>
        <p:txBody>
          <a:bodyPr>
            <a:normAutofit/>
          </a:bodyPr>
          <a:lstStyle/>
          <a:p>
            <a:pPr>
              <a:buFontTx/>
              <a:buBlip>
                <a:blip r:embed="rId3"/>
              </a:buBlip>
            </a:pPr>
            <a:r>
              <a:rPr lang="en-US" smtClean="0">
                <a:solidFill>
                  <a:srgbClr val="0000FF"/>
                </a:solidFill>
              </a:rPr>
              <a:t>Cơ sở dữ liệu (CSDL) </a:t>
            </a:r>
            <a:r>
              <a:rPr lang="en-US" smtClean="0">
                <a:solidFill>
                  <a:srgbClr val="953735"/>
                </a:solidFill>
              </a:rPr>
              <a:t>= </a:t>
            </a:r>
            <a:r>
              <a:rPr lang="en-US" err="1" smtClean="0">
                <a:solidFill>
                  <a:srgbClr val="953735"/>
                </a:solidFill>
              </a:rPr>
              <a:t>Tập</a:t>
            </a:r>
            <a:r>
              <a:rPr lang="en-US" smtClean="0">
                <a:solidFill>
                  <a:srgbClr val="953735"/>
                </a:solidFill>
              </a:rPr>
              <a:t> </a:t>
            </a:r>
            <a:r>
              <a:rPr lang="en-US" err="1" smtClean="0">
                <a:solidFill>
                  <a:srgbClr val="953735"/>
                </a:solidFill>
              </a:rPr>
              <a:t>hợp</a:t>
            </a:r>
            <a:r>
              <a:rPr lang="en-US" smtClean="0">
                <a:solidFill>
                  <a:srgbClr val="953735"/>
                </a:solidFill>
              </a:rPr>
              <a:t> </a:t>
            </a:r>
            <a:r>
              <a:rPr lang="en-US" err="1" smtClean="0">
                <a:solidFill>
                  <a:srgbClr val="953735"/>
                </a:solidFill>
              </a:rPr>
              <a:t>dữ</a:t>
            </a:r>
            <a:r>
              <a:rPr lang="en-US" smtClean="0">
                <a:solidFill>
                  <a:srgbClr val="953735"/>
                </a:solidFill>
              </a:rPr>
              <a:t> </a:t>
            </a:r>
            <a:r>
              <a:rPr lang="en-US" err="1" smtClean="0">
                <a:solidFill>
                  <a:srgbClr val="953735"/>
                </a:solidFill>
              </a:rPr>
              <a:t>liệu</a:t>
            </a:r>
            <a:r>
              <a:rPr lang="en-US" smtClean="0">
                <a:solidFill>
                  <a:srgbClr val="953735"/>
                </a:solidFill>
              </a:rPr>
              <a:t> </a:t>
            </a:r>
            <a:r>
              <a:rPr lang="en-US" err="1" smtClean="0">
                <a:solidFill>
                  <a:srgbClr val="953735"/>
                </a:solidFill>
              </a:rPr>
              <a:t>được</a:t>
            </a:r>
            <a:r>
              <a:rPr lang="en-US" smtClean="0">
                <a:solidFill>
                  <a:srgbClr val="953735"/>
                </a:solidFill>
              </a:rPr>
              <a:t> </a:t>
            </a:r>
            <a:r>
              <a:rPr lang="en-US" err="1" smtClean="0">
                <a:solidFill>
                  <a:srgbClr val="953735"/>
                </a:solidFill>
              </a:rPr>
              <a:t>tổ</a:t>
            </a:r>
            <a:r>
              <a:rPr lang="en-US" smtClean="0">
                <a:solidFill>
                  <a:srgbClr val="953735"/>
                </a:solidFill>
              </a:rPr>
              <a:t> </a:t>
            </a:r>
            <a:r>
              <a:rPr lang="en-US" err="1" smtClean="0">
                <a:solidFill>
                  <a:srgbClr val="953735"/>
                </a:solidFill>
              </a:rPr>
              <a:t>chức</a:t>
            </a:r>
            <a:r>
              <a:rPr lang="en-US" smtClean="0">
                <a:solidFill>
                  <a:srgbClr val="953735"/>
                </a:solidFill>
              </a:rPr>
              <a:t> </a:t>
            </a:r>
            <a:r>
              <a:rPr lang="en-US" err="1" smtClean="0">
                <a:solidFill>
                  <a:srgbClr val="0000CC"/>
                </a:solidFill>
              </a:rPr>
              <a:t>có</a:t>
            </a:r>
            <a:r>
              <a:rPr lang="en-US" smtClean="0">
                <a:solidFill>
                  <a:srgbClr val="0000CC"/>
                </a:solidFill>
              </a:rPr>
              <a:t> </a:t>
            </a:r>
            <a:r>
              <a:rPr lang="en-US" err="1" smtClean="0">
                <a:solidFill>
                  <a:srgbClr val="0000CC"/>
                </a:solidFill>
              </a:rPr>
              <a:t>cấu</a:t>
            </a:r>
            <a:r>
              <a:rPr lang="en-US" smtClean="0">
                <a:solidFill>
                  <a:srgbClr val="0000CC"/>
                </a:solidFill>
              </a:rPr>
              <a:t> </a:t>
            </a:r>
            <a:r>
              <a:rPr lang="en-US" err="1" smtClean="0">
                <a:solidFill>
                  <a:srgbClr val="0000CC"/>
                </a:solidFill>
              </a:rPr>
              <a:t>trúc</a:t>
            </a:r>
            <a:r>
              <a:rPr lang="en-US" smtClean="0">
                <a:solidFill>
                  <a:srgbClr val="0000CC"/>
                </a:solidFill>
              </a:rPr>
              <a:t> </a:t>
            </a:r>
            <a:r>
              <a:rPr lang="en-US" err="1" smtClean="0">
                <a:solidFill>
                  <a:srgbClr val="0000CC"/>
                </a:solidFill>
              </a:rPr>
              <a:t>liên</a:t>
            </a:r>
            <a:r>
              <a:rPr lang="en-US" smtClean="0">
                <a:solidFill>
                  <a:srgbClr val="0000CC"/>
                </a:solidFill>
              </a:rPr>
              <a:t> </a:t>
            </a:r>
            <a:r>
              <a:rPr lang="en-US" err="1" smtClean="0">
                <a:solidFill>
                  <a:srgbClr val="0000CC"/>
                </a:solidFill>
              </a:rPr>
              <a:t>quan</a:t>
            </a:r>
            <a:r>
              <a:rPr lang="en-US" smtClean="0">
                <a:solidFill>
                  <a:srgbClr val="0000CC"/>
                </a:solidFill>
              </a:rPr>
              <a:t> </a:t>
            </a:r>
            <a:r>
              <a:rPr lang="en-US" err="1" smtClean="0">
                <a:solidFill>
                  <a:srgbClr val="0000CC"/>
                </a:solidFill>
              </a:rPr>
              <a:t>với</a:t>
            </a:r>
            <a:r>
              <a:rPr lang="en-US" smtClean="0">
                <a:solidFill>
                  <a:srgbClr val="0000CC"/>
                </a:solidFill>
              </a:rPr>
              <a:t> </a:t>
            </a:r>
            <a:r>
              <a:rPr lang="en-US" err="1" smtClean="0">
                <a:solidFill>
                  <a:srgbClr val="0000CC"/>
                </a:solidFill>
              </a:rPr>
              <a:t>nhau</a:t>
            </a:r>
            <a:r>
              <a:rPr lang="en-US" smtClean="0">
                <a:solidFill>
                  <a:srgbClr val="0000CC"/>
                </a:solidFill>
              </a:rPr>
              <a:t> </a:t>
            </a:r>
            <a:r>
              <a:rPr lang="en-US" err="1" smtClean="0">
                <a:solidFill>
                  <a:srgbClr val="953735"/>
                </a:solidFill>
              </a:rPr>
              <a:t>và</a:t>
            </a:r>
            <a:r>
              <a:rPr lang="en-US" smtClean="0">
                <a:solidFill>
                  <a:srgbClr val="953735"/>
                </a:solidFill>
              </a:rPr>
              <a:t> </a:t>
            </a:r>
            <a:r>
              <a:rPr lang="en-US" err="1" smtClean="0">
                <a:solidFill>
                  <a:srgbClr val="953735"/>
                </a:solidFill>
              </a:rPr>
              <a:t>được</a:t>
            </a:r>
            <a:r>
              <a:rPr lang="en-US" smtClean="0">
                <a:solidFill>
                  <a:srgbClr val="953735"/>
                </a:solidFill>
              </a:rPr>
              <a:t> </a:t>
            </a:r>
            <a:r>
              <a:rPr lang="en-US" err="1" smtClean="0">
                <a:solidFill>
                  <a:srgbClr val="953735"/>
                </a:solidFill>
              </a:rPr>
              <a:t>lưu</a:t>
            </a:r>
            <a:r>
              <a:rPr lang="en-US" smtClean="0">
                <a:solidFill>
                  <a:srgbClr val="953735"/>
                </a:solidFill>
              </a:rPr>
              <a:t> </a:t>
            </a:r>
            <a:r>
              <a:rPr lang="en-US" err="1" smtClean="0">
                <a:solidFill>
                  <a:srgbClr val="953735"/>
                </a:solidFill>
              </a:rPr>
              <a:t>trữ</a:t>
            </a:r>
            <a:r>
              <a:rPr lang="en-US" smtClean="0">
                <a:solidFill>
                  <a:srgbClr val="953735"/>
                </a:solidFill>
              </a:rPr>
              <a:t> </a:t>
            </a:r>
            <a:r>
              <a:rPr lang="en-US" err="1" smtClean="0">
                <a:solidFill>
                  <a:srgbClr val="953735"/>
                </a:solidFill>
              </a:rPr>
              <a:t>trong</a:t>
            </a:r>
            <a:r>
              <a:rPr lang="en-US" smtClean="0">
                <a:solidFill>
                  <a:srgbClr val="953735"/>
                </a:solidFill>
              </a:rPr>
              <a:t> </a:t>
            </a:r>
            <a:r>
              <a:rPr lang="en-US" err="1" smtClean="0">
                <a:solidFill>
                  <a:srgbClr val="953735"/>
                </a:solidFill>
              </a:rPr>
              <a:t>máy</a:t>
            </a:r>
            <a:r>
              <a:rPr lang="en-US" smtClean="0">
                <a:solidFill>
                  <a:srgbClr val="953735"/>
                </a:solidFill>
              </a:rPr>
              <a:t> </a:t>
            </a:r>
            <a:r>
              <a:rPr lang="en-US" err="1" smtClean="0">
                <a:solidFill>
                  <a:srgbClr val="953735"/>
                </a:solidFill>
              </a:rPr>
              <a:t>tính</a:t>
            </a:r>
            <a:r>
              <a:rPr lang="en-US" smtClean="0">
                <a:solidFill>
                  <a:srgbClr val="953735"/>
                </a:solidFill>
              </a:rPr>
              <a:t>.</a:t>
            </a:r>
          </a:p>
          <a:p>
            <a:pPr>
              <a:buFontTx/>
              <a:buBlip>
                <a:blip r:embed="rId3"/>
              </a:buBlip>
            </a:pPr>
            <a:r>
              <a:rPr lang="en-US" smtClean="0">
                <a:solidFill>
                  <a:srgbClr val="953735"/>
                </a:solidFill>
              </a:rPr>
              <a:t>CSDL </a:t>
            </a:r>
            <a:r>
              <a:rPr lang="en-US" err="1" smtClean="0">
                <a:solidFill>
                  <a:srgbClr val="953735"/>
                </a:solidFill>
              </a:rPr>
              <a:t>được</a:t>
            </a:r>
            <a:r>
              <a:rPr lang="en-US" smtClean="0">
                <a:solidFill>
                  <a:srgbClr val="953735"/>
                </a:solidFill>
              </a:rPr>
              <a:t> </a:t>
            </a:r>
            <a:r>
              <a:rPr lang="en-US" err="1" smtClean="0">
                <a:solidFill>
                  <a:srgbClr val="953735"/>
                </a:solidFill>
              </a:rPr>
              <a:t>thiết</a:t>
            </a:r>
            <a:r>
              <a:rPr lang="en-US" smtClean="0">
                <a:solidFill>
                  <a:srgbClr val="953735"/>
                </a:solidFill>
              </a:rPr>
              <a:t> </a:t>
            </a:r>
            <a:r>
              <a:rPr lang="en-US" err="1" smtClean="0">
                <a:solidFill>
                  <a:srgbClr val="953735"/>
                </a:solidFill>
              </a:rPr>
              <a:t>kế</a:t>
            </a:r>
            <a:r>
              <a:rPr lang="en-US" smtClean="0">
                <a:solidFill>
                  <a:srgbClr val="953735"/>
                </a:solidFill>
              </a:rPr>
              <a:t>, </a:t>
            </a:r>
            <a:r>
              <a:rPr lang="en-US" err="1" smtClean="0">
                <a:solidFill>
                  <a:srgbClr val="953735"/>
                </a:solidFill>
              </a:rPr>
              <a:t>xây</a:t>
            </a:r>
            <a:r>
              <a:rPr lang="en-US" smtClean="0">
                <a:solidFill>
                  <a:srgbClr val="953735"/>
                </a:solidFill>
              </a:rPr>
              <a:t> </a:t>
            </a:r>
            <a:r>
              <a:rPr lang="en-US" err="1" smtClean="0">
                <a:solidFill>
                  <a:srgbClr val="953735"/>
                </a:solidFill>
              </a:rPr>
              <a:t>dựng</a:t>
            </a:r>
            <a:r>
              <a:rPr lang="en-US" smtClean="0">
                <a:solidFill>
                  <a:srgbClr val="953735"/>
                </a:solidFill>
              </a:rPr>
              <a:t> </a:t>
            </a:r>
            <a:r>
              <a:rPr lang="en-US" err="1" smtClean="0">
                <a:solidFill>
                  <a:srgbClr val="953735"/>
                </a:solidFill>
              </a:rPr>
              <a:t>cho</a:t>
            </a:r>
            <a:r>
              <a:rPr lang="en-US" smtClean="0">
                <a:solidFill>
                  <a:srgbClr val="953735"/>
                </a:solidFill>
              </a:rPr>
              <a:t> </a:t>
            </a:r>
            <a:r>
              <a:rPr lang="en-US" err="1" smtClean="0">
                <a:solidFill>
                  <a:srgbClr val="953735"/>
                </a:solidFill>
              </a:rPr>
              <a:t>phép</a:t>
            </a:r>
            <a:r>
              <a:rPr lang="en-US" smtClean="0">
                <a:solidFill>
                  <a:srgbClr val="953735"/>
                </a:solidFill>
              </a:rPr>
              <a:t> </a:t>
            </a:r>
            <a:r>
              <a:rPr lang="en-US" err="1" smtClean="0">
                <a:solidFill>
                  <a:srgbClr val="953735"/>
                </a:solidFill>
              </a:rPr>
              <a:t>người</a:t>
            </a:r>
            <a:r>
              <a:rPr lang="en-US" smtClean="0">
                <a:solidFill>
                  <a:srgbClr val="953735"/>
                </a:solidFill>
              </a:rPr>
              <a:t> </a:t>
            </a:r>
            <a:r>
              <a:rPr lang="en-US" err="1" smtClean="0">
                <a:solidFill>
                  <a:srgbClr val="953735"/>
                </a:solidFill>
              </a:rPr>
              <a:t>dùng</a:t>
            </a:r>
            <a:r>
              <a:rPr lang="en-US" smtClean="0">
                <a:solidFill>
                  <a:srgbClr val="953735"/>
                </a:solidFill>
              </a:rPr>
              <a:t> </a:t>
            </a:r>
            <a:r>
              <a:rPr lang="en-US" err="1" smtClean="0">
                <a:solidFill>
                  <a:srgbClr val="0000CC"/>
                </a:solidFill>
              </a:rPr>
              <a:t>lưu</a:t>
            </a:r>
            <a:r>
              <a:rPr lang="en-US" smtClean="0">
                <a:solidFill>
                  <a:srgbClr val="0000CC"/>
                </a:solidFill>
              </a:rPr>
              <a:t> </a:t>
            </a:r>
            <a:r>
              <a:rPr lang="en-US" err="1" smtClean="0">
                <a:solidFill>
                  <a:srgbClr val="0000CC"/>
                </a:solidFill>
              </a:rPr>
              <a:t>trữ</a:t>
            </a:r>
            <a:r>
              <a:rPr lang="en-US" smtClean="0">
                <a:solidFill>
                  <a:srgbClr val="953735"/>
                </a:solidFill>
              </a:rPr>
              <a:t> </a:t>
            </a:r>
            <a:r>
              <a:rPr lang="en-US" err="1" smtClean="0">
                <a:solidFill>
                  <a:srgbClr val="953735"/>
                </a:solidFill>
              </a:rPr>
              <a:t>dữ</a:t>
            </a:r>
            <a:r>
              <a:rPr lang="en-US" smtClean="0">
                <a:solidFill>
                  <a:srgbClr val="953735"/>
                </a:solidFill>
              </a:rPr>
              <a:t> </a:t>
            </a:r>
            <a:r>
              <a:rPr lang="en-US" err="1" smtClean="0">
                <a:solidFill>
                  <a:srgbClr val="953735"/>
                </a:solidFill>
              </a:rPr>
              <a:t>liệu</a:t>
            </a:r>
            <a:r>
              <a:rPr lang="en-US" smtClean="0">
                <a:solidFill>
                  <a:srgbClr val="953735"/>
                </a:solidFill>
              </a:rPr>
              <a:t>, </a:t>
            </a:r>
            <a:r>
              <a:rPr lang="en-US" err="1" smtClean="0">
                <a:solidFill>
                  <a:srgbClr val="0000CC"/>
                </a:solidFill>
              </a:rPr>
              <a:t>truy</a:t>
            </a:r>
            <a:r>
              <a:rPr lang="en-US" smtClean="0">
                <a:solidFill>
                  <a:srgbClr val="0000CC"/>
                </a:solidFill>
              </a:rPr>
              <a:t> </a:t>
            </a:r>
            <a:r>
              <a:rPr lang="en-US" err="1" smtClean="0">
                <a:solidFill>
                  <a:srgbClr val="0000CC"/>
                </a:solidFill>
              </a:rPr>
              <a:t>xuất</a:t>
            </a:r>
            <a:r>
              <a:rPr lang="en-US" smtClean="0">
                <a:solidFill>
                  <a:srgbClr val="0000CC"/>
                </a:solidFill>
              </a:rPr>
              <a:t> </a:t>
            </a:r>
            <a:r>
              <a:rPr lang="en-US" err="1" smtClean="0">
                <a:solidFill>
                  <a:srgbClr val="953735"/>
                </a:solidFill>
              </a:rPr>
              <a:t>thông</a:t>
            </a:r>
            <a:r>
              <a:rPr lang="en-US" smtClean="0">
                <a:solidFill>
                  <a:srgbClr val="953735"/>
                </a:solidFill>
              </a:rPr>
              <a:t> tin </a:t>
            </a:r>
            <a:r>
              <a:rPr lang="en-US" err="1" smtClean="0">
                <a:solidFill>
                  <a:srgbClr val="953735"/>
                </a:solidFill>
              </a:rPr>
              <a:t>hoặc</a:t>
            </a:r>
            <a:r>
              <a:rPr lang="en-US" smtClean="0">
                <a:solidFill>
                  <a:srgbClr val="953735"/>
                </a:solidFill>
              </a:rPr>
              <a:t> </a:t>
            </a:r>
            <a:r>
              <a:rPr lang="en-US" err="1" smtClean="0">
                <a:solidFill>
                  <a:srgbClr val="0000CC"/>
                </a:solidFill>
              </a:rPr>
              <a:t>cập</a:t>
            </a:r>
            <a:r>
              <a:rPr lang="en-US" smtClean="0">
                <a:solidFill>
                  <a:srgbClr val="0000CC"/>
                </a:solidFill>
              </a:rPr>
              <a:t> </a:t>
            </a:r>
            <a:r>
              <a:rPr lang="en-US" err="1" smtClean="0">
                <a:solidFill>
                  <a:srgbClr val="0000CC"/>
                </a:solidFill>
              </a:rPr>
              <a:t>nhật</a:t>
            </a:r>
            <a:r>
              <a:rPr lang="en-US" smtClean="0">
                <a:solidFill>
                  <a:srgbClr val="0000CC"/>
                </a:solidFill>
              </a:rPr>
              <a:t> </a:t>
            </a:r>
            <a:r>
              <a:rPr lang="en-US" err="1" smtClean="0">
                <a:solidFill>
                  <a:srgbClr val="953735"/>
                </a:solidFill>
              </a:rPr>
              <a:t>dữ</a:t>
            </a:r>
            <a:r>
              <a:rPr lang="en-US" smtClean="0">
                <a:solidFill>
                  <a:srgbClr val="953735"/>
                </a:solidFill>
              </a:rPr>
              <a:t> </a:t>
            </a:r>
            <a:r>
              <a:rPr lang="en-US" err="1" smtClean="0">
                <a:solidFill>
                  <a:srgbClr val="953735"/>
                </a:solidFill>
              </a:rPr>
              <a:t>liệu</a:t>
            </a:r>
            <a:endParaRPr lang="en-US" smtClean="0">
              <a:solidFill>
                <a:srgbClr val="953735"/>
              </a:solidFill>
            </a:endParaRPr>
          </a:p>
        </p:txBody>
      </p:sp>
      <p:sp>
        <p:nvSpPr>
          <p:cNvPr id="5" name="Slide Number Placeholder 4"/>
          <p:cNvSpPr>
            <a:spLocks noGrp="1"/>
          </p:cNvSpPr>
          <p:nvPr>
            <p:ph type="sldNum" sz="quarter" idx="12"/>
          </p:nvPr>
        </p:nvSpPr>
        <p:spPr/>
        <p:txBody>
          <a:bodyPr/>
          <a:lstStyle/>
          <a:p>
            <a:pPr>
              <a:defRPr/>
            </a:pPr>
            <a:fld id="{061ED09F-FE4F-46FC-A37F-222B81CBAB7B}" type="slidenum">
              <a:rPr lang="en-US" smtClean="0"/>
              <a:pPr>
                <a:defRPr/>
              </a:pPr>
              <a:t>7</a:t>
            </a:fld>
            <a:endParaRPr lang="en-US"/>
          </a:p>
        </p:txBody>
      </p:sp>
      <p:grpSp>
        <p:nvGrpSpPr>
          <p:cNvPr id="12294" name="Group 12"/>
          <p:cNvGrpSpPr>
            <a:grpSpLocks/>
          </p:cNvGrpSpPr>
          <p:nvPr/>
        </p:nvGrpSpPr>
        <p:grpSpPr bwMode="auto">
          <a:xfrm>
            <a:off x="1219200" y="4419600"/>
            <a:ext cx="7162800" cy="1785938"/>
            <a:chOff x="1676400" y="3429000"/>
            <a:chExt cx="6858000" cy="1524000"/>
          </a:xfrm>
        </p:grpSpPr>
        <p:sp>
          <p:nvSpPr>
            <p:cNvPr id="12295" name="AutoShape 4"/>
            <p:cNvSpPr>
              <a:spLocks noChangeArrowheads="1"/>
            </p:cNvSpPr>
            <p:nvPr/>
          </p:nvSpPr>
          <p:spPr bwMode="auto">
            <a:xfrm>
              <a:off x="3124200" y="3429000"/>
              <a:ext cx="2133600" cy="1524000"/>
            </a:xfrm>
            <a:prstGeom prst="can">
              <a:avLst>
                <a:gd name="adj" fmla="val 25000"/>
              </a:avLst>
            </a:prstGeom>
            <a:gradFill rotWithShape="0">
              <a:gsLst>
                <a:gs pos="0">
                  <a:srgbClr val="03D4A8"/>
                </a:gs>
                <a:gs pos="25000">
                  <a:srgbClr val="21D6E0"/>
                </a:gs>
                <a:gs pos="75000">
                  <a:srgbClr val="0087E6"/>
                </a:gs>
                <a:gs pos="100000">
                  <a:srgbClr val="005CBF"/>
                </a:gs>
              </a:gsLst>
              <a:lin ang="5400000"/>
            </a:gradFill>
            <a:ln w="9525">
              <a:solidFill>
                <a:schemeClr val="tx1"/>
              </a:solidFill>
              <a:round/>
              <a:headEnd/>
              <a:tailEnd/>
            </a:ln>
          </p:spPr>
          <p:txBody>
            <a:bodyPr wrap="none" anchor="ctr"/>
            <a:lstStyle/>
            <a:p>
              <a:r>
                <a:rPr lang="en-US">
                  <a:solidFill>
                    <a:schemeClr val="bg1"/>
                  </a:solidFill>
                </a:rPr>
                <a:t>     Cơ sở dữ liệu</a:t>
              </a:r>
            </a:p>
          </p:txBody>
        </p:sp>
        <p:sp>
          <p:nvSpPr>
            <p:cNvPr id="12296" name="Text Box 7"/>
            <p:cNvSpPr txBox="1">
              <a:spLocks noChangeArrowheads="1"/>
            </p:cNvSpPr>
            <p:nvPr/>
          </p:nvSpPr>
          <p:spPr bwMode="auto">
            <a:xfrm>
              <a:off x="1676400" y="3962400"/>
              <a:ext cx="1447800" cy="315195"/>
            </a:xfrm>
            <a:prstGeom prst="rect">
              <a:avLst/>
            </a:prstGeom>
            <a:noFill/>
            <a:ln w="9525">
              <a:noFill/>
              <a:miter lim="800000"/>
              <a:headEnd/>
              <a:tailEnd/>
            </a:ln>
          </p:spPr>
          <p:txBody>
            <a:bodyPr>
              <a:spAutoFit/>
            </a:bodyPr>
            <a:lstStyle/>
            <a:p>
              <a:pPr>
                <a:spcBef>
                  <a:spcPct val="50000"/>
                </a:spcBef>
              </a:pPr>
              <a:r>
                <a:rPr lang="en-US">
                  <a:solidFill>
                    <a:srgbClr val="0000FF"/>
                  </a:solidFill>
                </a:rPr>
                <a:t>Người dùng</a:t>
              </a:r>
            </a:p>
          </p:txBody>
        </p:sp>
        <p:sp>
          <p:nvSpPr>
            <p:cNvPr id="12297" name="Text Box 8"/>
            <p:cNvSpPr txBox="1">
              <a:spLocks noChangeArrowheads="1"/>
            </p:cNvSpPr>
            <p:nvPr/>
          </p:nvSpPr>
          <p:spPr bwMode="auto">
            <a:xfrm>
              <a:off x="5907931" y="4343400"/>
              <a:ext cx="2626469" cy="551536"/>
            </a:xfrm>
            <a:prstGeom prst="rect">
              <a:avLst/>
            </a:prstGeom>
            <a:noFill/>
            <a:ln w="9525">
              <a:noFill/>
              <a:miter lim="800000"/>
              <a:headEnd/>
              <a:tailEnd/>
            </a:ln>
          </p:spPr>
          <p:txBody>
            <a:bodyPr>
              <a:spAutoFit/>
            </a:bodyPr>
            <a:lstStyle/>
            <a:p>
              <a:pPr algn="ctr">
                <a:spcBef>
                  <a:spcPct val="50000"/>
                </a:spcBef>
              </a:pPr>
              <a:r>
                <a:rPr lang="en-US" err="1">
                  <a:solidFill>
                    <a:srgbClr val="FF0000"/>
                  </a:solidFill>
                </a:rPr>
                <a:t>Truy</a:t>
              </a:r>
              <a:r>
                <a:rPr lang="en-US">
                  <a:solidFill>
                    <a:srgbClr val="FF0000"/>
                  </a:solidFill>
                </a:rPr>
                <a:t> </a:t>
              </a:r>
              <a:r>
                <a:rPr lang="en-US" err="1">
                  <a:solidFill>
                    <a:srgbClr val="FF0000"/>
                  </a:solidFill>
                </a:rPr>
                <a:t>xuất</a:t>
              </a:r>
              <a:r>
                <a:rPr lang="en-US">
                  <a:solidFill>
                    <a:srgbClr val="FF0000"/>
                  </a:solidFill>
                </a:rPr>
                <a:t> </a:t>
              </a:r>
              <a:r>
                <a:rPr lang="en-US" err="1">
                  <a:solidFill>
                    <a:srgbClr val="FF0000"/>
                  </a:solidFill>
                </a:rPr>
                <a:t>thông</a:t>
              </a:r>
              <a:r>
                <a:rPr lang="en-US">
                  <a:solidFill>
                    <a:srgbClr val="FF0000"/>
                  </a:solidFill>
                </a:rPr>
                <a:t> tin </a:t>
              </a:r>
              <a:r>
                <a:rPr lang="en-US" err="1">
                  <a:solidFill>
                    <a:srgbClr val="FF0000"/>
                  </a:solidFill>
                </a:rPr>
                <a:t>và</a:t>
              </a:r>
              <a:r>
                <a:rPr lang="en-US">
                  <a:solidFill>
                    <a:srgbClr val="FF0000"/>
                  </a:solidFill>
                </a:rPr>
                <a:t> </a:t>
              </a:r>
              <a:r>
                <a:rPr lang="en-US" err="1">
                  <a:solidFill>
                    <a:srgbClr val="FF0000"/>
                  </a:solidFill>
                </a:rPr>
                <a:t>cập</a:t>
              </a:r>
              <a:r>
                <a:rPr lang="en-US">
                  <a:solidFill>
                    <a:srgbClr val="FF0000"/>
                  </a:solidFill>
                </a:rPr>
                <a:t> </a:t>
              </a:r>
              <a:r>
                <a:rPr lang="en-US" err="1">
                  <a:solidFill>
                    <a:srgbClr val="FF0000"/>
                  </a:solidFill>
                </a:rPr>
                <a:t>nhật</a:t>
              </a:r>
              <a:r>
                <a:rPr lang="en-US">
                  <a:solidFill>
                    <a:srgbClr val="FF0000"/>
                  </a:solidFill>
                </a:rPr>
                <a:t> </a:t>
              </a:r>
              <a:r>
                <a:rPr lang="en-US" err="1">
                  <a:solidFill>
                    <a:srgbClr val="FF0000"/>
                  </a:solidFill>
                </a:rPr>
                <a:t>dữ</a:t>
              </a:r>
              <a:r>
                <a:rPr lang="en-US">
                  <a:solidFill>
                    <a:srgbClr val="FF0000"/>
                  </a:solidFill>
                </a:rPr>
                <a:t> </a:t>
              </a:r>
              <a:r>
                <a:rPr lang="en-US" err="1">
                  <a:solidFill>
                    <a:srgbClr val="FF0000"/>
                  </a:solidFill>
                </a:rPr>
                <a:t>liệu</a:t>
              </a:r>
              <a:endParaRPr lang="en-US">
                <a:solidFill>
                  <a:srgbClr val="FF0000"/>
                </a:solidFill>
              </a:endParaRPr>
            </a:p>
          </p:txBody>
        </p:sp>
        <p:sp>
          <p:nvSpPr>
            <p:cNvPr id="12298" name="Text Box 9"/>
            <p:cNvSpPr txBox="1">
              <a:spLocks noChangeArrowheads="1"/>
            </p:cNvSpPr>
            <p:nvPr/>
          </p:nvSpPr>
          <p:spPr bwMode="auto">
            <a:xfrm>
              <a:off x="6126804" y="3429000"/>
              <a:ext cx="2407596" cy="315195"/>
            </a:xfrm>
            <a:prstGeom prst="rect">
              <a:avLst/>
            </a:prstGeom>
            <a:noFill/>
            <a:ln w="9525">
              <a:noFill/>
              <a:miter lim="800000"/>
              <a:headEnd/>
              <a:tailEnd/>
            </a:ln>
          </p:spPr>
          <p:txBody>
            <a:bodyPr>
              <a:spAutoFit/>
            </a:bodyPr>
            <a:lstStyle/>
            <a:p>
              <a:pPr>
                <a:spcBef>
                  <a:spcPct val="50000"/>
                </a:spcBef>
              </a:pPr>
              <a:r>
                <a:rPr lang="en-US">
                  <a:solidFill>
                    <a:srgbClr val="0000FF"/>
                  </a:solidFill>
                </a:rPr>
                <a:t>Lưu trữ thông tin</a:t>
              </a:r>
            </a:p>
          </p:txBody>
        </p:sp>
        <p:cxnSp>
          <p:nvCxnSpPr>
            <p:cNvPr id="12299" name="AutoShape 11"/>
            <p:cNvCxnSpPr>
              <a:cxnSpLocks noChangeShapeType="1"/>
            </p:cNvCxnSpPr>
            <p:nvPr/>
          </p:nvCxnSpPr>
          <p:spPr bwMode="auto">
            <a:xfrm rot="10800000" flipV="1">
              <a:off x="5334002" y="3689122"/>
              <a:ext cx="719846" cy="501878"/>
            </a:xfrm>
            <a:prstGeom prst="straightConnector1">
              <a:avLst/>
            </a:prstGeom>
            <a:noFill/>
            <a:ln w="25400">
              <a:solidFill>
                <a:srgbClr val="0000FF"/>
              </a:solidFill>
              <a:round/>
              <a:headEnd/>
              <a:tailEnd type="triangle" w="lg" len="med"/>
            </a:ln>
          </p:spPr>
        </p:cxnSp>
        <p:cxnSp>
          <p:nvCxnSpPr>
            <p:cNvPr id="12300" name="AutoShape 12"/>
            <p:cNvCxnSpPr>
              <a:cxnSpLocks noChangeShapeType="1"/>
            </p:cNvCxnSpPr>
            <p:nvPr/>
          </p:nvCxnSpPr>
          <p:spPr bwMode="auto">
            <a:xfrm rot="10800000">
              <a:off x="5334002" y="4267200"/>
              <a:ext cx="865761" cy="332348"/>
            </a:xfrm>
            <a:prstGeom prst="straightConnector1">
              <a:avLst/>
            </a:prstGeom>
            <a:noFill/>
            <a:ln w="25400">
              <a:solidFill>
                <a:srgbClr val="0000FF"/>
              </a:solidFill>
              <a:round/>
              <a:headEnd/>
              <a:tailEnd type="triangle" w="lg" len="med"/>
            </a:ln>
          </p:spPr>
        </p:cxnSp>
        <p:sp>
          <p:nvSpPr>
            <p:cNvPr id="12301" name="Line 13"/>
            <p:cNvSpPr>
              <a:spLocks noChangeShapeType="1"/>
            </p:cNvSpPr>
            <p:nvPr/>
          </p:nvSpPr>
          <p:spPr bwMode="auto">
            <a:xfrm>
              <a:off x="1676400" y="4343400"/>
              <a:ext cx="1371600" cy="0"/>
            </a:xfrm>
            <a:prstGeom prst="line">
              <a:avLst/>
            </a:prstGeom>
            <a:noFill/>
            <a:ln w="25400">
              <a:solidFill>
                <a:srgbClr val="0000FF"/>
              </a:solidFill>
              <a:round/>
              <a:headEnd/>
              <a:tailEnd type="triangle" w="lg" len="med"/>
            </a:ln>
          </p:spPr>
          <p:txBody>
            <a:bodyPr wrap="none" anchor="ctr"/>
            <a:lstStyle/>
            <a:p>
              <a:endParaRPr lang="en-US"/>
            </a:p>
          </p:txBody>
        </p:sp>
      </p:grpSp>
    </p:spTree>
    <p:extLst>
      <p:ext uri="{BB962C8B-B14F-4D97-AF65-F5344CB8AC3E}">
        <p14:creationId xmlns:p14="http://schemas.microsoft.com/office/powerpoint/2010/main" val="3961982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5"/>
          <p:cNvSpPr>
            <a:spLocks noGrp="1"/>
          </p:cNvSpPr>
          <p:nvPr>
            <p:ph type="title"/>
          </p:nvPr>
        </p:nvSpPr>
        <p:spPr/>
        <p:txBody>
          <a:bodyPr/>
          <a:lstStyle/>
          <a:p>
            <a:r>
              <a:rPr lang="en-US" smtClean="0"/>
              <a:t>Cơ sở dữ liệu</a:t>
            </a:r>
          </a:p>
        </p:txBody>
      </p:sp>
      <p:sp>
        <p:nvSpPr>
          <p:cNvPr id="13314" name="Content Placeholder 6"/>
          <p:cNvSpPr>
            <a:spLocks noGrp="1"/>
          </p:cNvSpPr>
          <p:nvPr>
            <p:ph idx="1"/>
          </p:nvPr>
        </p:nvSpPr>
        <p:spPr/>
        <p:txBody>
          <a:bodyPr>
            <a:normAutofit/>
          </a:bodyPr>
          <a:lstStyle/>
          <a:p>
            <a:pPr>
              <a:buFontTx/>
              <a:buBlip>
                <a:blip r:embed="rId2"/>
              </a:buBlip>
            </a:pPr>
            <a:r>
              <a:rPr lang="en-US" smtClean="0">
                <a:solidFill>
                  <a:srgbClr val="953735"/>
                </a:solidFill>
              </a:rPr>
              <a:t>CSDL </a:t>
            </a:r>
            <a:r>
              <a:rPr lang="en-US" err="1" smtClean="0">
                <a:solidFill>
                  <a:srgbClr val="953735"/>
                </a:solidFill>
              </a:rPr>
              <a:t>được</a:t>
            </a:r>
            <a:r>
              <a:rPr lang="en-US" smtClean="0">
                <a:solidFill>
                  <a:srgbClr val="953735"/>
                </a:solidFill>
              </a:rPr>
              <a:t> </a:t>
            </a:r>
            <a:r>
              <a:rPr lang="en-US" err="1" smtClean="0">
                <a:solidFill>
                  <a:srgbClr val="953735"/>
                </a:solidFill>
              </a:rPr>
              <a:t>tổ</a:t>
            </a:r>
            <a:r>
              <a:rPr lang="en-US" smtClean="0">
                <a:solidFill>
                  <a:srgbClr val="953735"/>
                </a:solidFill>
              </a:rPr>
              <a:t> </a:t>
            </a:r>
            <a:r>
              <a:rPr lang="en-US" err="1" smtClean="0">
                <a:solidFill>
                  <a:srgbClr val="953735"/>
                </a:solidFill>
              </a:rPr>
              <a:t>chức</a:t>
            </a:r>
            <a:r>
              <a:rPr lang="en-US" smtClean="0">
                <a:solidFill>
                  <a:srgbClr val="953735"/>
                </a:solidFill>
              </a:rPr>
              <a:t> </a:t>
            </a:r>
            <a:r>
              <a:rPr lang="en-US" err="1" smtClean="0">
                <a:solidFill>
                  <a:srgbClr val="953735"/>
                </a:solidFill>
              </a:rPr>
              <a:t>có</a:t>
            </a:r>
            <a:r>
              <a:rPr lang="en-US" smtClean="0">
                <a:solidFill>
                  <a:srgbClr val="953735"/>
                </a:solidFill>
              </a:rPr>
              <a:t> </a:t>
            </a:r>
            <a:r>
              <a:rPr lang="en-US" err="1" smtClean="0">
                <a:solidFill>
                  <a:srgbClr val="953735"/>
                </a:solidFill>
              </a:rPr>
              <a:t>cấu</a:t>
            </a:r>
            <a:r>
              <a:rPr lang="en-US" smtClean="0">
                <a:solidFill>
                  <a:srgbClr val="953735"/>
                </a:solidFill>
              </a:rPr>
              <a:t> </a:t>
            </a:r>
            <a:r>
              <a:rPr lang="en-US" err="1" smtClean="0">
                <a:solidFill>
                  <a:srgbClr val="953735"/>
                </a:solidFill>
              </a:rPr>
              <a:t>trúc</a:t>
            </a:r>
            <a:r>
              <a:rPr lang="en-US" smtClean="0">
                <a:solidFill>
                  <a:srgbClr val="953735"/>
                </a:solidFill>
              </a:rPr>
              <a:t>: </a:t>
            </a:r>
          </a:p>
          <a:p>
            <a:pPr lvl="1">
              <a:buFontTx/>
              <a:buBlip>
                <a:blip r:embed="rId3"/>
              </a:buBlip>
            </a:pPr>
            <a:r>
              <a:rPr lang="en-US" err="1" smtClean="0"/>
              <a:t>Các</a:t>
            </a:r>
            <a:r>
              <a:rPr lang="en-US" smtClean="0"/>
              <a:t> </a:t>
            </a:r>
            <a:r>
              <a:rPr lang="en-US" err="1" smtClean="0"/>
              <a:t>dữ</a:t>
            </a:r>
            <a:r>
              <a:rPr lang="en-US" smtClean="0"/>
              <a:t> </a:t>
            </a:r>
            <a:r>
              <a:rPr lang="en-US" err="1" smtClean="0"/>
              <a:t>liệu</a:t>
            </a:r>
            <a:r>
              <a:rPr lang="en-US" smtClean="0"/>
              <a:t> </a:t>
            </a:r>
            <a:r>
              <a:rPr lang="en-US" err="1" smtClean="0"/>
              <a:t>được</a:t>
            </a:r>
            <a:r>
              <a:rPr lang="en-US" smtClean="0"/>
              <a:t> </a:t>
            </a:r>
            <a:r>
              <a:rPr lang="en-US" err="1" smtClean="0"/>
              <a:t>lưu</a:t>
            </a:r>
            <a:r>
              <a:rPr lang="en-US" smtClean="0"/>
              <a:t> </a:t>
            </a:r>
            <a:r>
              <a:rPr lang="en-US" err="1" smtClean="0"/>
              <a:t>trữ</a:t>
            </a:r>
            <a:r>
              <a:rPr lang="en-US" smtClean="0"/>
              <a:t> </a:t>
            </a:r>
            <a:r>
              <a:rPr lang="en-US" err="1" smtClean="0"/>
              <a:t>có</a:t>
            </a:r>
            <a:r>
              <a:rPr lang="en-US" smtClean="0"/>
              <a:t> </a:t>
            </a:r>
            <a:r>
              <a:rPr lang="en-US" err="1" smtClean="0"/>
              <a:t>cấu</a:t>
            </a:r>
            <a:r>
              <a:rPr lang="en-US" smtClean="0"/>
              <a:t> </a:t>
            </a:r>
            <a:r>
              <a:rPr lang="en-US" err="1" smtClean="0"/>
              <a:t>trúc</a:t>
            </a:r>
            <a:r>
              <a:rPr lang="en-US" smtClean="0"/>
              <a:t> </a:t>
            </a:r>
            <a:r>
              <a:rPr lang="en-US" err="1" smtClean="0"/>
              <a:t>thành</a:t>
            </a:r>
            <a:r>
              <a:rPr lang="en-US" smtClean="0"/>
              <a:t> </a:t>
            </a:r>
            <a:r>
              <a:rPr lang="en-US" err="1" smtClean="0"/>
              <a:t>các</a:t>
            </a:r>
            <a:r>
              <a:rPr lang="en-US" smtClean="0"/>
              <a:t> </a:t>
            </a:r>
            <a:r>
              <a:rPr lang="en-US" err="1" smtClean="0"/>
              <a:t>bản</a:t>
            </a:r>
            <a:r>
              <a:rPr lang="en-US" smtClean="0"/>
              <a:t> </a:t>
            </a:r>
            <a:r>
              <a:rPr lang="en-US" err="1" smtClean="0"/>
              <a:t>ghi</a:t>
            </a:r>
            <a:r>
              <a:rPr lang="en-US" smtClean="0"/>
              <a:t> (record), </a:t>
            </a:r>
            <a:r>
              <a:rPr lang="en-US" err="1" smtClean="0"/>
              <a:t>các</a:t>
            </a:r>
            <a:r>
              <a:rPr lang="en-US" smtClean="0"/>
              <a:t> </a:t>
            </a:r>
            <a:r>
              <a:rPr lang="en-US" err="1" smtClean="0"/>
              <a:t>trường</a:t>
            </a:r>
            <a:r>
              <a:rPr lang="en-US" smtClean="0"/>
              <a:t> </a:t>
            </a:r>
            <a:r>
              <a:rPr lang="en-US" err="1" smtClean="0"/>
              <a:t>dữ</a:t>
            </a:r>
            <a:r>
              <a:rPr lang="en-US" smtClean="0"/>
              <a:t> </a:t>
            </a:r>
            <a:r>
              <a:rPr lang="en-US" err="1" smtClean="0"/>
              <a:t>liệu</a:t>
            </a:r>
            <a:r>
              <a:rPr lang="en-US" smtClean="0"/>
              <a:t> (field).</a:t>
            </a:r>
          </a:p>
          <a:p>
            <a:pPr lvl="1">
              <a:buFontTx/>
              <a:buBlip>
                <a:blip r:embed="rId3"/>
              </a:buBlip>
            </a:pPr>
            <a:r>
              <a:rPr lang="en-US" err="1" smtClean="0"/>
              <a:t>Các</a:t>
            </a:r>
            <a:r>
              <a:rPr lang="en-US" smtClean="0"/>
              <a:t> </a:t>
            </a:r>
            <a:r>
              <a:rPr lang="en-US" err="1" smtClean="0"/>
              <a:t>dữ</a:t>
            </a:r>
            <a:r>
              <a:rPr lang="en-US" smtClean="0"/>
              <a:t> </a:t>
            </a:r>
            <a:r>
              <a:rPr lang="en-US" err="1" smtClean="0"/>
              <a:t>liệu</a:t>
            </a:r>
            <a:r>
              <a:rPr lang="en-US" smtClean="0"/>
              <a:t> </a:t>
            </a:r>
            <a:r>
              <a:rPr lang="en-US" err="1" smtClean="0"/>
              <a:t>lưu</a:t>
            </a:r>
            <a:r>
              <a:rPr lang="en-US" smtClean="0"/>
              <a:t> </a:t>
            </a:r>
            <a:r>
              <a:rPr lang="en-US" err="1" smtClean="0"/>
              <a:t>trữ</a:t>
            </a:r>
            <a:r>
              <a:rPr lang="en-US" smtClean="0"/>
              <a:t> </a:t>
            </a:r>
            <a:r>
              <a:rPr lang="en-US" err="1" smtClean="0"/>
              <a:t>có</a:t>
            </a:r>
            <a:r>
              <a:rPr lang="en-US" smtClean="0"/>
              <a:t> </a:t>
            </a:r>
            <a:r>
              <a:rPr lang="en-US" err="1" smtClean="0"/>
              <a:t>mối</a:t>
            </a:r>
            <a:r>
              <a:rPr lang="en-US" smtClean="0"/>
              <a:t> </a:t>
            </a:r>
            <a:r>
              <a:rPr lang="en-US" err="1" smtClean="0"/>
              <a:t>quan</a:t>
            </a:r>
            <a:r>
              <a:rPr lang="en-US" smtClean="0"/>
              <a:t> </a:t>
            </a:r>
            <a:r>
              <a:rPr lang="en-US" err="1" smtClean="0"/>
              <a:t>hệ</a:t>
            </a:r>
            <a:r>
              <a:rPr lang="en-US" smtClean="0"/>
              <a:t> (</a:t>
            </a:r>
            <a:r>
              <a:rPr lang="en-US" smtClean="0">
                <a:solidFill>
                  <a:srgbClr val="FF0000"/>
                </a:solidFill>
              </a:rPr>
              <a:t>relation</a:t>
            </a:r>
            <a:r>
              <a:rPr lang="en-US" smtClean="0"/>
              <a:t>) </a:t>
            </a:r>
            <a:r>
              <a:rPr lang="en-US" err="1" smtClean="0"/>
              <a:t>với</a:t>
            </a:r>
            <a:r>
              <a:rPr lang="en-US" smtClean="0"/>
              <a:t> </a:t>
            </a:r>
            <a:r>
              <a:rPr lang="en-US" err="1" smtClean="0"/>
              <a:t>nhau</a:t>
            </a:r>
            <a:r>
              <a:rPr lang="en-US" smtClean="0"/>
              <a:t>.</a:t>
            </a:r>
          </a:p>
          <a:p>
            <a:pPr>
              <a:buFontTx/>
              <a:buBlip>
                <a:blip r:embed="rId2"/>
              </a:buBlip>
            </a:pPr>
            <a:r>
              <a:rPr lang="en-US" err="1" smtClean="0">
                <a:solidFill>
                  <a:srgbClr val="953735"/>
                </a:solidFill>
              </a:rPr>
              <a:t>Khả</a:t>
            </a:r>
            <a:r>
              <a:rPr lang="en-US" smtClean="0">
                <a:solidFill>
                  <a:srgbClr val="953735"/>
                </a:solidFill>
              </a:rPr>
              <a:t> </a:t>
            </a:r>
            <a:r>
              <a:rPr lang="en-US" err="1" smtClean="0">
                <a:solidFill>
                  <a:srgbClr val="953735"/>
                </a:solidFill>
              </a:rPr>
              <a:t>năng</a:t>
            </a:r>
            <a:r>
              <a:rPr lang="en-US" smtClean="0">
                <a:solidFill>
                  <a:srgbClr val="953735"/>
                </a:solidFill>
              </a:rPr>
              <a:t> </a:t>
            </a:r>
            <a:r>
              <a:rPr lang="en-US" err="1" smtClean="0">
                <a:solidFill>
                  <a:srgbClr val="953735"/>
                </a:solidFill>
              </a:rPr>
              <a:t>truy</a:t>
            </a:r>
            <a:r>
              <a:rPr lang="en-US" smtClean="0">
                <a:solidFill>
                  <a:srgbClr val="953735"/>
                </a:solidFill>
              </a:rPr>
              <a:t> </a:t>
            </a:r>
            <a:r>
              <a:rPr lang="en-US" err="1" smtClean="0">
                <a:solidFill>
                  <a:srgbClr val="953735"/>
                </a:solidFill>
              </a:rPr>
              <a:t>xuất</a:t>
            </a:r>
            <a:r>
              <a:rPr lang="en-US" smtClean="0">
                <a:solidFill>
                  <a:srgbClr val="953735"/>
                </a:solidFill>
              </a:rPr>
              <a:t> </a:t>
            </a:r>
            <a:r>
              <a:rPr lang="en-US" err="1" smtClean="0">
                <a:solidFill>
                  <a:srgbClr val="953735"/>
                </a:solidFill>
              </a:rPr>
              <a:t>thông</a:t>
            </a:r>
            <a:r>
              <a:rPr lang="en-US" smtClean="0">
                <a:solidFill>
                  <a:srgbClr val="953735"/>
                </a:solidFill>
              </a:rPr>
              <a:t> tin </a:t>
            </a:r>
            <a:r>
              <a:rPr lang="en-US" err="1" smtClean="0">
                <a:solidFill>
                  <a:srgbClr val="953735"/>
                </a:solidFill>
              </a:rPr>
              <a:t>từ</a:t>
            </a:r>
            <a:r>
              <a:rPr lang="en-US" smtClean="0">
                <a:solidFill>
                  <a:srgbClr val="953735"/>
                </a:solidFill>
              </a:rPr>
              <a:t> CSDL:</a:t>
            </a:r>
          </a:p>
          <a:p>
            <a:pPr lvl="1">
              <a:buFontTx/>
              <a:buBlip>
                <a:blip r:embed="rId3"/>
              </a:buBlip>
            </a:pPr>
            <a:r>
              <a:rPr lang="en-US" smtClean="0"/>
              <a:t>CSDL </a:t>
            </a:r>
            <a:r>
              <a:rPr lang="en-US" err="1" smtClean="0"/>
              <a:t>được</a:t>
            </a:r>
            <a:r>
              <a:rPr lang="en-US" smtClean="0"/>
              <a:t> </a:t>
            </a:r>
            <a:r>
              <a:rPr lang="en-US" err="1" smtClean="0"/>
              <a:t>cấu</a:t>
            </a:r>
            <a:r>
              <a:rPr lang="en-US" smtClean="0"/>
              <a:t> </a:t>
            </a:r>
            <a:r>
              <a:rPr lang="en-US" err="1" smtClean="0"/>
              <a:t>trúc</a:t>
            </a:r>
            <a:r>
              <a:rPr lang="en-US" smtClean="0"/>
              <a:t> </a:t>
            </a:r>
            <a:r>
              <a:rPr lang="en-US" err="1" smtClean="0"/>
              <a:t>để</a:t>
            </a:r>
            <a:r>
              <a:rPr lang="en-US" smtClean="0"/>
              <a:t> </a:t>
            </a:r>
            <a:r>
              <a:rPr lang="en-US" err="1" smtClean="0"/>
              <a:t>dễ</a:t>
            </a:r>
            <a:r>
              <a:rPr lang="en-US" smtClean="0"/>
              <a:t> </a:t>
            </a:r>
            <a:r>
              <a:rPr lang="en-US" err="1" smtClean="0"/>
              <a:t>dàng</a:t>
            </a:r>
            <a:r>
              <a:rPr lang="en-US" smtClean="0"/>
              <a:t> </a:t>
            </a:r>
            <a:r>
              <a:rPr lang="en-US" err="1" smtClean="0"/>
              <a:t>truy</a:t>
            </a:r>
            <a:r>
              <a:rPr lang="en-US" smtClean="0"/>
              <a:t> </a:t>
            </a:r>
            <a:r>
              <a:rPr lang="en-US" err="1" smtClean="0"/>
              <a:t>cập</a:t>
            </a:r>
            <a:r>
              <a:rPr lang="en-US" smtClean="0"/>
              <a:t>, </a:t>
            </a:r>
            <a:r>
              <a:rPr lang="en-US" err="1" smtClean="0"/>
              <a:t>quản</a:t>
            </a:r>
            <a:r>
              <a:rPr lang="en-US" smtClean="0"/>
              <a:t> </a:t>
            </a:r>
            <a:r>
              <a:rPr lang="en-US" err="1" smtClean="0"/>
              <a:t>lý</a:t>
            </a:r>
            <a:r>
              <a:rPr lang="en-US" smtClean="0"/>
              <a:t> </a:t>
            </a:r>
            <a:r>
              <a:rPr lang="en-US" err="1" smtClean="0"/>
              <a:t>và</a:t>
            </a:r>
            <a:r>
              <a:rPr lang="en-US" smtClean="0"/>
              <a:t> </a:t>
            </a:r>
            <a:r>
              <a:rPr lang="en-US" err="1" smtClean="0"/>
              <a:t>cập</a:t>
            </a:r>
            <a:r>
              <a:rPr lang="en-US" smtClean="0"/>
              <a:t> </a:t>
            </a:r>
            <a:r>
              <a:rPr lang="en-US" err="1" smtClean="0"/>
              <a:t>nhật</a:t>
            </a:r>
            <a:endParaRPr lang="en-US" smtClean="0"/>
          </a:p>
          <a:p>
            <a:pPr>
              <a:buFontTx/>
              <a:buNone/>
            </a:pPr>
            <a:r>
              <a:rPr lang="en-US" smtClean="0">
                <a:solidFill>
                  <a:srgbClr val="953735"/>
                </a:solidFill>
                <a:sym typeface="Wingdings" pitchFamily="2" charset="2"/>
              </a:rPr>
              <a:t> </a:t>
            </a:r>
            <a:r>
              <a:rPr lang="en-US" err="1" smtClean="0">
                <a:solidFill>
                  <a:srgbClr val="953735"/>
                </a:solidFill>
                <a:sym typeface="Wingdings" pitchFamily="2" charset="2"/>
              </a:rPr>
              <a:t>Cần</a:t>
            </a:r>
            <a:r>
              <a:rPr lang="en-US" smtClean="0">
                <a:solidFill>
                  <a:srgbClr val="953735"/>
                </a:solidFill>
                <a:sym typeface="Wingdings" pitchFamily="2" charset="2"/>
              </a:rPr>
              <a:t> </a:t>
            </a:r>
            <a:r>
              <a:rPr lang="en-US" err="1" smtClean="0">
                <a:solidFill>
                  <a:srgbClr val="953735"/>
                </a:solidFill>
                <a:sym typeface="Wingdings" pitchFamily="2" charset="2"/>
              </a:rPr>
              <a:t>phải</a:t>
            </a:r>
            <a:r>
              <a:rPr lang="en-US" smtClean="0">
                <a:solidFill>
                  <a:srgbClr val="953735"/>
                </a:solidFill>
                <a:sym typeface="Wingdings" pitchFamily="2" charset="2"/>
              </a:rPr>
              <a:t> </a:t>
            </a:r>
            <a:r>
              <a:rPr lang="en-US" err="1" smtClean="0">
                <a:solidFill>
                  <a:srgbClr val="953735"/>
                </a:solidFill>
                <a:sym typeface="Wingdings" pitchFamily="2" charset="2"/>
              </a:rPr>
              <a:t>quản</a:t>
            </a:r>
            <a:r>
              <a:rPr lang="en-US" smtClean="0">
                <a:solidFill>
                  <a:srgbClr val="953735"/>
                </a:solidFill>
                <a:sym typeface="Wingdings" pitchFamily="2" charset="2"/>
              </a:rPr>
              <a:t> </a:t>
            </a:r>
            <a:r>
              <a:rPr lang="en-US" err="1" smtClean="0">
                <a:solidFill>
                  <a:srgbClr val="953735"/>
                </a:solidFill>
                <a:sym typeface="Wingdings" pitchFamily="2" charset="2"/>
              </a:rPr>
              <a:t>trị</a:t>
            </a:r>
            <a:r>
              <a:rPr lang="en-US" smtClean="0">
                <a:solidFill>
                  <a:srgbClr val="953735"/>
                </a:solidFill>
                <a:sym typeface="Wingdings" pitchFamily="2" charset="2"/>
              </a:rPr>
              <a:t> CSDL</a:t>
            </a:r>
            <a:endParaRPr lang="en-US" smtClean="0">
              <a:solidFill>
                <a:srgbClr val="953735"/>
              </a:solidFill>
            </a:endParaRPr>
          </a:p>
          <a:p>
            <a:pPr lvl="1">
              <a:buFontTx/>
              <a:buBlip>
                <a:blip r:embed="rId3"/>
              </a:buBlip>
            </a:pPr>
            <a:endParaRPr lang="en-US" smtClean="0"/>
          </a:p>
        </p:txBody>
      </p:sp>
      <p:sp>
        <p:nvSpPr>
          <p:cNvPr id="5" name="Slide Number Placeholder 4"/>
          <p:cNvSpPr>
            <a:spLocks noGrp="1"/>
          </p:cNvSpPr>
          <p:nvPr>
            <p:ph type="sldNum" sz="quarter" idx="12"/>
          </p:nvPr>
        </p:nvSpPr>
        <p:spPr/>
        <p:txBody>
          <a:bodyPr/>
          <a:lstStyle/>
          <a:p>
            <a:pPr>
              <a:defRPr/>
            </a:pPr>
            <a:fld id="{BB5B64CC-1B27-4442-B0D4-AF9F02994349}" type="slidenum">
              <a:rPr lang="en-US" smtClean="0"/>
              <a:pPr>
                <a:defRPr/>
              </a:pPr>
              <a:t>8</a:t>
            </a:fld>
            <a:endParaRPr lang="en-US"/>
          </a:p>
        </p:txBody>
      </p:sp>
    </p:spTree>
    <p:extLst>
      <p:ext uri="{BB962C8B-B14F-4D97-AF65-F5344CB8AC3E}">
        <p14:creationId xmlns:p14="http://schemas.microsoft.com/office/powerpoint/2010/main" val="288451478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5"/>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p>
        </p:txBody>
      </p:sp>
      <p:sp>
        <p:nvSpPr>
          <p:cNvPr id="14338" name="Content Placeholder 6"/>
          <p:cNvSpPr>
            <a:spLocks noGrp="1"/>
          </p:cNvSpPr>
          <p:nvPr>
            <p:ph idx="1"/>
          </p:nvPr>
        </p:nvSpPr>
        <p:spPr/>
        <p:txBody>
          <a:bodyPr>
            <a:normAutofit/>
          </a:bodyPr>
          <a:lstStyle/>
          <a:p>
            <a:pPr>
              <a:lnSpc>
                <a:spcPct val="150000"/>
              </a:lnSpc>
              <a:buFontTx/>
              <a:buBlip>
                <a:blip r:embed="rId3"/>
              </a:buBlip>
            </a:pPr>
            <a:r>
              <a:rPr lang="en-US" sz="2400" smtClean="0">
                <a:solidFill>
                  <a:srgbClr val="953735"/>
                </a:solidFill>
              </a:rPr>
              <a:t>Ví dụ một CSDL:</a:t>
            </a:r>
          </a:p>
        </p:txBody>
      </p:sp>
      <p:sp>
        <p:nvSpPr>
          <p:cNvPr id="5" name="Slide Number Placeholder 4"/>
          <p:cNvSpPr>
            <a:spLocks noGrp="1"/>
          </p:cNvSpPr>
          <p:nvPr>
            <p:ph type="sldNum" sz="quarter" idx="12"/>
          </p:nvPr>
        </p:nvSpPr>
        <p:spPr/>
        <p:txBody>
          <a:bodyPr/>
          <a:lstStyle/>
          <a:p>
            <a:pPr>
              <a:defRPr/>
            </a:pPr>
            <a:fld id="{90745C11-50AC-422A-9053-8B1AA6C877DF}" type="slidenum">
              <a:rPr lang="en-US" smtClean="0"/>
              <a:pPr>
                <a:defRPr/>
              </a:pPr>
              <a:t>9</a:t>
            </a:fld>
            <a:endParaRPr lang="en-US"/>
          </a:p>
        </p:txBody>
      </p:sp>
      <p:grpSp>
        <p:nvGrpSpPr>
          <p:cNvPr id="14342" name="Group 20"/>
          <p:cNvGrpSpPr>
            <a:grpSpLocks/>
          </p:cNvGrpSpPr>
          <p:nvPr/>
        </p:nvGrpSpPr>
        <p:grpSpPr bwMode="auto">
          <a:xfrm>
            <a:off x="1676400" y="1295400"/>
            <a:ext cx="6858000" cy="5029200"/>
            <a:chOff x="2286000" y="990600"/>
            <a:chExt cx="7108902" cy="5334000"/>
          </a:xfrm>
        </p:grpSpPr>
        <p:cxnSp>
          <p:nvCxnSpPr>
            <p:cNvPr id="10" name="Straight Arrow Connector 9"/>
            <p:cNvCxnSpPr/>
            <p:nvPr/>
          </p:nvCxnSpPr>
          <p:spPr>
            <a:xfrm rot="16200000" flipH="1">
              <a:off x="4033082" y="2507642"/>
              <a:ext cx="772824" cy="16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3429678" y="4725073"/>
              <a:ext cx="990639" cy="6852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345" name="Picture 3" descr="C:\Users\ngapt\Desktop\images.jpg"/>
            <p:cNvPicPr>
              <a:picLocks noChangeAspect="1" noChangeArrowheads="1"/>
            </p:cNvPicPr>
            <p:nvPr/>
          </p:nvPicPr>
          <p:blipFill>
            <a:blip r:embed="rId4"/>
            <a:srcRect/>
            <a:stretch>
              <a:fillRect/>
            </a:stretch>
          </p:blipFill>
          <p:spPr bwMode="auto">
            <a:xfrm>
              <a:off x="3962400" y="990600"/>
              <a:ext cx="1295400" cy="1295400"/>
            </a:xfrm>
            <a:prstGeom prst="rect">
              <a:avLst/>
            </a:prstGeom>
            <a:noFill/>
            <a:ln w="9525">
              <a:noFill/>
              <a:miter lim="800000"/>
              <a:headEnd/>
              <a:tailEnd/>
            </a:ln>
          </p:spPr>
        </p:pic>
        <p:sp>
          <p:nvSpPr>
            <p:cNvPr id="19" name="Flowchart: Magnetic Disk 18"/>
            <p:cNvSpPr/>
            <p:nvPr/>
          </p:nvSpPr>
          <p:spPr>
            <a:xfrm>
              <a:off x="2819168" y="2894879"/>
              <a:ext cx="3809517" cy="1830195"/>
            </a:xfrm>
            <a:prstGeom prst="flowChartMagneticDisk">
              <a:avLst/>
            </a:prstGeom>
            <a:solidFill>
              <a:schemeClr val="accent3">
                <a:lumMod val="60000"/>
                <a:lumOff val="4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err="1">
                  <a:solidFill>
                    <a:schemeClr val="tx1"/>
                  </a:solidFill>
                </a:rPr>
                <a:t>Kho</a:t>
              </a:r>
              <a:r>
                <a:rPr lang="en-US">
                  <a:solidFill>
                    <a:schemeClr val="tx1"/>
                  </a:solidFill>
                </a:rPr>
                <a:t> </a:t>
              </a:r>
              <a:r>
                <a:rPr lang="en-US" err="1">
                  <a:solidFill>
                    <a:schemeClr val="tx1"/>
                  </a:solidFill>
                </a:rPr>
                <a:t>dữ</a:t>
              </a:r>
              <a:r>
                <a:rPr lang="en-US">
                  <a:solidFill>
                    <a:schemeClr val="tx1"/>
                  </a:solidFill>
                </a:rPr>
                <a:t> </a:t>
              </a:r>
              <a:r>
                <a:rPr lang="en-US" err="1">
                  <a:solidFill>
                    <a:schemeClr val="tx1"/>
                  </a:solidFill>
                </a:rPr>
                <a:t>liệu</a:t>
              </a:r>
              <a:r>
                <a:rPr lang="en-US">
                  <a:solidFill>
                    <a:schemeClr val="tx1"/>
                  </a:solidFill>
                </a:rPr>
                <a:t> </a:t>
              </a:r>
              <a:r>
                <a:rPr lang="en-US" err="1">
                  <a:solidFill>
                    <a:schemeClr val="tx1"/>
                  </a:solidFill>
                </a:rPr>
                <a:t>về</a:t>
              </a:r>
              <a:r>
                <a:rPr lang="en-US">
                  <a:solidFill>
                    <a:schemeClr val="tx1"/>
                  </a:solidFill>
                </a:rPr>
                <a:t> </a:t>
              </a:r>
              <a:r>
                <a:rPr lang="en-US" err="1">
                  <a:solidFill>
                    <a:schemeClr val="tx1"/>
                  </a:solidFill>
                </a:rPr>
                <a:t>từng</a:t>
              </a:r>
              <a:r>
                <a:rPr lang="en-US">
                  <a:solidFill>
                    <a:schemeClr val="tx1"/>
                  </a:solidFill>
                </a:rPr>
                <a:t> </a:t>
              </a:r>
              <a:r>
                <a:rPr lang="en-US" err="1">
                  <a:solidFill>
                    <a:schemeClr val="tx1"/>
                  </a:solidFill>
                </a:rPr>
                <a:t>cuốn</a:t>
              </a:r>
              <a:r>
                <a:rPr lang="en-US">
                  <a:solidFill>
                    <a:schemeClr val="tx1"/>
                  </a:solidFill>
                </a:rPr>
                <a:t> </a:t>
              </a:r>
              <a:r>
                <a:rPr lang="en-US" err="1">
                  <a:solidFill>
                    <a:schemeClr val="tx1"/>
                  </a:solidFill>
                </a:rPr>
                <a:t>sách</a:t>
              </a:r>
              <a:r>
                <a:rPr lang="en-US">
                  <a:solidFill>
                    <a:schemeClr val="tx1"/>
                  </a:solidFill>
                </a:rPr>
                <a:t> </a:t>
              </a:r>
              <a:r>
                <a:rPr lang="en-US" err="1">
                  <a:solidFill>
                    <a:schemeClr val="tx1"/>
                  </a:solidFill>
                </a:rPr>
                <a:t>gồm</a:t>
              </a:r>
              <a:r>
                <a:rPr lang="en-US">
                  <a:solidFill>
                    <a:schemeClr val="tx1"/>
                  </a:solidFill>
                </a:rPr>
                <a:t>: </a:t>
              </a:r>
            </a:p>
            <a:p>
              <a:pPr lvl="3">
                <a:buFontTx/>
                <a:buChar char="-"/>
                <a:defRPr/>
              </a:pPr>
              <a:r>
                <a:rPr lang="en-US">
                  <a:solidFill>
                    <a:schemeClr val="tx1"/>
                  </a:solidFill>
                </a:rPr>
                <a:t> </a:t>
              </a:r>
              <a:r>
                <a:rPr lang="en-US" sz="1600" err="1">
                  <a:solidFill>
                    <a:schemeClr val="tx1"/>
                  </a:solidFill>
                </a:rPr>
                <a:t>Tên</a:t>
              </a:r>
              <a:r>
                <a:rPr lang="en-US" sz="1600">
                  <a:solidFill>
                    <a:schemeClr val="tx1"/>
                  </a:solidFill>
                </a:rPr>
                <a:t> </a:t>
              </a:r>
              <a:r>
                <a:rPr lang="en-US" sz="1600" err="1">
                  <a:solidFill>
                    <a:schemeClr val="tx1"/>
                  </a:solidFill>
                </a:rPr>
                <a:t>sách</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Tên</a:t>
              </a:r>
              <a:r>
                <a:rPr lang="en-US" sz="1600">
                  <a:solidFill>
                    <a:schemeClr val="tx1"/>
                  </a:solidFill>
                </a:rPr>
                <a:t> </a:t>
              </a:r>
              <a:r>
                <a:rPr lang="en-US" sz="1600" err="1">
                  <a:solidFill>
                    <a:schemeClr val="tx1"/>
                  </a:solidFill>
                </a:rPr>
                <a:t>tác</a:t>
              </a:r>
              <a:r>
                <a:rPr lang="en-US" sz="1600">
                  <a:solidFill>
                    <a:schemeClr val="tx1"/>
                  </a:solidFill>
                </a:rPr>
                <a:t> </a:t>
              </a:r>
              <a:r>
                <a:rPr lang="en-US" sz="1600" err="1">
                  <a:solidFill>
                    <a:schemeClr val="tx1"/>
                  </a:solidFill>
                </a:rPr>
                <a:t>giả</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Nhà</a:t>
              </a:r>
              <a:r>
                <a:rPr lang="en-US" sz="1600">
                  <a:solidFill>
                    <a:schemeClr val="tx1"/>
                  </a:solidFill>
                </a:rPr>
                <a:t> </a:t>
              </a:r>
              <a:r>
                <a:rPr lang="en-US" sz="1600" err="1">
                  <a:solidFill>
                    <a:schemeClr val="tx1"/>
                  </a:solidFill>
                </a:rPr>
                <a:t>xuất</a:t>
              </a:r>
              <a:r>
                <a:rPr lang="en-US" sz="1600">
                  <a:solidFill>
                    <a:schemeClr val="tx1"/>
                  </a:solidFill>
                </a:rPr>
                <a:t> </a:t>
              </a:r>
              <a:r>
                <a:rPr lang="en-US" sz="1600" err="1">
                  <a:solidFill>
                    <a:schemeClr val="tx1"/>
                  </a:solidFill>
                </a:rPr>
                <a:t>bản</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Năm</a:t>
              </a:r>
              <a:r>
                <a:rPr lang="en-US" sz="1600">
                  <a:solidFill>
                    <a:schemeClr val="tx1"/>
                  </a:solidFill>
                </a:rPr>
                <a:t> </a:t>
              </a:r>
              <a:r>
                <a:rPr lang="en-US" sz="1600" err="1">
                  <a:solidFill>
                    <a:schemeClr val="tx1"/>
                  </a:solidFill>
                </a:rPr>
                <a:t>xuất</a:t>
              </a:r>
              <a:r>
                <a:rPr lang="en-US" sz="1600">
                  <a:solidFill>
                    <a:schemeClr val="tx1"/>
                  </a:solidFill>
                </a:rPr>
                <a:t> </a:t>
              </a:r>
              <a:r>
                <a:rPr lang="en-US" sz="1600" err="1">
                  <a:solidFill>
                    <a:schemeClr val="tx1"/>
                  </a:solidFill>
                </a:rPr>
                <a:t>bản</a:t>
              </a:r>
              <a:endParaRPr lang="en-US" sz="1600">
                <a:solidFill>
                  <a:schemeClr val="tx1"/>
                </a:solidFill>
              </a:endParaRPr>
            </a:p>
            <a:p>
              <a:pPr lvl="3">
                <a:buFontTx/>
                <a:buChar char="-"/>
                <a:defRPr/>
              </a:pPr>
              <a:r>
                <a:rPr lang="en-US" sz="1600">
                  <a:solidFill>
                    <a:schemeClr val="tx1"/>
                  </a:solidFill>
                </a:rPr>
                <a:t> </a:t>
              </a:r>
              <a:r>
                <a:rPr lang="en-US" sz="1600" err="1" smtClean="0">
                  <a:solidFill>
                    <a:schemeClr val="tx1"/>
                  </a:solidFill>
                </a:rPr>
                <a:t>Giá</a:t>
              </a:r>
              <a:r>
                <a:rPr lang="en-US" sz="1600">
                  <a:solidFill>
                    <a:schemeClr val="tx1"/>
                  </a:solidFill>
                </a:rPr>
                <a:t> </a:t>
              </a:r>
              <a:r>
                <a:rPr lang="en-US" sz="1600" err="1" smtClean="0">
                  <a:solidFill>
                    <a:schemeClr val="tx1"/>
                  </a:solidFill>
                </a:rPr>
                <a:t>bán</a:t>
              </a:r>
              <a:endParaRPr lang="en-US" sz="1600">
                <a:solidFill>
                  <a:schemeClr val="tx1"/>
                </a:solidFill>
              </a:endParaRPr>
            </a:p>
            <a:p>
              <a:pPr algn="ctr">
                <a:buFontTx/>
                <a:buChar char="-"/>
                <a:defRPr/>
              </a:pPr>
              <a:endParaRPr lang="en-US"/>
            </a:p>
          </p:txBody>
        </p:sp>
        <p:pic>
          <p:nvPicPr>
            <p:cNvPr id="14347" name="Picture 4" descr="C:\Users\ngapt\Desktop\images.jpg"/>
            <p:cNvPicPr>
              <a:picLocks noChangeAspect="1" noChangeArrowheads="1"/>
            </p:cNvPicPr>
            <p:nvPr/>
          </p:nvPicPr>
          <p:blipFill>
            <a:blip r:embed="rId5"/>
            <a:srcRect/>
            <a:stretch>
              <a:fillRect/>
            </a:stretch>
          </p:blipFill>
          <p:spPr bwMode="auto">
            <a:xfrm>
              <a:off x="2286000" y="5257800"/>
              <a:ext cx="1066800" cy="1066800"/>
            </a:xfrm>
            <a:prstGeom prst="rect">
              <a:avLst/>
            </a:prstGeom>
            <a:noFill/>
            <a:ln w="9525">
              <a:noFill/>
              <a:miter lim="800000"/>
              <a:headEnd/>
              <a:tailEnd/>
            </a:ln>
          </p:spPr>
        </p:pic>
        <p:pic>
          <p:nvPicPr>
            <p:cNvPr id="14348" name="Picture 5" descr="C:\Users\ngapt\Desktop\sac.jpg"/>
            <p:cNvPicPr>
              <a:picLocks noChangeAspect="1" noChangeArrowheads="1"/>
            </p:cNvPicPr>
            <p:nvPr/>
          </p:nvPicPr>
          <p:blipFill>
            <a:blip r:embed="rId6"/>
            <a:srcRect/>
            <a:stretch>
              <a:fillRect/>
            </a:stretch>
          </p:blipFill>
          <p:spPr bwMode="auto">
            <a:xfrm>
              <a:off x="5257800" y="5364163"/>
              <a:ext cx="844550" cy="884237"/>
            </a:xfrm>
            <a:prstGeom prst="rect">
              <a:avLst/>
            </a:prstGeom>
            <a:noFill/>
            <a:ln w="9525">
              <a:noFill/>
              <a:miter lim="800000"/>
              <a:headEnd/>
              <a:tailEnd/>
            </a:ln>
          </p:spPr>
        </p:pic>
        <p:cxnSp>
          <p:nvCxnSpPr>
            <p:cNvPr id="25" name="Straight Arrow Connector 24"/>
            <p:cNvCxnSpPr/>
            <p:nvPr/>
          </p:nvCxnSpPr>
          <p:spPr>
            <a:xfrm>
              <a:off x="4420317" y="4725073"/>
              <a:ext cx="913296" cy="6852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a:off x="6172858" y="1143818"/>
              <a:ext cx="1879251" cy="609504"/>
            </a:xfrm>
            <a:prstGeom prst="wedgeRectCallout">
              <a:avLst>
                <a:gd name="adj1" fmla="val -108085"/>
                <a:gd name="adj2" fmla="val 26294"/>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err="1">
                  <a:solidFill>
                    <a:srgbClr val="0000CC"/>
                  </a:solidFill>
                  <a:latin typeface="Tahoma" pitchFamily="34" charset="0"/>
                  <a:cs typeface="Tahoma" pitchFamily="34" charset="0"/>
                </a:rPr>
                <a:t>Dữ</a:t>
              </a:r>
              <a:r>
                <a:rPr lang="en-US">
                  <a:solidFill>
                    <a:srgbClr val="0000CC"/>
                  </a:solidFill>
                  <a:latin typeface="Tahoma" pitchFamily="34" charset="0"/>
                  <a:cs typeface="Tahoma" pitchFamily="34" charset="0"/>
                </a:rPr>
                <a:t> </a:t>
              </a:r>
              <a:r>
                <a:rPr lang="en-US" err="1">
                  <a:solidFill>
                    <a:srgbClr val="0000CC"/>
                  </a:solidFill>
                  <a:latin typeface="Tahoma" pitchFamily="34" charset="0"/>
                  <a:cs typeface="Tahoma" pitchFamily="34" charset="0"/>
                </a:rPr>
                <a:t>liệu</a:t>
              </a:r>
              <a:r>
                <a:rPr lang="en-US">
                  <a:solidFill>
                    <a:srgbClr val="0000CC"/>
                  </a:solidFill>
                  <a:latin typeface="Tahoma" pitchFamily="34" charset="0"/>
                  <a:cs typeface="Tahoma" pitchFamily="34" charset="0"/>
                </a:rPr>
                <a:t> </a:t>
              </a:r>
              <a:r>
                <a:rPr lang="en-US" err="1">
                  <a:solidFill>
                    <a:srgbClr val="0000CC"/>
                  </a:solidFill>
                  <a:latin typeface="Tahoma" pitchFamily="34" charset="0"/>
                  <a:cs typeface="Tahoma" pitchFamily="34" charset="0"/>
                </a:rPr>
                <a:t>là</a:t>
              </a:r>
              <a:r>
                <a:rPr lang="en-US">
                  <a:solidFill>
                    <a:srgbClr val="0000CC"/>
                  </a:solidFill>
                  <a:latin typeface="Tahoma" pitchFamily="34" charset="0"/>
                  <a:cs typeface="Tahoma" pitchFamily="34" charset="0"/>
                </a:rPr>
                <a:t> </a:t>
              </a:r>
              <a:r>
                <a:rPr lang="en-US" err="1">
                  <a:solidFill>
                    <a:srgbClr val="0000CC"/>
                  </a:solidFill>
                  <a:latin typeface="Tahoma" pitchFamily="34" charset="0"/>
                  <a:cs typeface="Tahoma" pitchFamily="34" charset="0"/>
                </a:rPr>
                <a:t>các</a:t>
              </a:r>
              <a:r>
                <a:rPr lang="en-US">
                  <a:solidFill>
                    <a:srgbClr val="0000CC"/>
                  </a:solidFill>
                  <a:latin typeface="Tahoma" pitchFamily="34" charset="0"/>
                  <a:cs typeface="Tahoma" pitchFamily="34" charset="0"/>
                </a:rPr>
                <a:t> </a:t>
              </a:r>
              <a:r>
                <a:rPr lang="en-US" err="1">
                  <a:solidFill>
                    <a:srgbClr val="0000CC"/>
                  </a:solidFill>
                  <a:latin typeface="Tahoma" pitchFamily="34" charset="0"/>
                  <a:cs typeface="Tahoma" pitchFamily="34" charset="0"/>
                </a:rPr>
                <a:t>cuốn</a:t>
              </a:r>
              <a:r>
                <a:rPr lang="en-US">
                  <a:solidFill>
                    <a:srgbClr val="0000CC"/>
                  </a:solidFill>
                  <a:latin typeface="Tahoma" pitchFamily="34" charset="0"/>
                  <a:cs typeface="Tahoma" pitchFamily="34" charset="0"/>
                </a:rPr>
                <a:t> </a:t>
              </a:r>
              <a:r>
                <a:rPr lang="en-US" err="1">
                  <a:solidFill>
                    <a:srgbClr val="0000CC"/>
                  </a:solidFill>
                  <a:latin typeface="Tahoma" pitchFamily="34" charset="0"/>
                  <a:cs typeface="Tahoma" pitchFamily="34" charset="0"/>
                </a:rPr>
                <a:t>sách</a:t>
              </a:r>
              <a:endParaRPr lang="en-US">
                <a:solidFill>
                  <a:srgbClr val="0000CC"/>
                </a:solidFill>
                <a:latin typeface="Tahoma" pitchFamily="34" charset="0"/>
                <a:cs typeface="Tahoma" pitchFamily="34" charset="0"/>
              </a:endParaRPr>
            </a:p>
          </p:txBody>
        </p:sp>
        <p:sp>
          <p:nvSpPr>
            <p:cNvPr id="16" name="Rectangular Callout 15"/>
            <p:cNvSpPr/>
            <p:nvPr/>
          </p:nvSpPr>
          <p:spPr>
            <a:xfrm>
              <a:off x="7390587" y="2894879"/>
              <a:ext cx="2004315" cy="991706"/>
            </a:xfrm>
            <a:prstGeom prst="wedgeRectCallout">
              <a:avLst>
                <a:gd name="adj1" fmla="val -90651"/>
                <a:gd name="adj2" fmla="val 30608"/>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00FF"/>
                  </a:solidFill>
                  <a:latin typeface="Tahoma" pitchFamily="34" charset="0"/>
                  <a:cs typeface="Tahoma" pitchFamily="34" charset="0"/>
                </a:rPr>
                <a:t> CSDL </a:t>
              </a:r>
              <a:r>
                <a:rPr lang="en-US" err="1">
                  <a:solidFill>
                    <a:srgbClr val="0000FF"/>
                  </a:solidFill>
                  <a:latin typeface="Tahoma" pitchFamily="34" charset="0"/>
                  <a:cs typeface="Tahoma" pitchFamily="34" charset="0"/>
                </a:rPr>
                <a:t>lưu</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trữ</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thông</a:t>
              </a:r>
              <a:r>
                <a:rPr lang="en-US">
                  <a:solidFill>
                    <a:srgbClr val="0000FF"/>
                  </a:solidFill>
                  <a:latin typeface="Tahoma" pitchFamily="34" charset="0"/>
                  <a:cs typeface="Tahoma" pitchFamily="34" charset="0"/>
                </a:rPr>
                <a:t> tin </a:t>
              </a:r>
              <a:r>
                <a:rPr lang="en-US" err="1">
                  <a:solidFill>
                    <a:srgbClr val="0000FF"/>
                  </a:solidFill>
                  <a:latin typeface="Tahoma" pitchFamily="34" charset="0"/>
                  <a:cs typeface="Tahoma" pitchFamily="34" charset="0"/>
                </a:rPr>
                <a:t>các</a:t>
              </a:r>
              <a:r>
                <a:rPr lang="en-US">
                  <a:solidFill>
                    <a:srgbClr val="0000FF"/>
                  </a:solidFill>
                  <a:latin typeface="Tahoma" pitchFamily="34" charset="0"/>
                  <a:cs typeface="Tahoma" pitchFamily="34" charset="0"/>
                </a:rPr>
                <a:t> </a:t>
              </a:r>
              <a:r>
                <a:rPr lang="en-US" smtClean="0">
                  <a:solidFill>
                    <a:srgbClr val="0000FF"/>
                  </a:solidFill>
                  <a:latin typeface="Tahoma" pitchFamily="34" charset="0"/>
                  <a:cs typeface="Tahoma" pitchFamily="34" charset="0"/>
                </a:rPr>
                <a:t/>
              </a:r>
              <a:br>
                <a:rPr lang="en-US" smtClean="0">
                  <a:solidFill>
                    <a:srgbClr val="0000FF"/>
                  </a:solidFill>
                  <a:latin typeface="Tahoma" pitchFamily="34" charset="0"/>
                  <a:cs typeface="Tahoma" pitchFamily="34" charset="0"/>
                </a:rPr>
              </a:br>
              <a:r>
                <a:rPr lang="en-US" smtClean="0">
                  <a:solidFill>
                    <a:srgbClr val="0000FF"/>
                  </a:solidFill>
                  <a:latin typeface="Tahoma" pitchFamily="34" charset="0"/>
                  <a:cs typeface="Tahoma" pitchFamily="34" charset="0"/>
                </a:rPr>
                <a:t>cuốn </a:t>
              </a:r>
              <a:r>
                <a:rPr lang="en-US" err="1">
                  <a:solidFill>
                    <a:srgbClr val="0000FF"/>
                  </a:solidFill>
                  <a:latin typeface="Tahoma" pitchFamily="34" charset="0"/>
                  <a:cs typeface="Tahoma" pitchFamily="34" charset="0"/>
                </a:rPr>
                <a:t>sách</a:t>
              </a:r>
              <a:endParaRPr lang="en-US">
                <a:solidFill>
                  <a:srgbClr val="0000FF"/>
                </a:solidFill>
                <a:latin typeface="Tahoma" pitchFamily="34" charset="0"/>
                <a:cs typeface="Tahoma" pitchFamily="34" charset="0"/>
              </a:endParaRPr>
            </a:p>
          </p:txBody>
        </p:sp>
        <p:sp>
          <p:nvSpPr>
            <p:cNvPr id="20" name="Rectangular Callout 19"/>
            <p:cNvSpPr/>
            <p:nvPr/>
          </p:nvSpPr>
          <p:spPr>
            <a:xfrm>
              <a:off x="6706026" y="4689715"/>
              <a:ext cx="2688876" cy="1343603"/>
            </a:xfrm>
            <a:prstGeom prst="wedgeRectCallout">
              <a:avLst>
                <a:gd name="adj1" fmla="val -117365"/>
                <a:gd name="adj2" fmla="val -21466"/>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Truy</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cập</a:t>
              </a:r>
              <a:r>
                <a:rPr lang="en-US">
                  <a:solidFill>
                    <a:srgbClr val="0000FF"/>
                  </a:solidFill>
                  <a:latin typeface="Tahoma" pitchFamily="34" charset="0"/>
                  <a:cs typeface="Tahoma" pitchFamily="34" charset="0"/>
                </a:rPr>
                <a:t> CSDL </a:t>
              </a:r>
              <a:r>
                <a:rPr lang="en-US" err="1">
                  <a:solidFill>
                    <a:srgbClr val="0000FF"/>
                  </a:solidFill>
                  <a:latin typeface="Tahoma" pitchFamily="34" charset="0"/>
                  <a:cs typeface="Tahoma" pitchFamily="34" charset="0"/>
                </a:rPr>
                <a:t>để</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tìm</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các</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cuốn</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sách</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theo</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tên</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tác</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giả</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theo</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nhà</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xuất</a:t>
              </a:r>
              <a:r>
                <a:rPr lang="en-US">
                  <a:solidFill>
                    <a:srgbClr val="0000FF"/>
                  </a:solidFill>
                  <a:latin typeface="Tahoma" pitchFamily="34" charset="0"/>
                  <a:cs typeface="Tahoma" pitchFamily="34" charset="0"/>
                </a:rPr>
                <a:t> </a:t>
              </a:r>
              <a:r>
                <a:rPr lang="en-US" err="1">
                  <a:solidFill>
                    <a:srgbClr val="0000FF"/>
                  </a:solidFill>
                  <a:latin typeface="Tahoma" pitchFamily="34" charset="0"/>
                  <a:cs typeface="Tahoma" pitchFamily="34" charset="0"/>
                </a:rPr>
                <a:t>bản</a:t>
              </a:r>
              <a:r>
                <a:rPr lang="en-US">
                  <a:solidFill>
                    <a:srgbClr val="0000FF"/>
                  </a:solidFill>
                  <a:latin typeface="Tahoma" pitchFamily="34" charset="0"/>
                  <a:cs typeface="Tahoma" pitchFamily="34" charset="0"/>
                </a:rPr>
                <a:t>…</a:t>
              </a:r>
            </a:p>
          </p:txBody>
        </p:sp>
      </p:grpSp>
    </p:spTree>
    <p:extLst>
      <p:ext uri="{BB962C8B-B14F-4D97-AF65-F5344CB8AC3E}">
        <p14:creationId xmlns:p14="http://schemas.microsoft.com/office/powerpoint/2010/main" val="20896609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8891</TotalTime>
  <Words>2603</Words>
  <Application>Microsoft Office PowerPoint</Application>
  <PresentationFormat>On-screen Show (4:3)</PresentationFormat>
  <Paragraphs>276</Paragraphs>
  <Slides>40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Courier New</vt:lpstr>
      <vt:lpstr>Roboto</vt:lpstr>
      <vt:lpstr>Roboto Lt</vt:lpstr>
      <vt:lpstr>Segoe UI</vt:lpstr>
      <vt:lpstr>Tahoma</vt:lpstr>
      <vt:lpstr>Wingdings</vt:lpstr>
      <vt:lpstr>Custom Design</vt:lpstr>
      <vt:lpstr>CƠ SỞ DỮ LIỆU</vt:lpstr>
      <vt:lpstr>Mục tiêu</vt:lpstr>
      <vt:lpstr>CƠ SỞ DỮ LIỆU</vt:lpstr>
      <vt:lpstr>Khái niệm cơ bản về dữ liệu và cơ sở dữ liệu</vt:lpstr>
      <vt:lpstr>Dữ liệu</vt:lpstr>
      <vt:lpstr>Dữ liệu</vt:lpstr>
      <vt:lpstr>Cơ sở dữ liệu (Database) </vt:lpstr>
      <vt:lpstr>Cơ sở dữ liệu</vt:lpstr>
      <vt:lpstr>Dữ liệu và Cơ sở dữ liệu </vt:lpstr>
      <vt:lpstr>Quản lý dữ liệu</vt:lpstr>
      <vt:lpstr>Quản lý dữ liệu bằng file</vt:lpstr>
      <vt:lpstr>Quản lý dữ liệu bằng CSDL</vt:lpstr>
      <vt:lpstr>mô hình CSDL</vt:lpstr>
      <vt:lpstr>Các mô hình CSDL</vt:lpstr>
      <vt:lpstr>Mô hình dữ liệu file phẳng</vt:lpstr>
      <vt:lpstr>Mô hình dữ liệu phân cấp</vt:lpstr>
      <vt:lpstr>Mô hình dữ liệu phân cấp</vt:lpstr>
      <vt:lpstr>Mô hình dữ liệu phân cấp</vt:lpstr>
      <vt:lpstr>Mô hình dữ liệu mạng</vt:lpstr>
      <vt:lpstr>Mô hình dữ liệu mạng</vt:lpstr>
      <vt:lpstr>Mô hình dữ liệu mạng</vt:lpstr>
      <vt:lpstr>Mô hình csdl quan hệ</vt:lpstr>
      <vt:lpstr>Mô hình csdl quan hệ</vt:lpstr>
      <vt:lpstr>Ví dụ</vt:lpstr>
      <vt:lpstr>Các khái niệm trong csdl</vt:lpstr>
      <vt:lpstr>CƠ SỞ DỮ LIỆU</vt:lpstr>
      <vt:lpstr>Hệ quản trị csdl và  hệ quản trị csdl quan hệ</vt:lpstr>
      <vt:lpstr>Hệ quản trị CSDL</vt:lpstr>
      <vt:lpstr>Hệ quản trị CSDL</vt:lpstr>
      <vt:lpstr>Hệ quản trị CSDL</vt:lpstr>
      <vt:lpstr>Hệ quản trị CSDL quan hệ</vt:lpstr>
      <vt:lpstr>Người dùng liên quan đến RDBMS </vt:lpstr>
      <vt:lpstr>Tại sao lại tập trung vào CSDL quan hệ?</vt:lpstr>
      <vt:lpstr>Cơ sở dữ liệu trong hệ thống  client/server</vt:lpstr>
      <vt:lpstr>Hệ thông client/server</vt:lpstr>
      <vt:lpstr>Hệ thông client/server</vt:lpstr>
      <vt:lpstr>PowerPoint Presentation</vt:lpstr>
      <vt:lpstr>Tổng kết</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OS</cp:lastModifiedBy>
  <cp:revision>1534</cp:revision>
  <dcterms:created xsi:type="dcterms:W3CDTF">2013-04-23T08:05:33Z</dcterms:created>
  <dcterms:modified xsi:type="dcterms:W3CDTF">2022-02-28T15:36:27Z</dcterms:modified>
</cp:coreProperties>
</file>