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41"/>
  </p:notesMasterIdLst>
  <p:sldIdLst>
    <p:sldId id="541" r:id="rId2"/>
    <p:sldId id="637" r:id="rId3"/>
    <p:sldId id="717" r:id="rId4"/>
    <p:sldId id="642" r:id="rId5"/>
    <p:sldId id="699" r:id="rId6"/>
    <p:sldId id="720" r:id="rId7"/>
    <p:sldId id="643" r:id="rId8"/>
    <p:sldId id="645" r:id="rId9"/>
    <p:sldId id="723" r:id="rId10"/>
    <p:sldId id="646" r:id="rId11"/>
    <p:sldId id="701" r:id="rId12"/>
    <p:sldId id="726" r:id="rId13"/>
    <p:sldId id="677" r:id="rId14"/>
    <p:sldId id="655" r:id="rId15"/>
    <p:sldId id="678" r:id="rId16"/>
    <p:sldId id="656" r:id="rId17"/>
    <p:sldId id="658" r:id="rId18"/>
    <p:sldId id="659" r:id="rId19"/>
    <p:sldId id="660" r:id="rId20"/>
    <p:sldId id="718" r:id="rId21"/>
    <p:sldId id="662" r:id="rId22"/>
    <p:sldId id="724" r:id="rId23"/>
    <p:sldId id="698" r:id="rId24"/>
    <p:sldId id="675" r:id="rId25"/>
    <p:sldId id="704" r:id="rId26"/>
    <p:sldId id="705" r:id="rId27"/>
    <p:sldId id="706" r:id="rId28"/>
    <p:sldId id="707" r:id="rId29"/>
    <p:sldId id="708" r:id="rId30"/>
    <p:sldId id="710" r:id="rId31"/>
    <p:sldId id="709" r:id="rId32"/>
    <p:sldId id="712" r:id="rId33"/>
    <p:sldId id="713" r:id="rId34"/>
    <p:sldId id="714" r:id="rId35"/>
    <p:sldId id="715" r:id="rId36"/>
    <p:sldId id="695" r:id="rId37"/>
    <p:sldId id="696" r:id="rId38"/>
    <p:sldId id="697" r:id="rId39"/>
    <p:sldId id="62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1109B"/>
    <a:srgbClr val="0000FF"/>
    <a:srgbClr val="FF5A33"/>
    <a:srgbClr val="5C0000"/>
    <a:srgbClr val="FF9900"/>
    <a:srgbClr val="FFD1D1"/>
    <a:srgbClr val="FFB9B9"/>
    <a:srgbClr val="FF9797"/>
    <a:srgbClr val="FF8F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4021" autoAdjust="0"/>
  </p:normalViewPr>
  <p:slideViewPr>
    <p:cSldViewPr>
      <p:cViewPr varScale="1">
        <p:scale>
          <a:sx n="93" d="100"/>
          <a:sy n="93" d="100"/>
        </p:scale>
        <p:origin x="1090" y="67"/>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AC3431-9634-436B-A4BB-15EC138E5D6F}" type="doc">
      <dgm:prSet loTypeId="urn:microsoft.com/office/officeart/2005/8/layout/chevron1" loCatId="process" qsTypeId="urn:microsoft.com/office/officeart/2005/8/quickstyle/simple1" qsCatId="simple" csTypeId="urn:microsoft.com/office/officeart/2005/8/colors/colorful2" csCatId="colorful" phldr="1"/>
      <dgm:spPr/>
    </dgm:pt>
    <dgm:pt modelId="{0A7B91B7-0B51-4936-B51C-6128E310B86F}">
      <dgm:prSet phldrT="[Text]" custT="1"/>
      <dgm:spPr/>
      <dgm:t>
        <a:bodyPr/>
        <a:lstStyle/>
        <a:p>
          <a:r>
            <a:rPr lang="en-US" sz="2000" dirty="0" err="1" smtClean="0">
              <a:latin typeface="Segoe UI" pitchFamily="34" charset="0"/>
              <a:ea typeface="Tahoma" pitchFamily="34" charset="0"/>
              <a:cs typeface="Segoe UI" pitchFamily="34" charset="0"/>
            </a:rPr>
            <a:t>Thiết</a:t>
          </a:r>
          <a:r>
            <a:rPr lang="en-US" sz="2000" dirty="0" smtClean="0">
              <a:latin typeface="Segoe UI" pitchFamily="34" charset="0"/>
              <a:ea typeface="Tahoma" pitchFamily="34" charset="0"/>
              <a:cs typeface="Segoe UI" pitchFamily="34" charset="0"/>
            </a:rPr>
            <a:t> </a:t>
          </a:r>
          <a:r>
            <a:rPr lang="en-US" sz="2000" dirty="0" err="1" smtClean="0">
              <a:latin typeface="Segoe UI" pitchFamily="34" charset="0"/>
              <a:ea typeface="Tahoma" pitchFamily="34" charset="0"/>
              <a:cs typeface="Segoe UI" pitchFamily="34" charset="0"/>
            </a:rPr>
            <a:t>kế</a:t>
          </a:r>
          <a:r>
            <a:rPr lang="en-US" sz="2000" dirty="0" smtClean="0">
              <a:latin typeface="Segoe UI" pitchFamily="34" charset="0"/>
              <a:ea typeface="Tahoma" pitchFamily="34" charset="0"/>
              <a:cs typeface="Segoe UI" pitchFamily="34" charset="0"/>
            </a:rPr>
            <a:t> </a:t>
          </a:r>
          <a:r>
            <a:rPr lang="en-US" sz="2000" dirty="0" err="1" smtClean="0">
              <a:latin typeface="Segoe UI" pitchFamily="34" charset="0"/>
              <a:ea typeface="Tahoma" pitchFamily="34" charset="0"/>
              <a:cs typeface="Segoe UI" pitchFamily="34" charset="0"/>
            </a:rPr>
            <a:t>mức</a:t>
          </a:r>
          <a:r>
            <a:rPr lang="en-US" sz="2000" dirty="0" smtClean="0">
              <a:latin typeface="Segoe UI" pitchFamily="34" charset="0"/>
              <a:ea typeface="Tahoma" pitchFamily="34" charset="0"/>
              <a:cs typeface="Segoe UI" pitchFamily="34" charset="0"/>
            </a:rPr>
            <a:t> </a:t>
          </a:r>
          <a:r>
            <a:rPr lang="en-US" sz="2000" dirty="0" err="1" smtClean="0">
              <a:latin typeface="Segoe UI" pitchFamily="34" charset="0"/>
              <a:ea typeface="Tahoma" pitchFamily="34" charset="0"/>
              <a:cs typeface="Segoe UI" pitchFamily="34" charset="0"/>
            </a:rPr>
            <a:t>khái</a:t>
          </a:r>
          <a:r>
            <a:rPr lang="en-US" sz="2000" dirty="0" smtClean="0">
              <a:latin typeface="Segoe UI" pitchFamily="34" charset="0"/>
              <a:ea typeface="Tahoma" pitchFamily="34" charset="0"/>
              <a:cs typeface="Segoe UI" pitchFamily="34" charset="0"/>
            </a:rPr>
            <a:t> </a:t>
          </a:r>
          <a:r>
            <a:rPr lang="en-US" sz="2000" dirty="0" err="1" smtClean="0">
              <a:latin typeface="Segoe UI" pitchFamily="34" charset="0"/>
              <a:ea typeface="Tahoma" pitchFamily="34" charset="0"/>
              <a:cs typeface="Segoe UI" pitchFamily="34" charset="0"/>
            </a:rPr>
            <a:t>niệm</a:t>
          </a:r>
          <a:r>
            <a:rPr lang="en-US" sz="2000" dirty="0" smtClean="0">
              <a:latin typeface="Segoe UI" pitchFamily="34" charset="0"/>
              <a:ea typeface="Tahoma" pitchFamily="34" charset="0"/>
              <a:cs typeface="Segoe UI" pitchFamily="34" charset="0"/>
            </a:rPr>
            <a:t> </a:t>
          </a:r>
          <a:endParaRPr lang="en-US" sz="2000" dirty="0">
            <a:latin typeface="Segoe UI" pitchFamily="34" charset="0"/>
            <a:ea typeface="Tahoma" pitchFamily="34" charset="0"/>
            <a:cs typeface="Segoe UI" pitchFamily="34" charset="0"/>
          </a:endParaRPr>
        </a:p>
      </dgm:t>
    </dgm:pt>
    <dgm:pt modelId="{D67E4EDC-4753-495E-9EA3-F0F1A814A5F9}" type="parTrans" cxnId="{3815FD2A-EEEE-4A77-BCD1-75874B34E670}">
      <dgm:prSet/>
      <dgm:spPr/>
      <dgm:t>
        <a:bodyPr/>
        <a:lstStyle/>
        <a:p>
          <a:endParaRPr lang="en-US"/>
        </a:p>
      </dgm:t>
    </dgm:pt>
    <dgm:pt modelId="{756A6C27-6323-4273-890C-DA6BA988F131}" type="sibTrans" cxnId="{3815FD2A-EEEE-4A77-BCD1-75874B34E670}">
      <dgm:prSet/>
      <dgm:spPr/>
      <dgm:t>
        <a:bodyPr/>
        <a:lstStyle/>
        <a:p>
          <a:endParaRPr lang="en-US"/>
        </a:p>
      </dgm:t>
    </dgm:pt>
    <dgm:pt modelId="{2B2DD90F-C904-44ED-B31D-8A5D44CBFBFB}">
      <dgm:prSet phldrT="[Text]" custT="1"/>
      <dgm:spPr/>
      <dgm:t>
        <a:bodyPr/>
        <a:lstStyle/>
        <a:p>
          <a:r>
            <a:rPr lang="en-US" sz="2000" dirty="0" err="1" smtClean="0">
              <a:latin typeface="Segoe UI" pitchFamily="34" charset="0"/>
              <a:ea typeface="Tahoma" pitchFamily="34" charset="0"/>
              <a:cs typeface="Segoe UI" pitchFamily="34" charset="0"/>
            </a:rPr>
            <a:t>Thiết</a:t>
          </a:r>
          <a:r>
            <a:rPr lang="en-US" sz="2000" dirty="0" smtClean="0">
              <a:latin typeface="Segoe UI" pitchFamily="34" charset="0"/>
              <a:ea typeface="Tahoma" pitchFamily="34" charset="0"/>
              <a:cs typeface="Segoe UI" pitchFamily="34" charset="0"/>
            </a:rPr>
            <a:t> </a:t>
          </a:r>
          <a:r>
            <a:rPr lang="en-US" sz="2000" dirty="0" err="1" smtClean="0">
              <a:latin typeface="Segoe UI" pitchFamily="34" charset="0"/>
              <a:ea typeface="Tahoma" pitchFamily="34" charset="0"/>
              <a:cs typeface="Segoe UI" pitchFamily="34" charset="0"/>
            </a:rPr>
            <a:t>kế</a:t>
          </a:r>
          <a:r>
            <a:rPr lang="en-US" sz="2000" dirty="0" smtClean="0">
              <a:latin typeface="Segoe UI" pitchFamily="34" charset="0"/>
              <a:ea typeface="Tahoma" pitchFamily="34" charset="0"/>
              <a:cs typeface="Segoe UI" pitchFamily="34" charset="0"/>
            </a:rPr>
            <a:t> Logic</a:t>
          </a:r>
          <a:endParaRPr lang="en-US" sz="2000" dirty="0">
            <a:latin typeface="Segoe UI" pitchFamily="34" charset="0"/>
            <a:ea typeface="Tahoma" pitchFamily="34" charset="0"/>
            <a:cs typeface="Segoe UI" pitchFamily="34" charset="0"/>
          </a:endParaRPr>
        </a:p>
      </dgm:t>
    </dgm:pt>
    <dgm:pt modelId="{26F0A31C-D6DF-414A-9396-2980FD0C657F}" type="parTrans" cxnId="{F5D5F8C5-6783-49E0-8BFC-8D253D590653}">
      <dgm:prSet/>
      <dgm:spPr/>
      <dgm:t>
        <a:bodyPr/>
        <a:lstStyle/>
        <a:p>
          <a:endParaRPr lang="en-US"/>
        </a:p>
      </dgm:t>
    </dgm:pt>
    <dgm:pt modelId="{E4A502B4-66A0-4E54-9D12-B7B100E94FF4}" type="sibTrans" cxnId="{F5D5F8C5-6783-49E0-8BFC-8D253D590653}">
      <dgm:prSet/>
      <dgm:spPr/>
      <dgm:t>
        <a:bodyPr/>
        <a:lstStyle/>
        <a:p>
          <a:endParaRPr lang="en-US"/>
        </a:p>
      </dgm:t>
    </dgm:pt>
    <dgm:pt modelId="{68A1B132-C1F1-401F-AFD8-A239D82E74D3}">
      <dgm:prSet phldrT="[Text]" custT="1"/>
      <dgm:spPr/>
      <dgm:t>
        <a:bodyPr/>
        <a:lstStyle/>
        <a:p>
          <a:r>
            <a:rPr lang="en-US" sz="2000" dirty="0" err="1" smtClean="0">
              <a:latin typeface="Segoe UI" pitchFamily="34" charset="0"/>
              <a:ea typeface="Tahoma" pitchFamily="34" charset="0"/>
              <a:cs typeface="Segoe UI" pitchFamily="34" charset="0"/>
            </a:rPr>
            <a:t>Thiết</a:t>
          </a:r>
          <a:r>
            <a:rPr lang="en-US" sz="2000" dirty="0" smtClean="0">
              <a:latin typeface="Segoe UI" pitchFamily="34" charset="0"/>
              <a:ea typeface="Tahoma" pitchFamily="34" charset="0"/>
              <a:cs typeface="Segoe UI" pitchFamily="34" charset="0"/>
            </a:rPr>
            <a:t> </a:t>
          </a:r>
          <a:r>
            <a:rPr lang="en-US" sz="2000" dirty="0" err="1" smtClean="0">
              <a:latin typeface="Segoe UI" pitchFamily="34" charset="0"/>
              <a:ea typeface="Tahoma" pitchFamily="34" charset="0"/>
              <a:cs typeface="Segoe UI" pitchFamily="34" charset="0"/>
            </a:rPr>
            <a:t>kế</a:t>
          </a:r>
          <a:r>
            <a:rPr lang="en-US" sz="2000" dirty="0" smtClean="0">
              <a:latin typeface="Segoe UI" pitchFamily="34" charset="0"/>
              <a:ea typeface="Tahoma" pitchFamily="34" charset="0"/>
              <a:cs typeface="Segoe UI" pitchFamily="34" charset="0"/>
            </a:rPr>
            <a:t> </a:t>
          </a:r>
          <a:r>
            <a:rPr lang="en-US" sz="2000" dirty="0" err="1" smtClean="0">
              <a:latin typeface="Segoe UI" pitchFamily="34" charset="0"/>
              <a:ea typeface="Tahoma" pitchFamily="34" charset="0"/>
              <a:cs typeface="Segoe UI" pitchFamily="34" charset="0"/>
            </a:rPr>
            <a:t>mức</a:t>
          </a:r>
          <a:r>
            <a:rPr lang="en-US" sz="2000" dirty="0" smtClean="0">
              <a:latin typeface="Segoe UI" pitchFamily="34" charset="0"/>
              <a:ea typeface="Tahoma" pitchFamily="34" charset="0"/>
              <a:cs typeface="Segoe UI" pitchFamily="34" charset="0"/>
            </a:rPr>
            <a:t> </a:t>
          </a:r>
          <a:r>
            <a:rPr lang="en-US" sz="2000" dirty="0" err="1" smtClean="0">
              <a:latin typeface="Segoe UI" pitchFamily="34" charset="0"/>
              <a:ea typeface="Tahoma" pitchFamily="34" charset="0"/>
              <a:cs typeface="Segoe UI" pitchFamily="34" charset="0"/>
            </a:rPr>
            <a:t>vật</a:t>
          </a:r>
          <a:r>
            <a:rPr lang="en-US" sz="2000" dirty="0" smtClean="0">
              <a:latin typeface="Segoe UI" pitchFamily="34" charset="0"/>
              <a:ea typeface="Tahoma" pitchFamily="34" charset="0"/>
              <a:cs typeface="Segoe UI" pitchFamily="34" charset="0"/>
            </a:rPr>
            <a:t> </a:t>
          </a:r>
          <a:r>
            <a:rPr lang="en-US" sz="2000" dirty="0" err="1" smtClean="0">
              <a:latin typeface="Segoe UI" pitchFamily="34" charset="0"/>
              <a:ea typeface="Tahoma" pitchFamily="34" charset="0"/>
              <a:cs typeface="Segoe UI" pitchFamily="34" charset="0"/>
            </a:rPr>
            <a:t>lý</a:t>
          </a:r>
          <a:endParaRPr lang="en-US" sz="2000" dirty="0">
            <a:latin typeface="Segoe UI" pitchFamily="34" charset="0"/>
            <a:ea typeface="Tahoma" pitchFamily="34" charset="0"/>
            <a:cs typeface="Segoe UI" pitchFamily="34" charset="0"/>
          </a:endParaRPr>
        </a:p>
      </dgm:t>
    </dgm:pt>
    <dgm:pt modelId="{981008DF-0247-4159-AAB5-93DC6FB77809}" type="parTrans" cxnId="{40BF9064-4A4B-4C53-9DBD-59932FB9A49B}">
      <dgm:prSet/>
      <dgm:spPr/>
      <dgm:t>
        <a:bodyPr/>
        <a:lstStyle/>
        <a:p>
          <a:endParaRPr lang="en-US"/>
        </a:p>
      </dgm:t>
    </dgm:pt>
    <dgm:pt modelId="{479CA53B-8AB5-4FF4-AB93-F78D7962E833}" type="sibTrans" cxnId="{40BF9064-4A4B-4C53-9DBD-59932FB9A49B}">
      <dgm:prSet/>
      <dgm:spPr/>
      <dgm:t>
        <a:bodyPr/>
        <a:lstStyle/>
        <a:p>
          <a:endParaRPr lang="en-US"/>
        </a:p>
      </dgm:t>
    </dgm:pt>
    <dgm:pt modelId="{B3073A3C-D688-4EE3-84FF-7AA7542D8F16}" type="pres">
      <dgm:prSet presAssocID="{9EAC3431-9634-436B-A4BB-15EC138E5D6F}" presName="Name0" presStyleCnt="0">
        <dgm:presLayoutVars>
          <dgm:dir/>
          <dgm:animLvl val="lvl"/>
          <dgm:resizeHandles val="exact"/>
        </dgm:presLayoutVars>
      </dgm:prSet>
      <dgm:spPr/>
    </dgm:pt>
    <dgm:pt modelId="{D6C5784D-EE80-4307-8D6B-F94DEA861D45}" type="pres">
      <dgm:prSet presAssocID="{0A7B91B7-0B51-4936-B51C-6128E310B86F}" presName="parTxOnly" presStyleLbl="node1" presStyleIdx="0" presStyleCnt="3" custScaleX="128663" custScaleY="118251">
        <dgm:presLayoutVars>
          <dgm:chMax val="0"/>
          <dgm:chPref val="0"/>
          <dgm:bulletEnabled val="1"/>
        </dgm:presLayoutVars>
      </dgm:prSet>
      <dgm:spPr/>
      <dgm:t>
        <a:bodyPr/>
        <a:lstStyle/>
        <a:p>
          <a:endParaRPr lang="en-US"/>
        </a:p>
      </dgm:t>
    </dgm:pt>
    <dgm:pt modelId="{5E034C3F-E367-42F0-9EFC-3D5BF897AD34}" type="pres">
      <dgm:prSet presAssocID="{756A6C27-6323-4273-890C-DA6BA988F131}" presName="parTxOnlySpace" presStyleCnt="0"/>
      <dgm:spPr/>
    </dgm:pt>
    <dgm:pt modelId="{EA31C3D2-CED6-49E8-A636-E2FADDC03E92}" type="pres">
      <dgm:prSet presAssocID="{2B2DD90F-C904-44ED-B31D-8A5D44CBFBFB}" presName="parTxOnly" presStyleLbl="node1" presStyleIdx="1" presStyleCnt="3" custScaleX="111779" custScaleY="108758">
        <dgm:presLayoutVars>
          <dgm:chMax val="0"/>
          <dgm:chPref val="0"/>
          <dgm:bulletEnabled val="1"/>
        </dgm:presLayoutVars>
      </dgm:prSet>
      <dgm:spPr/>
      <dgm:t>
        <a:bodyPr/>
        <a:lstStyle/>
        <a:p>
          <a:endParaRPr lang="en-US"/>
        </a:p>
      </dgm:t>
    </dgm:pt>
    <dgm:pt modelId="{DEAAE4A2-BEFD-4847-9EFD-148C4FCCE937}" type="pres">
      <dgm:prSet presAssocID="{E4A502B4-66A0-4E54-9D12-B7B100E94FF4}" presName="parTxOnlySpace" presStyleCnt="0"/>
      <dgm:spPr/>
    </dgm:pt>
    <dgm:pt modelId="{B16DA426-31E2-4B79-9E6A-CADA8B350B22}" type="pres">
      <dgm:prSet presAssocID="{68A1B132-C1F1-401F-AFD8-A239D82E74D3}" presName="parTxOnly" presStyleLbl="node1" presStyleIdx="2" presStyleCnt="3" custScaleX="109775" custScaleY="108758">
        <dgm:presLayoutVars>
          <dgm:chMax val="0"/>
          <dgm:chPref val="0"/>
          <dgm:bulletEnabled val="1"/>
        </dgm:presLayoutVars>
      </dgm:prSet>
      <dgm:spPr/>
      <dgm:t>
        <a:bodyPr/>
        <a:lstStyle/>
        <a:p>
          <a:endParaRPr lang="en-US"/>
        </a:p>
      </dgm:t>
    </dgm:pt>
  </dgm:ptLst>
  <dgm:cxnLst>
    <dgm:cxn modelId="{F075CA6A-90F3-8F49-91DC-97F4C14FF514}" type="presOf" srcId="{2B2DD90F-C904-44ED-B31D-8A5D44CBFBFB}" destId="{EA31C3D2-CED6-49E8-A636-E2FADDC03E92}" srcOrd="0" destOrd="0" presId="urn:microsoft.com/office/officeart/2005/8/layout/chevron1"/>
    <dgm:cxn modelId="{5369BCAA-81F4-4C4F-8922-3280467E9B6E}" type="presOf" srcId="{0A7B91B7-0B51-4936-B51C-6128E310B86F}" destId="{D6C5784D-EE80-4307-8D6B-F94DEA861D45}" srcOrd="0" destOrd="0" presId="urn:microsoft.com/office/officeart/2005/8/layout/chevron1"/>
    <dgm:cxn modelId="{041A2119-F94E-D542-A84C-14BB388A265F}" type="presOf" srcId="{68A1B132-C1F1-401F-AFD8-A239D82E74D3}" destId="{B16DA426-31E2-4B79-9E6A-CADA8B350B22}" srcOrd="0" destOrd="0" presId="urn:microsoft.com/office/officeart/2005/8/layout/chevron1"/>
    <dgm:cxn modelId="{40BF9064-4A4B-4C53-9DBD-59932FB9A49B}" srcId="{9EAC3431-9634-436B-A4BB-15EC138E5D6F}" destId="{68A1B132-C1F1-401F-AFD8-A239D82E74D3}" srcOrd="2" destOrd="0" parTransId="{981008DF-0247-4159-AAB5-93DC6FB77809}" sibTransId="{479CA53B-8AB5-4FF4-AB93-F78D7962E833}"/>
    <dgm:cxn modelId="{3815FD2A-EEEE-4A77-BCD1-75874B34E670}" srcId="{9EAC3431-9634-436B-A4BB-15EC138E5D6F}" destId="{0A7B91B7-0B51-4936-B51C-6128E310B86F}" srcOrd="0" destOrd="0" parTransId="{D67E4EDC-4753-495E-9EA3-F0F1A814A5F9}" sibTransId="{756A6C27-6323-4273-890C-DA6BA988F131}"/>
    <dgm:cxn modelId="{F5D5F8C5-6783-49E0-8BFC-8D253D590653}" srcId="{9EAC3431-9634-436B-A4BB-15EC138E5D6F}" destId="{2B2DD90F-C904-44ED-B31D-8A5D44CBFBFB}" srcOrd="1" destOrd="0" parTransId="{26F0A31C-D6DF-414A-9396-2980FD0C657F}" sibTransId="{E4A502B4-66A0-4E54-9D12-B7B100E94FF4}"/>
    <dgm:cxn modelId="{2D4A15BD-49DA-C543-8185-02135F629B2C}" type="presOf" srcId="{9EAC3431-9634-436B-A4BB-15EC138E5D6F}" destId="{B3073A3C-D688-4EE3-84FF-7AA7542D8F16}" srcOrd="0" destOrd="0" presId="urn:microsoft.com/office/officeart/2005/8/layout/chevron1"/>
    <dgm:cxn modelId="{562644C0-18C7-7D4E-8E07-7AA63A557C35}" type="presParOf" srcId="{B3073A3C-D688-4EE3-84FF-7AA7542D8F16}" destId="{D6C5784D-EE80-4307-8D6B-F94DEA861D45}" srcOrd="0" destOrd="0" presId="urn:microsoft.com/office/officeart/2005/8/layout/chevron1"/>
    <dgm:cxn modelId="{C2893604-574F-F549-9EDF-30B28A8C9BC3}" type="presParOf" srcId="{B3073A3C-D688-4EE3-84FF-7AA7542D8F16}" destId="{5E034C3F-E367-42F0-9EFC-3D5BF897AD34}" srcOrd="1" destOrd="0" presId="urn:microsoft.com/office/officeart/2005/8/layout/chevron1"/>
    <dgm:cxn modelId="{A836509E-4800-4941-BA4B-A6326AE1D93C}" type="presParOf" srcId="{B3073A3C-D688-4EE3-84FF-7AA7542D8F16}" destId="{EA31C3D2-CED6-49E8-A636-E2FADDC03E92}" srcOrd="2" destOrd="0" presId="urn:microsoft.com/office/officeart/2005/8/layout/chevron1"/>
    <dgm:cxn modelId="{29C5E158-76B4-F244-A8BB-C12790BEC140}" type="presParOf" srcId="{B3073A3C-D688-4EE3-84FF-7AA7542D8F16}" destId="{DEAAE4A2-BEFD-4847-9EFD-148C4FCCE937}" srcOrd="3" destOrd="0" presId="urn:microsoft.com/office/officeart/2005/8/layout/chevron1"/>
    <dgm:cxn modelId="{4EBE0CD4-FE1E-8145-B56B-008464014206}" type="presParOf" srcId="{B3073A3C-D688-4EE3-84FF-7AA7542D8F16}" destId="{B16DA426-31E2-4B79-9E6A-CADA8B350B22}" srcOrd="4"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5784D-EE80-4307-8D6B-F94DEA861D45}">
      <dsp:nvSpPr>
        <dsp:cNvPr id="0" name=""/>
        <dsp:cNvSpPr/>
      </dsp:nvSpPr>
      <dsp:spPr>
        <a:xfrm>
          <a:off x="1181" y="651895"/>
          <a:ext cx="2879002" cy="1058408"/>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err="1" smtClean="0">
              <a:latin typeface="Segoe UI" pitchFamily="34" charset="0"/>
              <a:ea typeface="Tahoma" pitchFamily="34" charset="0"/>
              <a:cs typeface="Segoe UI" pitchFamily="34" charset="0"/>
            </a:rPr>
            <a:t>Thiết</a:t>
          </a:r>
          <a:r>
            <a:rPr lang="en-US" sz="2000" kern="1200" dirty="0" smtClean="0">
              <a:latin typeface="Segoe UI" pitchFamily="34" charset="0"/>
              <a:ea typeface="Tahoma" pitchFamily="34" charset="0"/>
              <a:cs typeface="Segoe UI" pitchFamily="34" charset="0"/>
            </a:rPr>
            <a:t> </a:t>
          </a:r>
          <a:r>
            <a:rPr lang="en-US" sz="2000" kern="1200" dirty="0" err="1" smtClean="0">
              <a:latin typeface="Segoe UI" pitchFamily="34" charset="0"/>
              <a:ea typeface="Tahoma" pitchFamily="34" charset="0"/>
              <a:cs typeface="Segoe UI" pitchFamily="34" charset="0"/>
            </a:rPr>
            <a:t>kế</a:t>
          </a:r>
          <a:r>
            <a:rPr lang="en-US" sz="2000" kern="1200" dirty="0" smtClean="0">
              <a:latin typeface="Segoe UI" pitchFamily="34" charset="0"/>
              <a:ea typeface="Tahoma" pitchFamily="34" charset="0"/>
              <a:cs typeface="Segoe UI" pitchFamily="34" charset="0"/>
            </a:rPr>
            <a:t> </a:t>
          </a:r>
          <a:r>
            <a:rPr lang="en-US" sz="2000" kern="1200" dirty="0" err="1" smtClean="0">
              <a:latin typeface="Segoe UI" pitchFamily="34" charset="0"/>
              <a:ea typeface="Tahoma" pitchFamily="34" charset="0"/>
              <a:cs typeface="Segoe UI" pitchFamily="34" charset="0"/>
            </a:rPr>
            <a:t>mức</a:t>
          </a:r>
          <a:r>
            <a:rPr lang="en-US" sz="2000" kern="1200" dirty="0" smtClean="0">
              <a:latin typeface="Segoe UI" pitchFamily="34" charset="0"/>
              <a:ea typeface="Tahoma" pitchFamily="34" charset="0"/>
              <a:cs typeface="Segoe UI" pitchFamily="34" charset="0"/>
            </a:rPr>
            <a:t> </a:t>
          </a:r>
          <a:r>
            <a:rPr lang="en-US" sz="2000" kern="1200" dirty="0" err="1" smtClean="0">
              <a:latin typeface="Segoe UI" pitchFamily="34" charset="0"/>
              <a:ea typeface="Tahoma" pitchFamily="34" charset="0"/>
              <a:cs typeface="Segoe UI" pitchFamily="34" charset="0"/>
            </a:rPr>
            <a:t>khái</a:t>
          </a:r>
          <a:r>
            <a:rPr lang="en-US" sz="2000" kern="1200" dirty="0" smtClean="0">
              <a:latin typeface="Segoe UI" pitchFamily="34" charset="0"/>
              <a:ea typeface="Tahoma" pitchFamily="34" charset="0"/>
              <a:cs typeface="Segoe UI" pitchFamily="34" charset="0"/>
            </a:rPr>
            <a:t> </a:t>
          </a:r>
          <a:r>
            <a:rPr lang="en-US" sz="2000" kern="1200" dirty="0" err="1" smtClean="0">
              <a:latin typeface="Segoe UI" pitchFamily="34" charset="0"/>
              <a:ea typeface="Tahoma" pitchFamily="34" charset="0"/>
              <a:cs typeface="Segoe UI" pitchFamily="34" charset="0"/>
            </a:rPr>
            <a:t>niệm</a:t>
          </a:r>
          <a:r>
            <a:rPr lang="en-US" sz="2000" kern="1200" dirty="0" smtClean="0">
              <a:latin typeface="Segoe UI" pitchFamily="34" charset="0"/>
              <a:ea typeface="Tahoma" pitchFamily="34" charset="0"/>
              <a:cs typeface="Segoe UI" pitchFamily="34" charset="0"/>
            </a:rPr>
            <a:t> </a:t>
          </a:r>
          <a:endParaRPr lang="en-US" sz="2000" kern="1200" dirty="0">
            <a:latin typeface="Segoe UI" pitchFamily="34" charset="0"/>
            <a:ea typeface="Tahoma" pitchFamily="34" charset="0"/>
            <a:cs typeface="Segoe UI" pitchFamily="34" charset="0"/>
          </a:endParaRPr>
        </a:p>
      </dsp:txBody>
      <dsp:txXfrm>
        <a:off x="530385" y="651895"/>
        <a:ext cx="1820594" cy="1058408"/>
      </dsp:txXfrm>
    </dsp:sp>
    <dsp:sp modelId="{EA31C3D2-CED6-49E8-A636-E2FADDC03E92}">
      <dsp:nvSpPr>
        <dsp:cNvPr id="0" name=""/>
        <dsp:cNvSpPr/>
      </dsp:nvSpPr>
      <dsp:spPr>
        <a:xfrm>
          <a:off x="2656421" y="694379"/>
          <a:ext cx="2501201" cy="973441"/>
        </a:xfrm>
        <a:prstGeom prst="chevron">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err="1" smtClean="0">
              <a:latin typeface="Segoe UI" pitchFamily="34" charset="0"/>
              <a:ea typeface="Tahoma" pitchFamily="34" charset="0"/>
              <a:cs typeface="Segoe UI" pitchFamily="34" charset="0"/>
            </a:rPr>
            <a:t>Thiết</a:t>
          </a:r>
          <a:r>
            <a:rPr lang="en-US" sz="2000" kern="1200" dirty="0" smtClean="0">
              <a:latin typeface="Segoe UI" pitchFamily="34" charset="0"/>
              <a:ea typeface="Tahoma" pitchFamily="34" charset="0"/>
              <a:cs typeface="Segoe UI" pitchFamily="34" charset="0"/>
            </a:rPr>
            <a:t> </a:t>
          </a:r>
          <a:r>
            <a:rPr lang="en-US" sz="2000" kern="1200" dirty="0" err="1" smtClean="0">
              <a:latin typeface="Segoe UI" pitchFamily="34" charset="0"/>
              <a:ea typeface="Tahoma" pitchFamily="34" charset="0"/>
              <a:cs typeface="Segoe UI" pitchFamily="34" charset="0"/>
            </a:rPr>
            <a:t>kế</a:t>
          </a:r>
          <a:r>
            <a:rPr lang="en-US" sz="2000" kern="1200" dirty="0" smtClean="0">
              <a:latin typeface="Segoe UI" pitchFamily="34" charset="0"/>
              <a:ea typeface="Tahoma" pitchFamily="34" charset="0"/>
              <a:cs typeface="Segoe UI" pitchFamily="34" charset="0"/>
            </a:rPr>
            <a:t> Logic</a:t>
          </a:r>
          <a:endParaRPr lang="en-US" sz="2000" kern="1200" dirty="0">
            <a:latin typeface="Segoe UI" pitchFamily="34" charset="0"/>
            <a:ea typeface="Tahoma" pitchFamily="34" charset="0"/>
            <a:cs typeface="Segoe UI" pitchFamily="34" charset="0"/>
          </a:endParaRPr>
        </a:p>
      </dsp:txBody>
      <dsp:txXfrm>
        <a:off x="3143142" y="694379"/>
        <a:ext cx="1527760" cy="973441"/>
      </dsp:txXfrm>
    </dsp:sp>
    <dsp:sp modelId="{B16DA426-31E2-4B79-9E6A-CADA8B350B22}">
      <dsp:nvSpPr>
        <dsp:cNvPr id="0" name=""/>
        <dsp:cNvSpPr/>
      </dsp:nvSpPr>
      <dsp:spPr>
        <a:xfrm>
          <a:off x="4933859" y="694379"/>
          <a:ext cx="2456359" cy="973441"/>
        </a:xfrm>
        <a:prstGeom prst="chevron">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err="1" smtClean="0">
              <a:latin typeface="Segoe UI" pitchFamily="34" charset="0"/>
              <a:ea typeface="Tahoma" pitchFamily="34" charset="0"/>
              <a:cs typeface="Segoe UI" pitchFamily="34" charset="0"/>
            </a:rPr>
            <a:t>Thiết</a:t>
          </a:r>
          <a:r>
            <a:rPr lang="en-US" sz="2000" kern="1200" dirty="0" smtClean="0">
              <a:latin typeface="Segoe UI" pitchFamily="34" charset="0"/>
              <a:ea typeface="Tahoma" pitchFamily="34" charset="0"/>
              <a:cs typeface="Segoe UI" pitchFamily="34" charset="0"/>
            </a:rPr>
            <a:t> </a:t>
          </a:r>
          <a:r>
            <a:rPr lang="en-US" sz="2000" kern="1200" dirty="0" err="1" smtClean="0">
              <a:latin typeface="Segoe UI" pitchFamily="34" charset="0"/>
              <a:ea typeface="Tahoma" pitchFamily="34" charset="0"/>
              <a:cs typeface="Segoe UI" pitchFamily="34" charset="0"/>
            </a:rPr>
            <a:t>kế</a:t>
          </a:r>
          <a:r>
            <a:rPr lang="en-US" sz="2000" kern="1200" dirty="0" smtClean="0">
              <a:latin typeface="Segoe UI" pitchFamily="34" charset="0"/>
              <a:ea typeface="Tahoma" pitchFamily="34" charset="0"/>
              <a:cs typeface="Segoe UI" pitchFamily="34" charset="0"/>
            </a:rPr>
            <a:t> </a:t>
          </a:r>
          <a:r>
            <a:rPr lang="en-US" sz="2000" kern="1200" dirty="0" err="1" smtClean="0">
              <a:latin typeface="Segoe UI" pitchFamily="34" charset="0"/>
              <a:ea typeface="Tahoma" pitchFamily="34" charset="0"/>
              <a:cs typeface="Segoe UI" pitchFamily="34" charset="0"/>
            </a:rPr>
            <a:t>mức</a:t>
          </a:r>
          <a:r>
            <a:rPr lang="en-US" sz="2000" kern="1200" dirty="0" smtClean="0">
              <a:latin typeface="Segoe UI" pitchFamily="34" charset="0"/>
              <a:ea typeface="Tahoma" pitchFamily="34" charset="0"/>
              <a:cs typeface="Segoe UI" pitchFamily="34" charset="0"/>
            </a:rPr>
            <a:t> </a:t>
          </a:r>
          <a:r>
            <a:rPr lang="en-US" sz="2000" kern="1200" dirty="0" err="1" smtClean="0">
              <a:latin typeface="Segoe UI" pitchFamily="34" charset="0"/>
              <a:ea typeface="Tahoma" pitchFamily="34" charset="0"/>
              <a:cs typeface="Segoe UI" pitchFamily="34" charset="0"/>
            </a:rPr>
            <a:t>vật</a:t>
          </a:r>
          <a:r>
            <a:rPr lang="en-US" sz="2000" kern="1200" dirty="0" smtClean="0">
              <a:latin typeface="Segoe UI" pitchFamily="34" charset="0"/>
              <a:ea typeface="Tahoma" pitchFamily="34" charset="0"/>
              <a:cs typeface="Segoe UI" pitchFamily="34" charset="0"/>
            </a:rPr>
            <a:t> </a:t>
          </a:r>
          <a:r>
            <a:rPr lang="en-US" sz="2000" kern="1200" dirty="0" err="1" smtClean="0">
              <a:latin typeface="Segoe UI" pitchFamily="34" charset="0"/>
              <a:ea typeface="Tahoma" pitchFamily="34" charset="0"/>
              <a:cs typeface="Segoe UI" pitchFamily="34" charset="0"/>
            </a:rPr>
            <a:t>lý</a:t>
          </a:r>
          <a:endParaRPr lang="en-US" sz="2000" kern="1200" dirty="0">
            <a:latin typeface="Segoe UI" pitchFamily="34" charset="0"/>
            <a:ea typeface="Tahoma" pitchFamily="34" charset="0"/>
            <a:cs typeface="Segoe UI" pitchFamily="34" charset="0"/>
          </a:endParaRPr>
        </a:p>
      </dsp:txBody>
      <dsp:txXfrm>
        <a:off x="5420580" y="694379"/>
        <a:ext cx="1482918" cy="97344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7/11/2022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75A37CD-CA63-044C-BA03-0BC92BD631C6}" type="slidenum">
              <a:rPr lang="en-US"/>
              <a:pPr eaLnBrk="1" hangingPunct="1"/>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39</a:t>
            </a:fld>
            <a:endParaRPr lang="en-US"/>
          </a:p>
        </p:txBody>
      </p:sp>
    </p:spTree>
    <p:extLst>
      <p:ext uri="{BB962C8B-B14F-4D97-AF65-F5344CB8AC3E}">
        <p14:creationId xmlns:p14="http://schemas.microsoft.com/office/powerpoint/2010/main" val="533016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75A37CD-CA63-044C-BA03-0BC92BD631C6}" type="slidenum">
              <a:rPr lang="en-US"/>
              <a:pPr eaLnBrk="1" hangingPunct="1"/>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vi-VN">
                <a:latin typeface="Arial" charset="0"/>
              </a:rPr>
              <a:t>Khi phân tích các thông tin cần lưu trữ về một tổ chức bất kỳ, chúng ta cần phải nhận ra các entity (thực thể) thuộc về tổ chức đó. Với mỗi entity lại có nhiều attribute (thuộc tính) khác nhau. Ngoài ra, giữa các entity lại có các mối quan hệ qua lại mà ta gọi là relationship. Tất cả các CSDL đều có thể được biểu diễn bởi hệ thống các entity, các attribute và các relationship. Các mối quan hệ giữa entity, attribute, relationship được gọi là quan hệ logic.</a:t>
            </a:r>
            <a:endParaRPr lang="en-US">
              <a:latin typeface="Calibri" charset="0"/>
            </a:endParaRPr>
          </a:p>
          <a:p>
            <a:endParaRPr lang="en-US">
              <a:latin typeface="Calibri" charset="0"/>
            </a:endParaRPr>
          </a:p>
          <a:p>
            <a:endParaRPr lang="en-US">
              <a:latin typeface="Calibri" charset="0"/>
            </a:endParaRP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E8AF829A-0758-0644-BB1B-A4D503CA98F1}" type="slidenum">
              <a:rPr lang="en-US"/>
              <a:pPr eaLnBrk="1" hangingPunct="1"/>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C972B9F-BC58-3F47-AED1-767E3586A6C5}" type="slidenum">
              <a:rPr lang="en-US"/>
              <a:pPr eaLnBrk="1" hangingPunct="1"/>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4A9A24B-4688-EA46-B8AD-5ADFEB33109B}" type="slidenum">
              <a:rPr lang="en-US"/>
              <a:pPr eaLnBrk="1" hangingPunct="1"/>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2CA6DFF-BB24-8745-B446-A1E190387D6B}" type="slidenum">
              <a:rPr lang="en-US"/>
              <a:pPr eaLnBrk="1" hangingPunct="1"/>
              <a:t>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D8A0403-303B-C044-8EC9-BAC4E39A094C}" type="slidenum">
              <a:rPr lang="en-US"/>
              <a:pPr eaLnBrk="1" hangingPunct="1"/>
              <a:t>17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B05A0BE-20B6-5E45-B76A-760E6653E4FC}" type="slidenum">
              <a:rPr lang="en-US"/>
              <a:pPr eaLnBrk="1" hangingPunct="1"/>
              <a:t>21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B05A0BE-20B6-5E45-B76A-760E6653E4FC}" type="slidenum">
              <a:rPr lang="en-US"/>
              <a:pPr eaLnBrk="1" hangingPunct="1"/>
              <a:t>22</a:t>
            </a:fld>
            <a:endParaRPr lang="en-US"/>
          </a:p>
        </p:txBody>
      </p:sp>
    </p:spTree>
    <p:extLst>
      <p:ext uri="{BB962C8B-B14F-4D97-AF65-F5344CB8AC3E}">
        <p14:creationId xmlns:p14="http://schemas.microsoft.com/office/powerpoint/2010/main" val="1784089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4114800" y="49530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6" name="Straight Connector 5"/>
          <p:cNvCxnSpPr/>
          <p:nvPr userDrawn="1"/>
        </p:nvCxnSpPr>
        <p:spPr>
          <a:xfrm>
            <a:off x="4187952" y="4953000"/>
            <a:ext cx="4727448"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81000" y="2133600"/>
            <a:ext cx="3276600" cy="3048000"/>
          </a:xfrm>
          <a:prstGeom prst="ellipse">
            <a:avLst/>
          </a:prstGeom>
          <a:solidFill>
            <a:schemeClr val="bg1"/>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a:xfrm>
            <a:off x="4130040" y="4284596"/>
            <a:ext cx="4575048" cy="704980"/>
          </a:xfrm>
        </p:spPr>
        <p:txBody>
          <a:bodyPr>
            <a:normAutofit/>
          </a:bodyPr>
          <a:lstStyle>
            <a:lvl1pPr algn="l">
              <a:defRPr lang="en-US" sz="3400" b="1" kern="1200" cap="small" baseline="0" dirty="0">
                <a:solidFill>
                  <a:srgbClr val="FF5A33"/>
                </a:solidFill>
                <a:effectLst>
                  <a:outerShdw blurRad="38100" dist="38100" dir="2700000" algn="tl">
                    <a:srgbClr val="000000">
                      <a:alpha val="43137"/>
                    </a:srgbClr>
                  </a:outerShdw>
                </a:effectLst>
                <a:latin typeface="+mn-lt"/>
                <a:ea typeface="+mn-ea"/>
                <a:cs typeface="+mn-cs"/>
              </a:defRPr>
            </a:lvl1pPr>
          </a:lstStyle>
          <a:p>
            <a:r>
              <a:rPr lang="en-US" dirty="0" err="1" smtClean="0"/>
              <a:t>Tên</a:t>
            </a:r>
            <a:r>
              <a:rPr lang="en-US" dirty="0" smtClean="0"/>
              <a:t> </a:t>
            </a:r>
            <a:r>
              <a:rPr lang="en-US" dirty="0" err="1" smtClean="0"/>
              <a:t>môn</a:t>
            </a:r>
            <a:r>
              <a:rPr lang="en-US" dirty="0" smtClean="0"/>
              <a:t> </a:t>
            </a:r>
            <a:r>
              <a:rPr lang="en-US" dirty="0" err="1" smtClean="0"/>
              <a:t>học</a:t>
            </a:r>
            <a:endParaRPr lang="en-US" dirty="0"/>
          </a:p>
        </p:txBody>
      </p:sp>
      <p:sp>
        <p:nvSpPr>
          <p:cNvPr id="10" name="Picture Placeholder 9"/>
          <p:cNvSpPr>
            <a:spLocks noGrp="1"/>
          </p:cNvSpPr>
          <p:nvPr>
            <p:ph type="pic" sz="quarter" idx="10" hasCustomPrompt="1"/>
          </p:nvPr>
        </p:nvSpPr>
        <p:spPr>
          <a:xfrm>
            <a:off x="762000" y="2743200"/>
            <a:ext cx="2514600" cy="1828800"/>
          </a:xfrm>
        </p:spPr>
        <p:txBody>
          <a:bodyPr/>
          <a:lstStyle>
            <a:lvl1pPr>
              <a:defRPr/>
            </a:lvl1pPr>
          </a:lstStyle>
          <a:p>
            <a:r>
              <a:rPr lang="en-US" dirty="0" smtClean="0"/>
              <a:t>Logo</a:t>
            </a:r>
            <a:endParaRPr lang="en-US" dirty="0"/>
          </a:p>
        </p:txBody>
      </p:sp>
    </p:spTree>
    <p:extLst>
      <p:ext uri="{BB962C8B-B14F-4D97-AF65-F5344CB8AC3E}">
        <p14:creationId xmlns:p14="http://schemas.microsoft.com/office/powerpoint/2010/main" val="37455373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smtClean="0"/>
              <a:t>Click to edit Master title style</a:t>
            </a:r>
            <a:endParaRPr lang="en-US" dirty="0"/>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val="39713893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012" y="218718"/>
            <a:ext cx="1502388" cy="522314"/>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5740011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590800"/>
            <a:ext cx="7772400" cy="1362075"/>
          </a:xfrm>
        </p:spPr>
        <p:txBody>
          <a:bodyPr anchor="t"/>
          <a:lstStyle>
            <a:lvl1pPr algn="l">
              <a:defRPr sz="4000" b="1" cap="all">
                <a:solidFill>
                  <a:srgbClr val="FF3300"/>
                </a:solidFill>
                <a:effectLst>
                  <a:outerShdw blurRad="38100" dist="38100" dir="2700000" algn="tl">
                    <a:srgbClr val="000000">
                      <a:alpha val="43137"/>
                    </a:srgbClr>
                  </a:outerShdw>
                </a:effectLst>
              </a:defRPr>
            </a:lvl1pPr>
          </a:lstStyle>
          <a:p>
            <a:r>
              <a:rPr lang="en-US" smtClean="0"/>
              <a:t>Click to edit Master title style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a:t>
            </a:fld>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012" y="218718"/>
            <a:ext cx="1502388" cy="522314"/>
          </a:xfrm>
          <a:prstGeom prst="rect">
            <a:avLst/>
          </a:prstGeom>
        </p:spPr>
      </p:pic>
      <p:cxnSp>
        <p:nvCxnSpPr>
          <p:cNvPr id="7" name="Straight Connector 6"/>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8401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smtClean="0">
                <a:solidFill>
                  <a:schemeClr val="bg1"/>
                </a:solidFill>
              </a:rPr>
              <a:t>DEM</a:t>
            </a:r>
            <a:r>
              <a:rPr lang="en-US" sz="11500" b="1" dirty="0" smtClean="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2"/>
          <p:cNvSpPr txBox="1">
            <a:spLocks/>
          </p:cNvSpPr>
          <p:nvPr userDrawn="1"/>
        </p:nvSpPr>
        <p:spPr>
          <a:xfrm>
            <a:off x="457200" y="6356350"/>
            <a:ext cx="3810000" cy="365125"/>
          </a:xfrm>
          <a:prstGeom prst="rect">
            <a:avLst/>
          </a:prstGeom>
        </p:spPr>
        <p:txBody>
          <a:bodyPr anchor="ct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sz="1200" smtClean="0">
                <a:solidFill>
                  <a:srgbClr val="898989"/>
                </a:solidFill>
                <a:latin typeface="Segoe UI" pitchFamily="34" charset="0"/>
                <a:cs typeface="Segoe UI" pitchFamily="34" charset="0"/>
              </a:rPr>
              <a:t>Slide 2 - CÁC</a:t>
            </a:r>
            <a:r>
              <a:rPr lang="en-US" sz="1200" smtClean="0">
                <a:latin typeface="Segoe UI" pitchFamily="34" charset="0"/>
                <a:cs typeface="Segoe UI" pitchFamily="34" charset="0"/>
              </a:rPr>
              <a:t> </a:t>
            </a:r>
            <a:r>
              <a:rPr lang="en-US" sz="1200" smtClean="0">
                <a:solidFill>
                  <a:srgbClr val="898989"/>
                </a:solidFill>
                <a:latin typeface="Segoe UI" pitchFamily="34" charset="0"/>
                <a:cs typeface="Segoe UI" pitchFamily="34" charset="0"/>
              </a:rPr>
              <a:t>BƯỚC</a:t>
            </a:r>
            <a:r>
              <a:rPr lang="en-US" sz="1200" smtClean="0">
                <a:latin typeface="Segoe UI" pitchFamily="34" charset="0"/>
                <a:cs typeface="Segoe UI" pitchFamily="34" charset="0"/>
              </a:rPr>
              <a:t> </a:t>
            </a:r>
            <a:r>
              <a:rPr lang="en-US" sz="1200" smtClean="0">
                <a:solidFill>
                  <a:srgbClr val="898989"/>
                </a:solidFill>
                <a:latin typeface="Segoe UI" pitchFamily="34" charset="0"/>
                <a:cs typeface="Segoe UI" pitchFamily="34" charset="0"/>
              </a:rPr>
              <a:t>XÂY</a:t>
            </a:r>
            <a:r>
              <a:rPr lang="en-US" sz="1200" smtClean="0">
                <a:latin typeface="Segoe UI" pitchFamily="34" charset="0"/>
                <a:cs typeface="Segoe UI" pitchFamily="34" charset="0"/>
              </a:rPr>
              <a:t> </a:t>
            </a:r>
            <a:r>
              <a:rPr lang="en-US" sz="1200" smtClean="0">
                <a:solidFill>
                  <a:srgbClr val="898989"/>
                </a:solidFill>
                <a:latin typeface="Segoe UI" pitchFamily="34" charset="0"/>
                <a:cs typeface="Segoe UI" pitchFamily="34" charset="0"/>
              </a:rPr>
              <a:t>DỰNG</a:t>
            </a:r>
            <a:r>
              <a:rPr lang="en-US" sz="1200" smtClean="0">
                <a:latin typeface="Segoe UI" pitchFamily="34" charset="0"/>
                <a:cs typeface="Segoe UI" pitchFamily="34" charset="0"/>
              </a:rPr>
              <a:t> </a:t>
            </a:r>
            <a:r>
              <a:rPr lang="en-US" sz="1200" smtClean="0">
                <a:solidFill>
                  <a:schemeClr val="bg1">
                    <a:lumMod val="50000"/>
                  </a:schemeClr>
                </a:solidFill>
                <a:latin typeface="Segoe UI" pitchFamily="34" charset="0"/>
                <a:cs typeface="Segoe UI" pitchFamily="34" charset="0"/>
              </a:rPr>
              <a:t>CƠ SỞ DỮ LIỆU</a:t>
            </a:r>
          </a:p>
        </p:txBody>
      </p:sp>
      <p:cxnSp>
        <p:nvCxnSpPr>
          <p:cNvPr id="10" name="Straight Connector 9"/>
          <p:cNvCxnSpPr/>
          <p:nvPr userDrawn="1"/>
        </p:nvCxnSpPr>
        <p:spPr>
          <a:xfrm>
            <a:off x="457200" y="6356350"/>
            <a:ext cx="8229600"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6553200" y="6356350"/>
            <a:ext cx="2133600" cy="365125"/>
          </a:xfrm>
          <a:prstGeom prst="rect">
            <a:avLst/>
          </a:prstGeom>
        </p:spPr>
        <p:txBody>
          <a:bodyPr/>
          <a:lstStyle>
            <a:lvl1pPr algn="r">
              <a:defRPr sz="1200">
                <a:solidFill>
                  <a:schemeClr val="bg1">
                    <a:lumMod val="65000"/>
                  </a:schemeClr>
                </a:solidFill>
                <a:latin typeface="Segoe UI" pitchFamily="34" charset="0"/>
                <a:cs typeface="Segoe UI" pitchFamily="34" charset="0"/>
              </a:defRPr>
            </a:lvl1pPr>
          </a:lstStyle>
          <a:p>
            <a:fld id="{8AACEE26-D979-411F-B229-D9F26BAEDF07}" type="slidenum">
              <a:rPr lang="en-US" smtClean="0"/>
              <a:pPr/>
              <a:t>‹#›</a:t>
            </a:fld>
            <a:endParaRPr lang="en-US" dirty="0"/>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8.tmp"/><Relationship Id="rId5" Type="http://schemas.openxmlformats.org/officeDocument/2006/relationships/image" Target="../media/image17.tmp"/><Relationship Id="rId4" Type="http://schemas.openxmlformats.org/officeDocument/2006/relationships/image" Target="../media/image16.tmp"/></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slideLayout" Target="../slideLayouts/slideLayout2.xml"/><Relationship Id="rId7" Type="http://schemas.microsoft.com/office/2007/relationships/hdphoto" Target="../media/hdphoto4.wd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notesSlide" Target="../notesSlides/notesSlide10.xml"/><Relationship Id="rId9" Type="http://schemas.microsoft.com/office/2007/relationships/hdphoto" Target="../media/hdphoto5.wdp"/></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9.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0.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1800" dirty="0" err="1" smtClean="0"/>
              <a:t>Bài</a:t>
            </a:r>
            <a:r>
              <a:rPr lang="en-US" sz="1800" dirty="0" smtClean="0"/>
              <a:t> 2: CÁC BƯỚC XÂY DỰNG CƠ SỞ </a:t>
            </a:r>
            <a:r>
              <a:rPr lang="en-US" sz="1800" smtClean="0"/>
              <a:t>DỮ LIỆU</a:t>
            </a:r>
          </a:p>
        </p:txBody>
      </p:sp>
      <p:sp>
        <p:nvSpPr>
          <p:cNvPr id="11" name="Title 10"/>
          <p:cNvSpPr>
            <a:spLocks noGrp="1"/>
          </p:cNvSpPr>
          <p:nvPr>
            <p:ph type="title"/>
          </p:nvPr>
        </p:nvSpPr>
        <p:spPr/>
        <p:txBody>
          <a:bodyPr/>
          <a:lstStyle/>
          <a:p>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04900" y="2743200"/>
            <a:ext cx="1828800" cy="1828800"/>
          </a:xfrm>
        </p:spPr>
      </p:pic>
    </p:spTree>
    <p:extLst>
      <p:ext uri="{BB962C8B-B14F-4D97-AF65-F5344CB8AC3E}">
        <p14:creationId xmlns:p14="http://schemas.microsoft.com/office/powerpoint/2010/main" val="24858633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457200" y="990600"/>
            <a:ext cx="8229600" cy="5135563"/>
          </a:xfrm>
        </p:spPr>
        <p:txBody>
          <a:bodyPr>
            <a:normAutofit/>
          </a:bodyPr>
          <a:lstStyle/>
          <a:p>
            <a:pPr>
              <a:lnSpc>
                <a:spcPct val="150000"/>
              </a:lnSpc>
              <a:buFontTx/>
              <a:buBlip>
                <a:blip r:embed="rId3"/>
              </a:buBlip>
            </a:pPr>
            <a:r>
              <a:rPr lang="en-US">
                <a:solidFill>
                  <a:srgbClr val="953735"/>
                </a:solidFill>
              </a:rPr>
              <a:t>Các thành phần cơ bản mức khái niệm gồm:</a:t>
            </a:r>
          </a:p>
          <a:p>
            <a:pPr lvl="1">
              <a:lnSpc>
                <a:spcPct val="150000"/>
              </a:lnSpc>
              <a:buFontTx/>
              <a:buBlip>
                <a:blip r:embed="rId4"/>
              </a:buBlip>
            </a:pPr>
            <a:r>
              <a:rPr lang="en-US"/>
              <a:t>Các thực thể (Entity) hay Quan hệ (Relation)</a:t>
            </a:r>
          </a:p>
          <a:p>
            <a:pPr lvl="1">
              <a:lnSpc>
                <a:spcPct val="150000"/>
              </a:lnSpc>
              <a:buFontTx/>
              <a:buBlip>
                <a:blip r:embed="rId4"/>
              </a:buBlip>
            </a:pPr>
            <a:r>
              <a:rPr lang="en-US"/>
              <a:t>Các thuộc tính (Attribute)</a:t>
            </a:r>
          </a:p>
          <a:p>
            <a:pPr lvl="1">
              <a:lnSpc>
                <a:spcPct val="150000"/>
              </a:lnSpc>
              <a:buFontTx/>
              <a:buBlip>
                <a:blip r:embed="rId4"/>
              </a:buBlip>
            </a:pPr>
            <a:r>
              <a:rPr lang="en-US"/>
              <a:t>Các mối quan hệ (Relationship) – còn gọi là quan hệ logic hay liên kết</a:t>
            </a:r>
          </a:p>
          <a:p>
            <a:pPr lvl="1">
              <a:lnSpc>
                <a:spcPct val="150000"/>
              </a:lnSpc>
              <a:buFontTx/>
              <a:buBlip>
                <a:blip r:embed="rId4"/>
              </a:buBlip>
            </a:pPr>
            <a:r>
              <a:rPr lang="en-US"/>
              <a:t>Các quy tắc nghiệp vụ (Business Rule)</a:t>
            </a:r>
          </a:p>
          <a:p>
            <a:pPr lvl="1">
              <a:lnSpc>
                <a:spcPct val="150000"/>
              </a:lnSpc>
              <a:buFontTx/>
              <a:buBlip>
                <a:blip r:embed="rId4"/>
              </a:buBlip>
            </a:pPr>
            <a:r>
              <a:rPr lang="en-US"/>
              <a:t>Dữ liệu giao nhau (Intersection Data)</a:t>
            </a:r>
          </a:p>
          <a:p>
            <a:pPr lvl="1">
              <a:lnSpc>
                <a:spcPct val="150000"/>
              </a:lnSpc>
              <a:buFontTx/>
              <a:buBlip>
                <a:blip r:embed="rId4"/>
              </a:buBlip>
            </a:pPr>
            <a:endParaRPr lang="en-US">
              <a:latin typeface="Tahoma" charset="0"/>
              <a:cs typeface="Tahoma" charset="0"/>
            </a:endParaRPr>
          </a:p>
          <a:p>
            <a:pPr lvl="1">
              <a:lnSpc>
                <a:spcPct val="150000"/>
              </a:lnSpc>
              <a:buFontTx/>
              <a:buBlip>
                <a:blip r:embed="rId4"/>
              </a:buBlip>
            </a:pPr>
            <a:endParaRPr lang="en-US">
              <a:latin typeface="Tahoma" charset="0"/>
              <a:cs typeface="Tahoma" charset="0"/>
            </a:endParaRPr>
          </a:p>
          <a:p>
            <a:pPr>
              <a:lnSpc>
                <a:spcPct val="150000"/>
              </a:lnSpc>
              <a:buFontTx/>
              <a:buBlip>
                <a:blip r:embed="rId3"/>
              </a:buBlip>
            </a:pPr>
            <a:endParaRPr lang="en-US">
              <a:solidFill>
                <a:srgbClr val="953735"/>
              </a:solidFill>
              <a:latin typeface="Tahoma" charset="0"/>
              <a:cs typeface="Tahoma" charset="0"/>
            </a:endParaRPr>
          </a:p>
          <a:p>
            <a:pPr>
              <a:lnSpc>
                <a:spcPct val="150000"/>
              </a:lnSpc>
              <a:buFontTx/>
              <a:buBlip>
                <a:blip r:embed="rId3"/>
              </a:buBlip>
            </a:pPr>
            <a:endParaRPr lang="en-US">
              <a:solidFill>
                <a:srgbClr val="0000FF"/>
              </a:solidFill>
              <a:latin typeface="Tahoma" charset="0"/>
              <a:cs typeface="Tahoma" charset="0"/>
            </a:endParaRPr>
          </a:p>
          <a:p>
            <a:pPr>
              <a:lnSpc>
                <a:spcPct val="150000"/>
              </a:lnSpc>
              <a:buFontTx/>
              <a:buBlip>
                <a:blip r:embed="rId3"/>
              </a:buBlip>
            </a:pPr>
            <a:endParaRPr lang="en-US">
              <a:solidFill>
                <a:srgbClr val="0000FF"/>
              </a:solidFill>
              <a:latin typeface="Tahoma" charset="0"/>
              <a:cs typeface="Tahoma" charset="0"/>
            </a:endParaRPr>
          </a:p>
          <a:p>
            <a:pPr>
              <a:lnSpc>
                <a:spcPct val="150000"/>
              </a:lnSpc>
              <a:buFontTx/>
              <a:buBlip>
                <a:blip r:embed="rId3"/>
              </a:buBlip>
            </a:pPr>
            <a:endParaRPr lang="en-US">
              <a:solidFill>
                <a:srgbClr val="953735"/>
              </a:solidFill>
              <a:latin typeface="Tahoma" charset="0"/>
              <a:cs typeface="Tahoma" charset="0"/>
            </a:endParaRPr>
          </a:p>
        </p:txBody>
      </p:sp>
      <p:sp>
        <p:nvSpPr>
          <p:cNvPr id="15365" name="Title 4"/>
          <p:cNvSpPr>
            <a:spLocks noGrp="1"/>
          </p:cNvSpPr>
          <p:nvPr>
            <p:ph type="title"/>
          </p:nvPr>
        </p:nvSpPr>
        <p:spPr>
          <a:xfrm>
            <a:off x="609600" y="0"/>
            <a:ext cx="8305800" cy="990600"/>
          </a:xfrm>
        </p:spPr>
        <p:txBody>
          <a:bodyPr/>
          <a:lstStyle/>
          <a:p>
            <a:r>
              <a:rPr lang="en-US" sz="2800"/>
              <a:t>Các thành phần dữ liệu mức khái niệm</a:t>
            </a:r>
          </a:p>
        </p:txBody>
      </p:sp>
      <p:sp>
        <p:nvSpPr>
          <p:cNvPr id="7"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10</a:t>
            </a:fld>
            <a:endParaRPr lang="en-US" dirty="0"/>
          </a:p>
        </p:txBody>
      </p:sp>
    </p:spTree>
    <p:extLst>
      <p:ext uri="{BB962C8B-B14F-4D97-AF65-F5344CB8AC3E}">
        <p14:creationId xmlns:p14="http://schemas.microsoft.com/office/powerpoint/2010/main" val="73044773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Title 4"/>
          <p:cNvSpPr>
            <a:spLocks noGrp="1"/>
          </p:cNvSpPr>
          <p:nvPr>
            <p:ph type="title"/>
          </p:nvPr>
        </p:nvSpPr>
        <p:spPr/>
        <p:txBody>
          <a:bodyPr/>
          <a:lstStyle/>
          <a:p>
            <a:r>
              <a:rPr lang="en-US" sz="2800" smtClean="0"/>
              <a:t>Khái </a:t>
            </a:r>
            <a:r>
              <a:rPr lang="en-US" sz="2800"/>
              <a:t>niệm Thực thể</a:t>
            </a:r>
            <a:endParaRPr lang="en-US"/>
          </a:p>
        </p:txBody>
      </p:sp>
      <p:sp>
        <p:nvSpPr>
          <p:cNvPr id="18434" name="Content Placeholder 1"/>
          <p:cNvSpPr>
            <a:spLocks noGrp="1"/>
          </p:cNvSpPr>
          <p:nvPr>
            <p:ph idx="1"/>
          </p:nvPr>
        </p:nvSpPr>
        <p:spPr>
          <a:xfrm>
            <a:off x="457200" y="990600"/>
            <a:ext cx="8229600" cy="5334000"/>
          </a:xfrm>
        </p:spPr>
        <p:txBody>
          <a:bodyPr>
            <a:noAutofit/>
          </a:bodyPr>
          <a:lstStyle/>
          <a:p>
            <a:pPr>
              <a:lnSpc>
                <a:spcPct val="110000"/>
              </a:lnSpc>
              <a:buFontTx/>
              <a:buBlip>
                <a:blip r:embed="rId3"/>
              </a:buBlip>
            </a:pPr>
            <a:r>
              <a:rPr lang="en-US" b="1">
                <a:solidFill>
                  <a:srgbClr val="953735"/>
                </a:solidFill>
              </a:rPr>
              <a:t>Thực thể </a:t>
            </a:r>
            <a:r>
              <a:rPr lang="en-US">
                <a:solidFill>
                  <a:srgbClr val="953735"/>
                </a:solidFill>
              </a:rPr>
              <a:t>là một đối tượng, một địa điểm, con người… trong thế giới thực được lưu trữ thông tin trong </a:t>
            </a:r>
            <a:r>
              <a:rPr lang="en-US" smtClean="0">
                <a:solidFill>
                  <a:srgbClr val="953735"/>
                </a:solidFill>
              </a:rPr>
              <a:t>CSDL. </a:t>
            </a:r>
          </a:p>
          <a:p>
            <a:pPr>
              <a:lnSpc>
                <a:spcPct val="110000"/>
              </a:lnSpc>
              <a:buFontTx/>
              <a:buBlip>
                <a:blip r:embed="rId3"/>
              </a:buBlip>
            </a:pPr>
            <a:r>
              <a:rPr lang="en-US" smtClean="0">
                <a:solidFill>
                  <a:srgbClr val="953735"/>
                </a:solidFill>
              </a:rPr>
              <a:t>Tập hợp các thực thể giống nhau tạo thành 1 </a:t>
            </a:r>
            <a:r>
              <a:rPr lang="en-US" b="1" smtClean="0">
                <a:solidFill>
                  <a:srgbClr val="953735"/>
                </a:solidFill>
              </a:rPr>
              <a:t>tập thực thể</a:t>
            </a:r>
          </a:p>
          <a:p>
            <a:pPr>
              <a:lnSpc>
                <a:spcPct val="110000"/>
              </a:lnSpc>
              <a:buFontTx/>
              <a:buBlip>
                <a:blip r:embed="rId3"/>
              </a:buBlip>
            </a:pPr>
            <a:r>
              <a:rPr lang="en-US" smtClean="0">
                <a:solidFill>
                  <a:srgbClr val="953735"/>
                </a:solidFill>
              </a:rPr>
              <a:t>Ví </a:t>
            </a:r>
            <a:r>
              <a:rPr lang="en-US">
                <a:solidFill>
                  <a:srgbClr val="953735"/>
                </a:solidFill>
              </a:rPr>
              <a:t>dụ: </a:t>
            </a:r>
            <a:endParaRPr lang="en-US" smtClean="0">
              <a:solidFill>
                <a:srgbClr val="953735"/>
              </a:solidFill>
            </a:endParaRPr>
          </a:p>
          <a:p>
            <a:pPr marL="914400" lvl="2" indent="-287338">
              <a:lnSpc>
                <a:spcPct val="110000"/>
              </a:lnSpc>
              <a:buBlip>
                <a:blip r:embed="rId4"/>
              </a:buBlip>
            </a:pPr>
            <a:r>
              <a:rPr lang="en-US" sz="2400"/>
              <a:t>Mỗi nhân viên là một thực thể.</a:t>
            </a:r>
          </a:p>
          <a:p>
            <a:pPr marL="914400" lvl="2" indent="-287338">
              <a:lnSpc>
                <a:spcPct val="110000"/>
              </a:lnSpc>
              <a:buBlip>
                <a:blip r:embed="rId4"/>
              </a:buBlip>
            </a:pPr>
            <a:r>
              <a:rPr lang="en-US" sz="2400"/>
              <a:t>Tập hợp các nhân viên là tập thực thể.</a:t>
            </a:r>
          </a:p>
          <a:p>
            <a:pPr fontAlgn="base">
              <a:lnSpc>
                <a:spcPct val="110000"/>
              </a:lnSpc>
              <a:buBlip>
                <a:blip r:embed="rId3"/>
              </a:buBlip>
            </a:pPr>
            <a:r>
              <a:rPr lang="vi-VN" i="1" u="sng">
                <a:solidFill>
                  <a:srgbClr val="953735"/>
                </a:solidFill>
              </a:rPr>
              <a:t>Ghi </a:t>
            </a:r>
            <a:r>
              <a:rPr lang="vi-VN" i="1" u="sng" smtClean="0">
                <a:solidFill>
                  <a:srgbClr val="953735"/>
                </a:solidFill>
              </a:rPr>
              <a:t>chú</a:t>
            </a:r>
            <a:r>
              <a:rPr lang="en-US" i="1" u="sng" smtClean="0">
                <a:solidFill>
                  <a:srgbClr val="953735"/>
                </a:solidFill>
              </a:rPr>
              <a:t>:</a:t>
            </a:r>
            <a:r>
              <a:rPr lang="en-US" i="1" smtClean="0">
                <a:solidFill>
                  <a:srgbClr val="953735"/>
                </a:solidFill>
              </a:rPr>
              <a:t> </a:t>
            </a:r>
            <a:r>
              <a:rPr lang="vi-VN" smtClean="0">
                <a:solidFill>
                  <a:srgbClr val="953735"/>
                </a:solidFill>
              </a:rPr>
              <a:t>Để đơn giản</a:t>
            </a:r>
            <a:r>
              <a:rPr lang="en-US" smtClean="0">
                <a:solidFill>
                  <a:srgbClr val="953735"/>
                </a:solidFill>
              </a:rPr>
              <a:t>,</a:t>
            </a:r>
            <a:r>
              <a:rPr lang="vi-VN" smtClean="0">
                <a:solidFill>
                  <a:srgbClr val="953735"/>
                </a:solidFill>
              </a:rPr>
              <a:t> </a:t>
            </a:r>
            <a:r>
              <a:rPr lang="en-US" smtClean="0">
                <a:solidFill>
                  <a:srgbClr val="953735"/>
                </a:solidFill>
              </a:rPr>
              <a:t>đôi khi</a:t>
            </a:r>
            <a:r>
              <a:rPr lang="vi-VN" smtClean="0">
                <a:solidFill>
                  <a:srgbClr val="953735"/>
                </a:solidFill>
              </a:rPr>
              <a:t> </a:t>
            </a:r>
            <a:r>
              <a:rPr lang="vi-VN">
                <a:solidFill>
                  <a:srgbClr val="953735"/>
                </a:solidFill>
              </a:rPr>
              <a:t>thuật ngữ “thực thể” </a:t>
            </a:r>
            <a:r>
              <a:rPr lang="en-US" smtClean="0">
                <a:solidFill>
                  <a:srgbClr val="953735"/>
                </a:solidFill>
              </a:rPr>
              <a:t>được dùng </a:t>
            </a:r>
            <a:r>
              <a:rPr lang="vi-VN" smtClean="0">
                <a:solidFill>
                  <a:srgbClr val="953735"/>
                </a:solidFill>
              </a:rPr>
              <a:t>thay </a:t>
            </a:r>
            <a:r>
              <a:rPr lang="vi-VN">
                <a:solidFill>
                  <a:srgbClr val="953735"/>
                </a:solidFill>
              </a:rPr>
              <a:t>cho </a:t>
            </a:r>
            <a:r>
              <a:rPr lang="vi-VN" smtClean="0">
                <a:solidFill>
                  <a:srgbClr val="953735"/>
                </a:solidFill>
              </a:rPr>
              <a:t>“</a:t>
            </a:r>
            <a:r>
              <a:rPr lang="en-US" smtClean="0">
                <a:solidFill>
                  <a:srgbClr val="953735"/>
                </a:solidFill>
              </a:rPr>
              <a:t>tập</a:t>
            </a:r>
            <a:r>
              <a:rPr lang="vi-VN" smtClean="0">
                <a:solidFill>
                  <a:srgbClr val="953735"/>
                </a:solidFill>
              </a:rPr>
              <a:t> </a:t>
            </a:r>
            <a:r>
              <a:rPr lang="vi-VN">
                <a:solidFill>
                  <a:srgbClr val="953735"/>
                </a:solidFill>
              </a:rPr>
              <a:t>thực thể</a:t>
            </a:r>
            <a:r>
              <a:rPr lang="vi-VN" smtClean="0">
                <a:solidFill>
                  <a:srgbClr val="953735"/>
                </a:solidFill>
              </a:rPr>
              <a:t>”</a:t>
            </a:r>
            <a:r>
              <a:rPr lang="en-US" smtClean="0">
                <a:solidFill>
                  <a:srgbClr val="953735"/>
                </a:solidFill>
              </a:rPr>
              <a:t>.</a:t>
            </a:r>
            <a:r>
              <a:rPr lang="vi-VN" smtClean="0">
                <a:solidFill>
                  <a:srgbClr val="953735"/>
                </a:solidFill>
              </a:rPr>
              <a:t> </a:t>
            </a:r>
            <a:endParaRPr lang="vi-VN" sz="3200">
              <a:solidFill>
                <a:srgbClr val="953735"/>
              </a:solidFill>
            </a:endParaRPr>
          </a:p>
        </p:txBody>
      </p:sp>
      <p:sp>
        <p:nvSpPr>
          <p:cNvPr id="7"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11</a:t>
            </a:fld>
            <a:endParaRPr lang="en-US" dirty="0"/>
          </a:p>
        </p:txBody>
      </p:sp>
    </p:spTree>
    <p:extLst>
      <p:ext uri="{BB962C8B-B14F-4D97-AF65-F5344CB8AC3E}">
        <p14:creationId xmlns:p14="http://schemas.microsoft.com/office/powerpoint/2010/main" val="411997427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 thực thể</a:t>
            </a:r>
          </a:p>
        </p:txBody>
      </p:sp>
      <p:sp>
        <p:nvSpPr>
          <p:cNvPr id="3" name="Content Placeholder 2"/>
          <p:cNvSpPr>
            <a:spLocks noGrp="1"/>
          </p:cNvSpPr>
          <p:nvPr>
            <p:ph idx="1"/>
          </p:nvPr>
        </p:nvSpPr>
        <p:spPr/>
        <p:txBody>
          <a:bodyPr/>
          <a:lstStyle/>
          <a:p>
            <a:pPr lvl="1"/>
            <a:endParaRPr lang="en-US"/>
          </a:p>
        </p:txBody>
      </p:sp>
      <p:pic>
        <p:nvPicPr>
          <p:cNvPr id="4" name="Picture 3"/>
          <p:cNvPicPr>
            <a:picLocks noChangeAspect="1"/>
          </p:cNvPicPr>
          <p:nvPr/>
        </p:nvPicPr>
        <p:blipFill>
          <a:blip r:embed="rId2"/>
          <a:stretch>
            <a:fillRect/>
          </a:stretch>
        </p:blipFill>
        <p:spPr>
          <a:xfrm>
            <a:off x="584200" y="1600200"/>
            <a:ext cx="8026400" cy="3340100"/>
          </a:xfrm>
          <a:prstGeom prst="rect">
            <a:avLst/>
          </a:prstGeom>
        </p:spPr>
      </p:pic>
      <p:sp>
        <p:nvSpPr>
          <p:cNvPr id="5" name="Slide Number Placeholder 4"/>
          <p:cNvSpPr>
            <a:spLocks noGrp="1"/>
          </p:cNvSpPr>
          <p:nvPr>
            <p:ph type="sldNum" sz="quarter" idx="12"/>
          </p:nvPr>
        </p:nvSpPr>
        <p:spPr/>
        <p:txBody>
          <a:bodyPr/>
          <a:lstStyle/>
          <a:p>
            <a:fld id="{8AACEE26-D979-411F-B229-D9F26BAEDF07}" type="slidenum">
              <a:rPr lang="en-US" smtClean="0"/>
              <a:t>12</a:t>
            </a:fld>
            <a:endParaRPr lang="en-US" dirty="0"/>
          </a:p>
        </p:txBody>
      </p:sp>
    </p:spTree>
    <p:extLst>
      <p:ext uri="{BB962C8B-B14F-4D97-AF65-F5344CB8AC3E}">
        <p14:creationId xmlns:p14="http://schemas.microsoft.com/office/powerpoint/2010/main" val="303435295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Thuộc tính</a:t>
            </a:r>
          </a:p>
        </p:txBody>
      </p:sp>
      <p:sp>
        <p:nvSpPr>
          <p:cNvPr id="3" name="Content Placeholder 2"/>
          <p:cNvSpPr>
            <a:spLocks noGrp="1"/>
          </p:cNvSpPr>
          <p:nvPr>
            <p:ph idx="1"/>
          </p:nvPr>
        </p:nvSpPr>
        <p:spPr>
          <a:xfrm>
            <a:off x="457200" y="914400"/>
            <a:ext cx="8229600" cy="5510543"/>
          </a:xfrm>
        </p:spPr>
        <p:txBody>
          <a:bodyPr>
            <a:noAutofit/>
          </a:bodyPr>
          <a:lstStyle/>
          <a:p>
            <a:pPr>
              <a:lnSpc>
                <a:spcPct val="120000"/>
              </a:lnSpc>
              <a:buBlip>
                <a:blip r:embed="rId2"/>
              </a:buBlip>
            </a:pPr>
            <a:r>
              <a:rPr lang="en-US">
                <a:solidFill>
                  <a:srgbClr val="953735"/>
                </a:solidFill>
              </a:rPr>
              <a:t>Là những </a:t>
            </a:r>
            <a:r>
              <a:rPr lang="en-US" b="1" smtClean="0">
                <a:solidFill>
                  <a:srgbClr val="953735"/>
                </a:solidFill>
              </a:rPr>
              <a:t>đặc điểm, tính chất riêng biệt </a:t>
            </a:r>
            <a:r>
              <a:rPr lang="en-US" smtClean="0">
                <a:solidFill>
                  <a:srgbClr val="953735"/>
                </a:solidFill>
              </a:rPr>
              <a:t>của một tập thực thể.</a:t>
            </a:r>
          </a:p>
          <a:p>
            <a:pPr>
              <a:lnSpc>
                <a:spcPct val="120000"/>
              </a:lnSpc>
              <a:buBlip>
                <a:blip r:embed="rId2"/>
              </a:buBlip>
            </a:pPr>
            <a:r>
              <a:rPr lang="en-US" smtClean="0">
                <a:solidFill>
                  <a:srgbClr val="953735"/>
                </a:solidFill>
              </a:rPr>
              <a:t>Là </a:t>
            </a:r>
            <a:r>
              <a:rPr lang="en-US">
                <a:solidFill>
                  <a:srgbClr val="953735"/>
                </a:solidFill>
              </a:rPr>
              <a:t>tính chất của thực thể </a:t>
            </a:r>
            <a:r>
              <a:rPr lang="en-US" b="1">
                <a:solidFill>
                  <a:srgbClr val="953735"/>
                </a:solidFill>
              </a:rPr>
              <a:t>cần được quản lý</a:t>
            </a:r>
          </a:p>
          <a:p>
            <a:pPr>
              <a:lnSpc>
                <a:spcPct val="120000"/>
              </a:lnSpc>
              <a:buBlip>
                <a:blip r:embed="rId2"/>
              </a:buBlip>
            </a:pPr>
            <a:r>
              <a:rPr lang="en-US" smtClean="0">
                <a:solidFill>
                  <a:srgbClr val="953735"/>
                </a:solidFill>
              </a:rPr>
              <a:t>Chỉ </a:t>
            </a:r>
            <a:r>
              <a:rPr lang="en-US">
                <a:solidFill>
                  <a:srgbClr val="953735"/>
                </a:solidFill>
              </a:rPr>
              <a:t>quan </a:t>
            </a:r>
            <a:r>
              <a:rPr lang="en-US" smtClean="0">
                <a:solidFill>
                  <a:srgbClr val="953735"/>
                </a:solidFill>
              </a:rPr>
              <a:t>tâm </a:t>
            </a:r>
            <a:r>
              <a:rPr lang="en-US">
                <a:solidFill>
                  <a:srgbClr val="953735"/>
                </a:solidFill>
              </a:rPr>
              <a:t>tới những tính chất có </a:t>
            </a:r>
            <a:r>
              <a:rPr lang="en-US" b="1" smtClean="0">
                <a:solidFill>
                  <a:srgbClr val="953735"/>
                </a:solidFill>
              </a:rPr>
              <a:t>liên </a:t>
            </a:r>
            <a:r>
              <a:rPr lang="en-US" b="1">
                <a:solidFill>
                  <a:srgbClr val="953735"/>
                </a:solidFill>
              </a:rPr>
              <a:t>quan </a:t>
            </a:r>
            <a:r>
              <a:rPr lang="en-US">
                <a:solidFill>
                  <a:srgbClr val="953735"/>
                </a:solidFill>
              </a:rPr>
              <a:t>tới ứng dụng  </a:t>
            </a:r>
          </a:p>
          <a:p>
            <a:pPr>
              <a:lnSpc>
                <a:spcPct val="120000"/>
              </a:lnSpc>
              <a:buBlip>
                <a:blip r:embed="rId2"/>
              </a:buBlip>
            </a:pPr>
            <a:r>
              <a:rPr lang="en-US">
                <a:solidFill>
                  <a:srgbClr val="953735"/>
                </a:solidFill>
              </a:rPr>
              <a:t>Ví dụ </a:t>
            </a:r>
            <a:r>
              <a:rPr lang="en-US" smtClean="0">
                <a:solidFill>
                  <a:srgbClr val="953735"/>
                </a:solidFill>
              </a:rPr>
              <a:t>thực </a:t>
            </a:r>
            <a:r>
              <a:rPr lang="en-US">
                <a:solidFill>
                  <a:srgbClr val="953735"/>
                </a:solidFill>
              </a:rPr>
              <a:t>thể NHANVIEN </a:t>
            </a:r>
            <a:r>
              <a:rPr lang="en-US" smtClean="0">
                <a:solidFill>
                  <a:srgbClr val="953735"/>
                </a:solidFill>
              </a:rPr>
              <a:t>có </a:t>
            </a:r>
            <a:r>
              <a:rPr lang="en-US">
                <a:solidFill>
                  <a:srgbClr val="953735"/>
                </a:solidFill>
              </a:rPr>
              <a:t>các </a:t>
            </a:r>
            <a:r>
              <a:rPr lang="en-US" smtClean="0">
                <a:solidFill>
                  <a:srgbClr val="953735"/>
                </a:solidFill>
              </a:rPr>
              <a:t>thuộc </a:t>
            </a:r>
            <a:r>
              <a:rPr lang="en-US">
                <a:solidFill>
                  <a:srgbClr val="953735"/>
                </a:solidFill>
              </a:rPr>
              <a:t>tính </a:t>
            </a:r>
          </a:p>
          <a:p>
            <a:pPr marL="914400" lvl="2" indent="-287338">
              <a:lnSpc>
                <a:spcPct val="110000"/>
              </a:lnSpc>
              <a:buBlip>
                <a:blip r:embed="rId3"/>
              </a:buBlip>
            </a:pPr>
            <a:r>
              <a:rPr lang="en-US" sz="2400"/>
              <a:t>Họ </a:t>
            </a:r>
            <a:r>
              <a:rPr lang="en-US" sz="2400" smtClean="0"/>
              <a:t>tên</a:t>
            </a:r>
            <a:endParaRPr lang="en-US" sz="2400"/>
          </a:p>
          <a:p>
            <a:pPr marL="914400" lvl="2" indent="-287338">
              <a:lnSpc>
                <a:spcPct val="110000"/>
              </a:lnSpc>
              <a:buBlip>
                <a:blip r:embed="rId3"/>
              </a:buBlip>
            </a:pPr>
            <a:r>
              <a:rPr lang="en-US" sz="2400"/>
              <a:t>Ngày sinh </a:t>
            </a:r>
          </a:p>
          <a:p>
            <a:pPr marL="914400" lvl="2" indent="-287338">
              <a:lnSpc>
                <a:spcPct val="110000"/>
              </a:lnSpc>
              <a:buBlip>
                <a:blip r:embed="rId3"/>
              </a:buBlip>
            </a:pPr>
            <a:r>
              <a:rPr lang="en-US" sz="2400"/>
              <a:t>Giới tính</a:t>
            </a:r>
          </a:p>
          <a:p>
            <a:pPr marL="914400" lvl="2" indent="-287338">
              <a:lnSpc>
                <a:spcPct val="110000"/>
              </a:lnSpc>
              <a:buBlip>
                <a:blip r:embed="rId3"/>
              </a:buBlip>
            </a:pPr>
            <a:r>
              <a:rPr lang="en-US" sz="2400"/>
              <a:t>Địa chỉ ... </a:t>
            </a:r>
          </a:p>
        </p:txBody>
      </p:sp>
      <p:sp>
        <p:nvSpPr>
          <p:cNvPr id="7"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13</a:t>
            </a:fld>
            <a:endParaRPr lang="en-US" dirty="0"/>
          </a:p>
        </p:txBody>
      </p:sp>
    </p:spTree>
    <p:extLst>
      <p:ext uri="{BB962C8B-B14F-4D97-AF65-F5344CB8AC3E}">
        <p14:creationId xmlns:p14="http://schemas.microsoft.com/office/powerpoint/2010/main" val="100854190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457200" y="990600"/>
            <a:ext cx="8534400" cy="5257800"/>
          </a:xfrm>
        </p:spPr>
        <p:txBody>
          <a:bodyPr>
            <a:normAutofit/>
          </a:bodyPr>
          <a:lstStyle/>
          <a:p>
            <a:pPr>
              <a:lnSpc>
                <a:spcPct val="130000"/>
              </a:lnSpc>
              <a:buFontTx/>
              <a:buBlip>
                <a:blip r:embed="rId3"/>
              </a:buBlip>
            </a:pPr>
            <a:r>
              <a:rPr lang="en-US" smtClean="0">
                <a:solidFill>
                  <a:srgbClr val="953735"/>
                </a:solidFill>
              </a:rPr>
              <a:t>Mối quan </a:t>
            </a:r>
            <a:r>
              <a:rPr lang="en-US">
                <a:solidFill>
                  <a:srgbClr val="953735"/>
                </a:solidFill>
              </a:rPr>
              <a:t>hệ là sự liên kết giữa 2 hay nhiều </a:t>
            </a:r>
            <a:r>
              <a:rPr lang="en-US" smtClean="0">
                <a:solidFill>
                  <a:srgbClr val="953735"/>
                </a:solidFill>
              </a:rPr>
              <a:t>tập </a:t>
            </a:r>
            <a:r>
              <a:rPr lang="en-US">
                <a:solidFill>
                  <a:srgbClr val="953735"/>
                </a:solidFill>
              </a:rPr>
              <a:t>thực </a:t>
            </a:r>
            <a:r>
              <a:rPr lang="en-US" smtClean="0">
                <a:solidFill>
                  <a:srgbClr val="953735"/>
                </a:solidFill>
              </a:rPr>
              <a:t>thể có liên quan</a:t>
            </a:r>
            <a:endParaRPr lang="en-US">
              <a:solidFill>
                <a:srgbClr val="953735"/>
              </a:solidFill>
            </a:endParaRPr>
          </a:p>
          <a:p>
            <a:pPr>
              <a:lnSpc>
                <a:spcPct val="130000"/>
              </a:lnSpc>
              <a:buBlip>
                <a:blip r:embed="rId3"/>
              </a:buBlip>
            </a:pPr>
            <a:r>
              <a:rPr lang="en-US">
                <a:solidFill>
                  <a:srgbClr val="953735"/>
                </a:solidFill>
              </a:rPr>
              <a:t>Ví dụ giữa </a:t>
            </a:r>
            <a:r>
              <a:rPr lang="en-US" smtClean="0">
                <a:solidFill>
                  <a:srgbClr val="953735"/>
                </a:solidFill>
              </a:rPr>
              <a:t>tập </a:t>
            </a:r>
            <a:r>
              <a:rPr lang="en-US">
                <a:solidFill>
                  <a:srgbClr val="953735"/>
                </a:solidFill>
              </a:rPr>
              <a:t>thực thể NHANVIEN và </a:t>
            </a:r>
            <a:r>
              <a:rPr lang="en-US" smtClean="0">
                <a:solidFill>
                  <a:srgbClr val="953735"/>
                </a:solidFill>
              </a:rPr>
              <a:t>PHONGBAN </a:t>
            </a:r>
            <a:r>
              <a:rPr lang="en-US">
                <a:solidFill>
                  <a:srgbClr val="953735"/>
                </a:solidFill>
              </a:rPr>
              <a:t>có các </a:t>
            </a:r>
            <a:r>
              <a:rPr lang="en-US" smtClean="0">
                <a:solidFill>
                  <a:srgbClr val="953735"/>
                </a:solidFill>
              </a:rPr>
              <a:t>liên kết </a:t>
            </a:r>
            <a:endParaRPr lang="en-US">
              <a:solidFill>
                <a:srgbClr val="953735"/>
              </a:solidFill>
            </a:endParaRPr>
          </a:p>
          <a:p>
            <a:pPr marL="914400" lvl="2" indent="-287338">
              <a:lnSpc>
                <a:spcPct val="110000"/>
              </a:lnSpc>
              <a:buBlip>
                <a:blip r:embed="rId4"/>
              </a:buBlip>
            </a:pPr>
            <a:r>
              <a:rPr lang="en-US" sz="2400" smtClean="0"/>
              <a:t>Một nhân viên thuộc một </a:t>
            </a:r>
            <a:r>
              <a:rPr lang="en-US" sz="2400"/>
              <a:t>phòng ban nào đó</a:t>
            </a:r>
          </a:p>
          <a:p>
            <a:pPr marL="914400" lvl="2" indent="-287338">
              <a:lnSpc>
                <a:spcPct val="110000"/>
              </a:lnSpc>
              <a:buBlip>
                <a:blip r:embed="rId4"/>
              </a:buBlip>
            </a:pPr>
            <a:r>
              <a:rPr lang="en-US" sz="2400" smtClean="0"/>
              <a:t>Một </a:t>
            </a:r>
            <a:r>
              <a:rPr lang="en-US" sz="2400"/>
              <a:t>phòng ban có </a:t>
            </a:r>
            <a:r>
              <a:rPr lang="en-US" sz="2400" smtClean="0"/>
              <a:t>một nhân viên </a:t>
            </a:r>
            <a:r>
              <a:rPr lang="en-US" sz="2400"/>
              <a:t>làm trưởng </a:t>
            </a:r>
            <a:r>
              <a:rPr lang="en-US" sz="2400" smtClean="0"/>
              <a:t>phòng</a:t>
            </a:r>
            <a:endParaRPr lang="en-US" sz="2800" smtClean="0"/>
          </a:p>
        </p:txBody>
      </p:sp>
      <p:sp>
        <p:nvSpPr>
          <p:cNvPr id="19461" name="Title 4"/>
          <p:cNvSpPr>
            <a:spLocks noGrp="1"/>
          </p:cNvSpPr>
          <p:nvPr>
            <p:ph type="title"/>
          </p:nvPr>
        </p:nvSpPr>
        <p:spPr>
          <a:xfrm>
            <a:off x="457200" y="0"/>
            <a:ext cx="8229600" cy="990600"/>
          </a:xfrm>
        </p:spPr>
        <p:txBody>
          <a:bodyPr/>
          <a:lstStyle/>
          <a:p>
            <a:r>
              <a:rPr lang="en-US" sz="2800"/>
              <a:t>Mối quan hệ (Relationship)</a:t>
            </a:r>
          </a:p>
        </p:txBody>
      </p:sp>
      <p:pic>
        <p:nvPicPr>
          <p:cNvPr id="5" name="Picture 4"/>
          <p:cNvPicPr>
            <a:picLocks noChangeAspect="1"/>
          </p:cNvPicPr>
          <p:nvPr/>
        </p:nvPicPr>
        <p:blipFill>
          <a:blip r:embed="rId5"/>
          <a:stretch>
            <a:fillRect/>
          </a:stretch>
        </p:blipFill>
        <p:spPr>
          <a:xfrm>
            <a:off x="1447800" y="4343400"/>
            <a:ext cx="6510000" cy="1828800"/>
          </a:xfrm>
          <a:prstGeom prst="rect">
            <a:avLst/>
          </a:prstGeom>
        </p:spPr>
      </p:pic>
      <p:sp>
        <p:nvSpPr>
          <p:cNvPr id="8"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14</a:t>
            </a:fld>
            <a:endParaRPr lang="en-US" dirty="0"/>
          </a:p>
        </p:txBody>
      </p:sp>
    </p:spTree>
    <p:extLst>
      <p:ext uri="{BB962C8B-B14F-4D97-AF65-F5344CB8AC3E}">
        <p14:creationId xmlns:p14="http://schemas.microsoft.com/office/powerpoint/2010/main" val="57239445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loại mối quan hệ</a:t>
            </a:r>
          </a:p>
        </p:txBody>
      </p:sp>
      <p:sp>
        <p:nvSpPr>
          <p:cNvPr id="3" name="Content Placeholder 2"/>
          <p:cNvSpPr>
            <a:spLocks noGrp="1"/>
          </p:cNvSpPr>
          <p:nvPr>
            <p:ph idx="1"/>
          </p:nvPr>
        </p:nvSpPr>
        <p:spPr>
          <a:xfrm>
            <a:off x="457200" y="1066800"/>
            <a:ext cx="8458200" cy="5257800"/>
          </a:xfrm>
        </p:spPr>
        <p:txBody>
          <a:bodyPr>
            <a:normAutofit/>
          </a:bodyPr>
          <a:lstStyle/>
          <a:p>
            <a:pPr>
              <a:lnSpc>
                <a:spcPct val="150000"/>
              </a:lnSpc>
              <a:buBlip>
                <a:blip r:embed="rId2"/>
              </a:buBlip>
            </a:pPr>
            <a:r>
              <a:rPr lang="vi-VN">
                <a:solidFill>
                  <a:srgbClr val="953735"/>
                </a:solidFill>
              </a:rPr>
              <a:t>Giữa các thực thể có thể có mối liên kết </a:t>
            </a:r>
            <a:r>
              <a:rPr lang="vi-VN" smtClean="0">
                <a:solidFill>
                  <a:srgbClr val="953735"/>
                </a:solidFill>
              </a:rPr>
              <a:t>với </a:t>
            </a:r>
            <a:r>
              <a:rPr lang="vi-VN">
                <a:solidFill>
                  <a:srgbClr val="953735"/>
                </a:solidFill>
              </a:rPr>
              <a:t>nhau. Trong cơ sở dữ liệu, người ta gọi </a:t>
            </a:r>
            <a:r>
              <a:rPr lang="en-US" smtClean="0">
                <a:solidFill>
                  <a:srgbClr val="953735"/>
                </a:solidFill>
              </a:rPr>
              <a:t>là các </a:t>
            </a:r>
            <a:r>
              <a:rPr lang="vi-VN" smtClean="0">
                <a:solidFill>
                  <a:srgbClr val="953735"/>
                </a:solidFill>
              </a:rPr>
              <a:t>mối </a:t>
            </a:r>
            <a:r>
              <a:rPr lang="vi-VN">
                <a:solidFill>
                  <a:srgbClr val="953735"/>
                </a:solidFill>
              </a:rPr>
              <a:t>quan hệ </a:t>
            </a:r>
            <a:r>
              <a:rPr lang="vi-VN" smtClean="0">
                <a:solidFill>
                  <a:srgbClr val="953735"/>
                </a:solidFill>
              </a:rPr>
              <a:t>(</a:t>
            </a:r>
            <a:r>
              <a:rPr lang="vi-VN">
                <a:solidFill>
                  <a:srgbClr val="953735"/>
                </a:solidFill>
              </a:rPr>
              <a:t>relationship). </a:t>
            </a:r>
            <a:endParaRPr lang="en-US">
              <a:solidFill>
                <a:srgbClr val="953735"/>
              </a:solidFill>
            </a:endParaRPr>
          </a:p>
          <a:p>
            <a:pPr>
              <a:lnSpc>
                <a:spcPct val="150000"/>
              </a:lnSpc>
              <a:buBlip>
                <a:blip r:embed="rId2"/>
              </a:buBlip>
            </a:pPr>
            <a:r>
              <a:rPr lang="en-US">
                <a:solidFill>
                  <a:srgbClr val="953735"/>
                </a:solidFill>
              </a:rPr>
              <a:t>Tùy theo số cá thể tham gia vào mối quan hệ mà ta </a:t>
            </a:r>
            <a:r>
              <a:rPr lang="en-US" smtClean="0">
                <a:solidFill>
                  <a:srgbClr val="953735"/>
                </a:solidFill>
              </a:rPr>
              <a:t>phân loại các mối </a:t>
            </a:r>
            <a:r>
              <a:rPr lang="en-US">
                <a:solidFill>
                  <a:srgbClr val="953735"/>
                </a:solidFill>
              </a:rPr>
              <a:t>quan hệ </a:t>
            </a:r>
            <a:r>
              <a:rPr lang="en-US" smtClean="0">
                <a:solidFill>
                  <a:srgbClr val="953735"/>
                </a:solidFill>
              </a:rPr>
              <a:t>như sau</a:t>
            </a:r>
            <a:r>
              <a:rPr lang="en-US">
                <a:solidFill>
                  <a:srgbClr val="953735"/>
                </a:solidFill>
              </a:rPr>
              <a:t>:</a:t>
            </a:r>
          </a:p>
          <a:p>
            <a:pPr lvl="1">
              <a:lnSpc>
                <a:spcPct val="150000"/>
              </a:lnSpc>
              <a:buBlip>
                <a:blip r:embed="rId3"/>
              </a:buBlip>
            </a:pPr>
            <a:r>
              <a:rPr lang="en-US"/>
              <a:t>Quan hệ </a:t>
            </a:r>
            <a:r>
              <a:rPr lang="en-US" smtClean="0"/>
              <a:t>1-1 (một - một)</a:t>
            </a:r>
            <a:endParaRPr lang="en-US"/>
          </a:p>
          <a:p>
            <a:pPr lvl="1">
              <a:lnSpc>
                <a:spcPct val="150000"/>
              </a:lnSpc>
              <a:buBlip>
                <a:blip r:embed="rId3"/>
              </a:buBlip>
            </a:pPr>
            <a:r>
              <a:rPr lang="en-US"/>
              <a:t>Quan hệ 1-n </a:t>
            </a:r>
            <a:r>
              <a:rPr lang="en-US" smtClean="0"/>
              <a:t>(một - nhiều</a:t>
            </a:r>
            <a:r>
              <a:rPr lang="en-US"/>
              <a:t>)</a:t>
            </a:r>
          </a:p>
          <a:p>
            <a:pPr lvl="1">
              <a:lnSpc>
                <a:spcPct val="150000"/>
              </a:lnSpc>
              <a:buBlip>
                <a:blip r:embed="rId3"/>
              </a:buBlip>
            </a:pPr>
            <a:r>
              <a:rPr lang="en-US"/>
              <a:t>Quan hệ n-n (</a:t>
            </a:r>
            <a:r>
              <a:rPr lang="en-US" smtClean="0"/>
              <a:t>nhiều - nhiều</a:t>
            </a:r>
            <a:r>
              <a:rPr lang="en-US"/>
              <a:t>)</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15</a:t>
            </a:fld>
            <a:endParaRPr lang="en-US" dirty="0"/>
          </a:p>
        </p:txBody>
      </p:sp>
    </p:spTree>
    <p:extLst>
      <p:ext uri="{BB962C8B-B14F-4D97-AF65-F5344CB8AC3E}">
        <p14:creationId xmlns:p14="http://schemas.microsoft.com/office/powerpoint/2010/main" val="38774231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457200" y="914400"/>
            <a:ext cx="8382000" cy="5441950"/>
          </a:xfrm>
        </p:spPr>
        <p:txBody>
          <a:bodyPr>
            <a:noAutofit/>
          </a:bodyPr>
          <a:lstStyle/>
          <a:p>
            <a:pPr>
              <a:lnSpc>
                <a:spcPct val="130000"/>
              </a:lnSpc>
              <a:spcBef>
                <a:spcPts val="1200"/>
              </a:spcBef>
              <a:buFontTx/>
              <a:buBlip>
                <a:blip r:embed="rId3"/>
              </a:buBlip>
            </a:pPr>
            <a:r>
              <a:rPr lang="en-US">
                <a:solidFill>
                  <a:srgbClr val="953735"/>
                </a:solidFill>
              </a:rPr>
              <a:t>Quan hệ </a:t>
            </a:r>
            <a:r>
              <a:rPr lang="en-US" b="1">
                <a:solidFill>
                  <a:srgbClr val="953735"/>
                </a:solidFill>
              </a:rPr>
              <a:t>1-1</a:t>
            </a:r>
            <a:r>
              <a:rPr lang="en-US">
                <a:solidFill>
                  <a:srgbClr val="953735"/>
                </a:solidFill>
              </a:rPr>
              <a:t> là quan hệ giữa hai tập thực thể trong đó </a:t>
            </a:r>
            <a:r>
              <a:rPr lang="en-US" b="1">
                <a:solidFill>
                  <a:srgbClr val="953735"/>
                </a:solidFill>
              </a:rPr>
              <a:t>mỗi </a:t>
            </a:r>
            <a:r>
              <a:rPr lang="en-US" b="1" smtClean="0">
                <a:solidFill>
                  <a:srgbClr val="953735"/>
                </a:solidFill>
              </a:rPr>
              <a:t>thực thể </a:t>
            </a:r>
            <a:r>
              <a:rPr lang="en-US" b="1">
                <a:solidFill>
                  <a:srgbClr val="953735"/>
                </a:solidFill>
              </a:rPr>
              <a:t>của </a:t>
            </a:r>
            <a:r>
              <a:rPr lang="en-US" b="1" smtClean="0">
                <a:solidFill>
                  <a:srgbClr val="953735"/>
                </a:solidFill>
              </a:rPr>
              <a:t>tập </a:t>
            </a:r>
            <a:r>
              <a:rPr lang="en-US" b="1">
                <a:solidFill>
                  <a:srgbClr val="953735"/>
                </a:solidFill>
              </a:rPr>
              <a:t>này </a:t>
            </a:r>
            <a:r>
              <a:rPr lang="en-US">
                <a:solidFill>
                  <a:srgbClr val="953735"/>
                </a:solidFill>
              </a:rPr>
              <a:t>chỉ có thể </a:t>
            </a:r>
            <a:r>
              <a:rPr lang="en-US" b="1">
                <a:solidFill>
                  <a:srgbClr val="953735"/>
                </a:solidFill>
              </a:rPr>
              <a:t>liên kết với nhiều nhất một </a:t>
            </a:r>
            <a:r>
              <a:rPr lang="en-US" b="1" smtClean="0">
                <a:solidFill>
                  <a:srgbClr val="953735"/>
                </a:solidFill>
              </a:rPr>
              <a:t>thực </a:t>
            </a:r>
            <a:r>
              <a:rPr lang="en-US" b="1">
                <a:solidFill>
                  <a:srgbClr val="953735"/>
                </a:solidFill>
              </a:rPr>
              <a:t>thể của </a:t>
            </a:r>
            <a:r>
              <a:rPr lang="en-US" b="1" smtClean="0">
                <a:solidFill>
                  <a:srgbClr val="953735"/>
                </a:solidFill>
              </a:rPr>
              <a:t>tập </a:t>
            </a:r>
            <a:r>
              <a:rPr lang="en-US" b="1">
                <a:solidFill>
                  <a:srgbClr val="953735"/>
                </a:solidFill>
              </a:rPr>
              <a:t>kia</a:t>
            </a:r>
            <a:r>
              <a:rPr lang="en-US">
                <a:solidFill>
                  <a:srgbClr val="953735"/>
                </a:solidFill>
              </a:rPr>
              <a:t>, </a:t>
            </a:r>
            <a:r>
              <a:rPr lang="en-US" b="1">
                <a:solidFill>
                  <a:srgbClr val="953735"/>
                </a:solidFill>
              </a:rPr>
              <a:t>và ngược lại</a:t>
            </a:r>
            <a:r>
              <a:rPr lang="en-US">
                <a:solidFill>
                  <a:srgbClr val="953735"/>
                </a:solidFill>
              </a:rPr>
              <a:t>.</a:t>
            </a:r>
          </a:p>
          <a:p>
            <a:pPr>
              <a:lnSpc>
                <a:spcPct val="130000"/>
              </a:lnSpc>
              <a:spcBef>
                <a:spcPts val="1200"/>
              </a:spcBef>
              <a:buFontTx/>
              <a:buBlip>
                <a:blip r:embed="rId3"/>
              </a:buBlip>
            </a:pPr>
            <a:r>
              <a:rPr lang="en-US" i="1" u="sng">
                <a:solidFill>
                  <a:srgbClr val="953735"/>
                </a:solidFill>
              </a:rPr>
              <a:t>Ví dụ:</a:t>
            </a:r>
            <a:r>
              <a:rPr lang="en-US">
                <a:solidFill>
                  <a:srgbClr val="953735"/>
                </a:solidFill>
              </a:rPr>
              <a:t> quan hệ giữa </a:t>
            </a:r>
            <a:r>
              <a:rPr lang="en-US" smtClean="0">
                <a:solidFill>
                  <a:srgbClr val="953735"/>
                </a:solidFill>
              </a:rPr>
              <a:t>tập thực </a:t>
            </a:r>
            <a:r>
              <a:rPr lang="en-US">
                <a:solidFill>
                  <a:srgbClr val="953735"/>
                </a:solidFill>
              </a:rPr>
              <a:t>thể </a:t>
            </a:r>
            <a:r>
              <a:rPr lang="en-US" b="1">
                <a:solidFill>
                  <a:srgbClr val="953735"/>
                </a:solidFill>
              </a:rPr>
              <a:t>Nhân viên </a:t>
            </a:r>
            <a:r>
              <a:rPr lang="en-US">
                <a:solidFill>
                  <a:srgbClr val="953735"/>
                </a:solidFill>
              </a:rPr>
              <a:t>và </a:t>
            </a:r>
            <a:r>
              <a:rPr lang="en-US" b="1">
                <a:solidFill>
                  <a:srgbClr val="953735"/>
                </a:solidFill>
              </a:rPr>
              <a:t>Phòng ban </a:t>
            </a:r>
            <a:r>
              <a:rPr lang="en-US" smtClean="0">
                <a:solidFill>
                  <a:srgbClr val="953735"/>
                </a:solidFill>
              </a:rPr>
              <a:t>trong mối </a:t>
            </a:r>
            <a:r>
              <a:rPr lang="en-US">
                <a:solidFill>
                  <a:srgbClr val="953735"/>
                </a:solidFill>
              </a:rPr>
              <a:t>quan hệ “</a:t>
            </a:r>
            <a:r>
              <a:rPr lang="en-US" b="1" i="1">
                <a:solidFill>
                  <a:srgbClr val="953735"/>
                </a:solidFill>
              </a:rPr>
              <a:t>Là trưởng phòng</a:t>
            </a:r>
            <a:r>
              <a:rPr lang="en-US">
                <a:solidFill>
                  <a:srgbClr val="953735"/>
                </a:solidFill>
              </a:rPr>
              <a:t>” là quan hệ 1-1 </a:t>
            </a:r>
            <a:r>
              <a:rPr lang="en-US" smtClean="0">
                <a:solidFill>
                  <a:srgbClr val="953735"/>
                </a:solidFill>
              </a:rPr>
              <a:t/>
            </a:r>
            <a:br>
              <a:rPr lang="en-US" smtClean="0">
                <a:solidFill>
                  <a:srgbClr val="953735"/>
                </a:solidFill>
              </a:rPr>
            </a:br>
            <a:r>
              <a:rPr lang="en-US" sz="2400" smtClean="0">
                <a:solidFill>
                  <a:srgbClr val="953735"/>
                </a:solidFill>
              </a:rPr>
              <a:t>(</a:t>
            </a:r>
            <a:r>
              <a:rPr lang="en-US" sz="2400">
                <a:solidFill>
                  <a:srgbClr val="953735"/>
                </a:solidFill>
              </a:rPr>
              <a:t>1 nhân viên chỉ được làm trưởng phòng của 1 phòng ban, và một phòng ban chỉ có 1 trưởng phòng</a:t>
            </a:r>
            <a:r>
              <a:rPr lang="en-US" sz="2400" smtClean="0">
                <a:solidFill>
                  <a:srgbClr val="953735"/>
                </a:solidFill>
              </a:rPr>
              <a:t>)</a:t>
            </a:r>
            <a:endParaRPr lang="en-US" sz="3200">
              <a:solidFill>
                <a:srgbClr val="0000FF"/>
              </a:solidFill>
            </a:endParaRPr>
          </a:p>
        </p:txBody>
      </p:sp>
      <p:sp>
        <p:nvSpPr>
          <p:cNvPr id="20485" name="Title 4"/>
          <p:cNvSpPr>
            <a:spLocks noGrp="1"/>
          </p:cNvSpPr>
          <p:nvPr>
            <p:ph type="title"/>
          </p:nvPr>
        </p:nvSpPr>
        <p:spPr>
          <a:xfrm>
            <a:off x="457200" y="0"/>
            <a:ext cx="8229600" cy="990600"/>
          </a:xfrm>
        </p:spPr>
        <p:txBody>
          <a:bodyPr/>
          <a:lstStyle/>
          <a:p>
            <a:r>
              <a:rPr lang="en-US" sz="2800"/>
              <a:t>Quan hệ 1-1</a:t>
            </a:r>
          </a:p>
        </p:txBody>
      </p:sp>
      <p:sp>
        <p:nvSpPr>
          <p:cNvPr id="7"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16</a:t>
            </a:fld>
            <a:endParaRPr lang="en-US" dirty="0"/>
          </a:p>
        </p:txBody>
      </p:sp>
    </p:spTree>
    <p:extLst>
      <p:ext uri="{BB962C8B-B14F-4D97-AF65-F5344CB8AC3E}">
        <p14:creationId xmlns:p14="http://schemas.microsoft.com/office/powerpoint/2010/main" val="106658621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itle 4"/>
          <p:cNvSpPr>
            <a:spLocks noGrp="1"/>
          </p:cNvSpPr>
          <p:nvPr>
            <p:ph type="title"/>
          </p:nvPr>
        </p:nvSpPr>
        <p:spPr>
          <a:xfrm>
            <a:off x="457200" y="0"/>
            <a:ext cx="8229600" cy="990600"/>
          </a:xfrm>
        </p:spPr>
        <p:txBody>
          <a:bodyPr/>
          <a:lstStyle/>
          <a:p>
            <a:r>
              <a:rPr lang="en-US" sz="2800">
                <a:latin typeface="Tahoma" charset="0"/>
                <a:cs typeface="Tahoma" charset="0"/>
              </a:rPr>
              <a:t>Quan hệ 1-N</a:t>
            </a:r>
          </a:p>
        </p:txBody>
      </p:sp>
      <p:sp>
        <p:nvSpPr>
          <p:cNvPr id="7" name="Content Placeholder 1"/>
          <p:cNvSpPr txBox="1">
            <a:spLocks/>
          </p:cNvSpPr>
          <p:nvPr/>
        </p:nvSpPr>
        <p:spPr bwMode="auto">
          <a:xfrm>
            <a:off x="609600" y="990600"/>
            <a:ext cx="8229600" cy="5334000"/>
          </a:xfrm>
          <a:prstGeom prst="rect">
            <a:avLst/>
          </a:prstGeom>
          <a:noFill/>
          <a:ln w="9525">
            <a:noFill/>
            <a:miter lim="800000"/>
            <a:headEnd/>
            <a:tailEnd/>
          </a:ln>
        </p:spPr>
        <p:txBody>
          <a:bodyPr/>
          <a:lstStyle>
            <a:lvl1pPr marL="342900" indent="-342900"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nSpc>
                <a:spcPct val="150000"/>
              </a:lnSpc>
              <a:spcBef>
                <a:spcPct val="20000"/>
              </a:spcBef>
              <a:buFontTx/>
              <a:buBlip>
                <a:blip r:embed="rId3"/>
              </a:buBlip>
            </a:pPr>
            <a:r>
              <a:rPr lang="en-US" sz="2800">
                <a:solidFill>
                  <a:srgbClr val="953735"/>
                </a:solidFill>
                <a:latin typeface="Segoe UI" pitchFamily="34" charset="0"/>
                <a:cs typeface="Segoe UI" pitchFamily="34" charset="0"/>
              </a:rPr>
              <a:t>Quan hệ </a:t>
            </a:r>
            <a:r>
              <a:rPr lang="en-US" sz="2800" b="1">
                <a:solidFill>
                  <a:srgbClr val="953735"/>
                </a:solidFill>
                <a:latin typeface="Segoe UI" pitchFamily="34" charset="0"/>
                <a:cs typeface="Segoe UI" pitchFamily="34" charset="0"/>
              </a:rPr>
              <a:t>1-N</a:t>
            </a:r>
            <a:r>
              <a:rPr lang="en-US" sz="2800">
                <a:solidFill>
                  <a:srgbClr val="953735"/>
                </a:solidFill>
                <a:latin typeface="Segoe UI" pitchFamily="34" charset="0"/>
                <a:cs typeface="Segoe UI" pitchFamily="34" charset="0"/>
              </a:rPr>
              <a:t> là quan hệ giữa hai tập thực thể trong đó </a:t>
            </a:r>
            <a:r>
              <a:rPr lang="en-US" sz="2800" b="1">
                <a:solidFill>
                  <a:srgbClr val="953735"/>
                </a:solidFill>
                <a:latin typeface="Segoe UI" pitchFamily="34" charset="0"/>
                <a:cs typeface="Segoe UI" pitchFamily="34" charset="0"/>
              </a:rPr>
              <a:t>mỗi thực thể của tập này </a:t>
            </a:r>
            <a:r>
              <a:rPr lang="en-US" sz="2800">
                <a:solidFill>
                  <a:srgbClr val="953735"/>
                </a:solidFill>
                <a:latin typeface="Segoe UI" pitchFamily="34" charset="0"/>
                <a:cs typeface="Segoe UI" pitchFamily="34" charset="0"/>
              </a:rPr>
              <a:t>có thể </a:t>
            </a:r>
            <a:r>
              <a:rPr lang="en-US" sz="2800" b="1">
                <a:solidFill>
                  <a:srgbClr val="953735"/>
                </a:solidFill>
                <a:latin typeface="Segoe UI" pitchFamily="34" charset="0"/>
                <a:cs typeface="Segoe UI" pitchFamily="34" charset="0"/>
              </a:rPr>
              <a:t>liên kết với nhiều thực thể</a:t>
            </a:r>
            <a:r>
              <a:rPr lang="en-US" sz="2800">
                <a:solidFill>
                  <a:srgbClr val="953735"/>
                </a:solidFill>
                <a:latin typeface="Segoe UI" pitchFamily="34" charset="0"/>
                <a:cs typeface="Segoe UI" pitchFamily="34" charset="0"/>
              </a:rPr>
              <a:t> của tập còn lại.</a:t>
            </a:r>
          </a:p>
          <a:p>
            <a:pPr>
              <a:lnSpc>
                <a:spcPct val="150000"/>
              </a:lnSpc>
              <a:spcBef>
                <a:spcPct val="20000"/>
              </a:spcBef>
              <a:buFontTx/>
              <a:buBlip>
                <a:blip r:embed="rId3"/>
              </a:buBlip>
            </a:pPr>
            <a:r>
              <a:rPr lang="en-US" sz="2800" i="1" u="sng">
                <a:solidFill>
                  <a:srgbClr val="953735"/>
                </a:solidFill>
                <a:latin typeface="Segoe UI" pitchFamily="34" charset="0"/>
                <a:cs typeface="Segoe UI" pitchFamily="34" charset="0"/>
              </a:rPr>
              <a:t>Ví dụ 2:</a:t>
            </a:r>
            <a:r>
              <a:rPr lang="en-US" sz="2800">
                <a:solidFill>
                  <a:srgbClr val="953735"/>
                </a:solidFill>
                <a:latin typeface="Segoe UI" pitchFamily="34" charset="0"/>
                <a:cs typeface="Segoe UI" pitchFamily="34" charset="0"/>
              </a:rPr>
              <a:t> quan hệ </a:t>
            </a:r>
            <a:r>
              <a:rPr lang="en-US" sz="2800" smtClean="0">
                <a:solidFill>
                  <a:srgbClr val="953735"/>
                </a:solidFill>
                <a:latin typeface="Segoe UI" pitchFamily="34" charset="0"/>
                <a:cs typeface="Segoe UI" pitchFamily="34" charset="0"/>
              </a:rPr>
              <a:t>giữa tập </a:t>
            </a:r>
            <a:r>
              <a:rPr lang="en-US" sz="2800">
                <a:solidFill>
                  <a:srgbClr val="953735"/>
                </a:solidFill>
                <a:latin typeface="Segoe UI" pitchFamily="34" charset="0"/>
                <a:cs typeface="Segoe UI" pitchFamily="34" charset="0"/>
              </a:rPr>
              <a:t>thực thể </a:t>
            </a:r>
            <a:r>
              <a:rPr lang="en-US" sz="2800" b="1">
                <a:solidFill>
                  <a:srgbClr val="953735"/>
                </a:solidFill>
                <a:latin typeface="Segoe UI" pitchFamily="34" charset="0"/>
                <a:cs typeface="Segoe UI" pitchFamily="34" charset="0"/>
              </a:rPr>
              <a:t>Nhân viên </a:t>
            </a:r>
            <a:r>
              <a:rPr lang="en-US" sz="2800">
                <a:solidFill>
                  <a:srgbClr val="953735"/>
                </a:solidFill>
                <a:latin typeface="Segoe UI" pitchFamily="34" charset="0"/>
                <a:cs typeface="Segoe UI" pitchFamily="34" charset="0"/>
              </a:rPr>
              <a:t>và thực thể </a:t>
            </a:r>
            <a:r>
              <a:rPr lang="en-US" sz="2800" b="1">
                <a:solidFill>
                  <a:srgbClr val="953735"/>
                </a:solidFill>
                <a:latin typeface="Segoe UI" pitchFamily="34" charset="0"/>
                <a:cs typeface="Segoe UI" pitchFamily="34" charset="0"/>
              </a:rPr>
              <a:t>Phòng ban </a:t>
            </a:r>
            <a:r>
              <a:rPr lang="en-US" sz="2800">
                <a:solidFill>
                  <a:srgbClr val="953735"/>
                </a:solidFill>
                <a:latin typeface="Segoe UI" pitchFamily="34" charset="0"/>
                <a:cs typeface="Segoe UI" pitchFamily="34" charset="0"/>
              </a:rPr>
              <a:t>trong mối quan hệ</a:t>
            </a:r>
            <a:r>
              <a:rPr lang="en-US" sz="2800" b="1">
                <a:solidFill>
                  <a:srgbClr val="953735"/>
                </a:solidFill>
                <a:latin typeface="Segoe UI" pitchFamily="34" charset="0"/>
                <a:cs typeface="Segoe UI" pitchFamily="34" charset="0"/>
              </a:rPr>
              <a:t> “</a:t>
            </a:r>
            <a:r>
              <a:rPr lang="en-US" sz="2800" b="1" i="1">
                <a:solidFill>
                  <a:srgbClr val="953735"/>
                </a:solidFill>
                <a:latin typeface="Segoe UI" pitchFamily="34" charset="0"/>
                <a:cs typeface="Segoe UI" pitchFamily="34" charset="0"/>
              </a:rPr>
              <a:t>thuộc</a:t>
            </a:r>
            <a:r>
              <a:rPr lang="en-US" sz="2800" b="1">
                <a:solidFill>
                  <a:srgbClr val="953735"/>
                </a:solidFill>
                <a:latin typeface="Segoe UI" pitchFamily="34" charset="0"/>
                <a:cs typeface="Segoe UI" pitchFamily="34" charset="0"/>
              </a:rPr>
              <a:t>” </a:t>
            </a:r>
            <a:r>
              <a:rPr lang="en-US" sz="2800">
                <a:solidFill>
                  <a:srgbClr val="953735"/>
                </a:solidFill>
                <a:latin typeface="Segoe UI" pitchFamily="34" charset="0"/>
                <a:cs typeface="Segoe UI" pitchFamily="34" charset="0"/>
              </a:rPr>
              <a:t>là 1-N </a:t>
            </a:r>
          </a:p>
          <a:p>
            <a:pPr marL="400050" lvl="1" indent="0">
              <a:lnSpc>
                <a:spcPct val="150000"/>
              </a:lnSpc>
              <a:spcBef>
                <a:spcPct val="20000"/>
              </a:spcBef>
            </a:pPr>
            <a:r>
              <a:rPr lang="en-US" sz="2600" smtClean="0">
                <a:solidFill>
                  <a:srgbClr val="953735"/>
                </a:solidFill>
                <a:latin typeface="Segoe UI" pitchFamily="34" charset="0"/>
                <a:cs typeface="Segoe UI" pitchFamily="34" charset="0"/>
              </a:rPr>
              <a:t>(một </a:t>
            </a:r>
            <a:r>
              <a:rPr lang="en-US" sz="2600">
                <a:solidFill>
                  <a:srgbClr val="953735"/>
                </a:solidFill>
                <a:latin typeface="Segoe UI" pitchFamily="34" charset="0"/>
                <a:cs typeface="Segoe UI" pitchFamily="34" charset="0"/>
              </a:rPr>
              <a:t>nhân viên chỉ  thuộc </a:t>
            </a:r>
            <a:r>
              <a:rPr lang="en-US" sz="2600" smtClean="0">
                <a:solidFill>
                  <a:srgbClr val="953735"/>
                </a:solidFill>
                <a:latin typeface="Segoe UI" pitchFamily="34" charset="0"/>
                <a:cs typeface="Segoe UI" pitchFamily="34" charset="0"/>
              </a:rPr>
              <a:t>một </a:t>
            </a:r>
            <a:r>
              <a:rPr lang="en-US" sz="2600">
                <a:solidFill>
                  <a:srgbClr val="953735"/>
                </a:solidFill>
                <a:latin typeface="Segoe UI" pitchFamily="34" charset="0"/>
                <a:cs typeface="Segoe UI" pitchFamily="34" charset="0"/>
              </a:rPr>
              <a:t>phòng ban nhưng một </a:t>
            </a:r>
            <a:r>
              <a:rPr lang="en-US" sz="2600" smtClean="0">
                <a:solidFill>
                  <a:srgbClr val="953735"/>
                </a:solidFill>
                <a:latin typeface="Segoe UI" pitchFamily="34" charset="0"/>
                <a:cs typeface="Segoe UI" pitchFamily="34" charset="0"/>
              </a:rPr>
              <a:t>phòng </a:t>
            </a:r>
            <a:r>
              <a:rPr lang="en-US" sz="2600">
                <a:solidFill>
                  <a:srgbClr val="953735"/>
                </a:solidFill>
                <a:latin typeface="Segoe UI" pitchFamily="34" charset="0"/>
                <a:cs typeface="Segoe UI" pitchFamily="34" charset="0"/>
              </a:rPr>
              <a:t>ban có thể có nhiều nhân </a:t>
            </a:r>
            <a:r>
              <a:rPr lang="en-US" sz="2600" smtClean="0">
                <a:solidFill>
                  <a:srgbClr val="953735"/>
                </a:solidFill>
                <a:latin typeface="Segoe UI" pitchFamily="34" charset="0"/>
                <a:cs typeface="Segoe UI" pitchFamily="34" charset="0"/>
              </a:rPr>
              <a:t>viên)</a:t>
            </a:r>
            <a:endParaRPr lang="en-US" sz="2600">
              <a:solidFill>
                <a:srgbClr val="0000FF"/>
              </a:solidFill>
              <a:latin typeface="Segoe UI" pitchFamily="34" charset="0"/>
              <a:cs typeface="Segoe UI" pitchFamily="34" charset="0"/>
            </a:endParaRPr>
          </a:p>
          <a:p>
            <a:pPr>
              <a:lnSpc>
                <a:spcPct val="150000"/>
              </a:lnSpc>
              <a:spcBef>
                <a:spcPct val="20000"/>
              </a:spcBef>
              <a:buFontTx/>
              <a:buBlip>
                <a:blip r:embed="rId3"/>
              </a:buBlip>
            </a:pPr>
            <a:endParaRPr lang="en-US" sz="3200">
              <a:solidFill>
                <a:srgbClr val="0000FF"/>
              </a:solidFill>
              <a:latin typeface="Segoe UI" pitchFamily="34" charset="0"/>
              <a:cs typeface="Segoe UI" pitchFamily="34" charset="0"/>
            </a:endParaRPr>
          </a:p>
        </p:txBody>
      </p:sp>
      <p:sp>
        <p:nvSpPr>
          <p:cNvPr id="8"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17</a:t>
            </a:fld>
            <a:endParaRPr lang="en-US" dirty="0"/>
          </a:p>
        </p:txBody>
      </p:sp>
    </p:spTree>
    <p:extLst>
      <p:ext uri="{BB962C8B-B14F-4D97-AF65-F5344CB8AC3E}">
        <p14:creationId xmlns:p14="http://schemas.microsoft.com/office/powerpoint/2010/main" val="72276567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382000" cy="5181600"/>
          </a:xfrm>
        </p:spPr>
        <p:txBody>
          <a:bodyPr>
            <a:normAutofit/>
          </a:bodyPr>
          <a:lstStyle/>
          <a:p>
            <a:pPr>
              <a:lnSpc>
                <a:spcPct val="150000"/>
              </a:lnSpc>
              <a:buFontTx/>
              <a:buBlip>
                <a:blip r:embed="rId2"/>
              </a:buBlip>
            </a:pPr>
            <a:r>
              <a:rPr lang="en-US">
                <a:solidFill>
                  <a:srgbClr val="953735"/>
                </a:solidFill>
              </a:rPr>
              <a:t>Quan hệ </a:t>
            </a:r>
            <a:r>
              <a:rPr lang="en-US" b="1">
                <a:solidFill>
                  <a:srgbClr val="953735"/>
                </a:solidFill>
              </a:rPr>
              <a:t>N-N</a:t>
            </a:r>
            <a:r>
              <a:rPr lang="en-US">
                <a:solidFill>
                  <a:srgbClr val="953735"/>
                </a:solidFill>
              </a:rPr>
              <a:t> là quan hệ giữa hai tập thực thể trong đó </a:t>
            </a:r>
            <a:r>
              <a:rPr lang="en-US" b="1">
                <a:solidFill>
                  <a:srgbClr val="953735"/>
                </a:solidFill>
              </a:rPr>
              <a:t>một thực thể của tập này </a:t>
            </a:r>
            <a:r>
              <a:rPr lang="en-US">
                <a:solidFill>
                  <a:srgbClr val="953735"/>
                </a:solidFill>
              </a:rPr>
              <a:t>có thể </a:t>
            </a:r>
            <a:r>
              <a:rPr lang="en-US" b="1">
                <a:solidFill>
                  <a:srgbClr val="953735"/>
                </a:solidFill>
              </a:rPr>
              <a:t>liên kết với </a:t>
            </a:r>
            <a:r>
              <a:rPr lang="en-US" b="1" smtClean="0">
                <a:solidFill>
                  <a:srgbClr val="953735"/>
                </a:solidFill>
              </a:rPr>
              <a:t>nhiều </a:t>
            </a:r>
            <a:r>
              <a:rPr lang="en-US" b="1">
                <a:solidFill>
                  <a:srgbClr val="953735"/>
                </a:solidFill>
              </a:rPr>
              <a:t>thực thể của tập kia</a:t>
            </a:r>
            <a:r>
              <a:rPr lang="en-US">
                <a:solidFill>
                  <a:srgbClr val="953735"/>
                </a:solidFill>
              </a:rPr>
              <a:t>, </a:t>
            </a:r>
            <a:r>
              <a:rPr lang="en-US" b="1">
                <a:solidFill>
                  <a:srgbClr val="953735"/>
                </a:solidFill>
              </a:rPr>
              <a:t>và ngược lại</a:t>
            </a:r>
            <a:r>
              <a:rPr lang="en-US">
                <a:solidFill>
                  <a:srgbClr val="953735"/>
                </a:solidFill>
              </a:rPr>
              <a:t>.</a:t>
            </a:r>
          </a:p>
          <a:p>
            <a:pPr>
              <a:lnSpc>
                <a:spcPct val="150000"/>
              </a:lnSpc>
              <a:buFontTx/>
              <a:buBlip>
                <a:blip r:embed="rId2"/>
              </a:buBlip>
            </a:pPr>
            <a:r>
              <a:rPr lang="en-US">
                <a:solidFill>
                  <a:srgbClr val="953735"/>
                </a:solidFill>
              </a:rPr>
              <a:t>Thường quan hệ </a:t>
            </a:r>
            <a:r>
              <a:rPr lang="en-US" b="1">
                <a:solidFill>
                  <a:srgbClr val="953735"/>
                </a:solidFill>
              </a:rPr>
              <a:t>N-N</a:t>
            </a:r>
            <a:r>
              <a:rPr lang="en-US">
                <a:solidFill>
                  <a:srgbClr val="953735"/>
                </a:solidFill>
              </a:rPr>
              <a:t> có thêm </a:t>
            </a:r>
            <a:r>
              <a:rPr lang="en-US" b="1">
                <a:solidFill>
                  <a:srgbClr val="953735"/>
                </a:solidFill>
              </a:rPr>
              <a:t>phần dữ liệu giao nhau </a:t>
            </a:r>
            <a:r>
              <a:rPr lang="en-US">
                <a:solidFill>
                  <a:srgbClr val="953735"/>
                </a:solidFill>
              </a:rPr>
              <a:t>để thêm thông tin cụ thể cho mối quan </a:t>
            </a:r>
            <a:r>
              <a:rPr lang="en-US" smtClean="0">
                <a:solidFill>
                  <a:srgbClr val="953735"/>
                </a:solidFill>
              </a:rPr>
              <a:t>hệ</a:t>
            </a:r>
            <a:endParaRPr lang="en-US">
              <a:solidFill>
                <a:srgbClr val="953735"/>
              </a:solidFill>
            </a:endParaRPr>
          </a:p>
        </p:txBody>
      </p:sp>
      <p:sp>
        <p:nvSpPr>
          <p:cNvPr id="23555" name="Title 2"/>
          <p:cNvSpPr>
            <a:spLocks noGrp="1"/>
          </p:cNvSpPr>
          <p:nvPr>
            <p:ph type="title"/>
          </p:nvPr>
        </p:nvSpPr>
        <p:spPr/>
        <p:txBody>
          <a:bodyPr/>
          <a:lstStyle/>
          <a:p>
            <a:r>
              <a:rPr lang="en-US"/>
              <a:t>Quan hệ N-N</a:t>
            </a:r>
          </a:p>
        </p:txBody>
      </p:sp>
      <p:sp>
        <p:nvSpPr>
          <p:cNvPr id="7"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18</a:t>
            </a:fld>
            <a:endParaRPr lang="en-US" dirty="0"/>
          </a:p>
        </p:txBody>
      </p:sp>
    </p:spTree>
    <p:extLst>
      <p:ext uri="{BB962C8B-B14F-4D97-AF65-F5344CB8AC3E}">
        <p14:creationId xmlns:p14="http://schemas.microsoft.com/office/powerpoint/2010/main" val="154829206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990600"/>
            <a:ext cx="8458200" cy="5181600"/>
          </a:xfrm>
        </p:spPr>
        <p:txBody>
          <a:bodyPr>
            <a:noAutofit/>
          </a:bodyPr>
          <a:lstStyle/>
          <a:p>
            <a:pPr>
              <a:lnSpc>
                <a:spcPct val="120000"/>
              </a:lnSpc>
              <a:spcBef>
                <a:spcPts val="1200"/>
              </a:spcBef>
              <a:buFontTx/>
              <a:buBlip>
                <a:blip r:embed="rId2"/>
              </a:buBlip>
            </a:pPr>
            <a:r>
              <a:rPr lang="en-US" i="1" u="sng">
                <a:solidFill>
                  <a:srgbClr val="953735"/>
                </a:solidFill>
              </a:rPr>
              <a:t>Ví dụ:</a:t>
            </a:r>
            <a:r>
              <a:rPr lang="en-US">
                <a:solidFill>
                  <a:srgbClr val="953735"/>
                </a:solidFill>
              </a:rPr>
              <a:t> quan hệ giữa hai thực thể </a:t>
            </a:r>
            <a:r>
              <a:rPr lang="en-US" b="1">
                <a:solidFill>
                  <a:srgbClr val="953735"/>
                </a:solidFill>
              </a:rPr>
              <a:t>Nhân viên </a:t>
            </a:r>
            <a:r>
              <a:rPr lang="en-US">
                <a:solidFill>
                  <a:srgbClr val="953735"/>
                </a:solidFill>
              </a:rPr>
              <a:t>và </a:t>
            </a:r>
            <a:r>
              <a:rPr lang="en-US" b="1">
                <a:solidFill>
                  <a:srgbClr val="953735"/>
                </a:solidFill>
              </a:rPr>
              <a:t>Dự án </a:t>
            </a:r>
            <a:r>
              <a:rPr lang="en-US">
                <a:solidFill>
                  <a:srgbClr val="953735"/>
                </a:solidFill>
              </a:rPr>
              <a:t>là </a:t>
            </a:r>
            <a:r>
              <a:rPr lang="en-US" smtClean="0">
                <a:solidFill>
                  <a:srgbClr val="953735"/>
                </a:solidFill>
              </a:rPr>
              <a:t>N-N </a:t>
            </a:r>
            <a:r>
              <a:rPr lang="en-US">
                <a:solidFill>
                  <a:srgbClr val="953735"/>
                </a:solidFill>
              </a:rPr>
              <a:t>vì mỗi nhân viên có thể tham gia vào 1 hoặc nhiều dự án, và một dự án cũng có thể có 1 hoặc nhiều nhân </a:t>
            </a:r>
            <a:r>
              <a:rPr lang="en-US" smtClean="0">
                <a:solidFill>
                  <a:srgbClr val="953735"/>
                </a:solidFill>
              </a:rPr>
              <a:t>viên tham gia</a:t>
            </a:r>
            <a:endParaRPr lang="en-US">
              <a:solidFill>
                <a:srgbClr val="953735"/>
              </a:solidFill>
            </a:endParaRPr>
          </a:p>
          <a:p>
            <a:pPr>
              <a:lnSpc>
                <a:spcPct val="120000"/>
              </a:lnSpc>
              <a:spcBef>
                <a:spcPts val="1200"/>
              </a:spcBef>
              <a:buFontTx/>
              <a:buBlip>
                <a:blip r:embed="rId2"/>
              </a:buBlip>
            </a:pPr>
            <a:r>
              <a:rPr lang="en-US">
                <a:solidFill>
                  <a:srgbClr val="953735"/>
                </a:solidFill>
              </a:rPr>
              <a:t>Phần dữ liệu giao nhau cho biết cụ thể ngày bắt đầu nhân viên tham gia và ngày kết thúc, số giờ làm việc …</a:t>
            </a:r>
            <a:endParaRPr lang="en-US" sz="3200">
              <a:solidFill>
                <a:srgbClr val="953735"/>
              </a:solidFill>
            </a:endParaRPr>
          </a:p>
        </p:txBody>
      </p:sp>
      <p:sp>
        <p:nvSpPr>
          <p:cNvPr id="24579" name="Title 2"/>
          <p:cNvSpPr>
            <a:spLocks noGrp="1"/>
          </p:cNvSpPr>
          <p:nvPr>
            <p:ph type="title"/>
          </p:nvPr>
        </p:nvSpPr>
        <p:spPr/>
        <p:txBody>
          <a:bodyPr/>
          <a:lstStyle/>
          <a:p>
            <a:r>
              <a:rPr lang="en-US"/>
              <a:t>Quan hệ N-N</a:t>
            </a:r>
          </a:p>
        </p:txBody>
      </p:sp>
      <p:pic>
        <p:nvPicPr>
          <p:cNvPr id="3" name="Picture 2"/>
          <p:cNvPicPr>
            <a:picLocks noChangeAspect="1"/>
          </p:cNvPicPr>
          <p:nvPr/>
        </p:nvPicPr>
        <p:blipFill>
          <a:blip r:embed="rId3"/>
          <a:stretch>
            <a:fillRect/>
          </a:stretch>
        </p:blipFill>
        <p:spPr>
          <a:xfrm>
            <a:off x="2400613" y="4419600"/>
            <a:ext cx="6255707" cy="1676400"/>
          </a:xfrm>
          <a:prstGeom prst="rect">
            <a:avLst/>
          </a:prstGeom>
        </p:spPr>
      </p:pic>
      <p:sp>
        <p:nvSpPr>
          <p:cNvPr id="8"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19</a:t>
            </a:fld>
            <a:endParaRPr lang="en-US" dirty="0"/>
          </a:p>
        </p:txBody>
      </p:sp>
    </p:spTree>
    <p:extLst>
      <p:ext uri="{BB962C8B-B14F-4D97-AF65-F5344CB8AC3E}">
        <p14:creationId xmlns:p14="http://schemas.microsoft.com/office/powerpoint/2010/main" val="78517424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6830420" y="1501139"/>
            <a:ext cx="2313580"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a:xfrm>
            <a:off x="457200" y="914400"/>
            <a:ext cx="6373220" cy="5410200"/>
          </a:xfrm>
        </p:spPr>
        <p:txBody>
          <a:bodyPr/>
          <a:lstStyle/>
          <a:p>
            <a:pPr marL="463550" indent="-463550">
              <a:lnSpc>
                <a:spcPct val="150000"/>
              </a:lnSpc>
            </a:pPr>
            <a:r>
              <a:rPr lang="en-US">
                <a:solidFill>
                  <a:srgbClr val="000000"/>
                </a:solidFill>
                <a:ea typeface="Lucida Grande"/>
              </a:rPr>
              <a:t>Tìm hiểu các bước xây dựng CSDL</a:t>
            </a:r>
          </a:p>
          <a:p>
            <a:pPr marL="463550" indent="-463550"/>
            <a:r>
              <a:rPr lang="en-US">
                <a:solidFill>
                  <a:srgbClr val="000000"/>
                </a:solidFill>
                <a:ea typeface="Lucida Grande"/>
              </a:rPr>
              <a:t>Hiểu các khái niệm về thực thể, tập thực thể </a:t>
            </a:r>
          </a:p>
          <a:p>
            <a:pPr marL="463550" indent="-463550"/>
            <a:r>
              <a:rPr lang="en-US">
                <a:solidFill>
                  <a:srgbClr val="000000"/>
                </a:solidFill>
                <a:ea typeface="Lucida Grande"/>
              </a:rPr>
              <a:t>Nắm được mối quan hệ giữa các thực thể</a:t>
            </a:r>
          </a:p>
          <a:p>
            <a:pPr marL="463550" indent="-463550"/>
            <a:r>
              <a:rPr lang="en-US">
                <a:solidFill>
                  <a:srgbClr val="000000"/>
                </a:solidFill>
                <a:ea typeface="Lucida Grande"/>
              </a:rPr>
              <a:t>Các ràng buộc trong CSDL quan hệ: khoá chính, khoá ngoại ...</a:t>
            </a:r>
          </a:p>
          <a:p>
            <a:pPr marL="463550" indent="-463550"/>
            <a:r>
              <a:rPr lang="en-US">
                <a:solidFill>
                  <a:srgbClr val="000000"/>
                </a:solidFill>
                <a:ea typeface="Lucida Grande"/>
              </a:rPr>
              <a:t>Làm quen với </a:t>
            </a:r>
            <a:r>
              <a:rPr lang="en-US" smtClean="0">
                <a:solidFill>
                  <a:srgbClr val="000000"/>
                </a:solidFill>
                <a:ea typeface="Lucida Grande"/>
              </a:rPr>
              <a:t>hệ quản trị cơ sở dữ liệu MySQL</a:t>
            </a:r>
            <a:endParaRPr lang="vi-VN" dirty="0"/>
          </a:p>
        </p:txBody>
      </p:sp>
    </p:spTree>
    <p:extLst>
      <p:ext uri="{BB962C8B-B14F-4D97-AF65-F5344CB8AC3E}">
        <p14:creationId xmlns:p14="http://schemas.microsoft.com/office/powerpoint/2010/main" val="362125633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Biểu diễn </a:t>
            </a:r>
            <a:r>
              <a:rPr lang="en-US" smtClean="0"/>
              <a:t>các loại mối quan hệ</a:t>
            </a:r>
            <a:endParaRPr lang="en-US"/>
          </a:p>
        </p:txBody>
      </p:sp>
      <p:sp>
        <p:nvSpPr>
          <p:cNvPr id="3" name="Content Placeholder 2"/>
          <p:cNvSpPr>
            <a:spLocks noGrp="1"/>
          </p:cNvSpPr>
          <p:nvPr>
            <p:ph idx="1"/>
          </p:nvPr>
        </p:nvSpPr>
        <p:spPr>
          <a:xfrm>
            <a:off x="457200" y="1066800"/>
            <a:ext cx="8305800" cy="5257800"/>
          </a:xfrm>
        </p:spPr>
        <p:txBody>
          <a:bodyPr>
            <a:normAutofit/>
          </a:bodyPr>
          <a:lstStyle/>
          <a:p>
            <a:pPr marL="342900" lvl="1" indent="-342900" fontAlgn="base">
              <a:spcBef>
                <a:spcPts val="1200"/>
              </a:spcBef>
              <a:buBlip>
                <a:blip r:embed="rId2"/>
              </a:buBlip>
            </a:pPr>
            <a:r>
              <a:rPr lang="en-US" sz="2800" smtClean="0">
                <a:solidFill>
                  <a:srgbClr val="953735"/>
                </a:solidFill>
              </a:rPr>
              <a:t>Với mỗi cặp thực thể có liên hệ với nhau sẽ được biểu diễn như sau</a:t>
            </a:r>
            <a:r>
              <a:rPr lang="vi-VN" sz="2800" smtClean="0">
                <a:solidFill>
                  <a:srgbClr val="953735"/>
                </a:solidFill>
              </a:rPr>
              <a:t>. </a:t>
            </a:r>
            <a:endParaRPr lang="en-US" sz="2800" smtClean="0">
              <a:solidFill>
                <a:srgbClr val="953735"/>
              </a:solidFill>
            </a:endParaRPr>
          </a:p>
          <a:p>
            <a:pPr marL="0" lvl="1" indent="0" fontAlgn="base">
              <a:spcBef>
                <a:spcPts val="1200"/>
              </a:spcBef>
              <a:buNone/>
            </a:pPr>
            <a:endParaRPr lang="en-US" sz="1600" smtClean="0">
              <a:solidFill>
                <a:srgbClr val="953735"/>
              </a:solidFill>
            </a:endParaRPr>
          </a:p>
          <a:p>
            <a:pPr lvl="1" fontAlgn="base">
              <a:lnSpc>
                <a:spcPct val="120000"/>
              </a:lnSpc>
              <a:spcBef>
                <a:spcPts val="1200"/>
              </a:spcBef>
              <a:buBlip>
                <a:blip r:embed="rId3"/>
              </a:buBlip>
            </a:pPr>
            <a:r>
              <a:rPr lang="en-US"/>
              <a:t>Quan hệ 1-1</a:t>
            </a:r>
          </a:p>
          <a:p>
            <a:pPr lvl="1" fontAlgn="base">
              <a:lnSpc>
                <a:spcPct val="120000"/>
              </a:lnSpc>
              <a:spcBef>
                <a:spcPts val="1200"/>
              </a:spcBef>
              <a:buBlip>
                <a:blip r:embed="rId3"/>
              </a:buBlip>
            </a:pPr>
            <a:endParaRPr lang="en-US"/>
          </a:p>
          <a:p>
            <a:pPr lvl="1" fontAlgn="base">
              <a:lnSpc>
                <a:spcPct val="120000"/>
              </a:lnSpc>
              <a:spcBef>
                <a:spcPts val="1200"/>
              </a:spcBef>
              <a:buBlip>
                <a:blip r:embed="rId3"/>
              </a:buBlip>
            </a:pPr>
            <a:r>
              <a:rPr lang="en-US"/>
              <a:t>Quan hệ 1-N</a:t>
            </a:r>
          </a:p>
          <a:p>
            <a:pPr lvl="1" fontAlgn="base">
              <a:lnSpc>
                <a:spcPct val="120000"/>
              </a:lnSpc>
              <a:spcBef>
                <a:spcPts val="1200"/>
              </a:spcBef>
              <a:buBlip>
                <a:blip r:embed="rId3"/>
              </a:buBlip>
            </a:pPr>
            <a:endParaRPr lang="en-US"/>
          </a:p>
          <a:p>
            <a:pPr lvl="1" fontAlgn="base">
              <a:lnSpc>
                <a:spcPct val="120000"/>
              </a:lnSpc>
              <a:spcBef>
                <a:spcPts val="1200"/>
              </a:spcBef>
              <a:buBlip>
                <a:blip r:embed="rId3"/>
              </a:buBlip>
            </a:pPr>
            <a:r>
              <a:rPr lang="en-US"/>
              <a:t>Quan hệ N-N</a:t>
            </a:r>
          </a:p>
        </p:txBody>
      </p:sp>
      <p:sp>
        <p:nvSpPr>
          <p:cNvPr id="4" name="Slide Number Placeholder 3"/>
          <p:cNvSpPr>
            <a:spLocks noGrp="1"/>
          </p:cNvSpPr>
          <p:nvPr>
            <p:ph type="sldNum" sz="quarter" idx="12"/>
          </p:nvPr>
        </p:nvSpPr>
        <p:spPr/>
        <p:txBody>
          <a:bodyPr/>
          <a:lstStyle/>
          <a:p>
            <a:fld id="{8AACEE26-D979-411F-B229-D9F26BAEDF07}" type="slidenum">
              <a:rPr lang="en-US" smtClean="0"/>
              <a:t>20</a:t>
            </a:fld>
            <a:endParaRPr lang="en-US" dirty="0"/>
          </a:p>
        </p:txBody>
      </p:sp>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800" y="2286000"/>
            <a:ext cx="5196843" cy="838200"/>
          </a:xfrm>
          <a:prstGeom prst="rect">
            <a:avLst/>
          </a:prstGeom>
        </p:spPr>
      </p:pic>
      <p:pic>
        <p:nvPicPr>
          <p:cNvPr id="6" name="Picture 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2801" y="3475966"/>
            <a:ext cx="5196842" cy="867434"/>
          </a:xfrm>
          <a:prstGeom prst="rect">
            <a:avLst/>
          </a:prstGeom>
        </p:spPr>
      </p:pic>
      <p:pic>
        <p:nvPicPr>
          <p:cNvPr id="7" name="Picture 6"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2800" y="4724400"/>
            <a:ext cx="5196842" cy="762000"/>
          </a:xfrm>
          <a:prstGeom prst="rect">
            <a:avLst/>
          </a:prstGeom>
        </p:spPr>
      </p:pic>
    </p:spTree>
    <p:extLst>
      <p:ext uri="{BB962C8B-B14F-4D97-AF65-F5344CB8AC3E}">
        <p14:creationId xmlns:p14="http://schemas.microsoft.com/office/powerpoint/2010/main" val="351878021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a:xfrm>
            <a:off x="457200" y="990600"/>
            <a:ext cx="8305800" cy="5135563"/>
          </a:xfrm>
        </p:spPr>
        <p:txBody>
          <a:bodyPr>
            <a:noAutofit/>
          </a:bodyPr>
          <a:lstStyle/>
          <a:p>
            <a:pPr>
              <a:lnSpc>
                <a:spcPct val="130000"/>
              </a:lnSpc>
              <a:spcBef>
                <a:spcPts val="1200"/>
              </a:spcBef>
              <a:buFontTx/>
              <a:buBlip>
                <a:blip r:embed="rId3"/>
              </a:buBlip>
            </a:pPr>
            <a:r>
              <a:rPr lang="en-US">
                <a:solidFill>
                  <a:srgbClr val="0000FF"/>
                </a:solidFill>
              </a:rPr>
              <a:t>Quy tắc nghiệp vụ (</a:t>
            </a:r>
            <a:r>
              <a:rPr lang="en-US" i="1">
                <a:solidFill>
                  <a:srgbClr val="0000FF"/>
                </a:solidFill>
              </a:rPr>
              <a:t>Business Rule</a:t>
            </a:r>
            <a:r>
              <a:rPr lang="en-US">
                <a:solidFill>
                  <a:srgbClr val="0000FF"/>
                </a:solidFill>
              </a:rPr>
              <a:t>) </a:t>
            </a:r>
            <a:r>
              <a:rPr lang="en-US">
                <a:solidFill>
                  <a:srgbClr val="953735"/>
                </a:solidFill>
              </a:rPr>
              <a:t>là các thủ tục, nguyên tắc hay các chuẩn phải tuân theo</a:t>
            </a:r>
          </a:p>
          <a:p>
            <a:pPr>
              <a:lnSpc>
                <a:spcPct val="130000"/>
              </a:lnSpc>
              <a:spcBef>
                <a:spcPts val="1200"/>
              </a:spcBef>
              <a:buFontTx/>
              <a:buBlip>
                <a:blip r:embed="rId3"/>
              </a:buBlip>
            </a:pPr>
            <a:r>
              <a:rPr lang="en-US">
                <a:solidFill>
                  <a:srgbClr val="953735"/>
                </a:solidFill>
              </a:rPr>
              <a:t>Các quy tắc này thể hiện trong cơ sở dữ liệu như là các </a:t>
            </a:r>
            <a:r>
              <a:rPr lang="en-US">
                <a:solidFill>
                  <a:srgbClr val="0000FF"/>
                </a:solidFill>
              </a:rPr>
              <a:t>ràng buộc (</a:t>
            </a:r>
            <a:r>
              <a:rPr lang="en-US" i="1">
                <a:solidFill>
                  <a:srgbClr val="0000FF"/>
                </a:solidFill>
              </a:rPr>
              <a:t>constraint</a:t>
            </a:r>
            <a:r>
              <a:rPr lang="en-US">
                <a:solidFill>
                  <a:srgbClr val="0000FF"/>
                </a:solidFill>
              </a:rPr>
              <a:t>)</a:t>
            </a:r>
            <a:r>
              <a:rPr lang="en-US">
                <a:solidFill>
                  <a:srgbClr val="953735"/>
                </a:solidFill>
              </a:rPr>
              <a:t>.</a:t>
            </a:r>
          </a:p>
          <a:p>
            <a:pPr>
              <a:lnSpc>
                <a:spcPct val="130000"/>
              </a:lnSpc>
              <a:spcBef>
                <a:spcPts val="1200"/>
              </a:spcBef>
              <a:buFontTx/>
              <a:buBlip>
                <a:blip r:embed="rId3"/>
              </a:buBlip>
            </a:pPr>
            <a:r>
              <a:rPr lang="en-US">
                <a:solidFill>
                  <a:srgbClr val="953735"/>
                </a:solidFill>
              </a:rPr>
              <a:t>Ví dụ: </a:t>
            </a:r>
            <a:endParaRPr lang="en-US" smtClean="0">
              <a:solidFill>
                <a:srgbClr val="953735"/>
              </a:solidFill>
            </a:endParaRPr>
          </a:p>
          <a:p>
            <a:pPr marL="914400" lvl="2" indent="-287338">
              <a:lnSpc>
                <a:spcPct val="110000"/>
              </a:lnSpc>
              <a:buBlip>
                <a:blip r:embed="rId4"/>
              </a:buBlip>
            </a:pPr>
            <a:r>
              <a:rPr lang="en-US" sz="2400"/>
              <a:t>Tuổi của nhân viên hưởng lương không vượt quá 65 tuổi -&gt; ràng buộc của cột Age</a:t>
            </a:r>
            <a:r>
              <a:rPr lang="en-US" sz="2400" smtClean="0"/>
              <a:t>&lt;=65</a:t>
            </a:r>
            <a:r>
              <a:rPr lang="en-US" sz="2400"/>
              <a:t>. </a:t>
            </a:r>
          </a:p>
          <a:p>
            <a:pPr marL="914400" lvl="2" indent="-287338">
              <a:lnSpc>
                <a:spcPct val="110000"/>
              </a:lnSpc>
              <a:buBlip>
                <a:blip r:embed="rId4"/>
              </a:buBlip>
            </a:pPr>
            <a:r>
              <a:rPr lang="en-US" sz="2400"/>
              <a:t>Điểm của sinh viên nằm trong khoảng 0-10</a:t>
            </a:r>
          </a:p>
          <a:p>
            <a:pPr marL="914400" lvl="2" indent="-287338">
              <a:lnSpc>
                <a:spcPct val="110000"/>
              </a:lnSpc>
              <a:buBlip>
                <a:blip r:embed="rId4"/>
              </a:buBlip>
            </a:pPr>
            <a:r>
              <a:rPr lang="en-US" sz="2400"/>
              <a:t>…		 </a:t>
            </a:r>
          </a:p>
          <a:p>
            <a:pPr>
              <a:lnSpc>
                <a:spcPct val="150000"/>
              </a:lnSpc>
              <a:buFontTx/>
              <a:buBlip>
                <a:blip r:embed="rId3"/>
              </a:buBlip>
            </a:pPr>
            <a:endParaRPr lang="en-US" sz="3200">
              <a:solidFill>
                <a:srgbClr val="953735"/>
              </a:solidFill>
            </a:endParaRPr>
          </a:p>
        </p:txBody>
      </p:sp>
      <p:sp>
        <p:nvSpPr>
          <p:cNvPr id="26629" name="Title 4"/>
          <p:cNvSpPr>
            <a:spLocks noGrp="1"/>
          </p:cNvSpPr>
          <p:nvPr>
            <p:ph type="title"/>
          </p:nvPr>
        </p:nvSpPr>
        <p:spPr>
          <a:xfrm>
            <a:off x="457200" y="0"/>
            <a:ext cx="8229600" cy="990600"/>
          </a:xfrm>
        </p:spPr>
        <p:txBody>
          <a:bodyPr/>
          <a:lstStyle/>
          <a:p>
            <a:r>
              <a:rPr lang="en-US" sz="2800"/>
              <a:t>Quy tắc nghiệp vụ</a:t>
            </a:r>
          </a:p>
        </p:txBody>
      </p:sp>
      <p:sp>
        <p:nvSpPr>
          <p:cNvPr id="7"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21</a:t>
            </a:fld>
            <a:endParaRPr lang="en-US" dirty="0"/>
          </a:p>
        </p:txBody>
      </p:sp>
    </p:spTree>
    <p:extLst>
      <p:ext uri="{BB962C8B-B14F-4D97-AF65-F5344CB8AC3E}">
        <p14:creationId xmlns:p14="http://schemas.microsoft.com/office/powerpoint/2010/main" val="331801968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a:xfrm>
            <a:off x="457200" y="990600"/>
            <a:ext cx="8305800" cy="5135563"/>
          </a:xfrm>
        </p:spPr>
        <p:txBody>
          <a:bodyPr>
            <a:noAutofit/>
          </a:bodyPr>
          <a:lstStyle/>
          <a:p>
            <a:pPr>
              <a:lnSpc>
                <a:spcPct val="150000"/>
              </a:lnSpc>
              <a:buFontTx/>
              <a:buBlip>
                <a:blip r:embed="rId3"/>
              </a:buBlip>
            </a:pPr>
            <a:r>
              <a:rPr lang="en-US">
                <a:solidFill>
                  <a:srgbClr val="953735"/>
                </a:solidFill>
              </a:rPr>
              <a:t>Thực hành phân tích </a:t>
            </a:r>
            <a:r>
              <a:rPr lang="en-US" smtClean="0">
                <a:solidFill>
                  <a:srgbClr val="953735"/>
                </a:solidFill>
              </a:rPr>
              <a:t>bài </a:t>
            </a:r>
            <a:r>
              <a:rPr lang="en-US">
                <a:solidFill>
                  <a:srgbClr val="953735"/>
                </a:solidFill>
              </a:rPr>
              <a:t>toán </a:t>
            </a:r>
            <a:r>
              <a:rPr lang="en-US" smtClean="0">
                <a:solidFill>
                  <a:srgbClr val="953735"/>
                </a:solidFill>
              </a:rPr>
              <a:t>Quản lý Cửa Hàng</a:t>
            </a:r>
          </a:p>
          <a:p>
            <a:pPr>
              <a:lnSpc>
                <a:spcPct val="150000"/>
              </a:lnSpc>
              <a:buFontTx/>
              <a:buBlip>
                <a:blip r:embed="rId3"/>
              </a:buBlip>
            </a:pPr>
            <a:r>
              <a:rPr lang="en-US" smtClean="0">
                <a:solidFill>
                  <a:srgbClr val="953735"/>
                </a:solidFill>
              </a:rPr>
              <a:t>Yêu cầu:</a:t>
            </a:r>
            <a:endParaRPr lang="en-US">
              <a:solidFill>
                <a:srgbClr val="953735"/>
              </a:solidFill>
            </a:endParaRPr>
          </a:p>
          <a:p>
            <a:pPr marL="914400" lvl="1" indent="-341313">
              <a:buFont typeface="+mj-lt"/>
              <a:buAutoNum type="arabicPeriod"/>
            </a:pPr>
            <a:r>
              <a:rPr lang="en-US"/>
              <a:t>Xác đinh các tập thực thể và các thuộc tính của từng tập thực thể.</a:t>
            </a:r>
          </a:p>
          <a:p>
            <a:pPr marL="914400" lvl="1" indent="-341313">
              <a:buFont typeface="+mj-lt"/>
              <a:buAutoNum type="arabicPeriod"/>
            </a:pPr>
            <a:r>
              <a:rPr lang="en-US"/>
              <a:t>Xác định mối quan hệ của từng cặp tập thực thể. </a:t>
            </a:r>
          </a:p>
        </p:txBody>
      </p:sp>
      <p:sp>
        <p:nvSpPr>
          <p:cNvPr id="26629" name="Title 4"/>
          <p:cNvSpPr>
            <a:spLocks noGrp="1"/>
          </p:cNvSpPr>
          <p:nvPr>
            <p:ph type="title"/>
          </p:nvPr>
        </p:nvSpPr>
        <p:spPr>
          <a:xfrm>
            <a:off x="457200" y="0"/>
            <a:ext cx="8229600" cy="990600"/>
          </a:xfrm>
        </p:spPr>
        <p:txBody>
          <a:bodyPr/>
          <a:lstStyle/>
          <a:p>
            <a:r>
              <a:rPr lang="en-US"/>
              <a:t>Bài tập phân </a:t>
            </a:r>
            <a:r>
              <a:rPr lang="en-US" smtClean="0"/>
              <a:t>tích</a:t>
            </a:r>
            <a:endParaRPr lang="en-US" sz="2800"/>
          </a:p>
        </p:txBody>
      </p:sp>
      <p:sp>
        <p:nvSpPr>
          <p:cNvPr id="7"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22</a:t>
            </a:fld>
            <a:endParaRPr lang="en-US" dirty="0"/>
          </a:p>
        </p:txBody>
      </p:sp>
    </p:spTree>
    <p:extLst>
      <p:ext uri="{BB962C8B-B14F-4D97-AF65-F5344CB8AC3E}">
        <p14:creationId xmlns:p14="http://schemas.microsoft.com/office/powerpoint/2010/main" val="401263959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1800" dirty="0" err="1" smtClean="0"/>
              <a:t>Bài</a:t>
            </a:r>
            <a:r>
              <a:rPr lang="en-US" sz="1800" dirty="0" smtClean="0"/>
              <a:t> 2: CÁC BƯỚC XÂY DỰNG CƠ SỞ DỮ LIỆU</a:t>
            </a:r>
          </a:p>
          <a:p>
            <a:r>
              <a:rPr lang="en-US" sz="1800" dirty="0"/>
              <a:t>Phần 2 – Làm quen </a:t>
            </a:r>
            <a:r>
              <a:rPr lang="en-US" sz="1800"/>
              <a:t>với </a:t>
            </a:r>
            <a:r>
              <a:rPr lang="en-US" sz="1800" smtClean="0"/>
              <a:t>MYSQL</a:t>
            </a:r>
            <a:endParaRPr lang="en-US" sz="1800" dirty="0"/>
          </a:p>
        </p:txBody>
      </p:sp>
      <p:sp>
        <p:nvSpPr>
          <p:cNvPr id="11" name="Title 10"/>
          <p:cNvSpPr>
            <a:spLocks noGrp="1"/>
          </p:cNvSpPr>
          <p:nvPr>
            <p:ph type="title"/>
          </p:nvPr>
        </p:nvSpPr>
        <p:spPr/>
        <p:txBody>
          <a:bodyPr/>
          <a:lstStyle/>
          <a:p>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04900" y="2743200"/>
            <a:ext cx="1828800" cy="1828800"/>
          </a:xfrm>
        </p:spPr>
      </p:pic>
    </p:spTree>
    <p:extLst>
      <p:ext uri="{BB962C8B-B14F-4D97-AF65-F5344CB8AC3E}">
        <p14:creationId xmlns:p14="http://schemas.microsoft.com/office/powerpoint/2010/main" val="352315485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457200" y="990600"/>
            <a:ext cx="8229600" cy="5257800"/>
          </a:xfrm>
        </p:spPr>
        <p:txBody>
          <a:bodyPr>
            <a:normAutofit/>
          </a:bodyPr>
          <a:lstStyle/>
          <a:p>
            <a:pPr>
              <a:lnSpc>
                <a:spcPct val="130000"/>
              </a:lnSpc>
              <a:buFontTx/>
              <a:buBlip>
                <a:blip r:embed="rId2"/>
              </a:buBlip>
            </a:pPr>
            <a:r>
              <a:rPr lang="en-US" smtClean="0">
                <a:solidFill>
                  <a:srgbClr val="953735"/>
                </a:solidFill>
              </a:rPr>
              <a:t>MySQL là </a:t>
            </a:r>
            <a:r>
              <a:rPr lang="en-US">
                <a:solidFill>
                  <a:srgbClr val="953735"/>
                </a:solidFill>
              </a:rPr>
              <a:t>hệ quản trị CSDL cho phép tạo CSDL  quan hệ</a:t>
            </a:r>
          </a:p>
          <a:p>
            <a:pPr>
              <a:lnSpc>
                <a:spcPct val="150000"/>
              </a:lnSpc>
              <a:buFontTx/>
              <a:buBlip>
                <a:blip r:embed="rId2"/>
              </a:buBlip>
            </a:pPr>
            <a:r>
              <a:rPr lang="en-US" smtClean="0">
                <a:solidFill>
                  <a:srgbClr val="953735"/>
                </a:solidFill>
              </a:rPr>
              <a:t>Cho phép thực hiện: </a:t>
            </a:r>
            <a:endParaRPr lang="en-US">
              <a:solidFill>
                <a:srgbClr val="953735"/>
              </a:solidFill>
            </a:endParaRPr>
          </a:p>
          <a:p>
            <a:pPr lvl="1">
              <a:lnSpc>
                <a:spcPct val="150000"/>
              </a:lnSpc>
              <a:buFontTx/>
              <a:buBlip>
                <a:blip r:embed="rId3"/>
              </a:buBlip>
            </a:pPr>
            <a:r>
              <a:rPr lang="en-US" smtClean="0"/>
              <a:t>Tạo CSDL</a:t>
            </a:r>
          </a:p>
          <a:p>
            <a:pPr lvl="1">
              <a:lnSpc>
                <a:spcPct val="150000"/>
              </a:lnSpc>
              <a:buFontTx/>
              <a:buBlip>
                <a:blip r:embed="rId3"/>
              </a:buBlip>
            </a:pPr>
            <a:r>
              <a:rPr lang="en-US" smtClean="0"/>
              <a:t>Thiết </a:t>
            </a:r>
            <a:r>
              <a:rPr lang="en-US"/>
              <a:t>kế các bảng</a:t>
            </a:r>
          </a:p>
          <a:p>
            <a:pPr lvl="1">
              <a:lnSpc>
                <a:spcPct val="150000"/>
              </a:lnSpc>
              <a:buFontTx/>
              <a:buBlip>
                <a:blip r:embed="rId3"/>
              </a:buBlip>
            </a:pPr>
            <a:r>
              <a:rPr lang="en-US" smtClean="0"/>
              <a:t>Thêm </a:t>
            </a:r>
            <a:r>
              <a:rPr lang="en-US"/>
              <a:t>dữ liệu, cập nhật dữ liệu </a:t>
            </a:r>
          </a:p>
          <a:p>
            <a:pPr lvl="1">
              <a:lnSpc>
                <a:spcPct val="150000"/>
              </a:lnSpc>
              <a:buFontTx/>
              <a:buBlip>
                <a:blip r:embed="rId3"/>
              </a:buBlip>
            </a:pPr>
            <a:r>
              <a:rPr lang="en-US"/>
              <a:t>Liên kết giữa các bảng</a:t>
            </a:r>
          </a:p>
          <a:p>
            <a:pPr lvl="1">
              <a:lnSpc>
                <a:spcPct val="150000"/>
              </a:lnSpc>
              <a:buFontTx/>
              <a:buBlip>
                <a:blip r:embed="rId3"/>
              </a:buBlip>
            </a:pPr>
            <a:r>
              <a:rPr lang="en-US"/>
              <a:t>Truy vấn CSDL để trích xuất thông </a:t>
            </a:r>
            <a:r>
              <a:rPr lang="en-US" smtClean="0"/>
              <a:t>tin</a:t>
            </a:r>
            <a:endParaRPr lang="en-US" sz="1800"/>
          </a:p>
        </p:txBody>
      </p:sp>
      <p:sp>
        <p:nvSpPr>
          <p:cNvPr id="39941" name="Title 4"/>
          <p:cNvSpPr>
            <a:spLocks noGrp="1"/>
          </p:cNvSpPr>
          <p:nvPr>
            <p:ph type="title"/>
          </p:nvPr>
        </p:nvSpPr>
        <p:spPr>
          <a:xfrm>
            <a:off x="457200" y="152400"/>
            <a:ext cx="8458200" cy="838200"/>
          </a:xfrm>
        </p:spPr>
        <p:txBody>
          <a:bodyPr/>
          <a:lstStyle/>
          <a:p>
            <a:r>
              <a:rPr lang="en-US">
                <a:latin typeface="Tahoma" charset="0"/>
                <a:cs typeface="Tahoma" charset="0"/>
              </a:rPr>
              <a:t>Hệ quản trị CSDL </a:t>
            </a:r>
            <a:r>
              <a:rPr lang="en-US" smtClean="0">
                <a:latin typeface="Tahoma" charset="0"/>
                <a:cs typeface="Tahoma" charset="0"/>
              </a:rPr>
              <a:t>MYSQL</a:t>
            </a:r>
            <a:endParaRPr lang="en-US">
              <a:latin typeface="Tahoma" charset="0"/>
              <a:cs typeface="Tahoma" charset="0"/>
            </a:endParaRPr>
          </a:p>
        </p:txBody>
      </p:sp>
      <p:sp>
        <p:nvSpPr>
          <p:cNvPr id="7"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24</a:t>
            </a:fld>
            <a:endParaRPr lang="en-US" dirty="0"/>
          </a:p>
        </p:txBody>
      </p:sp>
    </p:spTree>
    <p:extLst>
      <p:ext uri="{BB962C8B-B14F-4D97-AF65-F5344CB8AC3E}">
        <p14:creationId xmlns:p14="http://schemas.microsoft.com/office/powerpoint/2010/main" val="333746900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457200" y="914400"/>
            <a:ext cx="8229600" cy="4953000"/>
          </a:xfrm>
        </p:spPr>
        <p:txBody>
          <a:bodyPr/>
          <a:lstStyle/>
          <a:p>
            <a:pPr>
              <a:lnSpc>
                <a:spcPct val="150000"/>
              </a:lnSpc>
              <a:buFontTx/>
              <a:buBlip>
                <a:blip r:embed="rId2"/>
              </a:buBlip>
            </a:pPr>
            <a:r>
              <a:rPr lang="en-US" sz="2400" smtClean="0">
                <a:solidFill>
                  <a:srgbClr val="953735"/>
                </a:solidFill>
              </a:rPr>
              <a:t>Giao diện MySQL Workbench</a:t>
            </a:r>
          </a:p>
          <a:p>
            <a:pPr marL="0" indent="0">
              <a:lnSpc>
                <a:spcPct val="150000"/>
              </a:lnSpc>
              <a:buNone/>
            </a:pPr>
            <a:endParaRPr lang="en-US" sz="2000">
              <a:solidFill>
                <a:srgbClr val="953735"/>
              </a:solidFill>
              <a:latin typeface="Tahoma" charset="0"/>
              <a:cs typeface="Tahoma" charset="0"/>
            </a:endParaRPr>
          </a:p>
        </p:txBody>
      </p:sp>
      <p:sp>
        <p:nvSpPr>
          <p:cNvPr id="39941" name="Title 4"/>
          <p:cNvSpPr>
            <a:spLocks noGrp="1"/>
          </p:cNvSpPr>
          <p:nvPr>
            <p:ph type="title"/>
          </p:nvPr>
        </p:nvSpPr>
        <p:spPr>
          <a:xfrm>
            <a:off x="457200" y="152400"/>
            <a:ext cx="8458200" cy="838200"/>
          </a:xfrm>
        </p:spPr>
        <p:txBody>
          <a:bodyPr/>
          <a:lstStyle/>
          <a:p>
            <a:r>
              <a:rPr lang="en-US">
                <a:latin typeface="Tahoma" charset="0"/>
                <a:cs typeface="Tahoma" charset="0"/>
              </a:rPr>
              <a:t>Hệ quản trị CSDL </a:t>
            </a:r>
            <a:r>
              <a:rPr lang="en-US" smtClean="0">
                <a:latin typeface="Tahoma" charset="0"/>
                <a:cs typeface="Tahoma" charset="0"/>
              </a:rPr>
              <a:t>MYSQL</a:t>
            </a:r>
            <a:endParaRPr lang="en-US">
              <a:latin typeface="Tahoma" charset="0"/>
              <a:cs typeface="Tahoma" charset="0"/>
            </a:endParaRPr>
          </a:p>
        </p:txBody>
      </p:sp>
      <p:sp>
        <p:nvSpPr>
          <p:cNvPr id="7"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25</a:t>
            </a:fld>
            <a:endParaRPr lang="en-US" dirty="0"/>
          </a:p>
        </p:txBody>
      </p:sp>
      <p:grpSp>
        <p:nvGrpSpPr>
          <p:cNvPr id="3" name="Group 2"/>
          <p:cNvGrpSpPr/>
          <p:nvPr/>
        </p:nvGrpSpPr>
        <p:grpSpPr>
          <a:xfrm>
            <a:off x="895350" y="1485900"/>
            <a:ext cx="7606596" cy="4686300"/>
            <a:chOff x="895350" y="1485900"/>
            <a:chExt cx="7606596" cy="468630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 y="2209800"/>
              <a:ext cx="7606596" cy="3962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Line Callout 1 1"/>
            <p:cNvSpPr/>
            <p:nvPr/>
          </p:nvSpPr>
          <p:spPr>
            <a:xfrm>
              <a:off x="895350" y="1614488"/>
              <a:ext cx="1543050" cy="366712"/>
            </a:xfrm>
            <a:prstGeom prst="borderCallout1">
              <a:avLst>
                <a:gd name="adj1" fmla="val 101867"/>
                <a:gd name="adj2" fmla="val 40351"/>
                <a:gd name="adj3" fmla="val 263150"/>
                <a:gd name="adj4" fmla="val 19501"/>
              </a:avLst>
            </a:prstGeom>
            <a:solidFill>
              <a:schemeClr val="accent6">
                <a:lumMod val="20000"/>
                <a:lumOff val="80000"/>
              </a:schemeClr>
            </a:solidFill>
            <a:ln w="12700">
              <a:solidFill>
                <a:schemeClr val="accent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1109B"/>
                  </a:solidFill>
                  <a:latin typeface="Segoe UI" pitchFamily="34" charset="0"/>
                  <a:cs typeface="Segoe UI" pitchFamily="34" charset="0"/>
                </a:rPr>
                <a:t>Tạo mới file SQL</a:t>
              </a:r>
              <a:endParaRPr lang="en-US" sz="1400">
                <a:solidFill>
                  <a:srgbClr val="01109B"/>
                </a:solidFill>
                <a:latin typeface="Segoe UI" pitchFamily="34" charset="0"/>
                <a:cs typeface="Segoe UI" pitchFamily="34" charset="0"/>
              </a:endParaRPr>
            </a:p>
          </p:txBody>
        </p:sp>
        <p:sp>
          <p:nvSpPr>
            <p:cNvPr id="8" name="Line Callout 1 7"/>
            <p:cNvSpPr/>
            <p:nvPr/>
          </p:nvSpPr>
          <p:spPr>
            <a:xfrm>
              <a:off x="2590800" y="1614488"/>
              <a:ext cx="1219200" cy="366712"/>
            </a:xfrm>
            <a:prstGeom prst="borderCallout1">
              <a:avLst>
                <a:gd name="adj1" fmla="val 101867"/>
                <a:gd name="adj2" fmla="val 40351"/>
                <a:gd name="adj3" fmla="val 265747"/>
                <a:gd name="adj4" fmla="val -90442"/>
              </a:avLst>
            </a:prstGeom>
            <a:solidFill>
              <a:schemeClr val="accent6">
                <a:lumMod val="20000"/>
                <a:lumOff val="80000"/>
              </a:schemeClr>
            </a:solidFill>
            <a:ln w="12700">
              <a:solidFill>
                <a:schemeClr val="accent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1109B"/>
                  </a:solidFill>
                  <a:latin typeface="Segoe UI" pitchFamily="34" charset="0"/>
                  <a:cs typeface="Segoe UI" pitchFamily="34" charset="0"/>
                </a:rPr>
                <a:t>Mở file </a:t>
              </a:r>
              <a:r>
                <a:rPr lang="en-US" sz="1400">
                  <a:solidFill>
                    <a:srgbClr val="01109B"/>
                  </a:solidFill>
                  <a:latin typeface="Segoe UI" pitchFamily="34" charset="0"/>
                  <a:cs typeface="Segoe UI" pitchFamily="34" charset="0"/>
                </a:rPr>
                <a:t>SQL</a:t>
              </a:r>
            </a:p>
          </p:txBody>
        </p:sp>
        <p:sp>
          <p:nvSpPr>
            <p:cNvPr id="10" name="Line Callout 1 9"/>
            <p:cNvSpPr/>
            <p:nvPr/>
          </p:nvSpPr>
          <p:spPr>
            <a:xfrm>
              <a:off x="3962400" y="1485900"/>
              <a:ext cx="1676400" cy="495300"/>
            </a:xfrm>
            <a:prstGeom prst="borderCallout1">
              <a:avLst>
                <a:gd name="adj1" fmla="val 101867"/>
                <a:gd name="adj2" fmla="val 40351"/>
                <a:gd name="adj3" fmla="val 225362"/>
                <a:gd name="adj4" fmla="val -110612"/>
              </a:avLst>
            </a:prstGeom>
            <a:solidFill>
              <a:schemeClr val="accent6">
                <a:lumMod val="20000"/>
                <a:lumOff val="80000"/>
              </a:schemeClr>
            </a:solidFill>
            <a:ln w="12700">
              <a:solidFill>
                <a:schemeClr val="accent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1109B"/>
                  </a:solidFill>
                  <a:latin typeface="Segoe UI" pitchFamily="34" charset="0"/>
                  <a:cs typeface="Segoe UI" pitchFamily="34" charset="0"/>
                </a:rPr>
                <a:t>Tạo mới Database (dùng Tool)</a:t>
              </a:r>
              <a:endParaRPr lang="en-US" sz="1400">
                <a:solidFill>
                  <a:srgbClr val="01109B"/>
                </a:solidFill>
                <a:latin typeface="Segoe UI" pitchFamily="34" charset="0"/>
                <a:cs typeface="Segoe UI" pitchFamily="34" charset="0"/>
              </a:endParaRPr>
            </a:p>
          </p:txBody>
        </p:sp>
        <p:sp>
          <p:nvSpPr>
            <p:cNvPr id="11" name="Line Callout 1 10"/>
            <p:cNvSpPr/>
            <p:nvPr/>
          </p:nvSpPr>
          <p:spPr>
            <a:xfrm>
              <a:off x="1028700" y="4572000"/>
              <a:ext cx="1543050" cy="366712"/>
            </a:xfrm>
            <a:prstGeom prst="borderCallout1">
              <a:avLst>
                <a:gd name="adj1" fmla="val -4627"/>
                <a:gd name="adj2" fmla="val 45289"/>
                <a:gd name="adj3" fmla="val -277110"/>
                <a:gd name="adj4" fmla="val 46044"/>
              </a:avLst>
            </a:prstGeom>
            <a:solidFill>
              <a:schemeClr val="accent6">
                <a:lumMod val="20000"/>
                <a:lumOff val="80000"/>
              </a:schemeClr>
            </a:solidFill>
            <a:ln w="12700">
              <a:solidFill>
                <a:schemeClr val="accent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1109B"/>
                  </a:solidFill>
                  <a:latin typeface="Segoe UI" pitchFamily="34" charset="0"/>
                  <a:cs typeface="Segoe UI" pitchFamily="34" charset="0"/>
                </a:rPr>
                <a:t>Các Database</a:t>
              </a:r>
              <a:endParaRPr lang="en-US" sz="1400">
                <a:solidFill>
                  <a:srgbClr val="01109B"/>
                </a:solidFill>
                <a:latin typeface="Segoe UI" pitchFamily="34" charset="0"/>
                <a:cs typeface="Segoe UI" pitchFamily="34" charset="0"/>
              </a:endParaRPr>
            </a:p>
          </p:txBody>
        </p:sp>
        <p:sp>
          <p:nvSpPr>
            <p:cNvPr id="12" name="Line Callout 1 11"/>
            <p:cNvSpPr/>
            <p:nvPr/>
          </p:nvSpPr>
          <p:spPr>
            <a:xfrm>
              <a:off x="5867400" y="4007644"/>
              <a:ext cx="1295400" cy="366712"/>
            </a:xfrm>
            <a:prstGeom prst="borderCallout1">
              <a:avLst>
                <a:gd name="adj1" fmla="val -4627"/>
                <a:gd name="adj2" fmla="val 45289"/>
                <a:gd name="adj3" fmla="val -144643"/>
                <a:gd name="adj4" fmla="val -8622"/>
              </a:avLst>
            </a:prstGeom>
            <a:solidFill>
              <a:schemeClr val="accent6">
                <a:lumMod val="20000"/>
                <a:lumOff val="80000"/>
              </a:schemeClr>
            </a:solidFill>
            <a:ln w="12700">
              <a:solidFill>
                <a:schemeClr val="accent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1109B"/>
                  </a:solidFill>
                  <a:latin typeface="Segoe UI" pitchFamily="34" charset="0"/>
                  <a:cs typeface="Segoe UI" pitchFamily="34" charset="0"/>
                </a:rPr>
                <a:t>Câu lệnh SQL</a:t>
              </a:r>
              <a:endParaRPr lang="en-US" sz="1400">
                <a:solidFill>
                  <a:srgbClr val="01109B"/>
                </a:solidFill>
                <a:latin typeface="Segoe UI" pitchFamily="34" charset="0"/>
                <a:cs typeface="Segoe UI" pitchFamily="34" charset="0"/>
              </a:endParaRPr>
            </a:p>
          </p:txBody>
        </p:sp>
        <p:sp>
          <p:nvSpPr>
            <p:cNvPr id="15" name="Line Callout 1 14"/>
            <p:cNvSpPr/>
            <p:nvPr/>
          </p:nvSpPr>
          <p:spPr>
            <a:xfrm>
              <a:off x="3429000" y="3995738"/>
              <a:ext cx="1752600" cy="576262"/>
            </a:xfrm>
            <a:prstGeom prst="borderCallout1">
              <a:avLst>
                <a:gd name="adj1" fmla="val -4627"/>
                <a:gd name="adj2" fmla="val 45289"/>
                <a:gd name="adj3" fmla="val -148421"/>
                <a:gd name="adj4" fmla="val 14748"/>
              </a:avLst>
            </a:prstGeom>
            <a:solidFill>
              <a:schemeClr val="accent6">
                <a:lumMod val="20000"/>
                <a:lumOff val="80000"/>
              </a:schemeClr>
            </a:solidFill>
            <a:ln w="12700">
              <a:solidFill>
                <a:schemeClr val="accent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1109B"/>
                  </a:solidFill>
                  <a:latin typeface="Segoe UI" pitchFamily="34" charset="0"/>
                  <a:cs typeface="Segoe UI" pitchFamily="34" charset="0"/>
                </a:rPr>
                <a:t>RUN</a:t>
              </a:r>
              <a:br>
                <a:rPr lang="en-US" sz="1400" smtClean="0">
                  <a:solidFill>
                    <a:srgbClr val="01109B"/>
                  </a:solidFill>
                  <a:latin typeface="Segoe UI" pitchFamily="34" charset="0"/>
                  <a:cs typeface="Segoe UI" pitchFamily="34" charset="0"/>
                </a:rPr>
              </a:br>
              <a:r>
                <a:rPr lang="en-US" sz="1400" smtClean="0">
                  <a:solidFill>
                    <a:srgbClr val="01109B"/>
                  </a:solidFill>
                  <a:latin typeface="Segoe UI" pitchFamily="34" charset="0"/>
                  <a:cs typeface="Segoe UI" pitchFamily="34" charset="0"/>
                </a:rPr>
                <a:t>thực hiện lệnh SQL</a:t>
              </a:r>
              <a:endParaRPr lang="en-US" sz="1400">
                <a:solidFill>
                  <a:srgbClr val="01109B"/>
                </a:solidFill>
                <a:latin typeface="Segoe UI" pitchFamily="34" charset="0"/>
                <a:cs typeface="Segoe UI" pitchFamily="34" charset="0"/>
              </a:endParaRPr>
            </a:p>
          </p:txBody>
        </p:sp>
        <p:sp>
          <p:nvSpPr>
            <p:cNvPr id="16" name="Line Callout 1 15"/>
            <p:cNvSpPr/>
            <p:nvPr/>
          </p:nvSpPr>
          <p:spPr>
            <a:xfrm>
              <a:off x="6019800" y="4800600"/>
              <a:ext cx="2482146" cy="366712"/>
            </a:xfrm>
            <a:prstGeom prst="borderCallout1">
              <a:avLst>
                <a:gd name="adj1" fmla="val 47321"/>
                <a:gd name="adj2" fmla="val 391"/>
                <a:gd name="adj3" fmla="val 200812"/>
                <a:gd name="adj4" fmla="val -34333"/>
              </a:avLst>
            </a:prstGeom>
            <a:solidFill>
              <a:schemeClr val="accent6">
                <a:lumMod val="20000"/>
                <a:lumOff val="80000"/>
              </a:schemeClr>
            </a:solidFill>
            <a:ln w="12700">
              <a:solidFill>
                <a:schemeClr val="accent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1109B"/>
                  </a:solidFill>
                  <a:latin typeface="Segoe UI" pitchFamily="34" charset="0"/>
                  <a:cs typeface="Segoe UI" pitchFamily="34" charset="0"/>
                </a:rPr>
                <a:t>Kết quả thực hiện lệnh SQL</a:t>
              </a:r>
              <a:endParaRPr lang="en-US" sz="1400">
                <a:solidFill>
                  <a:srgbClr val="01109B"/>
                </a:solidFill>
                <a:latin typeface="Segoe UI" pitchFamily="34" charset="0"/>
                <a:cs typeface="Segoe UI" pitchFamily="34" charset="0"/>
              </a:endParaRPr>
            </a:p>
          </p:txBody>
        </p:sp>
      </p:grpSp>
    </p:spTree>
    <p:extLst>
      <p:ext uri="{BB962C8B-B14F-4D97-AF65-F5344CB8AC3E}">
        <p14:creationId xmlns:p14="http://schemas.microsoft.com/office/powerpoint/2010/main" val="229688424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457200" y="914400"/>
            <a:ext cx="8229600" cy="4953000"/>
          </a:xfrm>
        </p:spPr>
        <p:txBody>
          <a:bodyPr/>
          <a:lstStyle/>
          <a:p>
            <a:pPr>
              <a:lnSpc>
                <a:spcPct val="150000"/>
              </a:lnSpc>
              <a:buFontTx/>
              <a:buBlip>
                <a:blip r:embed="rId2"/>
              </a:buBlip>
            </a:pPr>
            <a:r>
              <a:rPr lang="en-US" sz="2400" smtClean="0">
                <a:solidFill>
                  <a:srgbClr val="953735"/>
                </a:solidFill>
              </a:rPr>
              <a:t>Tạo CSDL bằng công cụ (Tool)</a:t>
            </a:r>
          </a:p>
          <a:p>
            <a:pPr>
              <a:lnSpc>
                <a:spcPct val="150000"/>
              </a:lnSpc>
              <a:buFontTx/>
              <a:buBlip>
                <a:blip r:embed="rId2"/>
              </a:buBlip>
            </a:pPr>
            <a:endParaRPr lang="en-US" sz="2000" smtClean="0">
              <a:solidFill>
                <a:srgbClr val="953735"/>
              </a:solidFill>
              <a:latin typeface="Tahoma" charset="0"/>
              <a:cs typeface="Tahoma" charset="0"/>
            </a:endParaRPr>
          </a:p>
          <a:p>
            <a:pPr>
              <a:lnSpc>
                <a:spcPct val="150000"/>
              </a:lnSpc>
              <a:buFontTx/>
              <a:buBlip>
                <a:blip r:embed="rId2"/>
              </a:buBlip>
            </a:pPr>
            <a:endParaRPr lang="en-US" sz="2000">
              <a:solidFill>
                <a:srgbClr val="953735"/>
              </a:solidFill>
              <a:latin typeface="Tahoma" charset="0"/>
              <a:cs typeface="Tahoma" charset="0"/>
            </a:endParaRPr>
          </a:p>
        </p:txBody>
      </p:sp>
      <p:sp>
        <p:nvSpPr>
          <p:cNvPr id="39941" name="Title 4"/>
          <p:cNvSpPr>
            <a:spLocks noGrp="1"/>
          </p:cNvSpPr>
          <p:nvPr>
            <p:ph type="title"/>
          </p:nvPr>
        </p:nvSpPr>
        <p:spPr>
          <a:xfrm>
            <a:off x="457200" y="152400"/>
            <a:ext cx="8458200" cy="838200"/>
          </a:xfrm>
        </p:spPr>
        <p:txBody>
          <a:bodyPr/>
          <a:lstStyle/>
          <a:p>
            <a:r>
              <a:rPr lang="en-US">
                <a:latin typeface="Tahoma" charset="0"/>
                <a:cs typeface="Tahoma" charset="0"/>
              </a:rPr>
              <a:t>Hệ quản trị CSDL </a:t>
            </a:r>
            <a:r>
              <a:rPr lang="en-US" smtClean="0">
                <a:latin typeface="Tahoma" charset="0"/>
                <a:cs typeface="Tahoma" charset="0"/>
              </a:rPr>
              <a:t>MYSQL</a:t>
            </a:r>
            <a:endParaRPr lang="en-US">
              <a:latin typeface="Tahoma" charset="0"/>
              <a:cs typeface="Tahoma" charset="0"/>
            </a:endParaRPr>
          </a:p>
        </p:txBody>
      </p:sp>
      <p:sp>
        <p:nvSpPr>
          <p:cNvPr id="7"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26</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524000"/>
            <a:ext cx="7664450" cy="4705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Line Callout 1 7"/>
          <p:cNvSpPr/>
          <p:nvPr/>
        </p:nvSpPr>
        <p:spPr>
          <a:xfrm>
            <a:off x="1905000" y="3617119"/>
            <a:ext cx="1905000" cy="366712"/>
          </a:xfrm>
          <a:prstGeom prst="borderCallout1">
            <a:avLst>
              <a:gd name="adj1" fmla="val -4627"/>
              <a:gd name="adj2" fmla="val 45289"/>
              <a:gd name="adj3" fmla="val -370617"/>
              <a:gd name="adj4" fmla="val -2105"/>
            </a:avLst>
          </a:prstGeom>
          <a:solidFill>
            <a:schemeClr val="accent6">
              <a:lumMod val="20000"/>
              <a:lumOff val="80000"/>
            </a:schemeClr>
          </a:solidFill>
          <a:ln w="127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1109B"/>
                </a:solidFill>
                <a:latin typeface="Segoe UI" pitchFamily="34" charset="0"/>
                <a:cs typeface="Segoe UI" pitchFamily="34" charset="0"/>
              </a:rPr>
              <a:t>(1) Tạo mới Database</a:t>
            </a:r>
            <a:endParaRPr lang="en-US" sz="1400">
              <a:solidFill>
                <a:srgbClr val="01109B"/>
              </a:solidFill>
              <a:latin typeface="Segoe UI" pitchFamily="34" charset="0"/>
              <a:cs typeface="Segoe UI" pitchFamily="34" charset="0"/>
            </a:endParaRPr>
          </a:p>
        </p:txBody>
      </p:sp>
      <p:sp>
        <p:nvSpPr>
          <p:cNvPr id="9" name="Line Callout 1 8"/>
          <p:cNvSpPr/>
          <p:nvPr/>
        </p:nvSpPr>
        <p:spPr>
          <a:xfrm>
            <a:off x="4343400" y="3617119"/>
            <a:ext cx="1600200" cy="366712"/>
          </a:xfrm>
          <a:prstGeom prst="borderCallout1">
            <a:avLst>
              <a:gd name="adj1" fmla="val -4627"/>
              <a:gd name="adj2" fmla="val 45289"/>
              <a:gd name="adj3" fmla="val -266721"/>
              <a:gd name="adj4" fmla="val -16779"/>
            </a:avLst>
          </a:prstGeom>
          <a:solidFill>
            <a:schemeClr val="accent6">
              <a:lumMod val="20000"/>
              <a:lumOff val="80000"/>
            </a:schemeClr>
          </a:solidFill>
          <a:ln w="127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1109B"/>
                </a:solidFill>
                <a:latin typeface="Segoe UI" pitchFamily="34" charset="0"/>
                <a:cs typeface="Segoe UI" pitchFamily="34" charset="0"/>
              </a:rPr>
              <a:t>(2) Tên Database</a:t>
            </a:r>
            <a:endParaRPr lang="en-US" sz="1400">
              <a:solidFill>
                <a:srgbClr val="01109B"/>
              </a:solidFill>
              <a:latin typeface="Segoe UI" pitchFamily="34" charset="0"/>
              <a:cs typeface="Segoe UI" pitchFamily="34" charset="0"/>
            </a:endParaRPr>
          </a:p>
        </p:txBody>
      </p:sp>
      <p:sp>
        <p:nvSpPr>
          <p:cNvPr id="10" name="Line Callout 1 9"/>
          <p:cNvSpPr/>
          <p:nvPr/>
        </p:nvSpPr>
        <p:spPr>
          <a:xfrm>
            <a:off x="6477000" y="4876800"/>
            <a:ext cx="1295400" cy="366712"/>
          </a:xfrm>
          <a:prstGeom prst="borderCallout1">
            <a:avLst>
              <a:gd name="adj1" fmla="val -4627"/>
              <a:gd name="adj2" fmla="val 45289"/>
              <a:gd name="adj3" fmla="val -248539"/>
              <a:gd name="adj4" fmla="val 72192"/>
            </a:avLst>
          </a:prstGeom>
          <a:solidFill>
            <a:schemeClr val="accent6">
              <a:lumMod val="20000"/>
              <a:lumOff val="80000"/>
            </a:schemeClr>
          </a:solidFill>
          <a:ln w="127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1109B"/>
                </a:solidFill>
                <a:latin typeface="Segoe UI" pitchFamily="34" charset="0"/>
                <a:cs typeface="Segoe UI" pitchFamily="34" charset="0"/>
              </a:rPr>
              <a:t>(3) Apply</a:t>
            </a:r>
            <a:endParaRPr lang="en-US" sz="1400">
              <a:solidFill>
                <a:srgbClr val="01109B"/>
              </a:solidFill>
              <a:latin typeface="Segoe UI" pitchFamily="34" charset="0"/>
              <a:cs typeface="Segoe UI" pitchFamily="34" charset="0"/>
            </a:endParaRPr>
          </a:p>
        </p:txBody>
      </p:sp>
    </p:spTree>
    <p:extLst>
      <p:ext uri="{BB962C8B-B14F-4D97-AF65-F5344CB8AC3E}">
        <p14:creationId xmlns:p14="http://schemas.microsoft.com/office/powerpoint/2010/main" val="293905863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457200" y="914400"/>
            <a:ext cx="8229600" cy="4953000"/>
          </a:xfrm>
        </p:spPr>
        <p:txBody>
          <a:bodyPr/>
          <a:lstStyle/>
          <a:p>
            <a:pPr>
              <a:lnSpc>
                <a:spcPct val="150000"/>
              </a:lnSpc>
              <a:buFontTx/>
              <a:buBlip>
                <a:blip r:embed="rId2"/>
              </a:buBlip>
            </a:pPr>
            <a:r>
              <a:rPr lang="en-US" sz="2400" smtClean="0">
                <a:solidFill>
                  <a:srgbClr val="953735"/>
                </a:solidFill>
              </a:rPr>
              <a:t>Tạo CSDL bằng công cụ (Tool)</a:t>
            </a:r>
          </a:p>
          <a:p>
            <a:pPr>
              <a:lnSpc>
                <a:spcPct val="150000"/>
              </a:lnSpc>
              <a:buFontTx/>
              <a:buBlip>
                <a:blip r:embed="rId2"/>
              </a:buBlip>
            </a:pPr>
            <a:endParaRPr lang="en-US" sz="2000" smtClean="0">
              <a:solidFill>
                <a:srgbClr val="953735"/>
              </a:solidFill>
              <a:latin typeface="Tahoma" charset="0"/>
              <a:cs typeface="Tahoma" charset="0"/>
            </a:endParaRPr>
          </a:p>
          <a:p>
            <a:pPr>
              <a:lnSpc>
                <a:spcPct val="150000"/>
              </a:lnSpc>
              <a:buFontTx/>
              <a:buBlip>
                <a:blip r:embed="rId2"/>
              </a:buBlip>
            </a:pPr>
            <a:endParaRPr lang="en-US" sz="2000">
              <a:solidFill>
                <a:srgbClr val="953735"/>
              </a:solidFill>
              <a:latin typeface="Tahoma" charset="0"/>
              <a:cs typeface="Tahoma" charset="0"/>
            </a:endParaRPr>
          </a:p>
        </p:txBody>
      </p:sp>
      <p:sp>
        <p:nvSpPr>
          <p:cNvPr id="39941" name="Title 4"/>
          <p:cNvSpPr>
            <a:spLocks noGrp="1"/>
          </p:cNvSpPr>
          <p:nvPr>
            <p:ph type="title"/>
          </p:nvPr>
        </p:nvSpPr>
        <p:spPr>
          <a:xfrm>
            <a:off x="457200" y="152400"/>
            <a:ext cx="8458200" cy="838200"/>
          </a:xfrm>
        </p:spPr>
        <p:txBody>
          <a:bodyPr/>
          <a:lstStyle/>
          <a:p>
            <a:r>
              <a:rPr lang="en-US">
                <a:latin typeface="Tahoma" charset="0"/>
                <a:cs typeface="Tahoma" charset="0"/>
              </a:rPr>
              <a:t>Hệ quản trị CSDL </a:t>
            </a:r>
            <a:r>
              <a:rPr lang="en-US" smtClean="0">
                <a:latin typeface="Tahoma" charset="0"/>
                <a:cs typeface="Tahoma" charset="0"/>
              </a:rPr>
              <a:t>MYSQL</a:t>
            </a:r>
            <a:endParaRPr lang="en-US">
              <a:latin typeface="Tahoma" charset="0"/>
              <a:cs typeface="Tahoma" charset="0"/>
            </a:endParaRPr>
          </a:p>
        </p:txBody>
      </p:sp>
      <p:sp>
        <p:nvSpPr>
          <p:cNvPr id="7"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27</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800" y="1549400"/>
            <a:ext cx="6223000" cy="4699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Line Callout 1 8"/>
          <p:cNvSpPr/>
          <p:nvPr/>
        </p:nvSpPr>
        <p:spPr>
          <a:xfrm>
            <a:off x="3276600" y="3617119"/>
            <a:ext cx="2743200" cy="366712"/>
          </a:xfrm>
          <a:prstGeom prst="borderCallout1">
            <a:avLst>
              <a:gd name="adj1" fmla="val -4627"/>
              <a:gd name="adj2" fmla="val 45289"/>
              <a:gd name="adj3" fmla="val -192017"/>
              <a:gd name="adj4" fmla="val 33464"/>
            </a:avLst>
          </a:prstGeom>
          <a:solidFill>
            <a:schemeClr val="accent6">
              <a:lumMod val="20000"/>
              <a:lumOff val="80000"/>
            </a:schemeClr>
          </a:solidFill>
          <a:ln w="127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1109B"/>
                </a:solidFill>
                <a:latin typeface="Segoe UI" pitchFamily="34" charset="0"/>
                <a:cs typeface="Segoe UI" pitchFamily="34" charset="0"/>
              </a:rPr>
              <a:t>Câu lệnh script được biên dịch</a:t>
            </a:r>
            <a:endParaRPr lang="en-US" sz="1400">
              <a:solidFill>
                <a:srgbClr val="01109B"/>
              </a:solidFill>
              <a:latin typeface="Segoe UI" pitchFamily="34" charset="0"/>
              <a:cs typeface="Segoe UI" pitchFamily="34" charset="0"/>
            </a:endParaRPr>
          </a:p>
        </p:txBody>
      </p:sp>
      <p:sp>
        <p:nvSpPr>
          <p:cNvPr id="10" name="Line Callout 1 9"/>
          <p:cNvSpPr/>
          <p:nvPr/>
        </p:nvSpPr>
        <p:spPr>
          <a:xfrm>
            <a:off x="5638800" y="4876800"/>
            <a:ext cx="1295400" cy="366712"/>
          </a:xfrm>
          <a:prstGeom prst="borderCallout1">
            <a:avLst>
              <a:gd name="adj1" fmla="val 96672"/>
              <a:gd name="adj2" fmla="val 49701"/>
              <a:gd name="adj3" fmla="val 273540"/>
              <a:gd name="adj4" fmla="val 40574"/>
            </a:avLst>
          </a:prstGeom>
          <a:solidFill>
            <a:schemeClr val="accent6">
              <a:lumMod val="20000"/>
              <a:lumOff val="80000"/>
            </a:schemeClr>
          </a:solidFill>
          <a:ln w="127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1109B"/>
                </a:solidFill>
                <a:latin typeface="Segoe UI" pitchFamily="34" charset="0"/>
                <a:cs typeface="Segoe UI" pitchFamily="34" charset="0"/>
              </a:rPr>
              <a:t>Apply</a:t>
            </a:r>
            <a:endParaRPr lang="en-US" sz="1400">
              <a:solidFill>
                <a:srgbClr val="01109B"/>
              </a:solidFill>
              <a:latin typeface="Segoe UI" pitchFamily="34" charset="0"/>
              <a:cs typeface="Segoe UI" pitchFamily="34" charset="0"/>
            </a:endParaRPr>
          </a:p>
        </p:txBody>
      </p:sp>
    </p:spTree>
    <p:extLst>
      <p:ext uri="{BB962C8B-B14F-4D97-AF65-F5344CB8AC3E}">
        <p14:creationId xmlns:p14="http://schemas.microsoft.com/office/powerpoint/2010/main" val="171847737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457200" y="914400"/>
            <a:ext cx="8229600" cy="4953000"/>
          </a:xfrm>
        </p:spPr>
        <p:txBody>
          <a:bodyPr/>
          <a:lstStyle/>
          <a:p>
            <a:pPr>
              <a:lnSpc>
                <a:spcPct val="150000"/>
              </a:lnSpc>
              <a:buFontTx/>
              <a:buBlip>
                <a:blip r:embed="rId2"/>
              </a:buBlip>
            </a:pPr>
            <a:r>
              <a:rPr lang="en-US" sz="2400" smtClean="0">
                <a:solidFill>
                  <a:srgbClr val="953735"/>
                </a:solidFill>
              </a:rPr>
              <a:t>Tạo CSDL bằng công cụ (Tool)</a:t>
            </a:r>
          </a:p>
          <a:p>
            <a:pPr>
              <a:lnSpc>
                <a:spcPct val="150000"/>
              </a:lnSpc>
              <a:buFontTx/>
              <a:buBlip>
                <a:blip r:embed="rId2"/>
              </a:buBlip>
            </a:pPr>
            <a:endParaRPr lang="en-US" sz="2000" smtClean="0">
              <a:solidFill>
                <a:srgbClr val="953735"/>
              </a:solidFill>
              <a:latin typeface="Tahoma" charset="0"/>
              <a:cs typeface="Tahoma" charset="0"/>
            </a:endParaRPr>
          </a:p>
          <a:p>
            <a:pPr>
              <a:lnSpc>
                <a:spcPct val="150000"/>
              </a:lnSpc>
              <a:buFontTx/>
              <a:buBlip>
                <a:blip r:embed="rId2"/>
              </a:buBlip>
            </a:pPr>
            <a:endParaRPr lang="en-US" sz="2000">
              <a:solidFill>
                <a:srgbClr val="953735"/>
              </a:solidFill>
              <a:latin typeface="Tahoma" charset="0"/>
              <a:cs typeface="Tahoma" charset="0"/>
            </a:endParaRPr>
          </a:p>
        </p:txBody>
      </p:sp>
      <p:sp>
        <p:nvSpPr>
          <p:cNvPr id="39941" name="Title 4"/>
          <p:cNvSpPr>
            <a:spLocks noGrp="1"/>
          </p:cNvSpPr>
          <p:nvPr>
            <p:ph type="title"/>
          </p:nvPr>
        </p:nvSpPr>
        <p:spPr>
          <a:xfrm>
            <a:off x="457200" y="152400"/>
            <a:ext cx="8458200" cy="838200"/>
          </a:xfrm>
        </p:spPr>
        <p:txBody>
          <a:bodyPr/>
          <a:lstStyle/>
          <a:p>
            <a:r>
              <a:rPr lang="en-US">
                <a:latin typeface="Tahoma" charset="0"/>
                <a:cs typeface="Tahoma" charset="0"/>
              </a:rPr>
              <a:t>Hệ quản trị CSDL </a:t>
            </a:r>
            <a:r>
              <a:rPr lang="en-US" smtClean="0">
                <a:latin typeface="Tahoma" charset="0"/>
                <a:cs typeface="Tahoma" charset="0"/>
              </a:rPr>
              <a:t>MYSQL</a:t>
            </a:r>
            <a:endParaRPr lang="en-US">
              <a:latin typeface="Tahoma" charset="0"/>
              <a:cs typeface="Tahoma" charset="0"/>
            </a:endParaRPr>
          </a:p>
        </p:txBody>
      </p:sp>
      <p:sp>
        <p:nvSpPr>
          <p:cNvPr id="7"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28</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549400"/>
            <a:ext cx="6223000" cy="4699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Line Callout 1 9"/>
          <p:cNvSpPr/>
          <p:nvPr/>
        </p:nvSpPr>
        <p:spPr>
          <a:xfrm>
            <a:off x="5638800" y="4876800"/>
            <a:ext cx="1295400" cy="366712"/>
          </a:xfrm>
          <a:prstGeom prst="borderCallout1">
            <a:avLst>
              <a:gd name="adj1" fmla="val 96672"/>
              <a:gd name="adj2" fmla="val 49701"/>
              <a:gd name="adj3" fmla="val 273540"/>
              <a:gd name="adj4" fmla="val 40574"/>
            </a:avLst>
          </a:prstGeom>
          <a:solidFill>
            <a:schemeClr val="accent6">
              <a:lumMod val="20000"/>
              <a:lumOff val="80000"/>
            </a:schemeClr>
          </a:solidFill>
          <a:ln w="127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1109B"/>
                </a:solidFill>
                <a:latin typeface="Segoe UI" pitchFamily="34" charset="0"/>
                <a:cs typeface="Segoe UI" pitchFamily="34" charset="0"/>
              </a:rPr>
              <a:t>Kết thúc</a:t>
            </a:r>
            <a:endParaRPr lang="en-US" sz="1400">
              <a:solidFill>
                <a:srgbClr val="01109B"/>
              </a:solidFill>
              <a:latin typeface="Segoe UI" pitchFamily="34" charset="0"/>
              <a:cs typeface="Segoe UI" pitchFamily="34" charset="0"/>
            </a:endParaRPr>
          </a:p>
        </p:txBody>
      </p:sp>
    </p:spTree>
    <p:extLst>
      <p:ext uri="{BB962C8B-B14F-4D97-AF65-F5344CB8AC3E}">
        <p14:creationId xmlns:p14="http://schemas.microsoft.com/office/powerpoint/2010/main" val="52564963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457200" y="914400"/>
            <a:ext cx="8229600" cy="4953000"/>
          </a:xfrm>
        </p:spPr>
        <p:txBody>
          <a:bodyPr/>
          <a:lstStyle/>
          <a:p>
            <a:pPr>
              <a:lnSpc>
                <a:spcPct val="150000"/>
              </a:lnSpc>
              <a:buFontTx/>
              <a:buBlip>
                <a:blip r:embed="rId2"/>
              </a:buBlip>
            </a:pPr>
            <a:r>
              <a:rPr lang="en-US" sz="2400" smtClean="0">
                <a:solidFill>
                  <a:srgbClr val="953735"/>
                </a:solidFill>
              </a:rPr>
              <a:t>CSDL trong MySQL</a:t>
            </a:r>
            <a:endParaRPr lang="en-US" sz="2400">
              <a:solidFill>
                <a:srgbClr val="953735"/>
              </a:solidFill>
            </a:endParaRPr>
          </a:p>
          <a:p>
            <a:pPr>
              <a:lnSpc>
                <a:spcPct val="150000"/>
              </a:lnSpc>
              <a:buFontTx/>
              <a:buBlip>
                <a:blip r:embed="rId2"/>
              </a:buBlip>
            </a:pPr>
            <a:endParaRPr lang="en-US" sz="2000" smtClean="0">
              <a:solidFill>
                <a:srgbClr val="953735"/>
              </a:solidFill>
              <a:latin typeface="Tahoma" charset="0"/>
              <a:cs typeface="Tahoma" charset="0"/>
            </a:endParaRPr>
          </a:p>
          <a:p>
            <a:pPr>
              <a:lnSpc>
                <a:spcPct val="150000"/>
              </a:lnSpc>
              <a:buFontTx/>
              <a:buBlip>
                <a:blip r:embed="rId2"/>
              </a:buBlip>
            </a:pPr>
            <a:endParaRPr lang="en-US" sz="2000">
              <a:solidFill>
                <a:srgbClr val="953735"/>
              </a:solidFill>
              <a:latin typeface="Tahoma" charset="0"/>
              <a:cs typeface="Tahoma" charset="0"/>
            </a:endParaRPr>
          </a:p>
        </p:txBody>
      </p:sp>
      <p:sp>
        <p:nvSpPr>
          <p:cNvPr id="39941" name="Title 4"/>
          <p:cNvSpPr>
            <a:spLocks noGrp="1"/>
          </p:cNvSpPr>
          <p:nvPr>
            <p:ph type="title"/>
          </p:nvPr>
        </p:nvSpPr>
        <p:spPr>
          <a:xfrm>
            <a:off x="457200" y="152400"/>
            <a:ext cx="8458200" cy="838200"/>
          </a:xfrm>
        </p:spPr>
        <p:txBody>
          <a:bodyPr/>
          <a:lstStyle/>
          <a:p>
            <a:r>
              <a:rPr lang="en-US">
                <a:latin typeface="Tahoma" charset="0"/>
                <a:cs typeface="Tahoma" charset="0"/>
              </a:rPr>
              <a:t>Hệ quản trị CSDL </a:t>
            </a:r>
            <a:r>
              <a:rPr lang="en-US" smtClean="0">
                <a:latin typeface="Tahoma" charset="0"/>
                <a:cs typeface="Tahoma" charset="0"/>
              </a:rPr>
              <a:t>MYSQL</a:t>
            </a:r>
            <a:endParaRPr lang="en-US">
              <a:latin typeface="Tahoma" charset="0"/>
              <a:cs typeface="Tahoma" charset="0"/>
            </a:endParaRPr>
          </a:p>
        </p:txBody>
      </p:sp>
      <p:sp>
        <p:nvSpPr>
          <p:cNvPr id="7"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29</a:t>
            </a:fld>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150" y="1543050"/>
            <a:ext cx="7664450" cy="4705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Line Callout 1 9"/>
          <p:cNvSpPr/>
          <p:nvPr/>
        </p:nvSpPr>
        <p:spPr>
          <a:xfrm>
            <a:off x="2949575" y="3452813"/>
            <a:ext cx="1752600" cy="366712"/>
          </a:xfrm>
          <a:prstGeom prst="borderCallout1">
            <a:avLst>
              <a:gd name="adj1" fmla="val 52516"/>
              <a:gd name="adj2" fmla="val -2505"/>
              <a:gd name="adj3" fmla="val -84902"/>
              <a:gd name="adj4" fmla="val -75634"/>
            </a:avLst>
          </a:prstGeom>
          <a:solidFill>
            <a:schemeClr val="accent6">
              <a:lumMod val="20000"/>
              <a:lumOff val="80000"/>
            </a:schemeClr>
          </a:solidFill>
          <a:ln w="127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1109B"/>
                </a:solidFill>
                <a:latin typeface="Segoe UI" pitchFamily="34" charset="0"/>
                <a:cs typeface="Segoe UI" pitchFamily="34" charset="0"/>
              </a:rPr>
              <a:t>Database vừa tạo</a:t>
            </a:r>
            <a:endParaRPr lang="en-US" sz="1400">
              <a:solidFill>
                <a:srgbClr val="01109B"/>
              </a:solidFill>
              <a:latin typeface="Segoe UI" pitchFamily="34" charset="0"/>
              <a:cs typeface="Segoe UI" pitchFamily="34" charset="0"/>
            </a:endParaRPr>
          </a:p>
        </p:txBody>
      </p:sp>
    </p:spTree>
    <p:extLst>
      <p:ext uri="{BB962C8B-B14F-4D97-AF65-F5344CB8AC3E}">
        <p14:creationId xmlns:p14="http://schemas.microsoft.com/office/powerpoint/2010/main" val="223677159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1800" dirty="0" err="1" smtClean="0"/>
              <a:t>Bài</a:t>
            </a:r>
            <a:r>
              <a:rPr lang="en-US" sz="1800" dirty="0" smtClean="0"/>
              <a:t> 2: CÁC BƯỚC XÂY DỰNG CƠ SỞ </a:t>
            </a:r>
            <a:r>
              <a:rPr lang="en-US" sz="1800" smtClean="0"/>
              <a:t>DỮ LIỆU</a:t>
            </a:r>
          </a:p>
          <a:p>
            <a:r>
              <a:rPr lang="en-US" sz="1800" smtClean="0"/>
              <a:t>Phần 1: </a:t>
            </a:r>
            <a:endParaRPr lang="en-US" sz="1800" dirty="0"/>
          </a:p>
        </p:txBody>
      </p:sp>
      <p:sp>
        <p:nvSpPr>
          <p:cNvPr id="11" name="Title 10"/>
          <p:cNvSpPr>
            <a:spLocks noGrp="1"/>
          </p:cNvSpPr>
          <p:nvPr>
            <p:ph type="title"/>
          </p:nvPr>
        </p:nvSpPr>
        <p:spPr/>
        <p:txBody>
          <a:bodyPr/>
          <a:lstStyle/>
          <a:p>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04900" y="2743200"/>
            <a:ext cx="1828800" cy="1828800"/>
          </a:xfrm>
        </p:spPr>
      </p:pic>
    </p:spTree>
    <p:extLst>
      <p:ext uri="{BB962C8B-B14F-4D97-AF65-F5344CB8AC3E}">
        <p14:creationId xmlns:p14="http://schemas.microsoft.com/office/powerpoint/2010/main" val="259847074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457200" y="914400"/>
            <a:ext cx="8229600" cy="4953000"/>
          </a:xfrm>
        </p:spPr>
        <p:txBody>
          <a:bodyPr/>
          <a:lstStyle/>
          <a:p>
            <a:pPr>
              <a:lnSpc>
                <a:spcPct val="150000"/>
              </a:lnSpc>
              <a:buBlip>
                <a:blip r:embed="rId2"/>
              </a:buBlip>
            </a:pPr>
            <a:r>
              <a:rPr lang="en-US" sz="2400">
                <a:solidFill>
                  <a:srgbClr val="953735"/>
                </a:solidFill>
              </a:rPr>
              <a:t>CSDL trong MySQL</a:t>
            </a:r>
            <a:endParaRPr lang="en-US" sz="2400" smtClean="0">
              <a:solidFill>
                <a:srgbClr val="953735"/>
              </a:solidFill>
            </a:endParaRPr>
          </a:p>
          <a:p>
            <a:pPr>
              <a:lnSpc>
                <a:spcPct val="150000"/>
              </a:lnSpc>
              <a:buFontTx/>
              <a:buBlip>
                <a:blip r:embed="rId2"/>
              </a:buBlip>
            </a:pPr>
            <a:endParaRPr lang="en-US" sz="2000">
              <a:solidFill>
                <a:srgbClr val="953735"/>
              </a:solidFill>
              <a:latin typeface="Tahoma" charset="0"/>
              <a:cs typeface="Tahoma" charset="0"/>
            </a:endParaRPr>
          </a:p>
        </p:txBody>
      </p:sp>
      <p:sp>
        <p:nvSpPr>
          <p:cNvPr id="39941" name="Title 4"/>
          <p:cNvSpPr>
            <a:spLocks noGrp="1"/>
          </p:cNvSpPr>
          <p:nvPr>
            <p:ph type="title"/>
          </p:nvPr>
        </p:nvSpPr>
        <p:spPr>
          <a:xfrm>
            <a:off x="457200" y="152400"/>
            <a:ext cx="8458200" cy="838200"/>
          </a:xfrm>
        </p:spPr>
        <p:txBody>
          <a:bodyPr/>
          <a:lstStyle/>
          <a:p>
            <a:r>
              <a:rPr lang="en-US">
                <a:latin typeface="Tahoma" charset="0"/>
                <a:cs typeface="Tahoma" charset="0"/>
              </a:rPr>
              <a:t>Hệ quản trị CSDL </a:t>
            </a:r>
            <a:r>
              <a:rPr lang="en-US" smtClean="0">
                <a:latin typeface="Tahoma" charset="0"/>
                <a:cs typeface="Tahoma" charset="0"/>
              </a:rPr>
              <a:t>MYSQL</a:t>
            </a:r>
            <a:endParaRPr lang="en-US">
              <a:latin typeface="Tahoma" charset="0"/>
              <a:cs typeface="Tahoma" charset="0"/>
            </a:endParaRPr>
          </a:p>
        </p:txBody>
      </p:sp>
      <p:sp>
        <p:nvSpPr>
          <p:cNvPr id="7"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30</a:t>
            </a:fld>
            <a:endParaRPr lang="en-US" dirty="0"/>
          </a:p>
        </p:txBody>
      </p:sp>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7394" r="4429"/>
          <a:stretch/>
        </p:blipFill>
        <p:spPr bwMode="auto">
          <a:xfrm>
            <a:off x="962025" y="1479550"/>
            <a:ext cx="7648575" cy="484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Line Callout 1 8"/>
          <p:cNvSpPr/>
          <p:nvPr/>
        </p:nvSpPr>
        <p:spPr>
          <a:xfrm>
            <a:off x="5334000" y="2362200"/>
            <a:ext cx="3124200" cy="366712"/>
          </a:xfrm>
          <a:prstGeom prst="borderCallout1">
            <a:avLst>
              <a:gd name="adj1" fmla="val 42126"/>
              <a:gd name="adj2" fmla="val -371"/>
              <a:gd name="adj3" fmla="val 276138"/>
              <a:gd name="adj4" fmla="val -53126"/>
            </a:avLst>
          </a:prstGeom>
          <a:solidFill>
            <a:schemeClr val="accent6">
              <a:lumMod val="20000"/>
              <a:lumOff val="80000"/>
            </a:schemeClr>
          </a:solidFill>
          <a:ln w="127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1109B"/>
                </a:solidFill>
                <a:latin typeface="Segoe UI" pitchFamily="34" charset="0"/>
                <a:cs typeface="Segoe UI" pitchFamily="34" charset="0"/>
              </a:rPr>
              <a:t>Chọn CSDL làm CSDL mặc định</a:t>
            </a:r>
            <a:endParaRPr lang="en-US" sz="1400">
              <a:solidFill>
                <a:srgbClr val="01109B"/>
              </a:solidFill>
              <a:latin typeface="Segoe UI" pitchFamily="34" charset="0"/>
              <a:cs typeface="Segoe UI" pitchFamily="34" charset="0"/>
            </a:endParaRPr>
          </a:p>
        </p:txBody>
      </p:sp>
      <p:sp>
        <p:nvSpPr>
          <p:cNvPr id="11" name="Line Callout 1 10"/>
          <p:cNvSpPr/>
          <p:nvPr/>
        </p:nvSpPr>
        <p:spPr>
          <a:xfrm>
            <a:off x="5334000" y="3429000"/>
            <a:ext cx="3124200" cy="366712"/>
          </a:xfrm>
          <a:prstGeom prst="borderCallout1">
            <a:avLst>
              <a:gd name="adj1" fmla="val 49918"/>
              <a:gd name="adj2" fmla="val -66"/>
              <a:gd name="adj3" fmla="val 395619"/>
              <a:gd name="adj4" fmla="val -69894"/>
            </a:avLst>
          </a:prstGeom>
          <a:solidFill>
            <a:schemeClr val="accent6">
              <a:lumMod val="20000"/>
              <a:lumOff val="80000"/>
            </a:schemeClr>
          </a:solidFill>
          <a:ln w="127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1109B"/>
                </a:solidFill>
                <a:latin typeface="Segoe UI" pitchFamily="34" charset="0"/>
                <a:cs typeface="Segoe UI" pitchFamily="34" charset="0"/>
              </a:rPr>
              <a:t>Xóa CSDL</a:t>
            </a:r>
            <a:endParaRPr lang="en-US" sz="1400">
              <a:solidFill>
                <a:srgbClr val="01109B"/>
              </a:solidFill>
              <a:latin typeface="Segoe UI" pitchFamily="34" charset="0"/>
              <a:cs typeface="Segoe UI" pitchFamily="34" charset="0"/>
            </a:endParaRPr>
          </a:p>
        </p:txBody>
      </p:sp>
    </p:spTree>
    <p:extLst>
      <p:ext uri="{BB962C8B-B14F-4D97-AF65-F5344CB8AC3E}">
        <p14:creationId xmlns:p14="http://schemas.microsoft.com/office/powerpoint/2010/main" val="14160435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457200" y="914400"/>
            <a:ext cx="8229600" cy="4953000"/>
          </a:xfrm>
        </p:spPr>
        <p:txBody>
          <a:bodyPr/>
          <a:lstStyle/>
          <a:p>
            <a:pPr>
              <a:lnSpc>
                <a:spcPct val="150000"/>
              </a:lnSpc>
              <a:buFontTx/>
              <a:buBlip>
                <a:blip r:embed="rId2"/>
              </a:buBlip>
            </a:pPr>
            <a:r>
              <a:rPr lang="en-US" sz="2400" smtClean="0">
                <a:solidFill>
                  <a:srgbClr val="953735"/>
                </a:solidFill>
              </a:rPr>
              <a:t>Tạo bảng (Table) bằng công cụ.</a:t>
            </a:r>
          </a:p>
          <a:p>
            <a:pPr>
              <a:lnSpc>
                <a:spcPct val="150000"/>
              </a:lnSpc>
              <a:buFontTx/>
              <a:buBlip>
                <a:blip r:embed="rId2"/>
              </a:buBlip>
            </a:pPr>
            <a:endParaRPr lang="en-US" sz="2000" smtClean="0">
              <a:solidFill>
                <a:srgbClr val="953735"/>
              </a:solidFill>
              <a:latin typeface="Tahoma" charset="0"/>
              <a:cs typeface="Tahoma" charset="0"/>
            </a:endParaRPr>
          </a:p>
          <a:p>
            <a:pPr>
              <a:lnSpc>
                <a:spcPct val="150000"/>
              </a:lnSpc>
              <a:buFontTx/>
              <a:buBlip>
                <a:blip r:embed="rId2"/>
              </a:buBlip>
            </a:pPr>
            <a:endParaRPr lang="en-US" sz="2000">
              <a:solidFill>
                <a:srgbClr val="953735"/>
              </a:solidFill>
              <a:latin typeface="Tahoma" charset="0"/>
              <a:cs typeface="Tahoma" charset="0"/>
            </a:endParaRPr>
          </a:p>
        </p:txBody>
      </p:sp>
      <p:sp>
        <p:nvSpPr>
          <p:cNvPr id="39941" name="Title 4"/>
          <p:cNvSpPr>
            <a:spLocks noGrp="1"/>
          </p:cNvSpPr>
          <p:nvPr>
            <p:ph type="title"/>
          </p:nvPr>
        </p:nvSpPr>
        <p:spPr>
          <a:xfrm>
            <a:off x="457200" y="152400"/>
            <a:ext cx="8458200" cy="838200"/>
          </a:xfrm>
        </p:spPr>
        <p:txBody>
          <a:bodyPr/>
          <a:lstStyle/>
          <a:p>
            <a:r>
              <a:rPr lang="en-US">
                <a:latin typeface="Tahoma" charset="0"/>
                <a:cs typeface="Tahoma" charset="0"/>
              </a:rPr>
              <a:t>Hệ quản trị CSDL </a:t>
            </a:r>
            <a:r>
              <a:rPr lang="en-US" smtClean="0">
                <a:latin typeface="Tahoma" charset="0"/>
                <a:cs typeface="Tahoma" charset="0"/>
              </a:rPr>
              <a:t>MYSQL</a:t>
            </a:r>
            <a:endParaRPr lang="en-US">
              <a:latin typeface="Tahoma" charset="0"/>
              <a:cs typeface="Tahoma" charset="0"/>
            </a:endParaRPr>
          </a:p>
        </p:txBody>
      </p:sp>
      <p:sp>
        <p:nvSpPr>
          <p:cNvPr id="7"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31</a:t>
            </a:fld>
            <a:endParaRPr lang="en-US" dirty="0"/>
          </a:p>
        </p:txBody>
      </p:sp>
      <p:pic>
        <p:nvPicPr>
          <p:cNvPr id="512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7650" r="4502"/>
          <a:stretch/>
        </p:blipFill>
        <p:spPr bwMode="auto">
          <a:xfrm>
            <a:off x="990600" y="1600200"/>
            <a:ext cx="7620000" cy="464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139584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457200" y="914400"/>
            <a:ext cx="8229600" cy="4953000"/>
          </a:xfrm>
        </p:spPr>
        <p:txBody>
          <a:bodyPr/>
          <a:lstStyle/>
          <a:p>
            <a:pPr>
              <a:lnSpc>
                <a:spcPct val="150000"/>
              </a:lnSpc>
              <a:buFontTx/>
              <a:buBlip>
                <a:blip r:embed="rId2"/>
              </a:buBlip>
            </a:pPr>
            <a:r>
              <a:rPr lang="en-US" sz="2400">
                <a:solidFill>
                  <a:srgbClr val="953735"/>
                </a:solidFill>
              </a:rPr>
              <a:t>Tạo bảng (Table) bằng công cụ</a:t>
            </a:r>
            <a:r>
              <a:rPr lang="en-US" sz="2400" smtClean="0">
                <a:solidFill>
                  <a:srgbClr val="953735"/>
                </a:solidFill>
              </a:rPr>
              <a:t>.</a:t>
            </a:r>
          </a:p>
          <a:p>
            <a:pPr>
              <a:lnSpc>
                <a:spcPct val="150000"/>
              </a:lnSpc>
              <a:buFontTx/>
              <a:buBlip>
                <a:blip r:embed="rId2"/>
              </a:buBlip>
            </a:pPr>
            <a:endParaRPr lang="en-US" sz="2000">
              <a:solidFill>
                <a:srgbClr val="953735"/>
              </a:solidFill>
              <a:latin typeface="Tahoma" charset="0"/>
              <a:cs typeface="Tahoma" charset="0"/>
            </a:endParaRPr>
          </a:p>
        </p:txBody>
      </p:sp>
      <p:sp>
        <p:nvSpPr>
          <p:cNvPr id="39941" name="Title 4"/>
          <p:cNvSpPr>
            <a:spLocks noGrp="1"/>
          </p:cNvSpPr>
          <p:nvPr>
            <p:ph type="title"/>
          </p:nvPr>
        </p:nvSpPr>
        <p:spPr>
          <a:xfrm>
            <a:off x="457200" y="152400"/>
            <a:ext cx="8458200" cy="838200"/>
          </a:xfrm>
        </p:spPr>
        <p:txBody>
          <a:bodyPr/>
          <a:lstStyle/>
          <a:p>
            <a:r>
              <a:rPr lang="en-US">
                <a:latin typeface="Tahoma" charset="0"/>
                <a:cs typeface="Tahoma" charset="0"/>
              </a:rPr>
              <a:t>Hệ quản trị CSDL </a:t>
            </a:r>
            <a:r>
              <a:rPr lang="en-US" smtClean="0">
                <a:latin typeface="Tahoma" charset="0"/>
                <a:cs typeface="Tahoma" charset="0"/>
              </a:rPr>
              <a:t>MYSQL</a:t>
            </a:r>
            <a:endParaRPr lang="en-US">
              <a:latin typeface="Tahoma" charset="0"/>
              <a:cs typeface="Tahoma" charset="0"/>
            </a:endParaRPr>
          </a:p>
        </p:txBody>
      </p:sp>
      <p:sp>
        <p:nvSpPr>
          <p:cNvPr id="7"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32</a:t>
            </a:fld>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91646"/>
            <a:ext cx="7918450" cy="4756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Line Callout 1 10"/>
          <p:cNvSpPr/>
          <p:nvPr/>
        </p:nvSpPr>
        <p:spPr>
          <a:xfrm>
            <a:off x="5708650" y="1600200"/>
            <a:ext cx="1562100" cy="366712"/>
          </a:xfrm>
          <a:prstGeom prst="borderCallout1">
            <a:avLst>
              <a:gd name="adj1" fmla="val 42126"/>
              <a:gd name="adj2" fmla="val -371"/>
              <a:gd name="adj3" fmla="val 276138"/>
              <a:gd name="adj4" fmla="val -53126"/>
            </a:avLst>
          </a:prstGeom>
          <a:solidFill>
            <a:schemeClr val="accent6">
              <a:lumMod val="20000"/>
              <a:lumOff val="80000"/>
            </a:schemeClr>
          </a:solidFill>
          <a:ln w="127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1109B"/>
                </a:solidFill>
                <a:latin typeface="Segoe UI" pitchFamily="34" charset="0"/>
                <a:cs typeface="Segoe UI" pitchFamily="34" charset="0"/>
              </a:rPr>
              <a:t>(1) Tên bảng</a:t>
            </a:r>
            <a:endParaRPr lang="en-US" sz="1400">
              <a:solidFill>
                <a:srgbClr val="01109B"/>
              </a:solidFill>
              <a:latin typeface="Segoe UI" pitchFamily="34" charset="0"/>
              <a:cs typeface="Segoe UI" pitchFamily="34" charset="0"/>
            </a:endParaRPr>
          </a:p>
        </p:txBody>
      </p:sp>
      <p:sp>
        <p:nvSpPr>
          <p:cNvPr id="12" name="Line Callout 1 11"/>
          <p:cNvSpPr/>
          <p:nvPr/>
        </p:nvSpPr>
        <p:spPr>
          <a:xfrm>
            <a:off x="5334000" y="2590800"/>
            <a:ext cx="1936750" cy="685800"/>
          </a:xfrm>
          <a:prstGeom prst="borderCallout1">
            <a:avLst>
              <a:gd name="adj1" fmla="val 42126"/>
              <a:gd name="adj2" fmla="val -371"/>
              <a:gd name="adj3" fmla="val 148478"/>
              <a:gd name="adj4" fmla="val -44587"/>
            </a:avLst>
          </a:prstGeom>
          <a:solidFill>
            <a:schemeClr val="accent6">
              <a:lumMod val="20000"/>
              <a:lumOff val="80000"/>
            </a:schemeClr>
          </a:solidFill>
          <a:ln w="127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1109B"/>
                </a:solidFill>
                <a:latin typeface="Segoe UI" pitchFamily="34" charset="0"/>
                <a:cs typeface="Segoe UI" pitchFamily="34" charset="0"/>
              </a:rPr>
              <a:t>(2) Khai báo các cột và các ràng buộc</a:t>
            </a:r>
            <a:endParaRPr lang="en-US" sz="1400">
              <a:solidFill>
                <a:srgbClr val="01109B"/>
              </a:solidFill>
              <a:latin typeface="Segoe UI" pitchFamily="34" charset="0"/>
              <a:cs typeface="Segoe UI" pitchFamily="34" charset="0"/>
            </a:endParaRPr>
          </a:p>
        </p:txBody>
      </p:sp>
      <p:sp>
        <p:nvSpPr>
          <p:cNvPr id="13" name="Line Callout 1 12"/>
          <p:cNvSpPr/>
          <p:nvPr/>
        </p:nvSpPr>
        <p:spPr>
          <a:xfrm>
            <a:off x="7010400" y="4419600"/>
            <a:ext cx="1562100" cy="366712"/>
          </a:xfrm>
          <a:prstGeom prst="borderCallout1">
            <a:avLst>
              <a:gd name="adj1" fmla="val 100485"/>
              <a:gd name="adj2" fmla="val 51939"/>
              <a:gd name="adj3" fmla="val 424687"/>
              <a:gd name="adj4" fmla="val 59588"/>
            </a:avLst>
          </a:prstGeom>
          <a:solidFill>
            <a:schemeClr val="accent6">
              <a:lumMod val="20000"/>
              <a:lumOff val="80000"/>
            </a:schemeClr>
          </a:solidFill>
          <a:ln w="127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1109B"/>
                </a:solidFill>
                <a:latin typeface="Segoe UI" pitchFamily="34" charset="0"/>
                <a:cs typeface="Segoe UI" pitchFamily="34" charset="0"/>
              </a:rPr>
              <a:t>(3) Apply</a:t>
            </a:r>
            <a:endParaRPr lang="en-US" sz="1400">
              <a:solidFill>
                <a:srgbClr val="01109B"/>
              </a:solidFill>
              <a:latin typeface="Segoe UI" pitchFamily="34" charset="0"/>
              <a:cs typeface="Segoe UI" pitchFamily="34" charset="0"/>
            </a:endParaRPr>
          </a:p>
        </p:txBody>
      </p:sp>
    </p:spTree>
    <p:extLst>
      <p:ext uri="{BB962C8B-B14F-4D97-AF65-F5344CB8AC3E}">
        <p14:creationId xmlns:p14="http://schemas.microsoft.com/office/powerpoint/2010/main" val="415891397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457200" y="914400"/>
            <a:ext cx="8229600" cy="4953000"/>
          </a:xfrm>
        </p:spPr>
        <p:txBody>
          <a:bodyPr/>
          <a:lstStyle/>
          <a:p>
            <a:pPr>
              <a:buFontTx/>
              <a:buBlip>
                <a:blip r:embed="rId2"/>
              </a:buBlip>
            </a:pPr>
            <a:r>
              <a:rPr lang="en-US" sz="2400" smtClean="0">
                <a:solidFill>
                  <a:srgbClr val="953735"/>
                </a:solidFill>
              </a:rPr>
              <a:t>Tạo bảng (Table). Câu lệnh script do MySQL dịch. Chọn Apply </a:t>
            </a:r>
          </a:p>
          <a:p>
            <a:pPr>
              <a:lnSpc>
                <a:spcPct val="150000"/>
              </a:lnSpc>
              <a:buFontTx/>
              <a:buBlip>
                <a:blip r:embed="rId2"/>
              </a:buBlip>
            </a:pPr>
            <a:endParaRPr lang="en-US" sz="2000" smtClean="0">
              <a:solidFill>
                <a:srgbClr val="953735"/>
              </a:solidFill>
              <a:latin typeface="Tahoma" charset="0"/>
              <a:cs typeface="Tahoma" charset="0"/>
            </a:endParaRPr>
          </a:p>
          <a:p>
            <a:pPr>
              <a:lnSpc>
                <a:spcPct val="150000"/>
              </a:lnSpc>
              <a:buFontTx/>
              <a:buBlip>
                <a:blip r:embed="rId2"/>
              </a:buBlip>
            </a:pPr>
            <a:endParaRPr lang="en-US" sz="2000">
              <a:solidFill>
                <a:srgbClr val="953735"/>
              </a:solidFill>
              <a:latin typeface="Tahoma" charset="0"/>
              <a:cs typeface="Tahoma" charset="0"/>
            </a:endParaRPr>
          </a:p>
        </p:txBody>
      </p:sp>
      <p:sp>
        <p:nvSpPr>
          <p:cNvPr id="39941" name="Title 4"/>
          <p:cNvSpPr>
            <a:spLocks noGrp="1"/>
          </p:cNvSpPr>
          <p:nvPr>
            <p:ph type="title"/>
          </p:nvPr>
        </p:nvSpPr>
        <p:spPr>
          <a:xfrm>
            <a:off x="457200" y="152400"/>
            <a:ext cx="8458200" cy="838200"/>
          </a:xfrm>
        </p:spPr>
        <p:txBody>
          <a:bodyPr/>
          <a:lstStyle/>
          <a:p>
            <a:r>
              <a:rPr lang="en-US">
                <a:latin typeface="Tahoma" charset="0"/>
                <a:cs typeface="Tahoma" charset="0"/>
              </a:rPr>
              <a:t>Hệ quản trị CSDL </a:t>
            </a:r>
            <a:r>
              <a:rPr lang="en-US" smtClean="0">
                <a:latin typeface="Tahoma" charset="0"/>
                <a:cs typeface="Tahoma" charset="0"/>
              </a:rPr>
              <a:t>MYSQL</a:t>
            </a:r>
            <a:endParaRPr lang="en-US">
              <a:latin typeface="Tahoma" charset="0"/>
              <a:cs typeface="Tahoma" charset="0"/>
            </a:endParaRPr>
          </a:p>
        </p:txBody>
      </p:sp>
      <p:sp>
        <p:nvSpPr>
          <p:cNvPr id="7"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33</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853617"/>
            <a:ext cx="7391400" cy="4318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Line Callout 1 8"/>
          <p:cNvSpPr/>
          <p:nvPr/>
        </p:nvSpPr>
        <p:spPr>
          <a:xfrm>
            <a:off x="7010400" y="4419600"/>
            <a:ext cx="1562100" cy="366712"/>
          </a:xfrm>
          <a:prstGeom prst="borderCallout1">
            <a:avLst>
              <a:gd name="adj1" fmla="val 100485"/>
              <a:gd name="adj2" fmla="val 51939"/>
              <a:gd name="adj3" fmla="val 350412"/>
              <a:gd name="adj4" fmla="val 10392"/>
            </a:avLst>
          </a:prstGeom>
          <a:solidFill>
            <a:schemeClr val="accent6">
              <a:lumMod val="20000"/>
              <a:lumOff val="80000"/>
            </a:schemeClr>
          </a:solidFill>
          <a:ln w="127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1109B"/>
                </a:solidFill>
                <a:latin typeface="Segoe UI" pitchFamily="34" charset="0"/>
                <a:cs typeface="Segoe UI" pitchFamily="34" charset="0"/>
              </a:rPr>
              <a:t>Apply</a:t>
            </a:r>
            <a:endParaRPr lang="en-US" sz="1400">
              <a:solidFill>
                <a:srgbClr val="01109B"/>
              </a:solidFill>
              <a:latin typeface="Segoe UI" pitchFamily="34" charset="0"/>
              <a:cs typeface="Segoe UI" pitchFamily="34" charset="0"/>
            </a:endParaRPr>
          </a:p>
        </p:txBody>
      </p:sp>
    </p:spTree>
    <p:extLst>
      <p:ext uri="{BB962C8B-B14F-4D97-AF65-F5344CB8AC3E}">
        <p14:creationId xmlns:p14="http://schemas.microsoft.com/office/powerpoint/2010/main" val="321680662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457200" y="914400"/>
            <a:ext cx="8229600" cy="4953000"/>
          </a:xfrm>
        </p:spPr>
        <p:txBody>
          <a:bodyPr/>
          <a:lstStyle/>
          <a:p>
            <a:pPr>
              <a:lnSpc>
                <a:spcPct val="150000"/>
              </a:lnSpc>
              <a:buFontTx/>
              <a:buBlip>
                <a:blip r:embed="rId2"/>
              </a:buBlip>
            </a:pPr>
            <a:r>
              <a:rPr lang="en-US" sz="2400" smtClean="0">
                <a:solidFill>
                  <a:srgbClr val="953735"/>
                </a:solidFill>
              </a:rPr>
              <a:t>Tạo bảng (Table). </a:t>
            </a:r>
            <a:r>
              <a:rPr lang="en-US" sz="2400" smtClean="0">
                <a:solidFill>
                  <a:srgbClr val="953735"/>
                </a:solidFill>
                <a:sym typeface="Wingdings" pitchFamily="2" charset="2"/>
              </a:rPr>
              <a:t>Finish hoàn tất việc tạo bảng</a:t>
            </a:r>
            <a:endParaRPr lang="en-US" sz="2400" smtClean="0">
              <a:solidFill>
                <a:srgbClr val="953735"/>
              </a:solidFill>
            </a:endParaRPr>
          </a:p>
          <a:p>
            <a:pPr>
              <a:lnSpc>
                <a:spcPct val="150000"/>
              </a:lnSpc>
              <a:buFontTx/>
              <a:buBlip>
                <a:blip r:embed="rId2"/>
              </a:buBlip>
            </a:pPr>
            <a:endParaRPr lang="en-US" sz="2000" smtClean="0">
              <a:solidFill>
                <a:srgbClr val="953735"/>
              </a:solidFill>
              <a:latin typeface="Tahoma" charset="0"/>
              <a:cs typeface="Tahoma" charset="0"/>
            </a:endParaRPr>
          </a:p>
          <a:p>
            <a:pPr>
              <a:lnSpc>
                <a:spcPct val="150000"/>
              </a:lnSpc>
              <a:buFontTx/>
              <a:buBlip>
                <a:blip r:embed="rId2"/>
              </a:buBlip>
            </a:pPr>
            <a:endParaRPr lang="en-US" sz="2000">
              <a:solidFill>
                <a:srgbClr val="953735"/>
              </a:solidFill>
              <a:latin typeface="Tahoma" charset="0"/>
              <a:cs typeface="Tahoma" charset="0"/>
            </a:endParaRPr>
          </a:p>
        </p:txBody>
      </p:sp>
      <p:sp>
        <p:nvSpPr>
          <p:cNvPr id="39941" name="Title 4"/>
          <p:cNvSpPr>
            <a:spLocks noGrp="1"/>
          </p:cNvSpPr>
          <p:nvPr>
            <p:ph type="title"/>
          </p:nvPr>
        </p:nvSpPr>
        <p:spPr>
          <a:xfrm>
            <a:off x="457200" y="152400"/>
            <a:ext cx="8458200" cy="838200"/>
          </a:xfrm>
        </p:spPr>
        <p:txBody>
          <a:bodyPr/>
          <a:lstStyle/>
          <a:p>
            <a:r>
              <a:rPr lang="en-US">
                <a:latin typeface="Tahoma" charset="0"/>
                <a:cs typeface="Tahoma" charset="0"/>
              </a:rPr>
              <a:t>Hệ quản trị CSDL </a:t>
            </a:r>
            <a:r>
              <a:rPr lang="en-US" smtClean="0">
                <a:latin typeface="Tahoma" charset="0"/>
                <a:cs typeface="Tahoma" charset="0"/>
              </a:rPr>
              <a:t>MYSQL</a:t>
            </a:r>
            <a:endParaRPr lang="en-US">
              <a:latin typeface="Tahoma" charset="0"/>
              <a:cs typeface="Tahoma" charset="0"/>
            </a:endParaRPr>
          </a:p>
        </p:txBody>
      </p:sp>
      <p:sp>
        <p:nvSpPr>
          <p:cNvPr id="7"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34</a:t>
            </a:fld>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1666875"/>
            <a:ext cx="68199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Line Callout 1 7"/>
          <p:cNvSpPr/>
          <p:nvPr/>
        </p:nvSpPr>
        <p:spPr>
          <a:xfrm>
            <a:off x="6172200" y="3443288"/>
            <a:ext cx="1562100" cy="366712"/>
          </a:xfrm>
          <a:prstGeom prst="borderCallout1">
            <a:avLst>
              <a:gd name="adj1" fmla="val 100485"/>
              <a:gd name="adj2" fmla="val 51939"/>
              <a:gd name="adj3" fmla="val 350412"/>
              <a:gd name="adj4" fmla="val 10392"/>
            </a:avLst>
          </a:prstGeom>
          <a:solidFill>
            <a:schemeClr val="accent6">
              <a:lumMod val="20000"/>
              <a:lumOff val="80000"/>
            </a:schemeClr>
          </a:solidFill>
          <a:ln w="127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1109B"/>
                </a:solidFill>
                <a:latin typeface="Segoe UI" pitchFamily="34" charset="0"/>
                <a:cs typeface="Segoe UI" pitchFamily="34" charset="0"/>
              </a:rPr>
              <a:t>Finish</a:t>
            </a:r>
            <a:endParaRPr lang="en-US" sz="1400">
              <a:solidFill>
                <a:srgbClr val="01109B"/>
              </a:solidFill>
              <a:latin typeface="Segoe UI" pitchFamily="34" charset="0"/>
              <a:cs typeface="Segoe UI" pitchFamily="34" charset="0"/>
            </a:endParaRPr>
          </a:p>
        </p:txBody>
      </p:sp>
    </p:spTree>
    <p:extLst>
      <p:ext uri="{BB962C8B-B14F-4D97-AF65-F5344CB8AC3E}">
        <p14:creationId xmlns:p14="http://schemas.microsoft.com/office/powerpoint/2010/main" val="43377107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457200" y="914400"/>
            <a:ext cx="8229600" cy="4953000"/>
          </a:xfrm>
        </p:spPr>
        <p:txBody>
          <a:bodyPr/>
          <a:lstStyle/>
          <a:p>
            <a:pPr>
              <a:lnSpc>
                <a:spcPct val="150000"/>
              </a:lnSpc>
              <a:buFontTx/>
              <a:buBlip>
                <a:blip r:embed="rId2"/>
              </a:buBlip>
            </a:pPr>
            <a:r>
              <a:rPr lang="en-US" sz="2400" smtClean="0">
                <a:solidFill>
                  <a:srgbClr val="953735"/>
                </a:solidFill>
              </a:rPr>
              <a:t>Kết quả sau khi tạo bảng</a:t>
            </a:r>
          </a:p>
          <a:p>
            <a:pPr>
              <a:lnSpc>
                <a:spcPct val="150000"/>
              </a:lnSpc>
              <a:buFontTx/>
              <a:buBlip>
                <a:blip r:embed="rId2"/>
              </a:buBlip>
            </a:pPr>
            <a:endParaRPr lang="en-US" sz="2000">
              <a:solidFill>
                <a:srgbClr val="953735"/>
              </a:solidFill>
              <a:latin typeface="Tahoma" charset="0"/>
              <a:cs typeface="Tahoma" charset="0"/>
            </a:endParaRPr>
          </a:p>
        </p:txBody>
      </p:sp>
      <p:sp>
        <p:nvSpPr>
          <p:cNvPr id="39941" name="Title 4"/>
          <p:cNvSpPr>
            <a:spLocks noGrp="1"/>
          </p:cNvSpPr>
          <p:nvPr>
            <p:ph type="title"/>
          </p:nvPr>
        </p:nvSpPr>
        <p:spPr>
          <a:xfrm>
            <a:off x="457200" y="152400"/>
            <a:ext cx="8458200" cy="838200"/>
          </a:xfrm>
        </p:spPr>
        <p:txBody>
          <a:bodyPr/>
          <a:lstStyle/>
          <a:p>
            <a:r>
              <a:rPr lang="en-US">
                <a:latin typeface="Tahoma" charset="0"/>
                <a:cs typeface="Tahoma" charset="0"/>
              </a:rPr>
              <a:t>Hệ quản trị CSDL </a:t>
            </a:r>
            <a:r>
              <a:rPr lang="en-US" smtClean="0">
                <a:latin typeface="Tahoma" charset="0"/>
                <a:cs typeface="Tahoma" charset="0"/>
              </a:rPr>
              <a:t>MYSQL</a:t>
            </a:r>
            <a:endParaRPr lang="en-US">
              <a:latin typeface="Tahoma" charset="0"/>
              <a:cs typeface="Tahoma" charset="0"/>
            </a:endParaRPr>
          </a:p>
        </p:txBody>
      </p:sp>
      <p:sp>
        <p:nvSpPr>
          <p:cNvPr id="7"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35</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24000"/>
            <a:ext cx="7664450"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Line Callout 1 7"/>
          <p:cNvSpPr/>
          <p:nvPr/>
        </p:nvSpPr>
        <p:spPr>
          <a:xfrm>
            <a:off x="3771900" y="3048000"/>
            <a:ext cx="2324100" cy="366712"/>
          </a:xfrm>
          <a:prstGeom prst="borderCallout1">
            <a:avLst>
              <a:gd name="adj1" fmla="val 42126"/>
              <a:gd name="adj2" fmla="val -371"/>
              <a:gd name="adj3" fmla="val -92583"/>
              <a:gd name="adj4" fmla="val -31080"/>
            </a:avLst>
          </a:prstGeom>
          <a:solidFill>
            <a:schemeClr val="accent6">
              <a:lumMod val="20000"/>
              <a:lumOff val="80000"/>
            </a:schemeClr>
          </a:solidFill>
          <a:ln w="127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1109B"/>
                </a:solidFill>
                <a:latin typeface="Segoe UI" pitchFamily="34" charset="0"/>
                <a:cs typeface="Segoe UI" pitchFamily="34" charset="0"/>
              </a:rPr>
              <a:t>Làm mới danh sách</a:t>
            </a:r>
            <a:endParaRPr lang="en-US" sz="1400">
              <a:solidFill>
                <a:srgbClr val="01109B"/>
              </a:solidFill>
              <a:latin typeface="Segoe UI" pitchFamily="34" charset="0"/>
              <a:cs typeface="Segoe UI" pitchFamily="34" charset="0"/>
            </a:endParaRPr>
          </a:p>
        </p:txBody>
      </p:sp>
      <p:sp>
        <p:nvSpPr>
          <p:cNvPr id="13" name="Line Callout 1 12"/>
          <p:cNvSpPr/>
          <p:nvPr/>
        </p:nvSpPr>
        <p:spPr>
          <a:xfrm>
            <a:off x="3771900" y="3693319"/>
            <a:ext cx="2324100" cy="366712"/>
          </a:xfrm>
          <a:prstGeom prst="borderCallout1">
            <a:avLst>
              <a:gd name="adj1" fmla="val 42126"/>
              <a:gd name="adj2" fmla="val -371"/>
              <a:gd name="adj3" fmla="val -68709"/>
              <a:gd name="adj4" fmla="val -79632"/>
            </a:avLst>
          </a:prstGeom>
          <a:solidFill>
            <a:schemeClr val="accent6">
              <a:lumMod val="20000"/>
              <a:lumOff val="80000"/>
            </a:schemeClr>
          </a:solidFill>
          <a:ln w="127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1109B"/>
                </a:solidFill>
                <a:latin typeface="Segoe UI" pitchFamily="34" charset="0"/>
                <a:cs typeface="Segoe UI" pitchFamily="34" charset="0"/>
              </a:rPr>
              <a:t>Bảng sinhvien vừa tạo</a:t>
            </a:r>
            <a:endParaRPr lang="en-US" sz="1400">
              <a:solidFill>
                <a:srgbClr val="01109B"/>
              </a:solidFill>
              <a:latin typeface="Segoe UI" pitchFamily="34" charset="0"/>
              <a:cs typeface="Segoe UI" pitchFamily="34" charset="0"/>
            </a:endParaRPr>
          </a:p>
        </p:txBody>
      </p:sp>
      <p:sp>
        <p:nvSpPr>
          <p:cNvPr id="14" name="Line Callout 1 13"/>
          <p:cNvSpPr/>
          <p:nvPr/>
        </p:nvSpPr>
        <p:spPr>
          <a:xfrm>
            <a:off x="3771900" y="5181600"/>
            <a:ext cx="2324100" cy="366712"/>
          </a:xfrm>
          <a:prstGeom prst="borderCallout1">
            <a:avLst>
              <a:gd name="adj1" fmla="val 42126"/>
              <a:gd name="adj2" fmla="val -371"/>
              <a:gd name="adj3" fmla="val -68709"/>
              <a:gd name="adj4" fmla="val -79632"/>
            </a:avLst>
          </a:prstGeom>
          <a:solidFill>
            <a:schemeClr val="accent6">
              <a:lumMod val="20000"/>
              <a:lumOff val="80000"/>
            </a:schemeClr>
          </a:solidFill>
          <a:ln w="127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1109B"/>
                </a:solidFill>
                <a:latin typeface="Segoe UI" pitchFamily="34" charset="0"/>
                <a:cs typeface="Segoe UI" pitchFamily="34" charset="0"/>
              </a:rPr>
              <a:t>Cấu trúc bảng </a:t>
            </a:r>
            <a:r>
              <a:rPr lang="en-US" sz="1400" b="1" smtClean="0">
                <a:solidFill>
                  <a:srgbClr val="01109B"/>
                </a:solidFill>
                <a:latin typeface="Segoe UI" pitchFamily="34" charset="0"/>
                <a:cs typeface="Segoe UI" pitchFamily="34" charset="0"/>
              </a:rPr>
              <a:t>sinhvien</a:t>
            </a:r>
            <a:endParaRPr lang="en-US" sz="1400" b="1">
              <a:solidFill>
                <a:srgbClr val="01109B"/>
              </a:solidFill>
              <a:latin typeface="Segoe UI" pitchFamily="34" charset="0"/>
              <a:cs typeface="Segoe UI" pitchFamily="34" charset="0"/>
            </a:endParaRPr>
          </a:p>
        </p:txBody>
      </p:sp>
    </p:spTree>
    <p:extLst>
      <p:ext uri="{BB962C8B-B14F-4D97-AF65-F5344CB8AC3E}">
        <p14:creationId xmlns:p14="http://schemas.microsoft.com/office/powerpoint/2010/main" val="36489852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1"/>
          <p:cNvSpPr>
            <a:spLocks noGrp="1"/>
          </p:cNvSpPr>
          <p:nvPr>
            <p:ph idx="1"/>
          </p:nvPr>
        </p:nvSpPr>
        <p:spPr>
          <a:xfrm>
            <a:off x="457200" y="952500"/>
            <a:ext cx="8229600" cy="5372100"/>
          </a:xfrm>
        </p:spPr>
        <p:txBody>
          <a:bodyPr>
            <a:normAutofit/>
          </a:bodyPr>
          <a:lstStyle/>
          <a:p>
            <a:pPr marL="463550" indent="-463550">
              <a:lnSpc>
                <a:spcPct val="150000"/>
              </a:lnSpc>
            </a:pPr>
            <a:r>
              <a:rPr lang="en-US" b="1">
                <a:solidFill>
                  <a:srgbClr val="0000FF"/>
                </a:solidFill>
              </a:rPr>
              <a:t>CSDL</a:t>
            </a:r>
            <a:r>
              <a:rPr lang="en-US">
                <a:solidFill>
                  <a:srgbClr val="953735"/>
                </a:solidFill>
              </a:rPr>
              <a:t> </a:t>
            </a:r>
            <a:r>
              <a:rPr lang="en-US"/>
              <a:t>quan hệ gồm một tập hợp các </a:t>
            </a:r>
            <a:r>
              <a:rPr lang="en-US">
                <a:solidFill>
                  <a:srgbClr val="0000FF"/>
                </a:solidFill>
              </a:rPr>
              <a:t>đơn vị logic </a:t>
            </a:r>
            <a:r>
              <a:rPr lang="en-US"/>
              <a:t>gọi là bảng hay tập thực thể. </a:t>
            </a:r>
          </a:p>
          <a:p>
            <a:pPr marL="463550" indent="-463550">
              <a:lnSpc>
                <a:spcPct val="150000"/>
              </a:lnSpc>
            </a:pPr>
            <a:r>
              <a:rPr lang="en-US"/>
              <a:t>Khi thiết kế CSDL, phải thiết kế ở </a:t>
            </a:r>
            <a:r>
              <a:rPr lang="en-US">
                <a:solidFill>
                  <a:srgbClr val="0000FF"/>
                </a:solidFill>
              </a:rPr>
              <a:t>mức khái niệm/logic</a:t>
            </a:r>
            <a:r>
              <a:rPr lang="en-US">
                <a:solidFill>
                  <a:srgbClr val="953735"/>
                </a:solidFill>
              </a:rPr>
              <a:t> </a:t>
            </a:r>
            <a:r>
              <a:rPr lang="en-US"/>
              <a:t>trước, sau đó mới chuyển sang thiết kế CSDL ở</a:t>
            </a:r>
            <a:r>
              <a:rPr lang="en-US" smtClean="0">
                <a:solidFill>
                  <a:srgbClr val="953735"/>
                </a:solidFill>
              </a:rPr>
              <a:t> </a:t>
            </a:r>
            <a:r>
              <a:rPr lang="en-US">
                <a:solidFill>
                  <a:srgbClr val="0000FF"/>
                </a:solidFill>
              </a:rPr>
              <a:t>mức vật lý</a:t>
            </a:r>
          </a:p>
          <a:p>
            <a:pPr>
              <a:lnSpc>
                <a:spcPct val="150000"/>
              </a:lnSpc>
              <a:buFontTx/>
              <a:buNone/>
            </a:pPr>
            <a:endParaRPr lang="en-US" sz="2400">
              <a:solidFill>
                <a:srgbClr val="953735"/>
              </a:solidFill>
            </a:endParaRPr>
          </a:p>
        </p:txBody>
      </p:sp>
      <p:sp>
        <p:nvSpPr>
          <p:cNvPr id="55299" name="Title 2"/>
          <p:cNvSpPr>
            <a:spLocks noGrp="1"/>
          </p:cNvSpPr>
          <p:nvPr>
            <p:ph type="title"/>
          </p:nvPr>
        </p:nvSpPr>
        <p:spPr/>
        <p:txBody>
          <a:bodyPr/>
          <a:lstStyle/>
          <a:p>
            <a:r>
              <a:rPr lang="en-US"/>
              <a:t>Tổng kết bài học</a:t>
            </a:r>
          </a:p>
        </p:txBody>
      </p:sp>
      <p:sp>
        <p:nvSpPr>
          <p:cNvPr id="7"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36</a:t>
            </a:fld>
            <a:endParaRPr lang="en-US" dirty="0"/>
          </a:p>
        </p:txBody>
      </p:sp>
    </p:spTree>
    <p:extLst>
      <p:ext uri="{BB962C8B-B14F-4D97-AF65-F5344CB8AC3E}">
        <p14:creationId xmlns:p14="http://schemas.microsoft.com/office/powerpoint/2010/main" val="14950881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876512492"/>
              </p:ext>
            </p:extLst>
          </p:nvPr>
        </p:nvGraphicFramePr>
        <p:xfrm>
          <a:off x="457200" y="1219200"/>
          <a:ext cx="8229600" cy="4953000"/>
        </p:xfrm>
        <a:graphic>
          <a:graphicData uri="http://schemas.openxmlformats.org/drawingml/2006/table">
            <a:tbl>
              <a:tblPr/>
              <a:tblGrid>
                <a:gridCol w="48768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tblGrid>
              <a:tr h="371475">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sz="2400" b="1" i="0" u="none" strike="noStrike" cap="none" normalizeH="0" baseline="0">
                          <a:ln>
                            <a:noFill/>
                          </a:ln>
                          <a:solidFill>
                            <a:srgbClr val="953735"/>
                          </a:solidFill>
                          <a:effectLst/>
                          <a:latin typeface="Segoe UI" pitchFamily="34" charset="0"/>
                          <a:ea typeface="ＭＳ Ｐゴシック" charset="0"/>
                          <a:cs typeface="Segoe UI" pitchFamily="34" charset="0"/>
                        </a:rPr>
                        <a:t>Các thành phần mức khái niệm/logic</a:t>
                      </a:r>
                      <a:endParaRPr kumimoji="0" lang="en-US" sz="2400" b="1" i="0" u="none" strike="noStrike" cap="none" normalizeH="0" baseline="0">
                        <a:ln>
                          <a:noFill/>
                        </a:ln>
                        <a:solidFill>
                          <a:srgbClr val="FFFFFF"/>
                        </a:solidFill>
                        <a:effectLst/>
                        <a:latin typeface="Segoe UI" pitchFamily="34" charset="0"/>
                        <a:ea typeface="ＭＳ Ｐゴシック" charset="0"/>
                        <a:cs typeface="Segoe UI"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sz="2400" b="1" i="0" u="none" strike="noStrike" cap="none" normalizeH="0" baseline="0">
                          <a:ln>
                            <a:noFill/>
                          </a:ln>
                          <a:solidFill>
                            <a:srgbClr val="953735"/>
                          </a:solidFill>
                          <a:effectLst/>
                          <a:latin typeface="Segoe UI" pitchFamily="34" charset="0"/>
                          <a:ea typeface="ＭＳ Ｐゴシック" charset="0"/>
                          <a:cs typeface="Segoe UI" pitchFamily="34" charset="0"/>
                        </a:rPr>
                        <a:t>Các thành phần mức vật lý </a:t>
                      </a:r>
                      <a:endParaRPr kumimoji="0" lang="en-US" sz="2400" b="1" i="0" u="none" strike="noStrike" cap="none" normalizeH="0" baseline="0">
                        <a:ln>
                          <a:noFill/>
                        </a:ln>
                        <a:solidFill>
                          <a:srgbClr val="FFFFFF"/>
                        </a:solidFill>
                        <a:effectLst/>
                        <a:latin typeface="Segoe UI" pitchFamily="34" charset="0"/>
                        <a:ea typeface="ＭＳ Ｐゴシック" charset="0"/>
                        <a:cs typeface="Segoe UI"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088136">
                <a:tc>
                  <a:txBody>
                    <a:bodyPr/>
                    <a:lstStyle/>
                    <a:p>
                      <a:pPr marL="0" marR="0" lvl="1" indent="0" algn="l" defTabSz="914400" rtl="0" eaLnBrk="1" fontAlgn="base" latinLnBrk="0" hangingPunct="1">
                        <a:lnSpc>
                          <a:spcPct val="12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Segoe UI" pitchFamily="34" charset="0"/>
                          <a:ea typeface="ＭＳ Ｐゴシック" charset="0"/>
                          <a:cs typeface="Segoe UI" pitchFamily="34" charset="0"/>
                        </a:rPr>
                        <a:t>Thực thể (entity) hoặc Quan hệ (relation)</a:t>
                      </a:r>
                      <a:endParaRPr kumimoji="0" lang="en-US" sz="2800" b="0" i="0" u="none" strike="noStrike" cap="none" normalizeH="0" baseline="0">
                        <a:ln>
                          <a:noFill/>
                        </a:ln>
                        <a:solidFill>
                          <a:schemeClr val="tx1"/>
                        </a:solidFill>
                        <a:effectLst/>
                        <a:latin typeface="Segoe UI" pitchFamily="34" charset="0"/>
                        <a:ea typeface="ＭＳ Ｐゴシック" charset="0"/>
                        <a:cs typeface="Segoe UI"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Segoe UI" pitchFamily="34" charset="0"/>
                          <a:ea typeface="ＭＳ Ｐゴシック" charset="0"/>
                          <a:cs typeface="Segoe UI" pitchFamily="34" charset="0"/>
                        </a:rPr>
                        <a:t>Bảng (table)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52272">
                <a:tc>
                  <a:txBody>
                    <a:bodyPr/>
                    <a:lstStyle/>
                    <a:p>
                      <a:pPr marL="0" marR="0" lvl="1" indent="0" algn="l" defTabSz="914400" rtl="0" eaLnBrk="1" fontAlgn="base" latinLnBrk="0" hangingPunct="1">
                        <a:lnSpc>
                          <a:spcPct val="12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Segoe UI" pitchFamily="34" charset="0"/>
                          <a:ea typeface="ＭＳ Ｐゴシック" charset="0"/>
                          <a:cs typeface="Segoe UI" pitchFamily="34" charset="0"/>
                        </a:rPr>
                        <a:t>Thuộc tính của thực thể (attribute)</a:t>
                      </a:r>
                      <a:endParaRPr kumimoji="0" lang="en-US" sz="2800" b="0" i="0" u="none" strike="noStrike" cap="none" normalizeH="0" baseline="0">
                        <a:ln>
                          <a:noFill/>
                        </a:ln>
                        <a:solidFill>
                          <a:schemeClr val="tx1"/>
                        </a:solidFill>
                        <a:effectLst/>
                        <a:latin typeface="Segoe UI" pitchFamily="34" charset="0"/>
                        <a:ea typeface="ＭＳ Ｐゴシック" charset="0"/>
                        <a:cs typeface="Segoe UI"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Segoe UI" pitchFamily="34" charset="0"/>
                          <a:ea typeface="ＭＳ Ｐゴシック" charset="0"/>
                          <a:cs typeface="Segoe UI" pitchFamily="34" charset="0"/>
                        </a:rPr>
                        <a:t>Cột (column)</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1" indent="0" algn="l" defTabSz="914400" rtl="0" eaLnBrk="1" fontAlgn="base" latinLnBrk="0" hangingPunct="1">
                        <a:lnSpc>
                          <a:spcPct val="12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Segoe UI" pitchFamily="34" charset="0"/>
                          <a:ea typeface="ＭＳ Ｐゴシック" charset="0"/>
                          <a:cs typeface="Segoe UI" pitchFamily="34" charset="0"/>
                        </a:rPr>
                        <a:t>Mối quan hệ (relationship) giữa các thực thể</a:t>
                      </a:r>
                    </a:p>
                    <a:p>
                      <a:pPr marL="0" marR="0" lvl="0" indent="0" algn="l" defTabSz="914400" rtl="0" eaLnBrk="1" fontAlgn="base" latinLnBrk="0" hangingPunct="1">
                        <a:lnSpc>
                          <a:spcPct val="12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Segoe UI" pitchFamily="34" charset="0"/>
                        <a:ea typeface="ＭＳ Ｐゴシック" charset="0"/>
                        <a:cs typeface="Segoe UI"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Segoe UI" pitchFamily="34" charset="0"/>
                          <a:ea typeface="ＭＳ Ｐゴシック" charset="0"/>
                          <a:cs typeface="Segoe UI" pitchFamily="34" charset="0"/>
                        </a:rPr>
                        <a:t>Cột chung giữa các bảng thể hiện quan hệ giữa các thực thể</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62000">
                <a:tc>
                  <a:txBody>
                    <a:bodyPr/>
                    <a:lstStyle/>
                    <a:p>
                      <a:pPr marL="0" marR="0" lvl="1" indent="0" algn="l" defTabSz="914400" rtl="0" eaLnBrk="1" fontAlgn="base" latinLnBrk="0" hangingPunct="1">
                        <a:lnSpc>
                          <a:spcPct val="12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Segoe UI" pitchFamily="34" charset="0"/>
                          <a:ea typeface="ＭＳ Ｐゴシック" charset="0"/>
                          <a:cs typeface="Segoe UI" pitchFamily="34" charset="0"/>
                        </a:rPr>
                        <a:t>Quy tắc nghiệp vụ (business rule</a:t>
                      </a:r>
                      <a:r>
                        <a:rPr kumimoji="0" lang="en-US" sz="2400" b="0" i="0" u="none" strike="noStrike" cap="none" normalizeH="0" baseline="0" smtClean="0">
                          <a:ln>
                            <a:noFill/>
                          </a:ln>
                          <a:solidFill>
                            <a:schemeClr val="tx1"/>
                          </a:solidFill>
                          <a:effectLst/>
                          <a:latin typeface="Segoe UI" pitchFamily="34" charset="0"/>
                          <a:ea typeface="ＭＳ Ｐゴシック" charset="0"/>
                          <a:cs typeface="Segoe UI" pitchFamily="34" charset="0"/>
                        </a:rPr>
                        <a:t>)</a:t>
                      </a:r>
                      <a:endParaRPr kumimoji="0" lang="en-US" sz="2400" b="0" i="0" u="none" strike="noStrike" cap="none" normalizeH="0" baseline="0">
                        <a:ln>
                          <a:noFill/>
                        </a:ln>
                        <a:solidFill>
                          <a:schemeClr val="tx1"/>
                        </a:solidFill>
                        <a:effectLst/>
                        <a:latin typeface="Segoe UI" pitchFamily="34" charset="0"/>
                        <a:ea typeface="ＭＳ Ｐゴシック" charset="0"/>
                        <a:cs typeface="Segoe UI"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Segoe UI" pitchFamily="34" charset="0"/>
                          <a:ea typeface="ＭＳ Ｐゴシック" charset="0"/>
                          <a:cs typeface="Segoe UI" pitchFamily="34" charset="0"/>
                        </a:rPr>
                        <a:t>Ràng buộc (constraint)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56342" name="Title 2"/>
          <p:cNvSpPr>
            <a:spLocks noGrp="1"/>
          </p:cNvSpPr>
          <p:nvPr>
            <p:ph type="title"/>
          </p:nvPr>
        </p:nvSpPr>
        <p:spPr/>
        <p:txBody>
          <a:bodyPr/>
          <a:lstStyle/>
          <a:p>
            <a:r>
              <a:rPr lang="en-US"/>
              <a:t>Tổng kết bài học</a:t>
            </a:r>
          </a:p>
        </p:txBody>
      </p:sp>
      <p:sp>
        <p:nvSpPr>
          <p:cNvPr id="7"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37</a:t>
            </a:fld>
            <a:endParaRPr lang="en-US" dirty="0"/>
          </a:p>
        </p:txBody>
      </p:sp>
    </p:spTree>
    <p:extLst>
      <p:ext uri="{BB962C8B-B14F-4D97-AF65-F5344CB8AC3E}">
        <p14:creationId xmlns:p14="http://schemas.microsoft.com/office/powerpoint/2010/main" val="25049307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1"/>
          <p:cNvSpPr>
            <a:spLocks noGrp="1"/>
          </p:cNvSpPr>
          <p:nvPr>
            <p:ph idx="1"/>
          </p:nvPr>
        </p:nvSpPr>
        <p:spPr/>
        <p:txBody>
          <a:bodyPr/>
          <a:lstStyle/>
          <a:p>
            <a:pPr marL="463550" indent="-463550">
              <a:lnSpc>
                <a:spcPct val="130000"/>
              </a:lnSpc>
              <a:spcBef>
                <a:spcPts val="1200"/>
              </a:spcBef>
            </a:pPr>
            <a:r>
              <a:rPr lang="en-US"/>
              <a:t>Microsoft Access, MySQL, SQL Server là các </a:t>
            </a:r>
            <a:r>
              <a:rPr lang="en-US" smtClean="0"/>
              <a:t>hệ </a:t>
            </a:r>
            <a:r>
              <a:rPr lang="en-US"/>
              <a:t>quản trị CSDL. </a:t>
            </a:r>
          </a:p>
          <a:p>
            <a:pPr marL="463550" indent="-463550">
              <a:lnSpc>
                <a:spcPct val="130000"/>
              </a:lnSpc>
              <a:spcBef>
                <a:spcPts val="1200"/>
              </a:spcBef>
            </a:pPr>
            <a:r>
              <a:rPr lang="en-US"/>
              <a:t>Hệ quản trị CSDL cho phép và hỗ trợ các thao tác trên CSDL như:</a:t>
            </a:r>
          </a:p>
          <a:p>
            <a:pPr marL="804863" lvl="1" indent="-347663">
              <a:lnSpc>
                <a:spcPct val="150000"/>
              </a:lnSpc>
            </a:pPr>
            <a:r>
              <a:rPr lang="en-US" smtClean="0"/>
              <a:t>Tạo CSDL</a:t>
            </a:r>
          </a:p>
          <a:p>
            <a:pPr marL="804863" lvl="1" indent="-347663">
              <a:lnSpc>
                <a:spcPct val="150000"/>
              </a:lnSpc>
            </a:pPr>
            <a:r>
              <a:rPr lang="en-US" smtClean="0"/>
              <a:t>Tạo </a:t>
            </a:r>
            <a:r>
              <a:rPr lang="en-US"/>
              <a:t>các bảng lưu trữ dữ liệu</a:t>
            </a:r>
          </a:p>
          <a:p>
            <a:pPr marL="804863" lvl="1" indent="-347663">
              <a:lnSpc>
                <a:spcPct val="150000"/>
              </a:lnSpc>
            </a:pPr>
            <a:r>
              <a:rPr lang="en-US"/>
              <a:t>Tạo liên kết giữa các bảng</a:t>
            </a:r>
          </a:p>
          <a:p>
            <a:pPr marL="804863" lvl="1" indent="-347663">
              <a:lnSpc>
                <a:spcPct val="150000"/>
              </a:lnSpc>
            </a:pPr>
            <a:r>
              <a:rPr lang="en-US"/>
              <a:t>Tạo các truy vấn trên CSDL</a:t>
            </a:r>
          </a:p>
        </p:txBody>
      </p:sp>
      <p:sp>
        <p:nvSpPr>
          <p:cNvPr id="57347" name="Title 2"/>
          <p:cNvSpPr>
            <a:spLocks noGrp="1"/>
          </p:cNvSpPr>
          <p:nvPr>
            <p:ph type="title"/>
          </p:nvPr>
        </p:nvSpPr>
        <p:spPr/>
        <p:txBody>
          <a:bodyPr/>
          <a:lstStyle/>
          <a:p>
            <a:r>
              <a:rPr lang="en-US">
                <a:latin typeface="Tahoma" charset="0"/>
                <a:cs typeface="Tahoma" charset="0"/>
              </a:rPr>
              <a:t>Tổng kết bài học</a:t>
            </a:r>
          </a:p>
        </p:txBody>
      </p:sp>
      <p:sp>
        <p:nvSpPr>
          <p:cNvPr id="7"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38</a:t>
            </a:fld>
            <a:endParaRPr lang="en-US" dirty="0"/>
          </a:p>
        </p:txBody>
      </p:sp>
    </p:spTree>
    <p:extLst>
      <p:ext uri="{BB962C8B-B14F-4D97-AF65-F5344CB8AC3E}">
        <p14:creationId xmlns:p14="http://schemas.microsoft.com/office/powerpoint/2010/main" val="40143105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p:cNvPicPr>
          <p:nvPr>
            <p:custDataLst>
              <p:tags r:id="rId1"/>
            </p:custDataLst>
          </p:nvPr>
        </p:nvPicPr>
        <p:blipFill rotWithShape="1">
          <a:blip r:embed="rId5">
            <a:extLst>
              <a:ext uri="{28A0092B-C50C-407E-A947-70E740481C1C}">
                <a14:useLocalDpi xmlns:a14="http://schemas.microsoft.com/office/drawing/2010/main"/>
              </a:ext>
            </a:extLst>
          </a:blip>
          <a:srcRect r="90861"/>
          <a:stretch/>
        </p:blipFill>
        <p:spPr bwMode="auto">
          <a:xfrm>
            <a:off x="0" y="0"/>
            <a:ext cx="2853507" cy="6845300"/>
          </a:xfrm>
          <a:prstGeom prst="rect">
            <a:avLst/>
          </a:prstGeom>
        </p:spPr>
      </p:pic>
      <p:pic>
        <p:nvPicPr>
          <p:cNvPr id="13" name="Picture 12"/>
          <p:cNvPicPr>
            <a:picLocks/>
          </p:cNvPicPr>
          <p:nvPr>
            <p:custDataLst>
              <p:tags r:id="rId2"/>
            </p:custDataLst>
          </p:nvPr>
        </p:nvPicPr>
        <p:blipFill>
          <a:blip r:embed="rId5" cstate="email">
            <a:extLst>
              <a:ext uri="{28A0092B-C50C-407E-A947-70E740481C1C}">
                <a14:useLocalDpi xmlns:a14="http://schemas.microsoft.com/office/drawing/2010/main"/>
              </a:ext>
            </a:extLst>
          </a:blip>
          <a:stretch>
            <a:fillRect/>
          </a:stretch>
        </p:blipFill>
        <p:spPr bwMode="auto">
          <a:xfrm>
            <a:off x="643707" y="12700"/>
            <a:ext cx="8500293" cy="6832600"/>
          </a:xfrm>
          <a:prstGeom prst="rect">
            <a:avLst/>
          </a:prstGeom>
        </p:spPr>
      </p:pic>
      <p:sp>
        <p:nvSpPr>
          <p:cNvPr id="14" name="Rectangle 13"/>
          <p:cNvSpPr/>
          <p:nvPr/>
        </p:nvSpPr>
        <p:spPr>
          <a:xfrm>
            <a:off x="675144" y="4724399"/>
            <a:ext cx="4506456" cy="2239371"/>
          </a:xfrm>
          <a:prstGeom prst="rect">
            <a:avLst/>
          </a:prstGeom>
          <a:solidFill>
            <a:schemeClr val="bg1">
              <a:lumMod val="6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en-US" sz="5400" b="1" spc="-20" dirty="0" smtClean="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Cảm</a:t>
            </a:r>
            <a:r>
              <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ơn</a:t>
            </a:r>
            <a:endPar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grpSp>
        <p:nvGrpSpPr>
          <p:cNvPr id="15" name="Group 14"/>
          <p:cNvGrpSpPr/>
          <p:nvPr/>
        </p:nvGrpSpPr>
        <p:grpSpPr>
          <a:xfrm>
            <a:off x="76200" y="2542160"/>
            <a:ext cx="3327030" cy="4371824"/>
            <a:chOff x="-2798010" y="2616804"/>
            <a:chExt cx="2238173" cy="4371824"/>
          </a:xfrm>
        </p:grpSpPr>
        <p:sp>
          <p:nvSpPr>
            <p:cNvPr id="16" name="Freeform 15"/>
            <p:cNvSpPr/>
            <p:nvPr/>
          </p:nvSpPr>
          <p:spPr>
            <a:xfrm>
              <a:off x="-2468880" y="3032760"/>
              <a:ext cx="1737360" cy="1935480"/>
            </a:xfrm>
            <a:custGeom>
              <a:avLst/>
              <a:gdLst>
                <a:gd name="connsiteX0" fmla="*/ 0 w 1737360"/>
                <a:gd name="connsiteY0" fmla="*/ 0 h 1935480"/>
                <a:gd name="connsiteX1" fmla="*/ 228600 w 1737360"/>
                <a:gd name="connsiteY1" fmla="*/ 1158240 h 1935480"/>
                <a:gd name="connsiteX2" fmla="*/ 701040 w 1737360"/>
                <a:gd name="connsiteY2" fmla="*/ 1524000 h 1935480"/>
                <a:gd name="connsiteX3" fmla="*/ 1432560 w 1737360"/>
                <a:gd name="connsiteY3" fmla="*/ 1935480 h 1935480"/>
                <a:gd name="connsiteX4" fmla="*/ 1737360 w 1737360"/>
                <a:gd name="connsiteY4" fmla="*/ 1844040 h 1935480"/>
                <a:gd name="connsiteX5" fmla="*/ 1706880 w 1737360"/>
                <a:gd name="connsiteY5" fmla="*/ 1676400 h 1935480"/>
                <a:gd name="connsiteX6" fmla="*/ 1706880 w 1737360"/>
                <a:gd name="connsiteY6" fmla="*/ 1234440 h 1935480"/>
                <a:gd name="connsiteX7" fmla="*/ 1493520 w 1737360"/>
                <a:gd name="connsiteY7" fmla="*/ 899160 h 1935480"/>
                <a:gd name="connsiteX8" fmla="*/ 1036320 w 1737360"/>
                <a:gd name="connsiteY8" fmla="*/ 701040 h 1935480"/>
                <a:gd name="connsiteX9" fmla="*/ 350520 w 1737360"/>
                <a:gd name="connsiteY9" fmla="*/ 259080 h 1935480"/>
                <a:gd name="connsiteX10" fmla="*/ 0 w 1737360"/>
                <a:gd name="connsiteY10" fmla="*/ 0 h 193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7360" h="193548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grpSp>
          <p:nvGrpSpPr>
            <p:cNvPr id="17" name="Group 16"/>
            <p:cNvGrpSpPr/>
            <p:nvPr/>
          </p:nvGrpSpPr>
          <p:grpSpPr>
            <a:xfrm>
              <a:off x="-2798010" y="2616804"/>
              <a:ext cx="2238173" cy="4371824"/>
              <a:chOff x="100462" y="2616804"/>
              <a:chExt cx="2238173" cy="4371824"/>
            </a:xfrm>
          </p:grpSpPr>
          <p:grpSp>
            <p:nvGrpSpPr>
              <p:cNvPr id="18" name="Group 17"/>
              <p:cNvGrpSpPr/>
              <p:nvPr/>
            </p:nvGrpSpPr>
            <p:grpSpPr>
              <a:xfrm>
                <a:off x="100462" y="2616804"/>
                <a:ext cx="2238173" cy="3972506"/>
                <a:chOff x="-84753" y="2896722"/>
                <a:chExt cx="2238173" cy="3972506"/>
              </a:xfrm>
            </p:grpSpPr>
            <p:sp>
              <p:nvSpPr>
                <p:cNvPr id="20" name="Freeform 19"/>
                <p:cNvSpPr/>
                <p:nvPr/>
              </p:nvSpPr>
              <p:spPr>
                <a:xfrm>
                  <a:off x="196771" y="3252486"/>
                  <a:ext cx="114172" cy="1400537"/>
                </a:xfrm>
                <a:custGeom>
                  <a:avLst/>
                  <a:gdLst>
                    <a:gd name="connsiteX0" fmla="*/ 0 w 57873"/>
                    <a:gd name="connsiteY0" fmla="*/ 0 h 1400537"/>
                    <a:gd name="connsiteX1" fmla="*/ 57873 w 57873"/>
                    <a:gd name="connsiteY1" fmla="*/ 1400537 h 1400537"/>
                    <a:gd name="connsiteX2" fmla="*/ 57873 w 57873"/>
                    <a:gd name="connsiteY2" fmla="*/ 1400537 h 1400537"/>
                    <a:gd name="connsiteX3" fmla="*/ 46298 w 57873"/>
                    <a:gd name="connsiteY3" fmla="*/ 57873 h 1400537"/>
                    <a:gd name="connsiteX4" fmla="*/ 0 w 57873"/>
                    <a:gd name="connsiteY4" fmla="*/ 0 h 1400537"/>
                    <a:gd name="connsiteX0" fmla="*/ 0 w 83739"/>
                    <a:gd name="connsiteY0" fmla="*/ 0 h 1400537"/>
                    <a:gd name="connsiteX1" fmla="*/ 57873 w 83739"/>
                    <a:gd name="connsiteY1" fmla="*/ 1400537 h 1400537"/>
                    <a:gd name="connsiteX2" fmla="*/ 57873 w 83739"/>
                    <a:gd name="connsiteY2" fmla="*/ 1400537 h 1400537"/>
                    <a:gd name="connsiteX3" fmla="*/ 83646 w 83739"/>
                    <a:gd name="connsiteY3" fmla="*/ 1142730 h 1400537"/>
                    <a:gd name="connsiteX4" fmla="*/ 46298 w 83739"/>
                    <a:gd name="connsiteY4" fmla="*/ 57873 h 1400537"/>
                    <a:gd name="connsiteX5" fmla="*/ 0 w 83739"/>
                    <a:gd name="connsiteY5" fmla="*/ 0 h 1400537"/>
                    <a:gd name="connsiteX0" fmla="*/ 0 w 114172"/>
                    <a:gd name="connsiteY0" fmla="*/ 0 h 1400537"/>
                    <a:gd name="connsiteX1" fmla="*/ 57873 w 114172"/>
                    <a:gd name="connsiteY1" fmla="*/ 1400537 h 1400537"/>
                    <a:gd name="connsiteX2" fmla="*/ 57873 w 114172"/>
                    <a:gd name="connsiteY2" fmla="*/ 1400537 h 1400537"/>
                    <a:gd name="connsiteX3" fmla="*/ 114126 w 114172"/>
                    <a:gd name="connsiteY3" fmla="*/ 1136634 h 1400537"/>
                    <a:gd name="connsiteX4" fmla="*/ 46298 w 114172"/>
                    <a:gd name="connsiteY4" fmla="*/ 57873 h 1400537"/>
                    <a:gd name="connsiteX5" fmla="*/ 0 w 114172"/>
                    <a:gd name="connsiteY5" fmla="*/ 0 h 140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172" h="1400537">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pic>
              <p:nvPicPr>
                <p:cNvPr id="21" name="Picture 2"/>
                <p:cNvPicPr>
                  <a:picLocks noChangeAspect="1" noChangeArrowheads="1"/>
                </p:cNvPicPr>
                <p:nvPr/>
              </p:nvPicPr>
              <p:blipFill rotWithShape="1">
                <a:blip r:embed="rId6" cstate="email">
                  <a:clrChange>
                    <a:clrFrom>
                      <a:srgbClr val="FFFFFF"/>
                    </a:clrFrom>
                    <a:clrTo>
                      <a:srgbClr val="FFFFFF">
                        <a:alpha val="0"/>
                      </a:srgbClr>
                    </a:clrTo>
                  </a:clrChange>
                  <a:extLst>
                    <a:ext uri="{BEBA8EAE-BF5A-486C-A8C5-ECC9F3942E4B}">
                      <a14:imgProps xmlns:a14="http://schemas.microsoft.com/office/drawing/2010/main">
                        <a14:imgLayer r:embed="rId7">
                          <a14:imgEffect>
                            <a14:backgroundRemoval t="1966" b="96151" l="24898" r="76658">
                              <a14:foregroundMark x1="30139" y1="9337" x2="46274" y2="16216"/>
                              <a14:foregroundMark x1="46274" y1="17609" x2="54464" y2="23014"/>
                              <a14:foregroundMark x1="56921" y1="29894" x2="69533" y2="34316"/>
                              <a14:foregroundMark x1="69861" y1="35627" x2="69533" y2="63554"/>
                              <a14:foregroundMark x1="68223" y1="62735" x2="70352" y2="43325"/>
                              <a14:foregroundMark x1="71171" y1="38084" x2="71990" y2="51515"/>
                              <a14:foregroundMark x1="66830" y1="41360" x2="67649" y2="52334"/>
                              <a14:foregroundMark x1="68468" y1="43571" x2="48485" y2="34562"/>
                              <a14:foregroundMark x1="69533" y1="48239" x2="62408" y2="37592"/>
                              <a14:foregroundMark x1="63554" y1="38657" x2="66257" y2="47174"/>
                              <a14:foregroundMark x1="53153" y1="19492" x2="54464" y2="23014"/>
                              <a14:foregroundMark x1="27109" y1="8272" x2="29566" y2="50942"/>
                              <a14:foregroundMark x1="31777" y1="40868" x2="30631" y2="20066"/>
                              <a14:foregroundMark x1="28174" y1="8845" x2="29566" y2="42506"/>
                              <a14:foregroundMark x1="36691" y1="46847" x2="42424" y2="48485"/>
                              <a14:foregroundMark x1="45455" y1="56429" x2="46519" y2="60033"/>
                              <a14:foregroundMark x1="49877" y1="44144" x2="58886" y2="65766"/>
                              <a14:foregroundMark x1="44799" y1="56429" x2="44881" y2="52252"/>
                              <a14:foregroundMark x1="64046" y1="38903" x2="62326" y2="45127"/>
                              <a14:foregroundMark x1="65684" y1="38002" x2="63964" y2="43735"/>
                              <a14:foregroundMark x1="62981" y1="38084" x2="63554" y2="41687"/>
                              <a14:foregroundMark x1="64619" y1="37838" x2="62162" y2="40295"/>
                              <a14:foregroundMark x1="64373" y1="38084" x2="65192" y2="44554"/>
                              <a14:foregroundMark x1="62735" y1="38903" x2="66257" y2="41360"/>
                              <a14:foregroundMark x1="66011" y1="45373" x2="69124" y2="50696"/>
                              <a14:foregroundMark x1="67813" y1="44963" x2="69042" y2="50123"/>
                              <a14:foregroundMark x1="69042" y1="44554" x2="69533" y2="50041"/>
                              <a14:foregroundMark x1="69451" y1="44308" x2="69861" y2="50041"/>
                              <a14:foregroundMark x1="69861" y1="45946" x2="69943" y2="51843"/>
                              <a14:foregroundMark x1="69697" y1="45536" x2="69861" y2="51515"/>
                              <a14:foregroundMark x1="69861" y1="46192" x2="70516" y2="49877"/>
                              <a14:foregroundMark x1="71499" y1="51351" x2="66011" y2="47830"/>
                              <a14:foregroundMark x1="64865" y1="38657" x2="62408" y2="41360"/>
                              <a14:foregroundMark x1="61753" y1="38247" x2="64373" y2="41933"/>
                              <a14:foregroundMark x1="59951" y1="38411" x2="66011" y2="41278"/>
                              <a14:foregroundMark x1="65684" y1="37265" x2="63964" y2="41360"/>
                              <a14:foregroundMark x1="59541" y1="37428" x2="61179" y2="42506"/>
                              <a14:foregroundMark x1="61753" y1="38411" x2="64373" y2="43489"/>
                              <a14:foregroundMark x1="62735" y1="39230" x2="62981" y2="41933"/>
                              <a14:foregroundMark x1="61507" y1="37674" x2="62817" y2="43735"/>
                              <a14:foregroundMark x1="61998" y1="38084" x2="63145" y2="42097"/>
                              <a14:foregroundMark x1="61589" y1="38247" x2="63145" y2="42670"/>
                              <a14:foregroundMark x1="62408" y1="37428" x2="64046" y2="42916"/>
                              <a14:foregroundMark x1="62981" y1="37674" x2="65029" y2="43489"/>
                              <a14:foregroundMark x1="63145" y1="35790" x2="66093" y2="44144"/>
                              <a14:foregroundMark x1="64455" y1="37265" x2="66257" y2="45536"/>
                              <a14:foregroundMark x1="64373" y1="37838" x2="67240" y2="43079"/>
                              <a14:foregroundMark x1="62981" y1="38411" x2="62817" y2="43079"/>
                              <a14:foregroundMark x1="62817" y1="42097" x2="65192" y2="45536"/>
                              <a14:foregroundMark x1="28501" y1="26454" x2="29566" y2="42752"/>
                              <a14:foregroundMark x1="26863" y1="5815" x2="33170" y2="93939"/>
                              <a14:foregroundMark x1="27355" y1="4996" x2="27109" y2="8026"/>
                              <a14:foregroundMark x1="61916" y1="36773" x2="66749" y2="41769"/>
                              <a14:foregroundMark x1="65192" y1="34889" x2="67322" y2="46192"/>
                              <a14:foregroundMark x1="68468" y1="41032" x2="69206" y2="52334"/>
                              <a14:foregroundMark x1="70762" y1="46028" x2="70188" y2="51761"/>
                              <a14:foregroundMark x1="71335" y1="47174" x2="69042" y2="52170"/>
                              <a14:foregroundMark x1="71744" y1="51188" x2="65438" y2="48157"/>
                              <a14:foregroundMark x1="67158" y1="47748" x2="70188" y2="49877"/>
                              <a14:foregroundMark x1="71581" y1="52334" x2="62326" y2="36036"/>
                              <a14:foregroundMark x1="62572" y1="35299" x2="66339" y2="40049"/>
                              <a14:foregroundMark x1="64455" y1="35053" x2="65602" y2="41196"/>
                              <a14:foregroundMark x1="64619" y1="35872" x2="66175" y2="45045"/>
                              <a14:foregroundMark x1="62899" y1="38329" x2="65192" y2="44636"/>
                              <a14:foregroundMark x1="63145" y1="37183" x2="65029" y2="44308"/>
                              <a14:foregroundMark x1="62162" y1="37183" x2="67158" y2="46765"/>
                              <a14:foregroundMark x1="63309" y1="35463" x2="68059" y2="52334"/>
                              <a14:foregroundMark x1="65192" y1="40868" x2="70434" y2="50450"/>
                              <a14:foregroundMark x1="68059" y1="41769" x2="69451" y2="50205"/>
                              <a14:foregroundMark x1="67158" y1="41605" x2="68468" y2="52744"/>
                              <a14:foregroundMark x1="68468" y1="47174" x2="69861" y2="54218"/>
                              <a14:foregroundMark x1="68059" y1="44881" x2="69451" y2="53481"/>
                              <a14:foregroundMark x1="69206" y1="45618" x2="70434" y2="55201"/>
                              <a14:foregroundMark x1="68632" y1="45618" x2="70598" y2="54054"/>
                              <a14:foregroundMark x1="69861" y1="47748" x2="69861" y2="53317"/>
                              <a14:foregroundMark x1="69861" y1="46765" x2="69861" y2="51351"/>
                              <a14:foregroundMark x1="70598" y1="45618" x2="70598" y2="52170"/>
                              <a14:foregroundMark x1="70598" y1="48894" x2="71007" y2="53645"/>
                              <a14:foregroundMark x1="70434" y1="45455" x2="70434" y2="49304"/>
                              <a14:foregroundMark x1="70434" y1="46355" x2="70434" y2="54218"/>
                              <a14:foregroundMark x1="70434" y1="46929" x2="70598" y2="52170"/>
                              <a14:foregroundMark x1="70598" y1="47338" x2="70598" y2="53890"/>
                              <a14:foregroundMark x1="70188" y1="44472" x2="70188" y2="52170"/>
                              <a14:foregroundMark x1="70188" y1="43898" x2="70762" y2="52744"/>
                              <a14:foregroundMark x1="70434" y1="47748" x2="70762" y2="53071"/>
                              <a14:foregroundMark x1="69861" y1="43161" x2="70025" y2="50450"/>
                              <a14:foregroundMark x1="66175" y1="40459" x2="67486" y2="48321"/>
                              <a14:foregroundMark x1="65192" y1="35872" x2="67895" y2="47174"/>
                              <a14:foregroundMark x1="63882" y1="36036" x2="66585" y2="44308"/>
                              <a14:foregroundMark x1="64292" y1="38903" x2="65602" y2="45209"/>
                              <a14:foregroundMark x1="63882" y1="38739" x2="65766" y2="45209"/>
                              <a14:foregroundMark x1="64046" y1="39066" x2="65192" y2="44308"/>
                              <a14:foregroundMark x1="63882" y1="41032" x2="65029" y2="45618"/>
                              <a14:foregroundMark x1="64292" y1="41605" x2="65602" y2="46929"/>
                              <a14:foregroundMark x1="70188" y1="46765" x2="70025" y2="53972"/>
                              <a14:foregroundMark x1="70352" y1="45700" x2="70352" y2="51843"/>
                              <a14:foregroundMark x1="70352" y1="43980" x2="69861" y2="52007"/>
                              <a14:foregroundMark x1="69533" y1="44308" x2="69124" y2="52334"/>
                              <a14:foregroundMark x1="68305" y1="48321" x2="68305" y2="53645"/>
                              <a14:foregroundMark x1="67895" y1="46028" x2="67731" y2="50942"/>
                              <a14:foregroundMark x1="67568" y1="47502" x2="67568" y2="53071"/>
                              <a14:foregroundMark x1="66912" y1="47093" x2="66912" y2="53071"/>
                              <a14:foregroundMark x1="66912" y1="48894" x2="66912" y2="54136"/>
                              <a14:foregroundMark x1="66912" y1="45864" x2="67240" y2="53399"/>
                              <a14:foregroundMark x1="67404" y1="46355" x2="68141" y2="53972"/>
                              <a14:foregroundMark x1="68141" y1="47420" x2="69124" y2="54791"/>
                              <a14:foregroundMark x1="70025" y1="44308" x2="70188" y2="53071"/>
                              <a14:foregroundMark x1="71253" y1="43407" x2="71253" y2="50287"/>
                              <a14:foregroundMark x1="71253" y1="47256" x2="71253" y2="55528"/>
                              <a14:foregroundMark x1="71826" y1="45536" x2="71826" y2="52907"/>
                              <a14:foregroundMark x1="71826" y1="47093" x2="71826" y2="52580"/>
                              <a14:foregroundMark x1="71663" y1="45536" x2="71663" y2="52580"/>
                              <a14:foregroundMark x1="71663" y1="46028" x2="70925" y2="53563"/>
                              <a14:foregroundMark x1="70925" y1="46765" x2="70925" y2="52907"/>
                              <a14:foregroundMark x1="70925" y1="43898" x2="70598" y2="53235"/>
                              <a14:foregroundMark x1="70598" y1="48321" x2="70352" y2="53071"/>
                              <a14:foregroundMark x1="70188" y1="47256" x2="70352" y2="53972"/>
                              <a14:foregroundMark x1="70352" y1="46601" x2="70352" y2="54136"/>
                              <a14:foregroundMark x1="70352" y1="45700" x2="70352" y2="50614"/>
                              <a14:foregroundMark x1="70352" y1="47093" x2="70352" y2="53071"/>
                              <a14:foregroundMark x1="70352" y1="47502" x2="70188" y2="54300"/>
                              <a14:foregroundMark x1="69369" y1="46028" x2="69206" y2="50614"/>
                              <a14:foregroundMark x1="69206" y1="47666" x2="69206" y2="52416"/>
                              <a14:foregroundMark x1="69206" y1="44963" x2="69206" y2="49713"/>
                              <a14:foregroundMark x1="69206" y1="45536" x2="68960" y2="49959"/>
                              <a14:foregroundMark x1="68960" y1="45209" x2="68305" y2="53563"/>
                              <a14:foregroundMark x1="67731" y1="48731" x2="67731" y2="54464"/>
                              <a14:foregroundMark x1="66912" y1="47093" x2="66912" y2="52334"/>
                              <a14:foregroundMark x1="68059" y1="46192" x2="68468" y2="52334"/>
                              <a14:foregroundMark x1="69369" y1="48321" x2="69861" y2="52580"/>
                              <a14:foregroundMark x1="70598" y1="47256" x2="70925" y2="52907"/>
                              <a14:foregroundMark x1="70925" y1="49386" x2="71417" y2="55528"/>
                              <a14:foregroundMark x1="66667" y1="39885" x2="66667" y2="43079"/>
                              <a14:foregroundMark x1="63882" y1="36364" x2="63882" y2="44144"/>
                              <a14:foregroundMark x1="27518" y1="8108" x2="28583" y2="27518"/>
                              <a14:foregroundMark x1="27846" y1="9091" x2="27928" y2="15889"/>
                              <a14:foregroundMark x1="28256" y1="9091" x2="27928" y2="15233"/>
                              <a14:foregroundMark x1="27928" y1="9582" x2="27928" y2="15315"/>
                              <a14:foregroundMark x1="27518" y1="8518" x2="28583" y2="33743"/>
                              <a14:foregroundMark x1="28010" y1="9500" x2="28256" y2="33170"/>
                              <a14:foregroundMark x1="29238" y1="17199" x2="29238" y2="27027"/>
                              <a14:foregroundMark x1="28829" y1="20147" x2="28665" y2="29484"/>
                              <a14:foregroundMark x1="28665" y1="18509" x2="28665" y2="29975"/>
                              <a14:foregroundMark x1="28419" y1="18591" x2="28337" y2="29730"/>
                              <a14:foregroundMark x1="28256" y1="16462" x2="28256" y2="25471"/>
                              <a14:foregroundMark x1="27437" y1="9173" x2="27437" y2="20147"/>
                              <a14:foregroundMark x1="28010" y1="9337" x2="28337" y2="26454"/>
                              <a14:foregroundMark x1="28665" y1="8681" x2="28665" y2="17690"/>
                              <a14:foregroundMark x1="27928" y1="9582" x2="27928" y2="16871"/>
                              <a14:foregroundMark x1="27928" y1="10074" x2="27928" y2="16380"/>
                              <a14:foregroundMark x1="27928" y1="9910" x2="28092" y2="16953"/>
                              <a14:foregroundMark x1="27518" y1="10319" x2="28993" y2="23260"/>
                              <a14:foregroundMark x1="27764" y1="16462" x2="28092" y2="24652"/>
                              <a14:foregroundMark x1="27928" y1="18755" x2="27928" y2="22113"/>
                              <a14:foregroundMark x1="27682" y1="19165" x2="28010" y2="23915"/>
                              <a14:foregroundMark x1="29238" y1="36773" x2="28911" y2="43571"/>
                              <a14:foregroundMark x1="28829" y1="37183" x2="28829" y2="41769"/>
                              <a14:foregroundMark x1="28501" y1="36691" x2="28665" y2="40704"/>
                              <a14:foregroundMark x1="28665" y1="34562" x2="29566" y2="42015"/>
                              <a14:foregroundMark x1="29566" y1="33415" x2="30221" y2="41114"/>
                              <a14:foregroundMark x1="30221" y1="32187" x2="30631" y2="40459"/>
                              <a14:foregroundMark x1="30631" y1="26699" x2="30631" y2="33989"/>
                              <a14:foregroundMark x1="29484" y1="26699" x2="29484" y2="34808"/>
                              <a14:foregroundMark x1="28993" y1="24980" x2="29075" y2="33088"/>
                              <a14:foregroundMark x1="28501" y1="23833" x2="28501" y2="32596"/>
                              <a14:foregroundMark x1="28501" y1="23260" x2="29075" y2="33661"/>
                              <a14:foregroundMark x1="28419" y1="22932" x2="28419" y2="29975"/>
                              <a14:foregroundMark x1="28419" y1="21048" x2="28665" y2="31695"/>
                              <a14:foregroundMark x1="27928" y1="24161" x2="28419" y2="33907"/>
                              <a14:foregroundMark x1="28419" y1="24324" x2="30303" y2="36937"/>
                              <a14:backgroundMark x1="26044" y1="32596" x2="27764" y2="70844"/>
                              <a14:backgroundMark x1="33661" y1="54300" x2="36118" y2="74283"/>
                              <a14:backgroundMark x1="30958" y1="4423" x2="55610" y2="12940"/>
                              <a14:backgroundMark x1="51515" y1="11548" x2="67322" y2="26044"/>
                              <a14:backgroundMark x1="61916" y1="27191" x2="71744" y2="26618"/>
                              <a14:backgroundMark x1="69533" y1="6388" x2="71744" y2="19247"/>
                              <a14:backgroundMark x1="75020" y1="32924" x2="74201" y2="94267"/>
                              <a14:backgroundMark x1="70925" y1="92056" x2="38575" y2="91237"/>
                              <a14:backgroundMark x1="32023" y1="94758" x2="26044" y2="7699"/>
                              <a14:backgroundMark x1="31450" y1="53972" x2="34480" y2="93694"/>
                              <a14:backgroundMark x1="38575" y1="94758" x2="59132" y2="95086"/>
                              <a14:backgroundMark x1="37265" y1="58067" x2="45209" y2="80835"/>
                              <a14:backgroundMark x1="43243" y1="71007" x2="67649" y2="81081"/>
                              <a14:backgroundMark x1="70106" y1="73464" x2="40213" y2="84685"/>
                            </a14:backgroundRemoval>
                          </a14:imgEffect>
                        </a14:imgLayer>
                      </a14:imgProps>
                    </a:ext>
                    <a:ext uri="{28A0092B-C50C-407E-A947-70E740481C1C}">
                      <a14:useLocalDpi xmlns:a14="http://schemas.microsoft.com/office/drawing/2010/main"/>
                    </a:ext>
                  </a:extLst>
                </a:blip>
                <a:srcRect l="20048" r="23612"/>
                <a:stretch/>
              </p:blipFill>
              <p:spPr bwMode="auto">
                <a:xfrm>
                  <a:off x="-84753" y="2896722"/>
                  <a:ext cx="2238173" cy="3972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9" name="Picture 3"/>
              <p:cNvPicPr>
                <a:picLocks noChangeAspect="1" noChangeArrowheads="1"/>
              </p:cNvPicPr>
              <p:nvPr/>
            </p:nvPicPr>
            <p:blipFill rotWithShape="1">
              <a:blip r:embed="rId8" cstate="email">
                <a:clrChange>
                  <a:clrFrom>
                    <a:srgbClr val="CBC9CC"/>
                  </a:clrFrom>
                  <a:clrTo>
                    <a:srgbClr val="CBC9CC">
                      <a:alpha val="0"/>
                    </a:srgbClr>
                  </a:clrTo>
                </a:clrChange>
                <a:extLst>
                  <a:ext uri="{BEBA8EAE-BF5A-486C-A8C5-ECC9F3942E4B}">
                    <a14:imgProps xmlns:a14="http://schemas.microsoft.com/office/drawing/2010/main">
                      <a14:imgLayer r:embed="rId9">
                        <a14:imgEffect>
                          <a14:backgroundRemoval t="2439" b="97073" l="9016" r="67213"/>
                        </a14:imgEffect>
                      </a14:imgLayer>
                    </a14:imgProps>
                  </a:ext>
                  <a:ext uri="{28A0092B-C50C-407E-A947-70E740481C1C}">
                    <a14:useLocalDpi xmlns:a14="http://schemas.microsoft.com/office/drawing/2010/main"/>
                  </a:ext>
                </a:extLst>
              </a:blip>
              <a:srcRect/>
              <a:stretch/>
            </p:blipFill>
            <p:spPr bwMode="auto">
              <a:xfrm>
                <a:off x="100462" y="5057191"/>
                <a:ext cx="1150930" cy="193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val="4455546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p:cNvSpPr>
            <a:spLocks noGrp="1"/>
          </p:cNvSpPr>
          <p:nvPr>
            <p:ph idx="1"/>
          </p:nvPr>
        </p:nvSpPr>
        <p:spPr>
          <a:xfrm>
            <a:off x="228600" y="914400"/>
            <a:ext cx="8686800" cy="3352800"/>
          </a:xfrm>
        </p:spPr>
        <p:txBody>
          <a:bodyPr>
            <a:noAutofit/>
          </a:bodyPr>
          <a:lstStyle/>
          <a:p>
            <a:pPr>
              <a:lnSpc>
                <a:spcPct val="150000"/>
              </a:lnSpc>
              <a:buFontTx/>
              <a:buBlip>
                <a:blip r:embed="rId3"/>
              </a:buBlip>
            </a:pPr>
            <a:r>
              <a:rPr lang="en-US">
                <a:solidFill>
                  <a:srgbClr val="953735"/>
                </a:solidFill>
              </a:rPr>
              <a:t>Thiết kế m</a:t>
            </a:r>
            <a:r>
              <a:rPr lang="vi-VN">
                <a:solidFill>
                  <a:srgbClr val="953735"/>
                </a:solidFill>
              </a:rPr>
              <a:t>ột CSDL được phân thành các mức khác nhau</a:t>
            </a:r>
            <a:r>
              <a:rPr lang="en-US">
                <a:solidFill>
                  <a:srgbClr val="953735"/>
                </a:solidFill>
              </a:rPr>
              <a:t>:</a:t>
            </a:r>
          </a:p>
          <a:p>
            <a:pPr lvl="1">
              <a:lnSpc>
                <a:spcPct val="150000"/>
              </a:lnSpc>
              <a:buFontTx/>
              <a:buBlip>
                <a:blip r:embed="rId4"/>
              </a:buBlip>
            </a:pPr>
            <a:r>
              <a:rPr lang="en-US"/>
              <a:t>Thiết kế các thành phần dữ liệu mức </a:t>
            </a:r>
            <a:r>
              <a:rPr lang="en-US" b="1"/>
              <a:t>khái niệm</a:t>
            </a:r>
          </a:p>
          <a:p>
            <a:pPr lvl="1">
              <a:lnSpc>
                <a:spcPct val="150000"/>
              </a:lnSpc>
              <a:buFontTx/>
              <a:buBlip>
                <a:blip r:embed="rId4"/>
              </a:buBlip>
            </a:pPr>
            <a:r>
              <a:rPr lang="en-US"/>
              <a:t>Thiết kế các thành phần dữ liệu mức </a:t>
            </a:r>
            <a:r>
              <a:rPr lang="en-US" b="1"/>
              <a:t>logic</a:t>
            </a:r>
          </a:p>
          <a:p>
            <a:pPr lvl="1">
              <a:lnSpc>
                <a:spcPct val="150000"/>
              </a:lnSpc>
              <a:buFontTx/>
              <a:buBlip>
                <a:blip r:embed="rId4"/>
              </a:buBlip>
            </a:pPr>
            <a:r>
              <a:rPr lang="en-US"/>
              <a:t>Thiết kế các thành phần dữ liệu mức </a:t>
            </a:r>
            <a:r>
              <a:rPr lang="en-US" b="1"/>
              <a:t>vật </a:t>
            </a:r>
            <a:r>
              <a:rPr lang="en-US" b="1" smtClean="0"/>
              <a:t>lý</a:t>
            </a:r>
            <a:endParaRPr lang="en-US">
              <a:solidFill>
                <a:srgbClr val="0000FF"/>
              </a:solidFill>
            </a:endParaRPr>
          </a:p>
          <a:p>
            <a:pPr>
              <a:lnSpc>
                <a:spcPct val="150000"/>
              </a:lnSpc>
              <a:buFontTx/>
              <a:buBlip>
                <a:blip r:embed="rId3"/>
              </a:buBlip>
            </a:pPr>
            <a:endParaRPr lang="en-US">
              <a:solidFill>
                <a:srgbClr val="0000FF"/>
              </a:solidFill>
              <a:latin typeface="Tahoma" charset="0"/>
              <a:cs typeface="Tahoma" charset="0"/>
            </a:endParaRPr>
          </a:p>
        </p:txBody>
      </p:sp>
      <p:sp>
        <p:nvSpPr>
          <p:cNvPr id="11269" name="Title 4"/>
          <p:cNvSpPr>
            <a:spLocks noGrp="1"/>
          </p:cNvSpPr>
          <p:nvPr>
            <p:ph type="title"/>
          </p:nvPr>
        </p:nvSpPr>
        <p:spPr>
          <a:xfrm>
            <a:off x="457200" y="0"/>
            <a:ext cx="8229600" cy="990600"/>
          </a:xfrm>
        </p:spPr>
        <p:txBody>
          <a:bodyPr/>
          <a:lstStyle/>
          <a:p>
            <a:r>
              <a:rPr lang="en-US"/>
              <a:t>Các bước thiết kế CSDL quan hệ</a:t>
            </a:r>
          </a:p>
        </p:txBody>
      </p:sp>
      <p:graphicFrame>
        <p:nvGraphicFramePr>
          <p:cNvPr id="8" name="Diagram 7"/>
          <p:cNvGraphicFramePr/>
          <p:nvPr>
            <p:extLst>
              <p:ext uri="{D42A27DB-BD31-4B8C-83A1-F6EECF244321}">
                <p14:modId xmlns:p14="http://schemas.microsoft.com/office/powerpoint/2010/main" val="3708680799"/>
              </p:ext>
            </p:extLst>
          </p:nvPr>
        </p:nvGraphicFramePr>
        <p:xfrm>
          <a:off x="990600" y="3810000"/>
          <a:ext cx="7391400" cy="2362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4</a:t>
            </a:fld>
            <a:endParaRPr lang="en-US" dirty="0"/>
          </a:p>
        </p:txBody>
      </p:sp>
    </p:spTree>
    <p:extLst>
      <p:ext uri="{BB962C8B-B14F-4D97-AF65-F5344CB8AC3E}">
        <p14:creationId xmlns:p14="http://schemas.microsoft.com/office/powerpoint/2010/main" val="402929105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Title 4"/>
          <p:cNvSpPr>
            <a:spLocks noGrp="1"/>
          </p:cNvSpPr>
          <p:nvPr>
            <p:ph type="title"/>
          </p:nvPr>
        </p:nvSpPr>
        <p:spPr>
          <a:xfrm>
            <a:off x="457200" y="0"/>
            <a:ext cx="8229600" cy="990600"/>
          </a:xfrm>
        </p:spPr>
        <p:txBody>
          <a:bodyPr/>
          <a:lstStyle/>
          <a:p>
            <a:r>
              <a:rPr lang="en-US">
                <a:latin typeface="Tahoma" charset="0"/>
                <a:cs typeface="Tahoma" charset="0"/>
              </a:rPr>
              <a:t>Các bước thiết kế CSDL quan hệ</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990600"/>
            <a:ext cx="8153400" cy="5212384"/>
          </a:xfrm>
          <a:prstGeom prst="rect">
            <a:avLst/>
          </a:prstGeom>
        </p:spPr>
      </p:pic>
      <p:sp>
        <p:nvSpPr>
          <p:cNvPr id="5" name="Rectangle 4"/>
          <p:cNvSpPr/>
          <p:nvPr/>
        </p:nvSpPr>
        <p:spPr>
          <a:xfrm>
            <a:off x="2743200" y="3810000"/>
            <a:ext cx="15240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00FF"/>
                </a:solidFill>
              </a:rPr>
              <a:t>Mức Logic</a:t>
            </a:r>
            <a:endParaRPr lang="en-US">
              <a:solidFill>
                <a:srgbClr val="0000FF"/>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5</a:t>
            </a:fld>
            <a:endParaRPr lang="en-US" dirty="0"/>
          </a:p>
        </p:txBody>
      </p:sp>
    </p:spTree>
    <p:extLst>
      <p:ext uri="{BB962C8B-B14F-4D97-AF65-F5344CB8AC3E}">
        <p14:creationId xmlns:p14="http://schemas.microsoft.com/office/powerpoint/2010/main" val="6683443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Quá trình thiết kế CSDL</a:t>
            </a:r>
          </a:p>
        </p:txBody>
      </p:sp>
      <p:sp>
        <p:nvSpPr>
          <p:cNvPr id="3" name="Slide Number Placeholder 2"/>
          <p:cNvSpPr>
            <a:spLocks noGrp="1"/>
          </p:cNvSpPr>
          <p:nvPr>
            <p:ph type="sldNum" sz="quarter" idx="12"/>
          </p:nvPr>
        </p:nvSpPr>
        <p:spPr/>
        <p:txBody>
          <a:bodyPr/>
          <a:lstStyle/>
          <a:p>
            <a:fld id="{8AACEE26-D979-411F-B229-D9F26BAEDF07}" type="slidenum">
              <a:rPr lang="en-US" smtClean="0"/>
              <a:t>6</a:t>
            </a:fld>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066800"/>
            <a:ext cx="6629400" cy="4560652"/>
          </a:xfrm>
          <a:prstGeom prst="rect">
            <a:avLst/>
          </a:prstGeom>
        </p:spPr>
      </p:pic>
    </p:spTree>
    <p:extLst>
      <p:ext uri="{BB962C8B-B14F-4D97-AF65-F5344CB8AC3E}">
        <p14:creationId xmlns:p14="http://schemas.microsoft.com/office/powerpoint/2010/main" val="25324580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153400" cy="4876800"/>
          </a:xfrm>
        </p:spPr>
        <p:txBody>
          <a:bodyPr>
            <a:normAutofit/>
          </a:bodyPr>
          <a:lstStyle/>
          <a:p>
            <a:pPr>
              <a:lnSpc>
                <a:spcPct val="125000"/>
              </a:lnSpc>
              <a:buFontTx/>
              <a:buBlip>
                <a:blip r:embed="rId2"/>
              </a:buBlip>
            </a:pPr>
            <a:r>
              <a:rPr lang="en-US">
                <a:solidFill>
                  <a:srgbClr val="953735"/>
                </a:solidFill>
              </a:rPr>
              <a:t>Thiết kế CSDL </a:t>
            </a:r>
            <a:r>
              <a:rPr lang="en-US" b="1">
                <a:solidFill>
                  <a:srgbClr val="953735"/>
                </a:solidFill>
              </a:rPr>
              <a:t>mức </a:t>
            </a:r>
            <a:r>
              <a:rPr lang="en-US" b="1" smtClean="0">
                <a:solidFill>
                  <a:srgbClr val="953735"/>
                </a:solidFill>
              </a:rPr>
              <a:t>khái niệm</a:t>
            </a:r>
            <a:r>
              <a:rPr lang="en-US" smtClean="0">
                <a:solidFill>
                  <a:srgbClr val="953735"/>
                </a:solidFill>
              </a:rPr>
              <a:t> l</a:t>
            </a:r>
            <a:r>
              <a:rPr lang="vi-VN" smtClean="0">
                <a:solidFill>
                  <a:srgbClr val="953735"/>
                </a:solidFill>
              </a:rPr>
              <a:t>à </a:t>
            </a:r>
            <a:r>
              <a:rPr lang="vi-VN">
                <a:solidFill>
                  <a:srgbClr val="953735"/>
                </a:solidFill>
              </a:rPr>
              <a:t>sự trừu tượng hóa của thế giới thực.</a:t>
            </a:r>
            <a:endParaRPr lang="en-US">
              <a:solidFill>
                <a:srgbClr val="953735"/>
              </a:solidFill>
            </a:endParaRPr>
          </a:p>
          <a:p>
            <a:pPr marL="341313" indent="0">
              <a:lnSpc>
                <a:spcPct val="125000"/>
              </a:lnSpc>
              <a:spcBef>
                <a:spcPts val="600"/>
              </a:spcBef>
              <a:spcAft>
                <a:spcPts val="600"/>
              </a:spcAft>
              <a:buNone/>
            </a:pPr>
            <a:r>
              <a:rPr lang="en-US" smtClean="0">
                <a:solidFill>
                  <a:srgbClr val="953735"/>
                </a:solidFill>
              </a:rPr>
              <a:t>CSDL được mô tả bằng ERD mức</a:t>
            </a:r>
            <a:r>
              <a:rPr lang="vi-VN" smtClean="0">
                <a:solidFill>
                  <a:srgbClr val="953735"/>
                </a:solidFill>
              </a:rPr>
              <a:t> </a:t>
            </a:r>
            <a:r>
              <a:rPr lang="vi-VN" b="1">
                <a:solidFill>
                  <a:srgbClr val="953735"/>
                </a:solidFill>
              </a:rPr>
              <a:t>khái </a:t>
            </a:r>
            <a:r>
              <a:rPr lang="vi-VN" b="1" smtClean="0">
                <a:solidFill>
                  <a:srgbClr val="953735"/>
                </a:solidFill>
              </a:rPr>
              <a:t>niệm</a:t>
            </a:r>
            <a:r>
              <a:rPr lang="en-US" b="1" smtClean="0">
                <a:solidFill>
                  <a:srgbClr val="953735"/>
                </a:solidFill>
              </a:rPr>
              <a:t> </a:t>
            </a:r>
            <a:r>
              <a:rPr lang="en-US" i="1">
                <a:solidFill>
                  <a:srgbClr val="953735"/>
                </a:solidFill>
              </a:rPr>
              <a:t>(Conceptual data model)</a:t>
            </a:r>
          </a:p>
          <a:p>
            <a:pPr>
              <a:lnSpc>
                <a:spcPct val="125000"/>
              </a:lnSpc>
              <a:buBlip>
                <a:blip r:embed="rId2"/>
              </a:buBlip>
            </a:pPr>
            <a:r>
              <a:rPr lang="en-US" smtClean="0">
                <a:solidFill>
                  <a:srgbClr val="953735"/>
                </a:solidFill>
              </a:rPr>
              <a:t>Thiết kế CSDL </a:t>
            </a:r>
            <a:r>
              <a:rPr lang="en-US" b="1" smtClean="0">
                <a:solidFill>
                  <a:srgbClr val="953735"/>
                </a:solidFill>
              </a:rPr>
              <a:t>mức logic</a:t>
            </a:r>
            <a:r>
              <a:rPr lang="en-US" smtClean="0">
                <a:solidFill>
                  <a:srgbClr val="953735"/>
                </a:solidFill>
              </a:rPr>
              <a:t> là quá trình chuyển ERD mức</a:t>
            </a:r>
            <a:r>
              <a:rPr lang="vi-VN" smtClean="0">
                <a:solidFill>
                  <a:srgbClr val="953735"/>
                </a:solidFill>
              </a:rPr>
              <a:t> </a:t>
            </a:r>
            <a:r>
              <a:rPr lang="vi-VN" b="1" smtClean="0">
                <a:solidFill>
                  <a:srgbClr val="953735"/>
                </a:solidFill>
              </a:rPr>
              <a:t>khái niệm </a:t>
            </a:r>
            <a:r>
              <a:rPr lang="en-US" smtClean="0">
                <a:solidFill>
                  <a:srgbClr val="953735"/>
                </a:solidFill>
              </a:rPr>
              <a:t>sang </a:t>
            </a:r>
            <a:r>
              <a:rPr lang="en-US">
                <a:solidFill>
                  <a:srgbClr val="953735"/>
                </a:solidFill>
                <a:latin typeface="Tahoma" charset="0"/>
                <a:cs typeface="Tahoma" charset="0"/>
              </a:rPr>
              <a:t>mô hình </a:t>
            </a:r>
            <a:r>
              <a:rPr lang="en-US" b="1">
                <a:solidFill>
                  <a:srgbClr val="953735"/>
                </a:solidFill>
                <a:latin typeface="Tahoma" charset="0"/>
                <a:cs typeface="Tahoma" charset="0"/>
              </a:rPr>
              <a:t>Lược đồ quan hệ </a:t>
            </a:r>
            <a:r>
              <a:rPr lang="en-US" smtClean="0">
                <a:solidFill>
                  <a:srgbClr val="953735"/>
                </a:solidFill>
                <a:latin typeface="Tahoma" charset="0"/>
                <a:cs typeface="Tahoma" charset="0"/>
              </a:rPr>
              <a:t>(</a:t>
            </a:r>
            <a:r>
              <a:rPr lang="en-US" i="1" smtClean="0">
                <a:solidFill>
                  <a:srgbClr val="953735"/>
                </a:solidFill>
              </a:rPr>
              <a:t>Logical </a:t>
            </a:r>
            <a:r>
              <a:rPr lang="en-US" i="1">
                <a:solidFill>
                  <a:srgbClr val="953735"/>
                </a:solidFill>
              </a:rPr>
              <a:t>data model)</a:t>
            </a:r>
            <a:r>
              <a:rPr lang="en-US" b="1" smtClean="0">
                <a:solidFill>
                  <a:srgbClr val="953735"/>
                </a:solidFill>
              </a:rPr>
              <a:t> </a:t>
            </a:r>
            <a:r>
              <a:rPr lang="en-US" smtClean="0">
                <a:solidFill>
                  <a:srgbClr val="953735"/>
                </a:solidFill>
              </a:rPr>
              <a:t>và </a:t>
            </a:r>
            <a:r>
              <a:rPr lang="en-US" b="1" smtClean="0">
                <a:solidFill>
                  <a:srgbClr val="953735"/>
                </a:solidFill>
              </a:rPr>
              <a:t>chuẩn hóa các quan hệ.</a:t>
            </a:r>
          </a:p>
          <a:p>
            <a:pPr>
              <a:lnSpc>
                <a:spcPct val="125000"/>
              </a:lnSpc>
              <a:buFontTx/>
              <a:buBlip>
                <a:blip r:embed="rId2"/>
              </a:buBlip>
            </a:pPr>
            <a:endParaRPr lang="vi-VN">
              <a:solidFill>
                <a:srgbClr val="953735"/>
              </a:solidFill>
            </a:endParaRPr>
          </a:p>
        </p:txBody>
      </p:sp>
      <p:sp>
        <p:nvSpPr>
          <p:cNvPr id="12291" name="Title 2"/>
          <p:cNvSpPr>
            <a:spLocks noGrp="1"/>
          </p:cNvSpPr>
          <p:nvPr>
            <p:ph type="title"/>
          </p:nvPr>
        </p:nvSpPr>
        <p:spPr/>
        <p:txBody>
          <a:bodyPr/>
          <a:lstStyle/>
          <a:p>
            <a:r>
              <a:rPr lang="en-US"/>
              <a:t>Thiết kế CSDL mức </a:t>
            </a:r>
            <a:r>
              <a:rPr lang="vi-VN"/>
              <a:t>khái </a:t>
            </a:r>
            <a:r>
              <a:rPr lang="vi-VN" smtClean="0"/>
              <a:t>niệm</a:t>
            </a:r>
            <a:r>
              <a:rPr lang="en-US" smtClean="0"/>
              <a:t> &amp; Logic</a:t>
            </a:r>
            <a:endParaRPr lang="en-US"/>
          </a:p>
        </p:txBody>
      </p:sp>
      <p:sp>
        <p:nvSpPr>
          <p:cNvPr id="7"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7</a:t>
            </a:fld>
            <a:endParaRPr lang="en-US" dirty="0"/>
          </a:p>
        </p:txBody>
      </p:sp>
    </p:spTree>
    <p:extLst>
      <p:ext uri="{BB962C8B-B14F-4D97-AF65-F5344CB8AC3E}">
        <p14:creationId xmlns:p14="http://schemas.microsoft.com/office/powerpoint/2010/main" val="41364589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buFontTx/>
              <a:buBlip>
                <a:blip r:embed="rId2"/>
              </a:buBlip>
            </a:pPr>
            <a:r>
              <a:rPr lang="vi-VN">
                <a:solidFill>
                  <a:srgbClr val="953735"/>
                </a:solidFill>
              </a:rPr>
              <a:t>Mức thấp nhất của kiến trúc một CSDL là </a:t>
            </a:r>
            <a:r>
              <a:rPr lang="en-US" smtClean="0">
                <a:solidFill>
                  <a:srgbClr val="953735"/>
                </a:solidFill>
              </a:rPr>
              <a:t>mô hình </a:t>
            </a:r>
            <a:r>
              <a:rPr lang="vi-VN" b="1" smtClean="0">
                <a:solidFill>
                  <a:srgbClr val="953735"/>
                </a:solidFill>
              </a:rPr>
              <a:t>cơ </a:t>
            </a:r>
            <a:r>
              <a:rPr lang="vi-VN" b="1">
                <a:solidFill>
                  <a:srgbClr val="953735"/>
                </a:solidFill>
              </a:rPr>
              <a:t>sở dữ liệu vật </a:t>
            </a:r>
            <a:r>
              <a:rPr lang="vi-VN" b="1" smtClean="0">
                <a:solidFill>
                  <a:srgbClr val="953735"/>
                </a:solidFill>
              </a:rPr>
              <a:t>lý</a:t>
            </a:r>
            <a:r>
              <a:rPr lang="en-US" b="1" smtClean="0">
                <a:solidFill>
                  <a:srgbClr val="953735"/>
                </a:solidFill>
              </a:rPr>
              <a:t> </a:t>
            </a:r>
            <a:r>
              <a:rPr lang="en-US" i="1">
                <a:solidFill>
                  <a:srgbClr val="953735"/>
                </a:solidFill>
              </a:rPr>
              <a:t>(Physical data model)</a:t>
            </a:r>
            <a:r>
              <a:rPr lang="en-US" smtClean="0">
                <a:solidFill>
                  <a:srgbClr val="953735"/>
                </a:solidFill>
              </a:rPr>
              <a:t>. </a:t>
            </a:r>
            <a:r>
              <a:rPr lang="vi-VN">
                <a:solidFill>
                  <a:srgbClr val="953735"/>
                </a:solidFill>
              </a:rPr>
              <a:t>CSDL vật lý là sự </a:t>
            </a:r>
            <a:r>
              <a:rPr lang="vi-VN" b="1">
                <a:solidFill>
                  <a:srgbClr val="953735"/>
                </a:solidFill>
              </a:rPr>
              <a:t>cài đặt cụ thể </a:t>
            </a:r>
            <a:r>
              <a:rPr lang="vi-VN">
                <a:solidFill>
                  <a:srgbClr val="953735"/>
                </a:solidFill>
              </a:rPr>
              <a:t>của CSDL mức </a:t>
            </a:r>
            <a:r>
              <a:rPr lang="en-US" smtClean="0">
                <a:solidFill>
                  <a:srgbClr val="953735"/>
                </a:solidFill>
              </a:rPr>
              <a:t>khái niệm.</a:t>
            </a:r>
            <a:endParaRPr lang="en-US">
              <a:solidFill>
                <a:srgbClr val="953735"/>
              </a:solidFill>
            </a:endParaRPr>
          </a:p>
          <a:p>
            <a:pPr>
              <a:lnSpc>
                <a:spcPct val="150000"/>
              </a:lnSpc>
              <a:buFontTx/>
              <a:buBlip>
                <a:blip r:embed="rId2"/>
              </a:buBlip>
            </a:pPr>
            <a:r>
              <a:rPr lang="en-US">
                <a:solidFill>
                  <a:srgbClr val="953735"/>
                </a:solidFill>
              </a:rPr>
              <a:t>CSDL vật lý bao gồm các </a:t>
            </a:r>
            <a:r>
              <a:rPr lang="en-US">
                <a:solidFill>
                  <a:srgbClr val="0000FF"/>
                </a:solidFill>
              </a:rPr>
              <a:t>Bảng (Table) </a:t>
            </a:r>
            <a:r>
              <a:rPr lang="en-US">
                <a:solidFill>
                  <a:srgbClr val="953735"/>
                </a:solidFill>
              </a:rPr>
              <a:t>và mối quan hệ (</a:t>
            </a:r>
            <a:r>
              <a:rPr lang="en-US">
                <a:solidFill>
                  <a:srgbClr val="0000FF"/>
                </a:solidFill>
              </a:rPr>
              <a:t>Relationship</a:t>
            </a:r>
            <a:r>
              <a:rPr lang="en-US">
                <a:solidFill>
                  <a:srgbClr val="953735"/>
                </a:solidFill>
              </a:rPr>
              <a:t>) giữa các bảng này. </a:t>
            </a:r>
            <a:endParaRPr lang="en-US" sz="3200">
              <a:solidFill>
                <a:srgbClr val="953735"/>
              </a:solidFill>
            </a:endParaRPr>
          </a:p>
        </p:txBody>
      </p:sp>
      <p:sp>
        <p:nvSpPr>
          <p:cNvPr id="14339" name="Title 2"/>
          <p:cNvSpPr>
            <a:spLocks noGrp="1"/>
          </p:cNvSpPr>
          <p:nvPr>
            <p:ph type="title"/>
          </p:nvPr>
        </p:nvSpPr>
        <p:spPr/>
        <p:txBody>
          <a:bodyPr/>
          <a:lstStyle/>
          <a:p>
            <a:r>
              <a:rPr lang="en-US"/>
              <a:t>Thiết kế CSDL mức vật lý</a:t>
            </a:r>
          </a:p>
        </p:txBody>
      </p:sp>
      <p:sp>
        <p:nvSpPr>
          <p:cNvPr id="7"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8</a:t>
            </a:fld>
            <a:endParaRPr lang="en-US" dirty="0"/>
          </a:p>
        </p:txBody>
      </p:sp>
    </p:spTree>
    <p:extLst>
      <p:ext uri="{BB962C8B-B14F-4D97-AF65-F5344CB8AC3E}">
        <p14:creationId xmlns:p14="http://schemas.microsoft.com/office/powerpoint/2010/main" val="3955464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latin typeface="Times New Roman" panose="02020603050405020304" pitchFamily="18" charset="0"/>
                <a:cs typeface="Times New Roman" panose="02020603050405020304" pitchFamily="18" charset="0"/>
              </a:rPr>
              <a:t>Thiết kế CSDL mức </a:t>
            </a:r>
            <a:r>
              <a:rPr lang="vi-VN" sz="3600"/>
              <a:t>khái niệm</a:t>
            </a:r>
            <a:endParaRPr lang="en-US" sz="3600"/>
          </a:p>
        </p:txBody>
      </p:sp>
      <p:sp>
        <p:nvSpPr>
          <p:cNvPr id="3" name="Slide Number Placeholder 2"/>
          <p:cNvSpPr>
            <a:spLocks noGrp="1"/>
          </p:cNvSpPr>
          <p:nvPr>
            <p:ph type="sldNum" sz="quarter" idx="12"/>
          </p:nvPr>
        </p:nvSpPr>
        <p:spPr/>
        <p:txBody>
          <a:bodyPr/>
          <a:lstStyle/>
          <a:p>
            <a:fld id="{8AACEE26-D979-411F-B229-D9F26BAEDF07}" type="slidenum">
              <a:rPr lang="en-US" smtClean="0"/>
              <a:t>9</a:t>
            </a:fld>
            <a:endParaRPr lang="en-US"/>
          </a:p>
        </p:txBody>
      </p:sp>
    </p:spTree>
    <p:extLst>
      <p:ext uri="{BB962C8B-B14F-4D97-AF65-F5344CB8AC3E}">
        <p14:creationId xmlns:p14="http://schemas.microsoft.com/office/powerpoint/2010/main" val="232662618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ags/tag2.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11456</TotalTime>
  <Words>1698</Words>
  <Application>Microsoft Office PowerPoint</Application>
  <PresentationFormat>On-screen Show (4:3)</PresentationFormat>
  <Paragraphs>226</Paragraphs>
  <Slides>39</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ＭＳ Ｐゴシック</vt:lpstr>
      <vt:lpstr>Arial</vt:lpstr>
      <vt:lpstr>Calibri</vt:lpstr>
      <vt:lpstr>Courier New</vt:lpstr>
      <vt:lpstr>Lucida Grande</vt:lpstr>
      <vt:lpstr>Roboto</vt:lpstr>
      <vt:lpstr>Roboto Lt</vt:lpstr>
      <vt:lpstr>Segoe UI</vt:lpstr>
      <vt:lpstr>Tahoma</vt:lpstr>
      <vt:lpstr>Times New Roman</vt:lpstr>
      <vt:lpstr>Wingdings</vt:lpstr>
      <vt:lpstr>Custom Design</vt:lpstr>
      <vt:lpstr>Cơ sở dữ liệu</vt:lpstr>
      <vt:lpstr>Mục tiêu</vt:lpstr>
      <vt:lpstr>Cơ sở dữ liệu</vt:lpstr>
      <vt:lpstr>Các bước thiết kế CSDL quan hệ</vt:lpstr>
      <vt:lpstr>Các bước thiết kế CSDL quan hệ</vt:lpstr>
      <vt:lpstr>Quá trình thiết kế CSDL</vt:lpstr>
      <vt:lpstr>Thiết kế CSDL mức khái niệm &amp; Logic</vt:lpstr>
      <vt:lpstr>Thiết kế CSDL mức vật lý</vt:lpstr>
      <vt:lpstr>Thiết kế CSDL mức khái niệm</vt:lpstr>
      <vt:lpstr>Các thành phần dữ liệu mức khái niệm</vt:lpstr>
      <vt:lpstr>Khái niệm Thực thể</vt:lpstr>
      <vt:lpstr>Khái niệm thực thể</vt:lpstr>
      <vt:lpstr>Thuộc tính</vt:lpstr>
      <vt:lpstr>Mối quan hệ (Relationship)</vt:lpstr>
      <vt:lpstr>Các loại mối quan hệ</vt:lpstr>
      <vt:lpstr>Quan hệ 1-1</vt:lpstr>
      <vt:lpstr>Quan hệ 1-N</vt:lpstr>
      <vt:lpstr>Quan hệ N-N</vt:lpstr>
      <vt:lpstr>Quan hệ N-N</vt:lpstr>
      <vt:lpstr>Biểu diễn các loại mối quan hệ</vt:lpstr>
      <vt:lpstr>Quy tắc nghiệp vụ</vt:lpstr>
      <vt:lpstr>Bài tập phân tích</vt:lpstr>
      <vt:lpstr>Cơ sở dữ liệu</vt:lpstr>
      <vt:lpstr>Hệ quản trị CSDL MYSQL</vt:lpstr>
      <vt:lpstr>Hệ quản trị CSDL MYSQL</vt:lpstr>
      <vt:lpstr>Hệ quản trị CSDL MYSQL</vt:lpstr>
      <vt:lpstr>Hệ quản trị CSDL MYSQL</vt:lpstr>
      <vt:lpstr>Hệ quản trị CSDL MYSQL</vt:lpstr>
      <vt:lpstr>Hệ quản trị CSDL MYSQL</vt:lpstr>
      <vt:lpstr>Hệ quản trị CSDL MYSQL</vt:lpstr>
      <vt:lpstr>Hệ quản trị CSDL MYSQL</vt:lpstr>
      <vt:lpstr>Hệ quản trị CSDL MYSQL</vt:lpstr>
      <vt:lpstr>Hệ quản trị CSDL MYSQL</vt:lpstr>
      <vt:lpstr>Hệ quản trị CSDL MYSQL</vt:lpstr>
      <vt:lpstr>Hệ quản trị CSDL MYSQL</vt:lpstr>
      <vt:lpstr>Tổng kết bài học</vt:lpstr>
      <vt:lpstr>Tổng kết bài học</vt:lpstr>
      <vt:lpstr>Tổng kết bài học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Do_Quyen</cp:lastModifiedBy>
  <cp:revision>1647</cp:revision>
  <dcterms:created xsi:type="dcterms:W3CDTF">2013-04-23T08:05:33Z</dcterms:created>
  <dcterms:modified xsi:type="dcterms:W3CDTF">2022-07-11T02:48:36Z</dcterms:modified>
</cp:coreProperties>
</file>