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1"/>
  </p:sldMasterIdLst>
  <p:notesMasterIdLst>
    <p:notesMasterId r:id="rId55"/>
  </p:notesMasterIdLst>
  <p:sldIdLst>
    <p:sldId id="541" r:id="rId2"/>
    <p:sldId id="637" r:id="rId3"/>
    <p:sldId id="728" r:id="rId4"/>
    <p:sldId id="714" r:id="rId5"/>
    <p:sldId id="649" r:id="rId6"/>
    <p:sldId id="736" r:id="rId7"/>
    <p:sldId id="650" r:id="rId8"/>
    <p:sldId id="726" r:id="rId9"/>
    <p:sldId id="727" r:id="rId10"/>
    <p:sldId id="676" r:id="rId11"/>
    <p:sldId id="673" r:id="rId12"/>
    <p:sldId id="738" r:id="rId13"/>
    <p:sldId id="672" r:id="rId14"/>
    <p:sldId id="679" r:id="rId15"/>
    <p:sldId id="729" r:id="rId16"/>
    <p:sldId id="739" r:id="rId17"/>
    <p:sldId id="740" r:id="rId18"/>
    <p:sldId id="656" r:id="rId19"/>
    <p:sldId id="685" r:id="rId20"/>
    <p:sldId id="686" r:id="rId21"/>
    <p:sldId id="687" r:id="rId22"/>
    <p:sldId id="688" r:id="rId23"/>
    <p:sldId id="694" r:id="rId24"/>
    <p:sldId id="733" r:id="rId25"/>
    <p:sldId id="689" r:id="rId26"/>
    <p:sldId id="753" r:id="rId27"/>
    <p:sldId id="670" r:id="rId28"/>
    <p:sldId id="658" r:id="rId29"/>
    <p:sldId id="659" r:id="rId30"/>
    <p:sldId id="692" r:id="rId31"/>
    <p:sldId id="662" r:id="rId32"/>
    <p:sldId id="661" r:id="rId33"/>
    <p:sldId id="693" r:id="rId34"/>
    <p:sldId id="663" r:id="rId35"/>
    <p:sldId id="664" r:id="rId36"/>
    <p:sldId id="665" r:id="rId37"/>
    <p:sldId id="667" r:id="rId38"/>
    <p:sldId id="668" r:id="rId39"/>
    <p:sldId id="741" r:id="rId40"/>
    <p:sldId id="742" r:id="rId41"/>
    <p:sldId id="743" r:id="rId42"/>
    <p:sldId id="744" r:id="rId43"/>
    <p:sldId id="750" r:id="rId44"/>
    <p:sldId id="751" r:id="rId45"/>
    <p:sldId id="745" r:id="rId46"/>
    <p:sldId id="746" r:id="rId47"/>
    <p:sldId id="747" r:id="rId48"/>
    <p:sldId id="748" r:id="rId49"/>
    <p:sldId id="752" r:id="rId50"/>
    <p:sldId id="749" r:id="rId51"/>
    <p:sldId id="486" r:id="rId52"/>
    <p:sldId id="669" r:id="rId53"/>
    <p:sldId id="62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5A33"/>
    <a:srgbClr val="0000FF"/>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74021" autoAdjust="0"/>
  </p:normalViewPr>
  <p:slideViewPr>
    <p:cSldViewPr>
      <p:cViewPr varScale="1">
        <p:scale>
          <a:sx n="92" d="100"/>
          <a:sy n="92" d="100"/>
        </p:scale>
        <p:origin x="954" y="90"/>
      </p:cViewPr>
      <p:guideLst>
        <p:guide orient="horz" pos="2160"/>
        <p:guide pos="2880"/>
      </p:guideLst>
    </p:cSldViewPr>
  </p:slideViewPr>
  <p:outlineViewPr>
    <p:cViewPr>
      <p:scale>
        <a:sx n="33" d="100"/>
        <a:sy n="33" d="100"/>
      </p:scale>
      <p:origin x="0" y="32645"/>
    </p:cViewPr>
  </p:outlin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5/17/2023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5FE16BF-6069-8E44-93B5-E788E08AD633}" type="slidenum">
              <a:rPr lang="en-US"/>
              <a:pPr eaLnBrk="1" hangingPunct="1"/>
              <a:t>16</a:t>
            </a:fld>
            <a:endParaRPr lang="en-US"/>
          </a:p>
        </p:txBody>
      </p:sp>
    </p:spTree>
    <p:extLst>
      <p:ext uri="{BB962C8B-B14F-4D97-AF65-F5344CB8AC3E}">
        <p14:creationId xmlns:p14="http://schemas.microsoft.com/office/powerpoint/2010/main" val="145726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3455F09-089F-AE4E-96CF-DEA15518265E}" type="slidenum">
              <a:rPr lang="en-US"/>
              <a:pPr eaLnBrk="1" hangingPunct="1"/>
              <a:t>17</a:t>
            </a:fld>
            <a:endParaRPr lang="en-US"/>
          </a:p>
        </p:txBody>
      </p:sp>
    </p:spTree>
    <p:extLst>
      <p:ext uri="{BB962C8B-B14F-4D97-AF65-F5344CB8AC3E}">
        <p14:creationId xmlns:p14="http://schemas.microsoft.com/office/powerpoint/2010/main" val="960309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3455F09-089F-AE4E-96CF-DEA15518265E}" type="slidenum">
              <a:rPr lang="en-US"/>
              <a:pPr eaLnBrk="1" hangingPunct="1"/>
              <a:t>24</a:t>
            </a:fld>
            <a:endParaRPr lang="en-US"/>
          </a:p>
        </p:txBody>
      </p:sp>
    </p:spTree>
    <p:extLst>
      <p:ext uri="{BB962C8B-B14F-4D97-AF65-F5344CB8AC3E}">
        <p14:creationId xmlns:p14="http://schemas.microsoft.com/office/powerpoint/2010/main" val="3320088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101EA85-BFB8-C44E-8A8F-6006CEC01059}" type="slidenum">
              <a:rPr lang="en-US"/>
              <a:pPr eaLnBrk="1" hangingPunct="1"/>
              <a:t>41</a:t>
            </a:fld>
            <a:endParaRPr lang="en-US"/>
          </a:p>
        </p:txBody>
      </p:sp>
    </p:spTree>
    <p:extLst>
      <p:ext uri="{BB962C8B-B14F-4D97-AF65-F5344CB8AC3E}">
        <p14:creationId xmlns:p14="http://schemas.microsoft.com/office/powerpoint/2010/main" val="1843831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6EFEE49-5DE5-9449-A55C-58A393549CBB}" type="slidenum">
              <a:rPr lang="en-US"/>
              <a:pPr eaLnBrk="1" hangingPunct="1"/>
              <a:t>47</a:t>
            </a:fld>
            <a:endParaRPr lang="en-US"/>
          </a:p>
        </p:txBody>
      </p:sp>
    </p:spTree>
    <p:extLst>
      <p:ext uri="{BB962C8B-B14F-4D97-AF65-F5344CB8AC3E}">
        <p14:creationId xmlns:p14="http://schemas.microsoft.com/office/powerpoint/2010/main" val="2093233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51</a:t>
            </a:fld>
            <a:endParaRPr lang="en-US" smtClean="0"/>
          </a:p>
        </p:txBody>
      </p:sp>
    </p:spTree>
    <p:extLst>
      <p:ext uri="{BB962C8B-B14F-4D97-AF65-F5344CB8AC3E}">
        <p14:creationId xmlns:p14="http://schemas.microsoft.com/office/powerpoint/2010/main" val="401353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53</a:t>
            </a:fld>
            <a:endParaRPr lang="en-US"/>
          </a:p>
        </p:txBody>
      </p:sp>
    </p:spTree>
    <p:extLst>
      <p:ext uri="{BB962C8B-B14F-4D97-AF65-F5344CB8AC3E}">
        <p14:creationId xmlns:p14="http://schemas.microsoft.com/office/powerpoint/2010/main" val="533016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03569F7-6C15-4C5E-BC25-D8179E6A1374}" type="datetime1">
              <a:rPr lang="en-US" smtClean="0"/>
              <a:t>5/17/2023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862FFA9-21CB-4E5A-9B63-1B61879B9B85}" type="datetime1">
              <a:rPr lang="en-US" smtClean="0"/>
              <a:t>5/17/2023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590800"/>
            <a:ext cx="7772400" cy="1362075"/>
          </a:xfrm>
        </p:spPr>
        <p:txBody>
          <a:bodyPr anchor="t"/>
          <a:lstStyle>
            <a:lvl1pPr algn="l">
              <a:defRPr sz="4000" b="1" cap="all">
                <a:solidFill>
                  <a:srgbClr val="FF3300"/>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7" name="Straight Connector 6"/>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9547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463550" indent="-463550">
              <a:lnSpc>
                <a:spcPct val="120000"/>
              </a:lnSpc>
              <a:spcBef>
                <a:spcPts val="600"/>
              </a:spcBef>
              <a:spcAft>
                <a:spcPts val="600"/>
              </a:spcAft>
              <a:buClr>
                <a:srgbClr val="FF5A33"/>
              </a:buClr>
              <a:buFont typeface="Wingdings" pitchFamily="2" charset="2"/>
              <a:buChar char="q"/>
              <a:defRPr sz="2800">
                <a:solidFill>
                  <a:srgbClr val="C00000"/>
                </a:solidFill>
                <a:latin typeface="Segoe UI" pitchFamily="34" charset="0"/>
                <a:cs typeface="Segoe UI" pitchFamily="34" charset="0"/>
              </a:defRPr>
            </a:lvl1pPr>
            <a:lvl2pPr marL="795338" indent="-338138">
              <a:lnSpc>
                <a:spcPct val="120000"/>
              </a:lnSpc>
              <a:spcBef>
                <a:spcPts val="600"/>
              </a:spcBef>
              <a:spcAft>
                <a:spcPts val="600"/>
              </a:spcAft>
              <a:buClr>
                <a:srgbClr val="FF5A33"/>
              </a:buClr>
              <a:buFont typeface="Wingdings" pitchFamily="2" charset="2"/>
              <a:buChar char="v"/>
              <a:defRPr sz="2400">
                <a:latin typeface="Segoe UI" pitchFamily="34" charset="0"/>
                <a:cs typeface="Segoe UI" pitchFamily="34" charset="0"/>
              </a:defRPr>
            </a:lvl2pPr>
            <a:lvl3pPr marL="1143000" indent="-347663">
              <a:lnSpc>
                <a:spcPct val="120000"/>
              </a:lnSpc>
              <a:spcBef>
                <a:spcPts val="600"/>
              </a:spcBef>
              <a:spcAft>
                <a:spcPts val="600"/>
              </a:spcAft>
              <a:buClr>
                <a:srgbClr val="FF5A33"/>
              </a:buClr>
              <a:buFont typeface="Wingdings" pitchFamily="2" charset="2"/>
              <a:buChar char="Ø"/>
              <a:defRPr sz="2000">
                <a:latin typeface="Segoe UI" pitchFamily="34" charset="0"/>
                <a:cs typeface="Segoe UI" pitchFamily="34" charset="0"/>
              </a:defRPr>
            </a:lvl3pPr>
            <a:lvl4pPr marL="1600200" indent="-228600">
              <a:lnSpc>
                <a:spcPct val="120000"/>
              </a:lnSpc>
              <a:spcBef>
                <a:spcPts val="600"/>
              </a:spcBef>
              <a:spcAft>
                <a:spcPts val="600"/>
              </a:spcAft>
              <a:buClr>
                <a:srgbClr val="FF5A33"/>
              </a:buClr>
              <a:buFont typeface="Wingdings" pitchFamily="2" charset="2"/>
              <a:buChar char="ü"/>
              <a:defRPr sz="1800">
                <a:latin typeface="Segoe UI" pitchFamily="34" charset="0"/>
                <a:cs typeface="Segoe UI" pitchFamily="34" charset="0"/>
              </a:defRPr>
            </a:lvl4pPr>
            <a:lvl5pPr marL="2057400" indent="-228600">
              <a:lnSpc>
                <a:spcPct val="120000"/>
              </a:lnSpc>
              <a:spcBef>
                <a:spcPts val="600"/>
              </a:spcBef>
              <a:spcAft>
                <a:spcPts val="600"/>
              </a:spcAft>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D75D319-7640-4177-B750-0B42E45AD933}" type="datetime1">
              <a:rPr lang="en-US" smtClean="0"/>
              <a:t>5/17/2023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9C9A9AA-6938-4DB0-A47F-3BD819E5552C}" type="datetime1">
              <a:rPr lang="en-US" smtClean="0"/>
              <a:t>5/17/2023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9630C2E-59ED-49F0-8BC2-326462F9B64E}" type="datetime1">
              <a:rPr lang="en-US" smtClean="0"/>
              <a:t>5/17/2023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C025109-2298-4502-B690-976F5C422723}" type="datetime1">
              <a:rPr lang="en-US" smtClean="0"/>
              <a:t>5/17/2023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p>
            <a:fld id="{3E3CF364-6C04-4C89-AB76-417EAB691826}" type="datetime1">
              <a:rPr lang="en-US" smtClean="0"/>
              <a:t>5/17/2023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C7CE13F-7607-41B0-A039-9C2FA819D15D}" type="datetime1">
              <a:rPr lang="en-US" smtClean="0"/>
              <a:t>5/17/2023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859FF27-5479-40A7-A370-A4197224AE14}" type="datetime1">
              <a:rPr lang="en-US" smtClean="0"/>
              <a:t>5/17/2023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C8163B8-B940-46A8-AECC-A2097860A5DE}" type="datetime1">
              <a:rPr lang="en-US" smtClean="0"/>
              <a:t>5/17/2023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648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
        <p:nvSpPr>
          <p:cNvPr id="7" name="Footer Placeholder 3"/>
          <p:cNvSpPr txBox="1">
            <a:spLocks/>
          </p:cNvSpPr>
          <p:nvPr userDrawn="1"/>
        </p:nvSpPr>
        <p:spPr>
          <a:xfrm>
            <a:off x="457200" y="6370955"/>
            <a:ext cx="38100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latin typeface="Segoe UI" pitchFamily="34" charset="0"/>
                <a:cs typeface="Segoe UI" pitchFamily="34" charset="0"/>
              </a:rPr>
              <a:t>Bài</a:t>
            </a:r>
            <a:r>
              <a:rPr lang="vi-VN" sz="1200" smtClean="0">
                <a:latin typeface="Segoe UI" pitchFamily="34" charset="0"/>
                <a:cs typeface="Segoe UI" pitchFamily="34" charset="0"/>
              </a:rPr>
              <a:t> </a:t>
            </a:r>
            <a:r>
              <a:rPr lang="en-US" sz="1200" smtClean="0">
                <a:latin typeface="Segoe UI" pitchFamily="34" charset="0"/>
                <a:cs typeface="Segoe UI" pitchFamily="34" charset="0"/>
              </a:rPr>
              <a:t>3: </a:t>
            </a:r>
            <a:r>
              <a:rPr lang="en-US" sz="1200" smtClean="0"/>
              <a:t>MÔ HÌNH ERD VÀ CHUẨN HOÁ CƠ SỞ DỮ LIỆU</a:t>
            </a:r>
          </a:p>
        </p:txBody>
      </p:sp>
      <p:cxnSp>
        <p:nvCxnSpPr>
          <p:cNvPr id="8" name="Straight Connector 7"/>
          <p:cNvCxnSpPr/>
          <p:nvPr userDrawn="1"/>
        </p:nvCxnSpPr>
        <p:spPr>
          <a:xfrm>
            <a:off x="457200" y="6340475"/>
            <a:ext cx="8229600" cy="0"/>
          </a:xfrm>
          <a:prstGeom prst="line">
            <a:avLst/>
          </a:prstGeom>
          <a:ln w="3175">
            <a:solidFill>
              <a:srgbClr val="FF33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 id="2147483685" r:id="rId1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slideLayout" Target="../slideLayouts/slideLayout2.xml"/><Relationship Id="rId7" Type="http://schemas.microsoft.com/office/2007/relationships/hdphoto" Target="../media/hdphoto4.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notesSlide" Target="../notesSlides/notesSlide7.xml"/><Relationship Id="rId9" Type="http://schemas.microsoft.com/office/2007/relationships/hdphoto" Target="../media/hdphoto5.wdp"/></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mtClean="0"/>
              <a:t>Bài 3: Mô hình ERD </a:t>
            </a:r>
            <a:r>
              <a:rPr lang="en-US"/>
              <a:t>và chuẩn hoá cơ sở dữ liệu</a:t>
            </a:r>
          </a:p>
          <a:p>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Lược đồ erd</a:t>
            </a:r>
          </a:p>
        </p:txBody>
      </p:sp>
      <p:sp>
        <p:nvSpPr>
          <p:cNvPr id="3" name="Content Placeholder 2"/>
          <p:cNvSpPr>
            <a:spLocks noGrp="1"/>
          </p:cNvSpPr>
          <p:nvPr>
            <p:ph idx="1"/>
          </p:nvPr>
        </p:nvSpPr>
        <p:spPr/>
        <p:txBody>
          <a:bodyPr>
            <a:normAutofit fontScale="85000" lnSpcReduction="20000"/>
          </a:bodyPr>
          <a:lstStyle/>
          <a:p>
            <a:pPr marL="342900" lvl="1" indent="-342900" fontAlgn="base">
              <a:spcBef>
                <a:spcPts val="1200"/>
              </a:spcBef>
              <a:buBlip>
                <a:blip r:embed="rId2"/>
              </a:buBlip>
            </a:pPr>
            <a:r>
              <a:rPr lang="en-US" sz="2800" b="1" smtClean="0">
                <a:solidFill>
                  <a:srgbClr val="953735"/>
                </a:solidFill>
              </a:rPr>
              <a:t>ERD </a:t>
            </a:r>
            <a:r>
              <a:rPr lang="en-US" sz="2800" smtClean="0">
                <a:solidFill>
                  <a:srgbClr val="953735"/>
                </a:solidFill>
              </a:rPr>
              <a:t>thể </a:t>
            </a:r>
            <a:r>
              <a:rPr lang="en-US" sz="2800">
                <a:solidFill>
                  <a:srgbClr val="953735"/>
                </a:solidFill>
              </a:rPr>
              <a:t>hiện </a:t>
            </a:r>
            <a:r>
              <a:rPr lang="en-US" sz="2800" smtClean="0">
                <a:solidFill>
                  <a:srgbClr val="953735"/>
                </a:solidFill>
              </a:rPr>
              <a:t>tất </a:t>
            </a:r>
            <a:r>
              <a:rPr lang="en-US" sz="2800">
                <a:solidFill>
                  <a:srgbClr val="953735"/>
                </a:solidFill>
              </a:rPr>
              <a:t>cả</a:t>
            </a:r>
            <a:r>
              <a:rPr lang="en-US" sz="2800" b="1">
                <a:solidFill>
                  <a:srgbClr val="953735"/>
                </a:solidFill>
              </a:rPr>
              <a:t> </a:t>
            </a:r>
            <a:r>
              <a:rPr lang="en-US" sz="2800">
                <a:solidFill>
                  <a:srgbClr val="953735"/>
                </a:solidFill>
              </a:rPr>
              <a:t>các </a:t>
            </a:r>
            <a:r>
              <a:rPr lang="en-US" sz="2800" b="1">
                <a:solidFill>
                  <a:srgbClr val="953735"/>
                </a:solidFill>
              </a:rPr>
              <a:t>mối quan </a:t>
            </a:r>
            <a:r>
              <a:rPr lang="en-US" sz="2800" b="1" smtClean="0">
                <a:solidFill>
                  <a:srgbClr val="953735"/>
                </a:solidFill>
              </a:rPr>
              <a:t>hệ </a:t>
            </a:r>
            <a:r>
              <a:rPr lang="en-US" sz="2800" smtClean="0">
                <a:solidFill>
                  <a:srgbClr val="953735"/>
                </a:solidFill>
              </a:rPr>
              <a:t>của các </a:t>
            </a:r>
            <a:r>
              <a:rPr lang="en-US" sz="2800" b="1" smtClean="0">
                <a:solidFill>
                  <a:srgbClr val="953735"/>
                </a:solidFill>
              </a:rPr>
              <a:t>Tập </a:t>
            </a:r>
            <a:r>
              <a:rPr lang="en-US" sz="2800" b="1">
                <a:solidFill>
                  <a:srgbClr val="953735"/>
                </a:solidFill>
              </a:rPr>
              <a:t>thực </a:t>
            </a:r>
            <a:r>
              <a:rPr lang="en-US" sz="2800" b="1" smtClean="0">
                <a:solidFill>
                  <a:srgbClr val="953735"/>
                </a:solidFill>
              </a:rPr>
              <a:t>thể </a:t>
            </a:r>
            <a:r>
              <a:rPr lang="en-US" sz="2800">
                <a:solidFill>
                  <a:srgbClr val="953735"/>
                </a:solidFill>
              </a:rPr>
              <a:t>và </a:t>
            </a:r>
            <a:r>
              <a:rPr lang="en-US" sz="2800" smtClean="0">
                <a:solidFill>
                  <a:srgbClr val="953735"/>
                </a:solidFill>
              </a:rPr>
              <a:t>trên cùng 1 s</a:t>
            </a:r>
            <a:r>
              <a:rPr lang="vi-VN" sz="2800" smtClean="0">
                <a:solidFill>
                  <a:srgbClr val="953735"/>
                </a:solidFill>
              </a:rPr>
              <a:t>ơ</a:t>
            </a:r>
            <a:r>
              <a:rPr lang="en-US" sz="2800">
                <a:solidFill>
                  <a:srgbClr val="953735"/>
                </a:solidFill>
              </a:rPr>
              <a:t> đồ</a:t>
            </a:r>
            <a:endParaRPr lang="en-US" sz="2800" b="1">
              <a:solidFill>
                <a:srgbClr val="953735"/>
              </a:solidFill>
            </a:endParaRPr>
          </a:p>
          <a:p>
            <a:pPr marL="342900" lvl="1" indent="-342900" fontAlgn="base">
              <a:lnSpc>
                <a:spcPct val="120000"/>
              </a:lnSpc>
              <a:spcBef>
                <a:spcPts val="1200"/>
              </a:spcBef>
              <a:buBlip>
                <a:blip r:embed="rId2"/>
              </a:buBlip>
            </a:pPr>
            <a:r>
              <a:rPr lang="vi-VN" sz="2800" b="1" smtClean="0">
                <a:solidFill>
                  <a:srgbClr val="953735"/>
                </a:solidFill>
              </a:rPr>
              <a:t>Thực </a:t>
            </a:r>
            <a:r>
              <a:rPr lang="vi-VN" sz="2800" b="1">
                <a:solidFill>
                  <a:srgbClr val="953735"/>
                </a:solidFill>
              </a:rPr>
              <a:t>thể </a:t>
            </a:r>
            <a:r>
              <a:rPr lang="vi-VN" sz="2800">
                <a:solidFill>
                  <a:srgbClr val="953735"/>
                </a:solidFill>
              </a:rPr>
              <a:t>được biểu diễn bằng một </a:t>
            </a:r>
            <a:r>
              <a:rPr lang="vi-VN" sz="2800" b="1">
                <a:solidFill>
                  <a:srgbClr val="953735"/>
                </a:solidFill>
              </a:rPr>
              <a:t>hình chữ nhật</a:t>
            </a:r>
            <a:r>
              <a:rPr lang="vi-VN" sz="2800">
                <a:solidFill>
                  <a:srgbClr val="953735"/>
                </a:solidFill>
              </a:rPr>
              <a:t> có ghi tên của thực thể (</a:t>
            </a:r>
            <a:r>
              <a:rPr lang="vi-VN" sz="2800" i="1">
                <a:solidFill>
                  <a:srgbClr val="953735"/>
                </a:solidFill>
              </a:rPr>
              <a:t>Hình 1a và </a:t>
            </a:r>
            <a:r>
              <a:rPr lang="vi-VN" sz="2800" i="1" smtClean="0">
                <a:solidFill>
                  <a:srgbClr val="953735"/>
                </a:solidFill>
              </a:rPr>
              <a:t>1b</a:t>
            </a:r>
            <a:r>
              <a:rPr lang="en-US" sz="2800" i="1" smtClean="0">
                <a:solidFill>
                  <a:srgbClr val="953735"/>
                </a:solidFill>
              </a:rPr>
              <a:t>, slide 10</a:t>
            </a:r>
            <a:r>
              <a:rPr lang="vi-VN" sz="2800" smtClean="0">
                <a:solidFill>
                  <a:srgbClr val="953735"/>
                </a:solidFill>
              </a:rPr>
              <a:t>).</a:t>
            </a:r>
            <a:endParaRPr lang="vi-VN" sz="2800">
              <a:solidFill>
                <a:srgbClr val="953735"/>
              </a:solidFill>
            </a:endParaRPr>
          </a:p>
          <a:p>
            <a:pPr marL="342900" lvl="1" indent="-342900" fontAlgn="base">
              <a:lnSpc>
                <a:spcPct val="120000"/>
              </a:lnSpc>
              <a:spcBef>
                <a:spcPts val="1200"/>
              </a:spcBef>
              <a:buBlip>
                <a:blip r:embed="rId2"/>
              </a:buBlip>
            </a:pPr>
            <a:r>
              <a:rPr lang="vi-VN" sz="2800" b="1">
                <a:solidFill>
                  <a:srgbClr val="953735"/>
                </a:solidFill>
              </a:rPr>
              <a:t>Liên kết </a:t>
            </a:r>
            <a:r>
              <a:rPr lang="vi-VN" sz="2800">
                <a:solidFill>
                  <a:srgbClr val="953735"/>
                </a:solidFill>
              </a:rPr>
              <a:t>được biểu diễn bằng một</a:t>
            </a:r>
            <a:r>
              <a:rPr lang="vi-VN" sz="2800" b="1">
                <a:solidFill>
                  <a:srgbClr val="953735"/>
                </a:solidFill>
              </a:rPr>
              <a:t> hình thoi </a:t>
            </a:r>
            <a:r>
              <a:rPr lang="vi-VN" sz="2800">
                <a:solidFill>
                  <a:srgbClr val="953735"/>
                </a:solidFill>
              </a:rPr>
              <a:t>nối đến các thực thể tham gia liên kết (</a:t>
            </a:r>
            <a:r>
              <a:rPr lang="vi-VN" sz="2800" i="1">
                <a:solidFill>
                  <a:srgbClr val="953735"/>
                </a:solidFill>
              </a:rPr>
              <a:t>Hình </a:t>
            </a:r>
            <a:r>
              <a:rPr lang="vi-VN" sz="2800" i="1" smtClean="0">
                <a:solidFill>
                  <a:srgbClr val="953735"/>
                </a:solidFill>
              </a:rPr>
              <a:t>1b</a:t>
            </a:r>
            <a:r>
              <a:rPr lang="en-US" sz="2800" i="1" smtClean="0">
                <a:solidFill>
                  <a:srgbClr val="953735"/>
                </a:solidFill>
              </a:rPr>
              <a:t>, </a:t>
            </a:r>
            <a:r>
              <a:rPr lang="en-US" sz="2800" i="1">
                <a:solidFill>
                  <a:srgbClr val="953735"/>
                </a:solidFill>
              </a:rPr>
              <a:t>slide </a:t>
            </a:r>
            <a:r>
              <a:rPr lang="en-US" sz="2800" i="1" smtClean="0">
                <a:solidFill>
                  <a:srgbClr val="953735"/>
                </a:solidFill>
              </a:rPr>
              <a:t>10</a:t>
            </a:r>
            <a:r>
              <a:rPr lang="vi-VN" sz="2800" smtClean="0">
                <a:solidFill>
                  <a:srgbClr val="953735"/>
                </a:solidFill>
              </a:rPr>
              <a:t>).</a:t>
            </a:r>
            <a:endParaRPr lang="vi-VN" sz="2800">
              <a:solidFill>
                <a:srgbClr val="953735"/>
              </a:solidFill>
            </a:endParaRPr>
          </a:p>
          <a:p>
            <a:pPr marL="342900" lvl="1" indent="-342900" fontAlgn="base">
              <a:spcBef>
                <a:spcPts val="1200"/>
              </a:spcBef>
              <a:buBlip>
                <a:blip r:embed="rId2"/>
              </a:buBlip>
            </a:pPr>
            <a:r>
              <a:rPr lang="vi-VN" sz="2800" b="1">
                <a:solidFill>
                  <a:srgbClr val="953735"/>
                </a:solidFill>
              </a:rPr>
              <a:t>Bản số </a:t>
            </a:r>
            <a:r>
              <a:rPr lang="vi-VN" sz="2800">
                <a:solidFill>
                  <a:srgbClr val="953735"/>
                </a:solidFill>
              </a:rPr>
              <a:t>của thực thể tham liên kết </a:t>
            </a:r>
            <a:r>
              <a:rPr lang="en-US" sz="2800">
                <a:solidFill>
                  <a:srgbClr val="953735"/>
                </a:solidFill>
              </a:rPr>
              <a:t>chỉ </a:t>
            </a:r>
            <a:r>
              <a:rPr lang="vi-VN" sz="2800">
                <a:solidFill>
                  <a:srgbClr val="953735"/>
                </a:solidFill>
              </a:rPr>
              <a:t>số </a:t>
            </a:r>
            <a:r>
              <a:rPr lang="en-US" sz="2800">
                <a:solidFill>
                  <a:srgbClr val="953735"/>
                </a:solidFill>
              </a:rPr>
              <a:t>thực</a:t>
            </a:r>
            <a:r>
              <a:rPr lang="vi-VN" sz="2800">
                <a:solidFill>
                  <a:srgbClr val="953735"/>
                </a:solidFill>
              </a:rPr>
              <a:t> thể</a:t>
            </a:r>
            <a:r>
              <a:rPr lang="en-US" sz="2800">
                <a:solidFill>
                  <a:srgbClr val="953735"/>
                </a:solidFill>
              </a:rPr>
              <a:t> tối đa </a:t>
            </a:r>
            <a:r>
              <a:rPr lang="vi-VN" sz="2800">
                <a:solidFill>
                  <a:srgbClr val="953735"/>
                </a:solidFill>
              </a:rPr>
              <a:t>tham gia vào liên kết </a:t>
            </a:r>
            <a:endParaRPr lang="en-US" sz="2800" smtClean="0">
              <a:solidFill>
                <a:srgbClr val="953735"/>
              </a:solidFill>
            </a:endParaRPr>
          </a:p>
          <a:p>
            <a:pPr marL="690562" lvl="2" indent="-342900" fontAlgn="base">
              <a:spcBef>
                <a:spcPts val="1200"/>
              </a:spcBef>
              <a:buBlip>
                <a:blip r:embed="rId2"/>
              </a:buBlip>
            </a:pPr>
            <a:r>
              <a:rPr lang="vi-VN" sz="2600" smtClean="0">
                <a:solidFill>
                  <a:srgbClr val="953735"/>
                </a:solidFill>
              </a:rPr>
              <a:t>Được biểu </a:t>
            </a:r>
            <a:r>
              <a:rPr lang="vi-VN" sz="2600">
                <a:solidFill>
                  <a:srgbClr val="953735"/>
                </a:solidFill>
              </a:rPr>
              <a:t>diễn bằng </a:t>
            </a:r>
            <a:r>
              <a:rPr lang="vi-VN" sz="2600" smtClean="0">
                <a:solidFill>
                  <a:srgbClr val="953735"/>
                </a:solidFill>
              </a:rPr>
              <a:t>một</a:t>
            </a:r>
            <a:r>
              <a:rPr lang="en-US" sz="2600" smtClean="0">
                <a:solidFill>
                  <a:srgbClr val="953735"/>
                </a:solidFill>
              </a:rPr>
              <a:t> chữ số (0,1 hay N)</a:t>
            </a:r>
          </a:p>
          <a:p>
            <a:pPr marL="690562" lvl="2" indent="-342900" fontAlgn="base">
              <a:spcBef>
                <a:spcPts val="1200"/>
              </a:spcBef>
              <a:buBlip>
                <a:blip r:embed="rId2"/>
              </a:buBlip>
            </a:pPr>
            <a:r>
              <a:rPr lang="en-US" sz="2600" smtClean="0">
                <a:solidFill>
                  <a:srgbClr val="953735"/>
                </a:solidFill>
              </a:rPr>
              <a:t>Hoặc</a:t>
            </a:r>
            <a:r>
              <a:rPr lang="vi-VN" sz="2600" smtClean="0">
                <a:solidFill>
                  <a:srgbClr val="953735"/>
                </a:solidFill>
              </a:rPr>
              <a:t> cặp </a:t>
            </a:r>
            <a:r>
              <a:rPr lang="vi-VN" sz="2600">
                <a:solidFill>
                  <a:srgbClr val="953735"/>
                </a:solidFill>
              </a:rPr>
              <a:t>số như </a:t>
            </a:r>
            <a:r>
              <a:rPr lang="vi-VN" sz="2600" smtClean="0">
                <a:solidFill>
                  <a:srgbClr val="953735"/>
                </a:solidFill>
              </a:rPr>
              <a:t>0:N</a:t>
            </a:r>
            <a:r>
              <a:rPr lang="en-US" sz="2600" smtClean="0">
                <a:solidFill>
                  <a:srgbClr val="953735"/>
                </a:solidFill>
              </a:rPr>
              <a:t> </a:t>
            </a:r>
            <a:r>
              <a:rPr lang="vi-VN" sz="2600" smtClean="0">
                <a:solidFill>
                  <a:srgbClr val="953735"/>
                </a:solidFill>
              </a:rPr>
              <a:t>lần </a:t>
            </a:r>
            <a:r>
              <a:rPr lang="vi-VN" sz="2600">
                <a:solidFill>
                  <a:srgbClr val="953735"/>
                </a:solidFill>
              </a:rPr>
              <a:t>lượt là </a:t>
            </a:r>
            <a:r>
              <a:rPr lang="en-US" sz="2600" smtClean="0">
                <a:solidFill>
                  <a:srgbClr val="953735"/>
                </a:solidFill>
              </a:rPr>
              <a:t>bản số tối </a:t>
            </a:r>
            <a:r>
              <a:rPr lang="en-US" sz="2600">
                <a:solidFill>
                  <a:srgbClr val="953735"/>
                </a:solidFill>
              </a:rPr>
              <a:t>thiểu</a:t>
            </a:r>
            <a:r>
              <a:rPr lang="vi-VN" sz="2600">
                <a:solidFill>
                  <a:srgbClr val="953735"/>
                </a:solidFill>
              </a:rPr>
              <a:t> và </a:t>
            </a:r>
            <a:r>
              <a:rPr lang="en-US" sz="2600">
                <a:solidFill>
                  <a:srgbClr val="953735"/>
                </a:solidFill>
              </a:rPr>
              <a:t>tối </a:t>
            </a:r>
            <a:r>
              <a:rPr lang="en-US" sz="2600" smtClean="0">
                <a:solidFill>
                  <a:srgbClr val="953735"/>
                </a:solidFill>
              </a:rPr>
              <a:t>đa </a:t>
            </a:r>
            <a:r>
              <a:rPr lang="vi-VN" sz="2600" smtClean="0">
                <a:solidFill>
                  <a:srgbClr val="953735"/>
                </a:solidFill>
              </a:rPr>
              <a:t>(</a:t>
            </a:r>
            <a:r>
              <a:rPr lang="vi-VN" sz="2600" i="1" smtClean="0">
                <a:solidFill>
                  <a:srgbClr val="953735"/>
                </a:solidFill>
              </a:rPr>
              <a:t>Hình 1a</a:t>
            </a:r>
            <a:r>
              <a:rPr lang="en-US" sz="2600" i="1" smtClean="0">
                <a:solidFill>
                  <a:srgbClr val="953735"/>
                </a:solidFill>
              </a:rPr>
              <a:t>, </a:t>
            </a:r>
            <a:r>
              <a:rPr lang="en-US" sz="2600" i="1">
                <a:solidFill>
                  <a:srgbClr val="953735"/>
                </a:solidFill>
              </a:rPr>
              <a:t>slide </a:t>
            </a:r>
            <a:r>
              <a:rPr lang="en-US" sz="2600" i="1" smtClean="0">
                <a:solidFill>
                  <a:srgbClr val="953735"/>
                </a:solidFill>
              </a:rPr>
              <a:t>10</a:t>
            </a:r>
            <a:r>
              <a:rPr lang="vi-VN" sz="2600" smtClean="0">
                <a:solidFill>
                  <a:srgbClr val="953735"/>
                </a:solidFill>
              </a:rPr>
              <a:t>).</a:t>
            </a:r>
            <a:endParaRPr lang="en-US" sz="2600">
              <a:solidFill>
                <a:srgbClr val="953735"/>
              </a:solidFill>
            </a:endParaRPr>
          </a:p>
        </p:txBody>
      </p:sp>
      <p:sp>
        <p:nvSpPr>
          <p:cNvPr id="4" name="Slide Number Placeholder 3"/>
          <p:cNvSpPr>
            <a:spLocks noGrp="1"/>
          </p:cNvSpPr>
          <p:nvPr>
            <p:ph type="sldNum" sz="quarter" idx="12"/>
          </p:nvPr>
        </p:nvSpPr>
        <p:spPr/>
        <p:txBody>
          <a:bodyPr/>
          <a:lstStyle/>
          <a:p>
            <a:fld id="{8AACEE26-D979-411F-B229-D9F26BAEDF07}" type="slidenum">
              <a:rPr lang="en-US" smtClean="0"/>
              <a:t>10</a:t>
            </a:fld>
            <a:endParaRPr lang="en-US" dirty="0"/>
          </a:p>
        </p:txBody>
      </p:sp>
    </p:spTree>
    <p:extLst>
      <p:ext uri="{BB962C8B-B14F-4D97-AF65-F5344CB8AC3E}">
        <p14:creationId xmlns:p14="http://schemas.microsoft.com/office/powerpoint/2010/main" val="176724283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Lược đồ erd</a:t>
            </a:r>
          </a:p>
        </p:txBody>
      </p:sp>
      <p:sp>
        <p:nvSpPr>
          <p:cNvPr id="3" name="Content Placeholder 2"/>
          <p:cNvSpPr>
            <a:spLocks noGrp="1"/>
          </p:cNvSpPr>
          <p:nvPr>
            <p:ph idx="1"/>
          </p:nvPr>
        </p:nvSpPr>
        <p:spPr/>
        <p:txBody>
          <a:bodyPr>
            <a:normAutofit/>
          </a:bodyPr>
          <a:lstStyle/>
          <a:p>
            <a:pPr>
              <a:spcBef>
                <a:spcPts val="1200"/>
              </a:spcBef>
              <a:buBlip>
                <a:blip r:embed="rId2"/>
              </a:buBlip>
            </a:pPr>
            <a:r>
              <a:rPr lang="en-US" smtClean="0">
                <a:solidFill>
                  <a:srgbClr val="953735"/>
                </a:solidFill>
              </a:rPr>
              <a:t>Qui ước các biểu diễn trong ERD:</a:t>
            </a:r>
            <a:endParaRPr lang="en-US">
              <a:solidFill>
                <a:srgbClr val="953735"/>
              </a:solidFill>
            </a:endParaRPr>
          </a:p>
          <a:p>
            <a:pPr marL="457200" lvl="1" indent="0" fontAlgn="base">
              <a:lnSpc>
                <a:spcPct val="120000"/>
              </a:lnSpc>
              <a:spcBef>
                <a:spcPts val="1200"/>
              </a:spcBef>
              <a:buNone/>
            </a:pPr>
            <a:endParaRPr lang="en-US" sz="3100"/>
          </a:p>
          <a:p>
            <a:pPr lvl="1">
              <a:lnSpc>
                <a:spcPct val="140000"/>
              </a:lnSpc>
              <a:spcBef>
                <a:spcPts val="1200"/>
              </a:spcBef>
              <a:buBlip>
                <a:blip r:embed="rId3"/>
              </a:buBlip>
            </a:pPr>
            <a:endParaRPr lang="en-US" sz="3100"/>
          </a:p>
        </p:txBody>
      </p:sp>
      <p:sp>
        <p:nvSpPr>
          <p:cNvPr id="4" name="Slide Number Placeholder 3"/>
          <p:cNvSpPr>
            <a:spLocks noGrp="1"/>
          </p:cNvSpPr>
          <p:nvPr>
            <p:ph type="sldNum" sz="quarter" idx="12"/>
          </p:nvPr>
        </p:nvSpPr>
        <p:spPr/>
        <p:txBody>
          <a:bodyPr/>
          <a:lstStyle/>
          <a:p>
            <a:fld id="{8AACEE26-D979-411F-B229-D9F26BAEDF07}" type="slidenum">
              <a:rPr lang="en-US" smtClean="0"/>
              <a:t>11</a:t>
            </a:fld>
            <a:endParaRPr lang="en-US" dirty="0"/>
          </a:p>
        </p:txBody>
      </p:sp>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752600"/>
            <a:ext cx="8010003" cy="4191000"/>
          </a:xfrm>
          <a:prstGeom prst="rect">
            <a:avLst/>
          </a:prstGeom>
        </p:spPr>
      </p:pic>
    </p:spTree>
    <p:extLst>
      <p:ext uri="{BB962C8B-B14F-4D97-AF65-F5344CB8AC3E}">
        <p14:creationId xmlns:p14="http://schemas.microsoft.com/office/powerpoint/2010/main" val="27605419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Lược đồ erd</a:t>
            </a:r>
          </a:p>
        </p:txBody>
      </p:sp>
      <p:sp>
        <p:nvSpPr>
          <p:cNvPr id="3" name="Content Placeholder 2"/>
          <p:cNvSpPr>
            <a:spLocks noGrp="1"/>
          </p:cNvSpPr>
          <p:nvPr>
            <p:ph idx="1"/>
          </p:nvPr>
        </p:nvSpPr>
        <p:spPr/>
        <p:txBody>
          <a:bodyPr>
            <a:normAutofit/>
          </a:bodyPr>
          <a:lstStyle/>
          <a:p>
            <a:pPr>
              <a:spcBef>
                <a:spcPts val="1200"/>
              </a:spcBef>
              <a:buBlip>
                <a:blip r:embed="rId2"/>
              </a:buBlip>
            </a:pPr>
            <a:r>
              <a:rPr lang="en-US" smtClean="0">
                <a:solidFill>
                  <a:srgbClr val="953735"/>
                </a:solidFill>
              </a:rPr>
              <a:t>Qui ước các biểu diễn trong ERD:</a:t>
            </a:r>
            <a:endParaRPr lang="en-US">
              <a:solidFill>
                <a:srgbClr val="953735"/>
              </a:solidFill>
            </a:endParaRPr>
          </a:p>
          <a:p>
            <a:pPr marL="457200" lvl="1" indent="0" fontAlgn="base">
              <a:lnSpc>
                <a:spcPct val="120000"/>
              </a:lnSpc>
              <a:spcBef>
                <a:spcPts val="1200"/>
              </a:spcBef>
              <a:buNone/>
            </a:pPr>
            <a:endParaRPr lang="en-US" sz="3100"/>
          </a:p>
          <a:p>
            <a:pPr lvl="1">
              <a:lnSpc>
                <a:spcPct val="140000"/>
              </a:lnSpc>
              <a:spcBef>
                <a:spcPts val="1200"/>
              </a:spcBef>
              <a:buBlip>
                <a:blip r:embed="rId3"/>
              </a:buBlip>
            </a:pPr>
            <a:endParaRPr lang="en-US" sz="3100"/>
          </a:p>
        </p:txBody>
      </p:sp>
      <p:sp>
        <p:nvSpPr>
          <p:cNvPr id="4" name="Slide Number Placeholder 3"/>
          <p:cNvSpPr>
            <a:spLocks noGrp="1"/>
          </p:cNvSpPr>
          <p:nvPr>
            <p:ph type="sldNum" sz="quarter" idx="12"/>
          </p:nvPr>
        </p:nvSpPr>
        <p:spPr/>
        <p:txBody>
          <a:bodyPr/>
          <a:lstStyle/>
          <a:p>
            <a:fld id="{8AACEE26-D979-411F-B229-D9F26BAEDF07}" type="slidenum">
              <a:rPr lang="en-US" smtClean="0"/>
              <a:t>12</a:t>
            </a:fld>
            <a:endParaRPr lang="en-US" dirty="0"/>
          </a:p>
        </p:txBody>
      </p:sp>
      <p:pic>
        <p:nvPicPr>
          <p:cNvPr id="2050" name="Picture 2" descr="ERD là gì"/>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752600"/>
            <a:ext cx="8339906"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20189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Lược đồ erd</a:t>
            </a:r>
          </a:p>
        </p:txBody>
      </p:sp>
      <p:sp>
        <p:nvSpPr>
          <p:cNvPr id="3" name="Slide Number Placeholder 2"/>
          <p:cNvSpPr>
            <a:spLocks noGrp="1"/>
          </p:cNvSpPr>
          <p:nvPr>
            <p:ph type="sldNum" sz="quarter" idx="12"/>
          </p:nvPr>
        </p:nvSpPr>
        <p:spPr/>
        <p:txBody>
          <a:bodyPr/>
          <a:lstStyle/>
          <a:p>
            <a:fld id="{8AACEE26-D979-411F-B229-D9F26BAEDF07}" type="slidenum">
              <a:rPr lang="en-US" smtClean="0"/>
              <a:t>13</a:t>
            </a:fld>
            <a:endParaRPr lang="en-US" dirty="0"/>
          </a:p>
        </p:txBody>
      </p:sp>
      <p:sp>
        <p:nvSpPr>
          <p:cNvPr id="35" name="Rectangle 34"/>
          <p:cNvSpPr/>
          <p:nvPr/>
        </p:nvSpPr>
        <p:spPr>
          <a:xfrm>
            <a:off x="520698" y="1000780"/>
            <a:ext cx="8184699" cy="523220"/>
          </a:xfrm>
          <a:prstGeom prst="rect">
            <a:avLst/>
          </a:prstGeom>
        </p:spPr>
        <p:txBody>
          <a:bodyPr wrap="square">
            <a:spAutoFit/>
          </a:bodyPr>
          <a:lstStyle/>
          <a:p>
            <a:pPr marL="342900" lvl="1" indent="-342900" fontAlgn="base">
              <a:spcBef>
                <a:spcPts val="1200"/>
              </a:spcBef>
              <a:buBlip>
                <a:blip r:embed="rId2"/>
              </a:buBlip>
            </a:pPr>
            <a:r>
              <a:rPr lang="en-US" sz="2800" smtClean="0">
                <a:solidFill>
                  <a:srgbClr val="953735"/>
                </a:solidFill>
                <a:latin typeface="Segoe UI" pitchFamily="34" charset="0"/>
                <a:cs typeface="Segoe UI" pitchFamily="34" charset="0"/>
              </a:rPr>
              <a:t>Dùng </a:t>
            </a:r>
            <a:r>
              <a:rPr lang="en-US" sz="2800">
                <a:hlinkClick r:id="rId3"/>
              </a:rPr>
              <a:t>diagrams.net</a:t>
            </a:r>
            <a:r>
              <a:rPr lang="en-US" sz="2800" smtClean="0">
                <a:solidFill>
                  <a:srgbClr val="953735"/>
                </a:solidFill>
                <a:latin typeface="Segoe UI" pitchFamily="34" charset="0"/>
                <a:cs typeface="Segoe UI" pitchFamily="34" charset="0"/>
              </a:rPr>
              <a:t> để vẽ lược đồ ERD</a:t>
            </a:r>
            <a:endParaRPr lang="en-US" sz="2800">
              <a:solidFill>
                <a:srgbClr val="953735"/>
              </a:solidFill>
              <a:latin typeface="Segoe UI" pitchFamily="34" charset="0"/>
              <a:cs typeface="Segoe UI" pitchFamily="34" charset="0"/>
            </a:endParaRPr>
          </a:p>
        </p:txBody>
      </p:sp>
      <p:pic>
        <p:nvPicPr>
          <p:cNvPr id="36" name="Picture 3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1676400"/>
            <a:ext cx="7561118" cy="4495800"/>
          </a:xfrm>
          <a:prstGeom prst="rect">
            <a:avLst/>
          </a:prstGeom>
        </p:spPr>
      </p:pic>
    </p:spTree>
    <p:extLst>
      <p:ext uri="{BB962C8B-B14F-4D97-AF65-F5344CB8AC3E}">
        <p14:creationId xmlns:p14="http://schemas.microsoft.com/office/powerpoint/2010/main" val="338736865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5" name="Slide Number Placeholder 4"/>
          <p:cNvSpPr>
            <a:spLocks noGrp="1"/>
          </p:cNvSpPr>
          <p:nvPr>
            <p:ph type="sldNum" sz="quarter" idx="12"/>
          </p:nvPr>
        </p:nvSpPr>
        <p:spPr/>
        <p:txBody>
          <a:bodyPr/>
          <a:lstStyle/>
          <a:p>
            <a:fld id="{8AACEE26-D979-411F-B229-D9F26BAEDF07}" type="slidenum">
              <a:rPr lang="en-US" smtClean="0"/>
              <a:t>14</a:t>
            </a:fld>
            <a:endParaRPr lang="en-US" dirty="0"/>
          </a:p>
        </p:txBody>
      </p:sp>
      <p:pic>
        <p:nvPicPr>
          <p:cNvPr id="6" name="Content Placeholder 5"/>
          <p:cNvPicPr>
            <a:picLocks noGrp="1" noChangeAspect="1"/>
          </p:cNvPicPr>
          <p:nvPr>
            <p:ph idx="1"/>
          </p:nvPr>
        </p:nvPicPr>
        <p:blipFill>
          <a:blip r:embed="rId2"/>
          <a:stretch>
            <a:fillRect/>
          </a:stretch>
        </p:blipFill>
        <p:spPr>
          <a:xfrm>
            <a:off x="457200" y="990600"/>
            <a:ext cx="8229600" cy="5076967"/>
          </a:xfrm>
          <a:prstGeom prst="rect">
            <a:avLst/>
          </a:prstGeom>
        </p:spPr>
      </p:pic>
    </p:spTree>
    <p:extLst>
      <p:ext uri="{BB962C8B-B14F-4D97-AF65-F5344CB8AC3E}">
        <p14:creationId xmlns:p14="http://schemas.microsoft.com/office/powerpoint/2010/main" val="369954018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3600"/>
              <a:t>Thiết kế cơ sở dữ liệu </a:t>
            </a:r>
            <a:r>
              <a:rPr lang="en-US" sz="3600" smtClean="0"/>
              <a:t/>
            </a:r>
            <a:br>
              <a:rPr lang="en-US" sz="3600" smtClean="0"/>
            </a:br>
            <a:r>
              <a:rPr lang="vi-VN" sz="3600" smtClean="0"/>
              <a:t>ở </a:t>
            </a:r>
            <a:r>
              <a:rPr lang="vi-VN" sz="3600"/>
              <a:t>mức </a:t>
            </a:r>
            <a:r>
              <a:rPr lang="vi-VN" sz="3600" smtClean="0"/>
              <a:t>logic</a:t>
            </a:r>
            <a:endParaRPr lang="en-US" sz="36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8AACEE26-D979-411F-B229-D9F26BAEDF07}" type="slidenum">
              <a:rPr lang="en-US" smtClean="0"/>
              <a:t>15</a:t>
            </a:fld>
            <a:endParaRPr lang="en-US"/>
          </a:p>
        </p:txBody>
      </p:sp>
    </p:spTree>
    <p:extLst>
      <p:ext uri="{BB962C8B-B14F-4D97-AF65-F5344CB8AC3E}">
        <p14:creationId xmlns:p14="http://schemas.microsoft.com/office/powerpoint/2010/main" val="367040124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381000" y="990600"/>
            <a:ext cx="8458200" cy="5105400"/>
          </a:xfrm>
        </p:spPr>
        <p:txBody>
          <a:bodyPr>
            <a:noAutofit/>
          </a:bodyPr>
          <a:lstStyle/>
          <a:p>
            <a:pPr>
              <a:lnSpc>
                <a:spcPct val="130000"/>
              </a:lnSpc>
              <a:spcBef>
                <a:spcPts val="1200"/>
              </a:spcBef>
              <a:buBlip>
                <a:blip r:embed="rId3"/>
              </a:buBlip>
            </a:pPr>
            <a:r>
              <a:rPr lang="en-US" smtClean="0">
                <a:solidFill>
                  <a:srgbClr val="953735"/>
                </a:solidFill>
              </a:rPr>
              <a:t>Khóa chính còn </a:t>
            </a:r>
            <a:r>
              <a:rPr lang="en-US">
                <a:solidFill>
                  <a:srgbClr val="953735"/>
                </a:solidFill>
              </a:rPr>
              <a:t>được gọi là thuộc tính định danh của </a:t>
            </a:r>
            <a:r>
              <a:rPr lang="en-US" smtClean="0">
                <a:solidFill>
                  <a:srgbClr val="953735"/>
                </a:solidFill>
              </a:rPr>
              <a:t>một bảng.</a:t>
            </a:r>
            <a:endParaRPr lang="en-US">
              <a:solidFill>
                <a:srgbClr val="953735"/>
              </a:solidFill>
            </a:endParaRPr>
          </a:p>
          <a:p>
            <a:pPr>
              <a:lnSpc>
                <a:spcPct val="130000"/>
              </a:lnSpc>
              <a:spcBef>
                <a:spcPts val="1200"/>
              </a:spcBef>
              <a:buBlip>
                <a:blip r:embed="rId3"/>
              </a:buBlip>
            </a:pPr>
            <a:r>
              <a:rPr lang="en-US" smtClean="0">
                <a:solidFill>
                  <a:srgbClr val="953735"/>
                </a:solidFill>
              </a:rPr>
              <a:t>Khóa chính có thể một hoặc nhiều thuộc tính dùng </a:t>
            </a:r>
            <a:r>
              <a:rPr lang="en-US">
                <a:solidFill>
                  <a:srgbClr val="953735"/>
                </a:solidFill>
              </a:rPr>
              <a:t>để phân </a:t>
            </a:r>
            <a:r>
              <a:rPr lang="en-US" smtClean="0">
                <a:solidFill>
                  <a:srgbClr val="953735"/>
                </a:solidFill>
              </a:rPr>
              <a:t>biệt </a:t>
            </a:r>
            <a:r>
              <a:rPr lang="en-US">
                <a:solidFill>
                  <a:srgbClr val="953735"/>
                </a:solidFill>
              </a:rPr>
              <a:t>giữa các </a:t>
            </a:r>
            <a:r>
              <a:rPr lang="en-US" smtClean="0">
                <a:solidFill>
                  <a:srgbClr val="953735"/>
                </a:solidFill>
              </a:rPr>
              <a:t>thực thể khác </a:t>
            </a:r>
            <a:r>
              <a:rPr lang="en-US">
                <a:solidFill>
                  <a:srgbClr val="953735"/>
                </a:solidFill>
              </a:rPr>
              <a:t>nhau trong một </a:t>
            </a:r>
            <a:r>
              <a:rPr lang="en-US" smtClean="0">
                <a:solidFill>
                  <a:srgbClr val="953735"/>
                </a:solidFill>
              </a:rPr>
              <a:t>quan hệ.</a:t>
            </a:r>
            <a:endParaRPr lang="en-US">
              <a:solidFill>
                <a:srgbClr val="953735"/>
              </a:solidFill>
            </a:endParaRPr>
          </a:p>
          <a:p>
            <a:pPr>
              <a:lnSpc>
                <a:spcPct val="150000"/>
              </a:lnSpc>
              <a:buFontTx/>
              <a:buBlip>
                <a:blip r:embed="rId4"/>
              </a:buBlip>
            </a:pPr>
            <a:r>
              <a:rPr lang="en-US" smtClean="0">
                <a:solidFill>
                  <a:srgbClr val="953735"/>
                </a:solidFill>
              </a:rPr>
              <a:t>Ví </a:t>
            </a:r>
            <a:r>
              <a:rPr lang="en-US">
                <a:solidFill>
                  <a:srgbClr val="953735"/>
                </a:solidFill>
              </a:rPr>
              <a:t>dụ: </a:t>
            </a:r>
            <a:endParaRPr lang="en-US" smtClean="0">
              <a:solidFill>
                <a:srgbClr val="953735"/>
              </a:solidFill>
            </a:endParaRPr>
          </a:p>
          <a:p>
            <a:pPr lvl="1">
              <a:lnSpc>
                <a:spcPct val="150000"/>
              </a:lnSpc>
              <a:buBlip>
                <a:blip r:embed="rId5"/>
              </a:buBlip>
            </a:pPr>
            <a:r>
              <a:rPr lang="en-US" smtClean="0"/>
              <a:t>Quan hệ </a:t>
            </a:r>
            <a:r>
              <a:rPr lang="en-US" b="1"/>
              <a:t>Nhân </a:t>
            </a:r>
            <a:r>
              <a:rPr lang="en-US" b="1" smtClean="0"/>
              <a:t>Viên </a:t>
            </a:r>
            <a:r>
              <a:rPr lang="en-US"/>
              <a:t>có thuộc tính khóa là Mã </a:t>
            </a:r>
            <a:r>
              <a:rPr lang="en-US" smtClean="0"/>
              <a:t>NV</a:t>
            </a:r>
          </a:p>
          <a:p>
            <a:pPr lvl="1">
              <a:lnSpc>
                <a:spcPct val="150000"/>
              </a:lnSpc>
              <a:buBlip>
                <a:blip r:embed="rId5"/>
              </a:buBlip>
            </a:pPr>
            <a:r>
              <a:rPr lang="en-US" smtClean="0"/>
              <a:t>Quan hệ </a:t>
            </a:r>
            <a:r>
              <a:rPr lang="en-US" b="1" smtClean="0"/>
              <a:t>Phân Công </a:t>
            </a:r>
            <a:r>
              <a:rPr lang="en-US" smtClean="0"/>
              <a:t>có khóa chính là: Mã NV, Mã CV</a:t>
            </a:r>
            <a:endParaRPr lang="en-US"/>
          </a:p>
          <a:p>
            <a:pPr marL="0" indent="0">
              <a:lnSpc>
                <a:spcPct val="150000"/>
              </a:lnSpc>
              <a:buNone/>
            </a:pPr>
            <a:endParaRPr lang="en-US" sz="1800">
              <a:solidFill>
                <a:srgbClr val="0000FF"/>
              </a:solidFill>
            </a:endParaRPr>
          </a:p>
          <a:p>
            <a:pPr>
              <a:lnSpc>
                <a:spcPct val="150000"/>
              </a:lnSpc>
              <a:buFontTx/>
              <a:buBlip>
                <a:blip r:embed="rId3"/>
              </a:buBlip>
            </a:pPr>
            <a:endParaRPr lang="en-US" sz="1800">
              <a:solidFill>
                <a:srgbClr val="953735"/>
              </a:solidFill>
            </a:endParaRPr>
          </a:p>
        </p:txBody>
      </p:sp>
      <p:sp>
        <p:nvSpPr>
          <p:cNvPr id="32773" name="Title 4"/>
          <p:cNvSpPr>
            <a:spLocks noGrp="1"/>
          </p:cNvSpPr>
          <p:nvPr>
            <p:ph type="title"/>
          </p:nvPr>
        </p:nvSpPr>
        <p:spPr>
          <a:xfrm>
            <a:off x="457200" y="0"/>
            <a:ext cx="8229600" cy="990600"/>
          </a:xfrm>
        </p:spPr>
        <p:txBody>
          <a:bodyPr/>
          <a:lstStyle/>
          <a:p>
            <a:r>
              <a:rPr lang="en-US" sz="2800"/>
              <a:t>Khóa chính (Primary Key)</a:t>
            </a: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16</a:t>
            </a:fld>
            <a:endParaRPr lang="en-US" dirty="0"/>
          </a:p>
        </p:txBody>
      </p:sp>
    </p:spTree>
    <p:extLst>
      <p:ext uri="{BB962C8B-B14F-4D97-AF65-F5344CB8AC3E}">
        <p14:creationId xmlns:p14="http://schemas.microsoft.com/office/powerpoint/2010/main" val="213596669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381000" y="990600"/>
            <a:ext cx="8305800" cy="5181600"/>
          </a:xfrm>
        </p:spPr>
        <p:txBody>
          <a:bodyPr>
            <a:noAutofit/>
          </a:bodyPr>
          <a:lstStyle/>
          <a:p>
            <a:pPr>
              <a:lnSpc>
                <a:spcPct val="120000"/>
              </a:lnSpc>
              <a:spcBef>
                <a:spcPts val="1200"/>
              </a:spcBef>
              <a:buFontTx/>
              <a:buBlip>
                <a:blip r:embed="rId3"/>
              </a:buBlip>
            </a:pPr>
            <a:r>
              <a:rPr lang="en-US" sz="2600">
                <a:solidFill>
                  <a:srgbClr val="953735"/>
                </a:solidFill>
              </a:rPr>
              <a:t>Khi một quan hệ kết nối được với một quan hệ khác, luôn tồn tại một/một số thuộc tính đóng vai trò là cột dữ liệu chung kết nối hai quan hệ .</a:t>
            </a:r>
          </a:p>
          <a:p>
            <a:pPr>
              <a:lnSpc>
                <a:spcPct val="120000"/>
              </a:lnSpc>
              <a:spcBef>
                <a:spcPts val="1200"/>
              </a:spcBef>
              <a:buFontTx/>
              <a:buBlip>
                <a:blip r:embed="rId3"/>
              </a:buBlip>
            </a:pPr>
            <a:r>
              <a:rPr lang="en-US" sz="2600">
                <a:solidFill>
                  <a:srgbClr val="0000FF"/>
                </a:solidFill>
              </a:rPr>
              <a:t>Khóa ngoại (Foreign Key/Reference Key)</a:t>
            </a:r>
            <a:r>
              <a:rPr lang="en-US" sz="2600">
                <a:solidFill>
                  <a:srgbClr val="953735"/>
                </a:solidFill>
              </a:rPr>
              <a:t>: là một/một số thuộc tính của quan hệ </a:t>
            </a:r>
            <a:r>
              <a:rPr lang="en-US" sz="2600" smtClean="0">
                <a:solidFill>
                  <a:srgbClr val="953735"/>
                </a:solidFill>
              </a:rPr>
              <a:t>này có liên kết </a:t>
            </a:r>
            <a:r>
              <a:rPr lang="en-US" sz="2600">
                <a:solidFill>
                  <a:srgbClr val="953735"/>
                </a:solidFill>
              </a:rPr>
              <a:t>tham </a:t>
            </a:r>
            <a:r>
              <a:rPr lang="en-US" sz="2600" smtClean="0">
                <a:solidFill>
                  <a:srgbClr val="953735"/>
                </a:solidFill>
              </a:rPr>
              <a:t>chiếu v</a:t>
            </a:r>
            <a:r>
              <a:rPr lang="vi-VN" sz="2600" smtClean="0">
                <a:solidFill>
                  <a:srgbClr val="953735"/>
                </a:solidFill>
              </a:rPr>
              <a:t>ới </a:t>
            </a:r>
            <a:r>
              <a:rPr lang="en-US" sz="2600" smtClean="0">
                <a:solidFill>
                  <a:srgbClr val="953735"/>
                </a:solidFill>
              </a:rPr>
              <a:t>quan </a:t>
            </a:r>
            <a:r>
              <a:rPr lang="en-US" sz="2600">
                <a:solidFill>
                  <a:srgbClr val="953735"/>
                </a:solidFill>
              </a:rPr>
              <a:t>hệ </a:t>
            </a:r>
            <a:r>
              <a:rPr lang="en-US" sz="2600" smtClean="0">
                <a:solidFill>
                  <a:srgbClr val="953735"/>
                </a:solidFill>
              </a:rPr>
              <a:t>kia. </a:t>
            </a:r>
          </a:p>
          <a:p>
            <a:pPr>
              <a:lnSpc>
                <a:spcPct val="120000"/>
              </a:lnSpc>
              <a:spcBef>
                <a:spcPts val="1200"/>
              </a:spcBef>
              <a:buFontTx/>
              <a:buBlip>
                <a:blip r:embed="rId3"/>
              </a:buBlip>
            </a:pPr>
            <a:r>
              <a:rPr lang="en-US" sz="2600" smtClean="0">
                <a:solidFill>
                  <a:srgbClr val="953735"/>
                </a:solidFill>
              </a:rPr>
              <a:t>Các </a:t>
            </a:r>
            <a:r>
              <a:rPr lang="en-US" sz="2600">
                <a:solidFill>
                  <a:srgbClr val="953735"/>
                </a:solidFill>
              </a:rPr>
              <a:t>thuộc tính khóa </a:t>
            </a:r>
            <a:r>
              <a:rPr lang="en-US" sz="2600" smtClean="0">
                <a:solidFill>
                  <a:srgbClr val="953735"/>
                </a:solidFill>
              </a:rPr>
              <a:t>ngoại của </a:t>
            </a:r>
            <a:r>
              <a:rPr lang="en-US" sz="2600">
                <a:solidFill>
                  <a:srgbClr val="953735"/>
                </a:solidFill>
              </a:rPr>
              <a:t>quan hệ </a:t>
            </a:r>
            <a:r>
              <a:rPr lang="en-US" sz="2600" smtClean="0">
                <a:solidFill>
                  <a:srgbClr val="953735"/>
                </a:solidFill>
              </a:rPr>
              <a:t>này là khóa chính của </a:t>
            </a:r>
            <a:r>
              <a:rPr lang="en-US" sz="2600">
                <a:solidFill>
                  <a:srgbClr val="953735"/>
                </a:solidFill>
              </a:rPr>
              <a:t>quan hệ </a:t>
            </a:r>
            <a:r>
              <a:rPr lang="en-US" sz="2600" smtClean="0">
                <a:solidFill>
                  <a:srgbClr val="953735"/>
                </a:solidFill>
              </a:rPr>
              <a:t>kia, do đó các </a:t>
            </a:r>
            <a:r>
              <a:rPr lang="en-US" sz="2600">
                <a:solidFill>
                  <a:srgbClr val="953735"/>
                </a:solidFill>
              </a:rPr>
              <a:t>giá trị </a:t>
            </a:r>
            <a:r>
              <a:rPr lang="en-US" sz="2600" smtClean="0">
                <a:solidFill>
                  <a:srgbClr val="953735"/>
                </a:solidFill>
              </a:rPr>
              <a:t>của cột khóa ngoại phải phù </a:t>
            </a:r>
            <a:r>
              <a:rPr lang="en-US" sz="2600">
                <a:solidFill>
                  <a:srgbClr val="953735"/>
                </a:solidFill>
              </a:rPr>
              <a:t>hợp với những giá trị trong </a:t>
            </a:r>
            <a:r>
              <a:rPr lang="en-US" sz="2600" smtClean="0">
                <a:solidFill>
                  <a:srgbClr val="953735"/>
                </a:solidFill>
              </a:rPr>
              <a:t>cột khóa chính của </a:t>
            </a:r>
            <a:r>
              <a:rPr lang="en-US" sz="2600">
                <a:solidFill>
                  <a:srgbClr val="953735"/>
                </a:solidFill>
              </a:rPr>
              <a:t>quan hệ tham </a:t>
            </a:r>
            <a:r>
              <a:rPr lang="en-US" sz="2600" smtClean="0">
                <a:solidFill>
                  <a:srgbClr val="953735"/>
                </a:solidFill>
              </a:rPr>
              <a:t>chiếu</a:t>
            </a:r>
            <a:endParaRPr lang="en-US" sz="2600">
              <a:solidFill>
                <a:srgbClr val="953735"/>
              </a:solidFill>
            </a:endParaRPr>
          </a:p>
        </p:txBody>
      </p:sp>
      <p:sp>
        <p:nvSpPr>
          <p:cNvPr id="33797" name="Title 4"/>
          <p:cNvSpPr>
            <a:spLocks noGrp="1"/>
          </p:cNvSpPr>
          <p:nvPr>
            <p:ph type="title"/>
          </p:nvPr>
        </p:nvSpPr>
        <p:spPr>
          <a:xfrm>
            <a:off x="457200" y="0"/>
            <a:ext cx="8229600" cy="990600"/>
          </a:xfrm>
        </p:spPr>
        <p:txBody>
          <a:bodyPr/>
          <a:lstStyle/>
          <a:p>
            <a:r>
              <a:rPr lang="en-US" sz="2800"/>
              <a:t>Khóa ngoại </a:t>
            </a:r>
            <a:r>
              <a:rPr lang="en-US" sz="2800" smtClean="0"/>
              <a:t>(</a:t>
            </a:r>
            <a:r>
              <a:rPr lang="en-US"/>
              <a:t>Foreign</a:t>
            </a:r>
            <a:r>
              <a:rPr lang="en-US" sz="2800" smtClean="0"/>
              <a:t> </a:t>
            </a:r>
            <a:r>
              <a:rPr lang="en-US" sz="2800"/>
              <a:t>Key)</a:t>
            </a:r>
          </a:p>
        </p:txBody>
      </p:sp>
      <p:sp>
        <p:nvSpPr>
          <p:cNvPr id="8"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17</a:t>
            </a:fld>
            <a:endParaRPr lang="en-US" dirty="0"/>
          </a:p>
        </p:txBody>
      </p:sp>
    </p:spTree>
    <p:extLst>
      <p:ext uri="{BB962C8B-B14F-4D97-AF65-F5344CB8AC3E}">
        <p14:creationId xmlns:p14="http://schemas.microsoft.com/office/powerpoint/2010/main" val="344338923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Thiết kế cơ sở dữ liệu ở mức logic</a:t>
            </a:r>
            <a:endParaRPr lang="en-US"/>
          </a:p>
        </p:txBody>
      </p:sp>
      <p:sp>
        <p:nvSpPr>
          <p:cNvPr id="3" name="Content Placeholder 2"/>
          <p:cNvSpPr>
            <a:spLocks noGrp="1"/>
          </p:cNvSpPr>
          <p:nvPr>
            <p:ph idx="1"/>
          </p:nvPr>
        </p:nvSpPr>
        <p:spPr>
          <a:xfrm>
            <a:off x="457200" y="1066800"/>
            <a:ext cx="8458200" cy="5257800"/>
          </a:xfrm>
        </p:spPr>
        <p:txBody>
          <a:bodyPr>
            <a:noAutofit/>
          </a:bodyPr>
          <a:lstStyle/>
          <a:p>
            <a:pPr marL="342900" lvl="1" indent="-342900" fontAlgn="base">
              <a:lnSpc>
                <a:spcPct val="120000"/>
              </a:lnSpc>
              <a:spcBef>
                <a:spcPts val="1200"/>
              </a:spcBef>
              <a:buBlip>
                <a:blip r:embed="rId2"/>
              </a:buBlip>
            </a:pPr>
            <a:r>
              <a:rPr lang="vi-VN" sz="2800">
                <a:solidFill>
                  <a:srgbClr val="953735"/>
                </a:solidFill>
              </a:rPr>
              <a:t>Chuyển hóa từ </a:t>
            </a:r>
            <a:r>
              <a:rPr lang="en-US" sz="2800" smtClean="0">
                <a:solidFill>
                  <a:srgbClr val="953735"/>
                </a:solidFill>
              </a:rPr>
              <a:t>sơ đồ </a:t>
            </a:r>
            <a:r>
              <a:rPr lang="vi-VN" sz="2800" smtClean="0">
                <a:solidFill>
                  <a:srgbClr val="953735"/>
                </a:solidFill>
              </a:rPr>
              <a:t>thực </a:t>
            </a:r>
            <a:r>
              <a:rPr lang="vi-VN" sz="2800">
                <a:solidFill>
                  <a:srgbClr val="953735"/>
                </a:solidFill>
              </a:rPr>
              <a:t>thể - liên kết ở mức khái niệm </a:t>
            </a:r>
            <a:r>
              <a:rPr lang="en-US" sz="2800" smtClean="0">
                <a:solidFill>
                  <a:srgbClr val="953735"/>
                </a:solidFill>
                <a:sym typeface="Wingdings" pitchFamily="2" charset="2"/>
              </a:rPr>
              <a:t></a:t>
            </a:r>
            <a:r>
              <a:rPr lang="vi-VN" sz="2800" smtClean="0">
                <a:solidFill>
                  <a:srgbClr val="953735"/>
                </a:solidFill>
              </a:rPr>
              <a:t> </a:t>
            </a:r>
            <a:r>
              <a:rPr lang="vi-VN" sz="2800">
                <a:solidFill>
                  <a:srgbClr val="953735"/>
                </a:solidFill>
              </a:rPr>
              <a:t>lược đồ quan hệ ở mức logic.</a:t>
            </a:r>
            <a:r>
              <a:rPr lang="en-US" sz="2800">
                <a:solidFill>
                  <a:srgbClr val="953735"/>
                </a:solidFill>
              </a:rPr>
              <a:t> </a:t>
            </a:r>
            <a:endParaRPr lang="en-US" sz="2800" smtClean="0">
              <a:solidFill>
                <a:srgbClr val="953735"/>
              </a:solidFill>
            </a:endParaRPr>
          </a:p>
          <a:p>
            <a:pPr marL="342900" lvl="1" indent="-342900" fontAlgn="base">
              <a:lnSpc>
                <a:spcPct val="120000"/>
              </a:lnSpc>
              <a:spcBef>
                <a:spcPts val="1200"/>
              </a:spcBef>
              <a:buBlip>
                <a:blip r:embed="rId2"/>
              </a:buBlip>
            </a:pPr>
            <a:r>
              <a:rPr lang="vi-VN" sz="2800" smtClean="0">
                <a:solidFill>
                  <a:srgbClr val="953735"/>
                </a:solidFill>
              </a:rPr>
              <a:t>Quá trình </a:t>
            </a:r>
            <a:r>
              <a:rPr lang="vi-VN" sz="2800">
                <a:solidFill>
                  <a:srgbClr val="953735"/>
                </a:solidFill>
              </a:rPr>
              <a:t>chuyển hóa này </a:t>
            </a:r>
            <a:r>
              <a:rPr lang="vi-VN" sz="2800" smtClean="0">
                <a:solidFill>
                  <a:srgbClr val="953735"/>
                </a:solidFill>
              </a:rPr>
              <a:t>gồm:</a:t>
            </a:r>
            <a:endParaRPr lang="vi-VN" sz="2800">
              <a:solidFill>
                <a:srgbClr val="953735"/>
              </a:solidFill>
            </a:endParaRPr>
          </a:p>
          <a:p>
            <a:pPr lvl="1" fontAlgn="base">
              <a:lnSpc>
                <a:spcPct val="120000"/>
              </a:lnSpc>
              <a:spcBef>
                <a:spcPts val="600"/>
              </a:spcBef>
              <a:buBlip>
                <a:blip r:embed="rId3"/>
              </a:buBlip>
            </a:pPr>
            <a:r>
              <a:rPr lang="vi-VN" smtClean="0"/>
              <a:t>Chuyển hóa </a:t>
            </a:r>
            <a:r>
              <a:rPr lang="vi-VN"/>
              <a:t>các thực </a:t>
            </a:r>
            <a:r>
              <a:rPr lang="vi-VN" smtClean="0"/>
              <a:t>thể</a:t>
            </a:r>
            <a:r>
              <a:rPr lang="en-US" smtClean="0"/>
              <a:t>.</a:t>
            </a:r>
          </a:p>
          <a:p>
            <a:pPr lvl="1" fontAlgn="base">
              <a:lnSpc>
                <a:spcPct val="120000"/>
              </a:lnSpc>
              <a:spcBef>
                <a:spcPts val="600"/>
              </a:spcBef>
              <a:buBlip>
                <a:blip r:embed="rId3"/>
              </a:buBlip>
            </a:pPr>
            <a:r>
              <a:rPr lang="vi-VN" smtClean="0"/>
              <a:t>Chuyển hóa </a:t>
            </a:r>
            <a:r>
              <a:rPr lang="vi-VN"/>
              <a:t>các liên </a:t>
            </a:r>
            <a:r>
              <a:rPr lang="vi-VN" smtClean="0"/>
              <a:t>kết</a:t>
            </a:r>
            <a:endParaRPr lang="vi-VN"/>
          </a:p>
          <a:p>
            <a:endParaRPr lang="en-US" sz="2200"/>
          </a:p>
        </p:txBody>
      </p:sp>
      <p:sp>
        <p:nvSpPr>
          <p:cNvPr id="4" name="Slide Number Placeholder 3"/>
          <p:cNvSpPr>
            <a:spLocks noGrp="1"/>
          </p:cNvSpPr>
          <p:nvPr>
            <p:ph type="sldNum" sz="quarter" idx="12"/>
          </p:nvPr>
        </p:nvSpPr>
        <p:spPr/>
        <p:txBody>
          <a:bodyPr/>
          <a:lstStyle/>
          <a:p>
            <a:fld id="{8AACEE26-D979-411F-B229-D9F26BAEDF07}" type="slidenum">
              <a:rPr lang="en-US" smtClean="0"/>
              <a:t>18</a:t>
            </a:fld>
            <a:endParaRPr lang="en-US" dirty="0"/>
          </a:p>
        </p:txBody>
      </p:sp>
    </p:spTree>
    <p:extLst>
      <p:ext uri="{BB962C8B-B14F-4D97-AF65-F5344CB8AC3E}">
        <p14:creationId xmlns:p14="http://schemas.microsoft.com/office/powerpoint/2010/main" val="126598774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Thiết kế cơ sở dữ liệu ở mức logic</a:t>
            </a:r>
            <a:endParaRPr lang="en-US"/>
          </a:p>
        </p:txBody>
      </p:sp>
      <p:sp>
        <p:nvSpPr>
          <p:cNvPr id="3" name="Content Placeholder 2"/>
          <p:cNvSpPr>
            <a:spLocks noGrp="1"/>
          </p:cNvSpPr>
          <p:nvPr>
            <p:ph idx="1"/>
          </p:nvPr>
        </p:nvSpPr>
        <p:spPr>
          <a:xfrm>
            <a:off x="457200" y="1066800"/>
            <a:ext cx="8458200" cy="5257800"/>
          </a:xfrm>
        </p:spPr>
        <p:txBody>
          <a:bodyPr>
            <a:noAutofit/>
          </a:bodyPr>
          <a:lstStyle/>
          <a:p>
            <a:pPr marL="342900" lvl="1" indent="-342900" fontAlgn="base">
              <a:lnSpc>
                <a:spcPct val="120000"/>
              </a:lnSpc>
              <a:spcBef>
                <a:spcPts val="1200"/>
              </a:spcBef>
              <a:buBlip>
                <a:blip r:embed="rId2"/>
              </a:buBlip>
            </a:pPr>
            <a:r>
              <a:rPr lang="vi-VN" sz="2800">
                <a:solidFill>
                  <a:srgbClr val="953735"/>
                </a:solidFill>
              </a:rPr>
              <a:t>Chuyển hóa các thực thể</a:t>
            </a:r>
            <a:r>
              <a:rPr lang="en-US" sz="2800">
                <a:solidFill>
                  <a:srgbClr val="953735"/>
                </a:solidFill>
              </a:rPr>
              <a:t> </a:t>
            </a:r>
            <a:r>
              <a:rPr lang="vi-VN" sz="2800">
                <a:solidFill>
                  <a:srgbClr val="953735"/>
                </a:solidFill>
              </a:rPr>
              <a:t>thường tương đối đơn giản. Phương pháp chung là:</a:t>
            </a:r>
          </a:p>
          <a:p>
            <a:pPr lvl="1" fontAlgn="base">
              <a:lnSpc>
                <a:spcPct val="130000"/>
              </a:lnSpc>
              <a:spcBef>
                <a:spcPts val="1200"/>
              </a:spcBef>
              <a:buBlip>
                <a:blip r:embed="rId3"/>
              </a:buBlip>
            </a:pPr>
            <a:r>
              <a:rPr lang="vi-VN" b="1" smtClean="0"/>
              <a:t>Mỗi thực </a:t>
            </a:r>
            <a:r>
              <a:rPr lang="vi-VN" b="1"/>
              <a:t>thể </a:t>
            </a:r>
            <a:r>
              <a:rPr lang="vi-VN" smtClean="0"/>
              <a:t>từ </a:t>
            </a:r>
            <a:r>
              <a:rPr lang="en-US" smtClean="0"/>
              <a:t>sơ</a:t>
            </a:r>
            <a:r>
              <a:rPr lang="vi-VN" smtClean="0"/>
              <a:t> </a:t>
            </a:r>
            <a:r>
              <a:rPr lang="vi-VN"/>
              <a:t>đồ thực thể - liên kết sẽ chuyển thành </a:t>
            </a:r>
            <a:r>
              <a:rPr lang="vi-VN" b="1"/>
              <a:t>một quan hệ </a:t>
            </a:r>
            <a:r>
              <a:rPr lang="vi-VN"/>
              <a:t>trong mô hình </a:t>
            </a:r>
            <a:r>
              <a:rPr lang="vi-VN" smtClean="0"/>
              <a:t>logic</a:t>
            </a:r>
            <a:r>
              <a:rPr lang="en-US" smtClean="0"/>
              <a:t>.</a:t>
            </a:r>
            <a:endParaRPr lang="vi-VN"/>
          </a:p>
          <a:p>
            <a:pPr lvl="1" fontAlgn="base">
              <a:lnSpc>
                <a:spcPct val="130000"/>
              </a:lnSpc>
              <a:spcBef>
                <a:spcPts val="1200"/>
              </a:spcBef>
              <a:buBlip>
                <a:blip r:embed="rId3"/>
              </a:buBlip>
            </a:pPr>
            <a:r>
              <a:rPr lang="vi-VN" smtClean="0"/>
              <a:t>Với mỗi </a:t>
            </a:r>
            <a:r>
              <a:rPr lang="vi-VN"/>
              <a:t>quan hệ, ta xác định các </a:t>
            </a:r>
            <a:r>
              <a:rPr lang="vi-VN" b="1"/>
              <a:t>thuộc tính </a:t>
            </a:r>
            <a:r>
              <a:rPr lang="vi-VN"/>
              <a:t>của </a:t>
            </a:r>
            <a:r>
              <a:rPr lang="vi-VN" smtClean="0"/>
              <a:t>nó</a:t>
            </a:r>
            <a:r>
              <a:rPr lang="en-US" smtClean="0"/>
              <a:t>.</a:t>
            </a:r>
            <a:endParaRPr lang="vi-VN"/>
          </a:p>
          <a:p>
            <a:pPr lvl="1" fontAlgn="base">
              <a:lnSpc>
                <a:spcPct val="130000"/>
              </a:lnSpc>
              <a:spcBef>
                <a:spcPts val="1200"/>
              </a:spcBef>
              <a:buBlip>
                <a:blip r:embed="rId3"/>
              </a:buBlip>
            </a:pPr>
            <a:r>
              <a:rPr lang="vi-VN" smtClean="0"/>
              <a:t>Xác định </a:t>
            </a:r>
            <a:r>
              <a:rPr lang="vi-VN" b="1"/>
              <a:t>thuộc tính định danh </a:t>
            </a:r>
            <a:r>
              <a:rPr lang="vi-VN"/>
              <a:t>và </a:t>
            </a:r>
            <a:r>
              <a:rPr lang="vi-VN" smtClean="0"/>
              <a:t>chọn</a:t>
            </a:r>
            <a:r>
              <a:rPr lang="en-US"/>
              <a:t> </a:t>
            </a:r>
            <a:r>
              <a:rPr lang="vi-VN" smtClean="0"/>
              <a:t>thuộc </a:t>
            </a:r>
            <a:r>
              <a:rPr lang="vi-VN"/>
              <a:t>tính này làm </a:t>
            </a:r>
            <a:r>
              <a:rPr lang="vi-VN" b="1"/>
              <a:t>khóa chính</a:t>
            </a:r>
            <a:r>
              <a:rPr lang="vi-VN" smtClean="0"/>
              <a:t>.</a:t>
            </a:r>
            <a:endParaRPr lang="vi-VN"/>
          </a:p>
        </p:txBody>
      </p:sp>
      <p:sp>
        <p:nvSpPr>
          <p:cNvPr id="4" name="Slide Number Placeholder 3"/>
          <p:cNvSpPr>
            <a:spLocks noGrp="1"/>
          </p:cNvSpPr>
          <p:nvPr>
            <p:ph type="sldNum" sz="quarter" idx="12"/>
          </p:nvPr>
        </p:nvSpPr>
        <p:spPr/>
        <p:txBody>
          <a:bodyPr/>
          <a:lstStyle/>
          <a:p>
            <a:fld id="{8AACEE26-D979-411F-B229-D9F26BAEDF07}" type="slidenum">
              <a:rPr lang="en-US" smtClean="0"/>
              <a:t>19</a:t>
            </a:fld>
            <a:endParaRPr lang="en-US" dirty="0"/>
          </a:p>
        </p:txBody>
      </p:sp>
    </p:spTree>
    <p:extLst>
      <p:ext uri="{BB962C8B-B14F-4D97-AF65-F5344CB8AC3E}">
        <p14:creationId xmlns:p14="http://schemas.microsoft.com/office/powerpoint/2010/main" val="291496973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066800"/>
            <a:ext cx="6553200" cy="5257800"/>
          </a:xfrm>
        </p:spPr>
        <p:txBody>
          <a:bodyPr>
            <a:normAutofit lnSpcReduction="10000"/>
          </a:bodyPr>
          <a:lstStyle/>
          <a:p>
            <a:r>
              <a:rPr lang="en-US" dirty="0" err="1" smtClean="0"/>
              <a:t>Kết</a:t>
            </a:r>
            <a:r>
              <a:rPr lang="en-US" dirty="0" smtClean="0"/>
              <a:t> </a:t>
            </a:r>
            <a:r>
              <a:rPr lang="en-US" dirty="0" err="1" smtClean="0"/>
              <a:t>thúc</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bạn</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endParaRPr lang="en-US" dirty="0" smtClean="0"/>
          </a:p>
          <a:p>
            <a:pPr marL="854075" lvl="1" indent="-396875">
              <a:spcBef>
                <a:spcPts val="1200"/>
              </a:spcBef>
              <a:buFont typeface="Wingdings" pitchFamily="2" charset="2"/>
              <a:buChar char="¤"/>
            </a:pPr>
            <a:r>
              <a:rPr lang="en-US"/>
              <a:t>Mô hình hoá dữ liệu – Data modeling</a:t>
            </a:r>
          </a:p>
          <a:p>
            <a:pPr marL="854075" lvl="1" indent="-396875">
              <a:spcBef>
                <a:spcPts val="1200"/>
              </a:spcBef>
              <a:buFont typeface="Wingdings" pitchFamily="2" charset="2"/>
              <a:buChar char="¤"/>
            </a:pPr>
            <a:r>
              <a:rPr lang="en-US"/>
              <a:t>Tìm hiểu về mô hình thực </a:t>
            </a:r>
            <a:r>
              <a:rPr lang="en-US" smtClean="0"/>
              <a:t>thể - liên kết (ERD) </a:t>
            </a:r>
            <a:r>
              <a:rPr lang="en-US"/>
              <a:t>và các thành phần của nó</a:t>
            </a:r>
          </a:p>
          <a:p>
            <a:pPr marL="854075" lvl="1" indent="-396875">
              <a:spcBef>
                <a:spcPts val="1200"/>
              </a:spcBef>
              <a:buFont typeface="Wingdings" pitchFamily="2" charset="2"/>
              <a:buChar char="¤"/>
            </a:pPr>
            <a:r>
              <a:rPr lang="en-US"/>
              <a:t>Từ mô hình ERD hướng đến xây dựng </a:t>
            </a:r>
            <a:r>
              <a:rPr lang="en-US" smtClean="0"/>
              <a:t>l</a:t>
            </a:r>
            <a:r>
              <a:rPr lang="vi-VN" smtClean="0"/>
              <a:t>ượ</a:t>
            </a:r>
            <a:r>
              <a:rPr lang="en-US"/>
              <a:t>c đồ CSDL quan </a:t>
            </a:r>
            <a:r>
              <a:rPr lang="en-US" smtClean="0"/>
              <a:t>hệ.</a:t>
            </a:r>
          </a:p>
          <a:p>
            <a:pPr marL="854075" lvl="1" indent="-396875">
              <a:spcBef>
                <a:spcPts val="1200"/>
              </a:spcBef>
              <a:buFont typeface="Wingdings" pitchFamily="2" charset="2"/>
              <a:buChar char="¤"/>
            </a:pPr>
            <a:r>
              <a:rPr lang="en-US" smtClean="0"/>
              <a:t>Giới </a:t>
            </a:r>
            <a:r>
              <a:rPr lang="en-US"/>
              <a:t>thiệu về chuẩn hoá dữ liệu</a:t>
            </a:r>
          </a:p>
          <a:p>
            <a:pPr marL="854075" lvl="1" indent="-396875">
              <a:spcBef>
                <a:spcPts val="1200"/>
              </a:spcBef>
              <a:buFont typeface="Wingdings" pitchFamily="2" charset="2"/>
              <a:buChar char="¤"/>
            </a:pPr>
            <a:r>
              <a:rPr lang="en-US"/>
              <a:t>Qui trình chuẩn </a:t>
            </a:r>
            <a:r>
              <a:rPr lang="en-US" smtClean="0"/>
              <a:t>hoá </a:t>
            </a:r>
            <a:r>
              <a:rPr lang="en-US"/>
              <a:t>dữ </a:t>
            </a:r>
            <a:r>
              <a:rPr lang="en-US" smtClean="0"/>
              <a:t>liệu</a:t>
            </a:r>
          </a:p>
          <a:p>
            <a:pPr marL="854075" lvl="1" indent="-396875">
              <a:spcBef>
                <a:spcPts val="1200"/>
              </a:spcBef>
              <a:buFont typeface="Wingdings" pitchFamily="2" charset="2"/>
              <a:buChar char="¤"/>
            </a:pPr>
            <a:r>
              <a:rPr lang="en-US"/>
              <a:t>Xây </a:t>
            </a:r>
            <a:r>
              <a:rPr lang="en-US" smtClean="0"/>
              <a:t>dựng CSDL </a:t>
            </a:r>
            <a:r>
              <a:rPr lang="en-US"/>
              <a:t>mức vật lí</a:t>
            </a:r>
          </a:p>
          <a:p>
            <a:pPr marL="854075" lvl="1" indent="-396875">
              <a:spcBef>
                <a:spcPts val="1200"/>
              </a:spcBef>
              <a:buFont typeface="Wingdings" pitchFamily="2" charset="2"/>
              <a:buChar char="¤"/>
            </a:pPr>
            <a:endParaRPr lang="vi-VN" dirty="0"/>
          </a:p>
        </p:txBody>
      </p:sp>
      <p:sp>
        <p:nvSpPr>
          <p:cNvPr id="5" name="Slide Number Placeholder 4"/>
          <p:cNvSpPr>
            <a:spLocks noGrp="1"/>
          </p:cNvSpPr>
          <p:nvPr>
            <p:ph type="sldNum" sz="quarter" idx="12"/>
          </p:nvPr>
        </p:nvSpPr>
        <p:spPr/>
        <p:txBody>
          <a:bodyPr/>
          <a:lstStyle/>
          <a:p>
            <a:fld id="{8AACEE26-D979-411F-B229-D9F26BAEDF07}" type="slidenum">
              <a:rPr lang="en-US" smtClean="0"/>
              <a:t>2</a:t>
            </a:fld>
            <a:endParaRPr lang="en-US" dirty="0"/>
          </a:p>
        </p:txBody>
      </p:sp>
    </p:spTree>
    <p:extLst>
      <p:ext uri="{BB962C8B-B14F-4D97-AF65-F5344CB8AC3E}">
        <p14:creationId xmlns:p14="http://schemas.microsoft.com/office/powerpoint/2010/main" val="3621256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Thiết kế cơ sở dữ liệu ở mức logic</a:t>
            </a:r>
            <a:endParaRPr lang="en-US"/>
          </a:p>
        </p:txBody>
      </p:sp>
      <p:sp>
        <p:nvSpPr>
          <p:cNvPr id="3" name="Content Placeholder 2"/>
          <p:cNvSpPr>
            <a:spLocks noGrp="1"/>
          </p:cNvSpPr>
          <p:nvPr>
            <p:ph idx="1"/>
          </p:nvPr>
        </p:nvSpPr>
        <p:spPr>
          <a:xfrm>
            <a:off x="457200" y="1066800"/>
            <a:ext cx="8458200" cy="5257800"/>
          </a:xfrm>
        </p:spPr>
        <p:txBody>
          <a:bodyPr>
            <a:noAutofit/>
          </a:bodyPr>
          <a:lstStyle/>
          <a:p>
            <a:pPr marL="400050" lvl="2" indent="0" fontAlgn="base">
              <a:lnSpc>
                <a:spcPct val="120000"/>
              </a:lnSpc>
              <a:spcBef>
                <a:spcPts val="1200"/>
              </a:spcBef>
              <a:buNone/>
            </a:pPr>
            <a:r>
              <a:rPr lang="en-US" sz="2800">
                <a:solidFill>
                  <a:srgbClr val="953735"/>
                </a:solidFill>
              </a:rPr>
              <a:t>Với </a:t>
            </a:r>
            <a:r>
              <a:rPr lang="vi-VN" sz="2800">
                <a:solidFill>
                  <a:srgbClr val="953735"/>
                </a:solidFill>
              </a:rPr>
              <a:t>hai quan hệ tương ứng với hai thực thể </a:t>
            </a:r>
            <a:r>
              <a:rPr lang="en-US" sz="2800">
                <a:solidFill>
                  <a:srgbClr val="953735"/>
                </a:solidFill>
              </a:rPr>
              <a:t>đã </a:t>
            </a:r>
            <a:r>
              <a:rPr lang="en-US" sz="2800" smtClean="0">
                <a:solidFill>
                  <a:srgbClr val="953735"/>
                </a:solidFill>
              </a:rPr>
              <a:t>chuyển hóa</a:t>
            </a:r>
            <a:r>
              <a:rPr lang="vi-VN" sz="2800" smtClean="0">
                <a:solidFill>
                  <a:srgbClr val="953735"/>
                </a:solidFill>
              </a:rPr>
              <a:t>.</a:t>
            </a:r>
            <a:r>
              <a:rPr lang="en-US" sz="2800" smtClean="0">
                <a:solidFill>
                  <a:srgbClr val="953735"/>
                </a:solidFill>
              </a:rPr>
              <a:t> Tiếp tục c</a:t>
            </a:r>
            <a:r>
              <a:rPr lang="vi-VN" sz="2800" smtClean="0">
                <a:solidFill>
                  <a:srgbClr val="953735"/>
                </a:solidFill>
              </a:rPr>
              <a:t>huyển </a:t>
            </a:r>
            <a:r>
              <a:rPr lang="vi-VN" sz="2800">
                <a:solidFill>
                  <a:srgbClr val="953735"/>
                </a:solidFill>
              </a:rPr>
              <a:t>hóa các liên </a:t>
            </a:r>
            <a:r>
              <a:rPr lang="vi-VN" sz="2800" smtClean="0">
                <a:solidFill>
                  <a:srgbClr val="953735"/>
                </a:solidFill>
              </a:rPr>
              <a:t>kết</a:t>
            </a:r>
            <a:r>
              <a:rPr lang="en-US" sz="2800" smtClean="0">
                <a:solidFill>
                  <a:srgbClr val="953735"/>
                </a:solidFill>
              </a:rPr>
              <a:t>.</a:t>
            </a:r>
            <a:endParaRPr lang="vi-VN" sz="2800">
              <a:solidFill>
                <a:srgbClr val="953735"/>
              </a:solidFill>
            </a:endParaRPr>
          </a:p>
          <a:p>
            <a:pPr marL="342900" lvl="1" indent="-342900" fontAlgn="base">
              <a:lnSpc>
                <a:spcPct val="120000"/>
              </a:lnSpc>
              <a:spcBef>
                <a:spcPts val="1200"/>
              </a:spcBef>
              <a:buBlip>
                <a:blip r:embed="rId2"/>
              </a:buBlip>
            </a:pPr>
            <a:r>
              <a:rPr lang="en-US" sz="2800" smtClean="0">
                <a:solidFill>
                  <a:srgbClr val="953735"/>
                </a:solidFill>
              </a:rPr>
              <a:t>Đối với</a:t>
            </a:r>
            <a:r>
              <a:rPr lang="vi-VN" sz="2800" smtClean="0">
                <a:solidFill>
                  <a:srgbClr val="953735"/>
                </a:solidFill>
              </a:rPr>
              <a:t> </a:t>
            </a:r>
            <a:r>
              <a:rPr lang="vi-VN" sz="2800">
                <a:solidFill>
                  <a:srgbClr val="953735"/>
                </a:solidFill>
              </a:rPr>
              <a:t>liên </a:t>
            </a:r>
            <a:r>
              <a:rPr lang="vi-VN" sz="2800" smtClean="0">
                <a:solidFill>
                  <a:srgbClr val="953735"/>
                </a:solidFill>
              </a:rPr>
              <a:t>kết</a:t>
            </a:r>
            <a:r>
              <a:rPr lang="en-US" sz="2800" smtClean="0">
                <a:solidFill>
                  <a:srgbClr val="953735"/>
                </a:solidFill>
              </a:rPr>
              <a:t> 1</a:t>
            </a:r>
            <a:r>
              <a:rPr lang="vi-VN" sz="2800" smtClean="0">
                <a:solidFill>
                  <a:srgbClr val="953735"/>
                </a:solidFill>
              </a:rPr>
              <a:t>-</a:t>
            </a:r>
            <a:r>
              <a:rPr lang="en-US" sz="2800" smtClean="0">
                <a:solidFill>
                  <a:srgbClr val="953735"/>
                </a:solidFill>
              </a:rPr>
              <a:t>N</a:t>
            </a:r>
            <a:r>
              <a:rPr lang="vi-VN" sz="2800" smtClean="0">
                <a:solidFill>
                  <a:srgbClr val="953735"/>
                </a:solidFill>
              </a:rPr>
              <a:t>:</a:t>
            </a:r>
            <a:endParaRPr lang="vi-VN" sz="2800">
              <a:solidFill>
                <a:srgbClr val="953735"/>
              </a:solidFill>
            </a:endParaRPr>
          </a:p>
          <a:p>
            <a:pPr lvl="1" fontAlgn="base">
              <a:lnSpc>
                <a:spcPct val="130000"/>
              </a:lnSpc>
              <a:spcBef>
                <a:spcPts val="1200"/>
              </a:spcBef>
              <a:buBlip>
                <a:blip r:embed="rId3"/>
              </a:buBlip>
            </a:pPr>
            <a:r>
              <a:rPr lang="vi-VN" smtClean="0"/>
              <a:t>Lấy </a:t>
            </a:r>
            <a:r>
              <a:rPr lang="vi-VN"/>
              <a:t>khóa chính của quan hệ ở phía "một" để làm khóa ngoại của quan hệ phía "nhiều".</a:t>
            </a:r>
          </a:p>
          <a:p>
            <a:pPr marL="342900" lvl="1" indent="-342900" fontAlgn="base">
              <a:lnSpc>
                <a:spcPct val="120000"/>
              </a:lnSpc>
              <a:spcBef>
                <a:spcPts val="1200"/>
              </a:spcBef>
              <a:buBlip>
                <a:blip r:embed="rId2"/>
              </a:buBlip>
            </a:pPr>
            <a:r>
              <a:rPr lang="vi-VN" sz="2800">
                <a:solidFill>
                  <a:srgbClr val="953735"/>
                </a:solidFill>
              </a:rPr>
              <a:t>Đối với liên kết </a:t>
            </a:r>
            <a:r>
              <a:rPr lang="en-US" sz="2800" smtClean="0">
                <a:solidFill>
                  <a:srgbClr val="953735"/>
                </a:solidFill>
              </a:rPr>
              <a:t>1</a:t>
            </a:r>
            <a:r>
              <a:rPr lang="vi-VN" sz="2800" smtClean="0">
                <a:solidFill>
                  <a:srgbClr val="953735"/>
                </a:solidFill>
              </a:rPr>
              <a:t>-</a:t>
            </a:r>
            <a:r>
              <a:rPr lang="en-US" sz="2800" smtClean="0">
                <a:solidFill>
                  <a:srgbClr val="953735"/>
                </a:solidFill>
              </a:rPr>
              <a:t>1:</a:t>
            </a:r>
          </a:p>
          <a:p>
            <a:pPr lvl="1" fontAlgn="base">
              <a:lnSpc>
                <a:spcPct val="130000"/>
              </a:lnSpc>
              <a:spcBef>
                <a:spcPts val="1200"/>
              </a:spcBef>
              <a:buBlip>
                <a:blip r:embed="rId3"/>
              </a:buBlip>
            </a:pPr>
            <a:r>
              <a:rPr lang="en-US" smtClean="0"/>
              <a:t>L</a:t>
            </a:r>
            <a:r>
              <a:rPr lang="vi-VN" smtClean="0"/>
              <a:t>ấy </a:t>
            </a:r>
            <a:r>
              <a:rPr lang="vi-VN"/>
              <a:t>khóa chính của quan hệ </a:t>
            </a:r>
            <a:r>
              <a:rPr lang="en-US" smtClean="0"/>
              <a:t>không có sự tham gia toàn bộ vào liên kết làm </a:t>
            </a:r>
            <a:r>
              <a:rPr lang="vi-VN" smtClean="0"/>
              <a:t>khóa </a:t>
            </a:r>
            <a:r>
              <a:rPr lang="vi-VN"/>
              <a:t>ngoại của quan hệ </a:t>
            </a:r>
            <a:r>
              <a:rPr lang="en-US" smtClean="0"/>
              <a:t>kia</a:t>
            </a:r>
            <a:r>
              <a:rPr lang="vi-VN" smtClean="0"/>
              <a:t>.</a:t>
            </a:r>
            <a:endParaRPr lang="vi-VN"/>
          </a:p>
        </p:txBody>
      </p:sp>
      <p:sp>
        <p:nvSpPr>
          <p:cNvPr id="4" name="Slide Number Placeholder 3"/>
          <p:cNvSpPr>
            <a:spLocks noGrp="1"/>
          </p:cNvSpPr>
          <p:nvPr>
            <p:ph type="sldNum" sz="quarter" idx="12"/>
          </p:nvPr>
        </p:nvSpPr>
        <p:spPr/>
        <p:txBody>
          <a:bodyPr/>
          <a:lstStyle/>
          <a:p>
            <a:fld id="{8AACEE26-D979-411F-B229-D9F26BAEDF07}" type="slidenum">
              <a:rPr lang="en-US" smtClean="0"/>
              <a:t>20</a:t>
            </a:fld>
            <a:endParaRPr lang="en-US" dirty="0"/>
          </a:p>
        </p:txBody>
      </p:sp>
    </p:spTree>
    <p:extLst>
      <p:ext uri="{BB962C8B-B14F-4D97-AF65-F5344CB8AC3E}">
        <p14:creationId xmlns:p14="http://schemas.microsoft.com/office/powerpoint/2010/main" val="183803340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Thiết kế cơ sở dữ liệu ở mức logic</a:t>
            </a:r>
            <a:endParaRPr lang="en-US"/>
          </a:p>
        </p:txBody>
      </p:sp>
      <p:sp>
        <p:nvSpPr>
          <p:cNvPr id="3" name="Content Placeholder 2"/>
          <p:cNvSpPr>
            <a:spLocks noGrp="1"/>
          </p:cNvSpPr>
          <p:nvPr>
            <p:ph idx="1"/>
          </p:nvPr>
        </p:nvSpPr>
        <p:spPr>
          <a:xfrm>
            <a:off x="457200" y="1066800"/>
            <a:ext cx="8458200" cy="5257800"/>
          </a:xfrm>
        </p:spPr>
        <p:txBody>
          <a:bodyPr>
            <a:noAutofit/>
          </a:bodyPr>
          <a:lstStyle/>
          <a:p>
            <a:pPr marL="342900" lvl="1" indent="-342900" fontAlgn="base">
              <a:lnSpc>
                <a:spcPct val="120000"/>
              </a:lnSpc>
              <a:spcBef>
                <a:spcPts val="1200"/>
              </a:spcBef>
              <a:buBlip>
                <a:blip r:embed="rId2"/>
              </a:buBlip>
            </a:pPr>
            <a:r>
              <a:rPr lang="en-US" sz="2800">
                <a:solidFill>
                  <a:srgbClr val="953735"/>
                </a:solidFill>
              </a:rPr>
              <a:t>Đối với</a:t>
            </a:r>
            <a:r>
              <a:rPr lang="vi-VN" sz="2800">
                <a:solidFill>
                  <a:srgbClr val="953735"/>
                </a:solidFill>
              </a:rPr>
              <a:t> liên </a:t>
            </a:r>
            <a:r>
              <a:rPr lang="vi-VN" sz="2800" smtClean="0">
                <a:solidFill>
                  <a:srgbClr val="953735"/>
                </a:solidFill>
              </a:rPr>
              <a:t>kết</a:t>
            </a:r>
            <a:r>
              <a:rPr lang="en-US" sz="2800" smtClean="0">
                <a:solidFill>
                  <a:srgbClr val="953735"/>
                </a:solidFill>
              </a:rPr>
              <a:t> N</a:t>
            </a:r>
            <a:r>
              <a:rPr lang="vi-VN" sz="2800" smtClean="0">
                <a:solidFill>
                  <a:srgbClr val="953735"/>
                </a:solidFill>
              </a:rPr>
              <a:t>-</a:t>
            </a:r>
            <a:r>
              <a:rPr lang="en-US" sz="2800" smtClean="0">
                <a:solidFill>
                  <a:srgbClr val="953735"/>
                </a:solidFill>
              </a:rPr>
              <a:t>N</a:t>
            </a:r>
            <a:r>
              <a:rPr lang="vi-VN" sz="2800" smtClean="0">
                <a:solidFill>
                  <a:srgbClr val="953735"/>
                </a:solidFill>
              </a:rPr>
              <a:t>:</a:t>
            </a:r>
            <a:endParaRPr lang="vi-VN" sz="2800">
              <a:solidFill>
                <a:srgbClr val="953735"/>
              </a:solidFill>
            </a:endParaRPr>
          </a:p>
          <a:p>
            <a:pPr lvl="1" fontAlgn="base">
              <a:lnSpc>
                <a:spcPct val="130000"/>
              </a:lnSpc>
              <a:spcBef>
                <a:spcPts val="1200"/>
              </a:spcBef>
              <a:buBlip>
                <a:blip r:embed="rId3"/>
              </a:buBlip>
            </a:pPr>
            <a:r>
              <a:rPr lang="en-US" b="1" smtClean="0"/>
              <a:t>Phát sinh </a:t>
            </a:r>
            <a:r>
              <a:rPr lang="vi-VN" b="1" smtClean="0"/>
              <a:t>thêm </a:t>
            </a:r>
            <a:r>
              <a:rPr lang="en-US" b="1" smtClean="0"/>
              <a:t>một </a:t>
            </a:r>
            <a:r>
              <a:rPr lang="vi-VN" b="1" smtClean="0"/>
              <a:t>quan hệ </a:t>
            </a:r>
            <a:r>
              <a:rPr lang="en-US" b="1" smtClean="0"/>
              <a:t>trung gian </a:t>
            </a:r>
            <a:r>
              <a:rPr lang="en-US"/>
              <a:t>và chuyển </a:t>
            </a:r>
            <a:r>
              <a:rPr lang="en-US" i="1" u="sng"/>
              <a:t>một liên kết </a:t>
            </a:r>
            <a:r>
              <a:rPr lang="en-US" i="1" u="sng" smtClean="0"/>
              <a:t>nhiều-nhiều </a:t>
            </a:r>
            <a:r>
              <a:rPr lang="en-US"/>
              <a:t>thành </a:t>
            </a:r>
            <a:r>
              <a:rPr lang="en-US" i="1" u="sng"/>
              <a:t>hai liên </a:t>
            </a:r>
            <a:r>
              <a:rPr lang="en-US" i="1" u="sng" smtClean="0"/>
              <a:t>kết một-nhiều</a:t>
            </a:r>
            <a:r>
              <a:rPr lang="vi-VN" smtClean="0"/>
              <a:t>.</a:t>
            </a:r>
            <a:r>
              <a:rPr lang="en-US" smtClean="0"/>
              <a:t> </a:t>
            </a:r>
          </a:p>
          <a:p>
            <a:pPr lvl="1" fontAlgn="base">
              <a:lnSpc>
                <a:spcPct val="130000"/>
              </a:lnSpc>
              <a:spcBef>
                <a:spcPts val="1200"/>
              </a:spcBef>
              <a:buBlip>
                <a:blip r:embed="rId3"/>
              </a:buBlip>
            </a:pPr>
            <a:r>
              <a:rPr lang="vi-VN" smtClean="0"/>
              <a:t>Lấy khóa chính của </a:t>
            </a:r>
            <a:r>
              <a:rPr lang="en-US" smtClean="0"/>
              <a:t>2 </a:t>
            </a:r>
            <a:r>
              <a:rPr lang="vi-VN" smtClean="0"/>
              <a:t>quan hệ </a:t>
            </a:r>
            <a:r>
              <a:rPr lang="en-US" smtClean="0"/>
              <a:t>ban đầu </a:t>
            </a:r>
            <a:r>
              <a:rPr lang="vi-VN" smtClean="0"/>
              <a:t>làm khóa ngoại của quan hệ </a:t>
            </a:r>
            <a:r>
              <a:rPr lang="en-US" smtClean="0"/>
              <a:t>phát sinh</a:t>
            </a:r>
            <a:r>
              <a:rPr lang="vi-VN" smtClean="0"/>
              <a:t>.</a:t>
            </a:r>
          </a:p>
          <a:p>
            <a:pPr lvl="1" fontAlgn="base">
              <a:lnSpc>
                <a:spcPct val="130000"/>
              </a:lnSpc>
              <a:spcBef>
                <a:spcPts val="1200"/>
              </a:spcBef>
              <a:buBlip>
                <a:blip r:embed="rId3"/>
              </a:buBlip>
            </a:pPr>
            <a:r>
              <a:rPr lang="en-US" smtClean="0"/>
              <a:t>K</a:t>
            </a:r>
            <a:r>
              <a:rPr lang="vi-VN" smtClean="0"/>
              <a:t>hóa </a:t>
            </a:r>
            <a:r>
              <a:rPr lang="vi-VN"/>
              <a:t>chính của quan hệ </a:t>
            </a:r>
            <a:r>
              <a:rPr lang="en-US" smtClean="0"/>
              <a:t>phát sinh là tập hợp khóa chính </a:t>
            </a:r>
            <a:r>
              <a:rPr lang="vi-VN" smtClean="0"/>
              <a:t>của</a:t>
            </a:r>
            <a:r>
              <a:rPr lang="en-US" smtClean="0"/>
              <a:t> các</a:t>
            </a:r>
            <a:r>
              <a:rPr lang="vi-VN" smtClean="0"/>
              <a:t> </a:t>
            </a:r>
            <a:r>
              <a:rPr lang="vi-VN"/>
              <a:t>quan hệ </a:t>
            </a:r>
            <a:r>
              <a:rPr lang="en-US" smtClean="0"/>
              <a:t>ban đầu</a:t>
            </a:r>
            <a:r>
              <a:rPr lang="vi-VN" smtClean="0"/>
              <a:t>.</a:t>
            </a:r>
            <a:endParaRPr lang="en-US" smtClean="0"/>
          </a:p>
          <a:p>
            <a:pPr lvl="1" fontAlgn="base">
              <a:lnSpc>
                <a:spcPct val="130000"/>
              </a:lnSpc>
              <a:spcBef>
                <a:spcPts val="1200"/>
              </a:spcBef>
              <a:buBlip>
                <a:blip r:embed="rId3"/>
              </a:buBlip>
            </a:pPr>
            <a:r>
              <a:rPr lang="en-US" smtClean="0"/>
              <a:t>Chuyển thuộc tính của của mối quan hệ N-N (nếu có) vào quan hệ mới phát sinh.</a:t>
            </a:r>
            <a:endParaRPr lang="vi-VN"/>
          </a:p>
        </p:txBody>
      </p:sp>
      <p:sp>
        <p:nvSpPr>
          <p:cNvPr id="4" name="Slide Number Placeholder 3"/>
          <p:cNvSpPr>
            <a:spLocks noGrp="1"/>
          </p:cNvSpPr>
          <p:nvPr>
            <p:ph type="sldNum" sz="quarter" idx="12"/>
          </p:nvPr>
        </p:nvSpPr>
        <p:spPr/>
        <p:txBody>
          <a:bodyPr/>
          <a:lstStyle/>
          <a:p>
            <a:fld id="{8AACEE26-D979-411F-B229-D9F26BAEDF07}" type="slidenum">
              <a:rPr lang="en-US" smtClean="0"/>
              <a:t>21</a:t>
            </a:fld>
            <a:endParaRPr lang="en-US" dirty="0"/>
          </a:p>
        </p:txBody>
      </p:sp>
    </p:spTree>
    <p:extLst>
      <p:ext uri="{BB962C8B-B14F-4D97-AF65-F5344CB8AC3E}">
        <p14:creationId xmlns:p14="http://schemas.microsoft.com/office/powerpoint/2010/main" val="40420743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Thiết kế cơ sở dữ liệu ở mức logic</a:t>
            </a:r>
            <a:endParaRPr lang="en-US"/>
          </a:p>
        </p:txBody>
      </p:sp>
      <p:sp>
        <p:nvSpPr>
          <p:cNvPr id="3" name="Content Placeholder 2"/>
          <p:cNvSpPr>
            <a:spLocks noGrp="1"/>
          </p:cNvSpPr>
          <p:nvPr>
            <p:ph idx="1"/>
          </p:nvPr>
        </p:nvSpPr>
        <p:spPr>
          <a:xfrm>
            <a:off x="457200" y="1066800"/>
            <a:ext cx="8458200" cy="5257800"/>
          </a:xfrm>
        </p:spPr>
        <p:txBody>
          <a:bodyPr>
            <a:noAutofit/>
          </a:bodyPr>
          <a:lstStyle/>
          <a:p>
            <a:pPr marL="342900" lvl="1" indent="-342900" fontAlgn="base">
              <a:lnSpc>
                <a:spcPct val="120000"/>
              </a:lnSpc>
              <a:spcBef>
                <a:spcPts val="1200"/>
              </a:spcBef>
              <a:buBlip>
                <a:blip r:embed="rId2"/>
              </a:buBlip>
            </a:pPr>
            <a:r>
              <a:rPr lang="en-US" sz="2800" smtClean="0">
                <a:solidFill>
                  <a:srgbClr val="953735"/>
                </a:solidFill>
              </a:rPr>
              <a:t>Ví dụ c</a:t>
            </a:r>
            <a:r>
              <a:rPr lang="vi-VN" sz="2800" smtClean="0">
                <a:solidFill>
                  <a:srgbClr val="953735"/>
                </a:solidFill>
              </a:rPr>
              <a:t>huyển </a:t>
            </a:r>
            <a:r>
              <a:rPr lang="vi-VN" sz="2800">
                <a:solidFill>
                  <a:srgbClr val="953735"/>
                </a:solidFill>
              </a:rPr>
              <a:t>hóa từ </a:t>
            </a:r>
            <a:r>
              <a:rPr lang="en-US" sz="2800" smtClean="0">
                <a:solidFill>
                  <a:srgbClr val="953735"/>
                </a:solidFill>
              </a:rPr>
              <a:t>ERD</a:t>
            </a:r>
            <a:r>
              <a:rPr lang="vi-VN" sz="2800" smtClean="0">
                <a:solidFill>
                  <a:srgbClr val="953735"/>
                </a:solidFill>
              </a:rPr>
              <a:t> </a:t>
            </a:r>
            <a:r>
              <a:rPr lang="en-US" sz="2800">
                <a:solidFill>
                  <a:srgbClr val="953735"/>
                </a:solidFill>
                <a:sym typeface="Wingdings" pitchFamily="2" charset="2"/>
              </a:rPr>
              <a:t></a:t>
            </a:r>
            <a:r>
              <a:rPr lang="vi-VN" sz="2800">
                <a:solidFill>
                  <a:srgbClr val="953735"/>
                </a:solidFill>
              </a:rPr>
              <a:t> lược đồ quan </a:t>
            </a:r>
            <a:r>
              <a:rPr lang="vi-VN" sz="2800" smtClean="0">
                <a:solidFill>
                  <a:srgbClr val="953735"/>
                </a:solidFill>
              </a:rPr>
              <a:t>hệ</a:t>
            </a:r>
            <a:r>
              <a:rPr lang="en-US" sz="2800" smtClean="0">
                <a:solidFill>
                  <a:srgbClr val="953735"/>
                </a:solidFill>
              </a:rPr>
              <a:t>.</a:t>
            </a:r>
          </a:p>
          <a:p>
            <a:pPr marL="342900" lvl="1" indent="-342900" fontAlgn="base">
              <a:lnSpc>
                <a:spcPct val="120000"/>
              </a:lnSpc>
              <a:spcBef>
                <a:spcPts val="1200"/>
              </a:spcBef>
              <a:buBlip>
                <a:blip r:embed="rId2"/>
              </a:buBlip>
            </a:pPr>
            <a:endParaRPr lang="en-US" sz="2800">
              <a:solidFill>
                <a:srgbClr val="953735"/>
              </a:solidFill>
            </a:endParaRPr>
          </a:p>
          <a:p>
            <a:pPr marL="342900" lvl="1" indent="-342900" fontAlgn="base">
              <a:lnSpc>
                <a:spcPct val="120000"/>
              </a:lnSpc>
              <a:spcBef>
                <a:spcPts val="1200"/>
              </a:spcBef>
              <a:buBlip>
                <a:blip r:embed="rId2"/>
              </a:buBlip>
            </a:pPr>
            <a:endParaRPr lang="en-US" sz="2800" smtClean="0">
              <a:solidFill>
                <a:srgbClr val="953735"/>
              </a:solidFill>
            </a:endParaRPr>
          </a:p>
          <a:p>
            <a:pPr marL="0" lvl="1" indent="0" fontAlgn="base">
              <a:lnSpc>
                <a:spcPct val="120000"/>
              </a:lnSpc>
              <a:spcBef>
                <a:spcPts val="1200"/>
              </a:spcBef>
              <a:buNone/>
            </a:pPr>
            <a:endParaRPr lang="vi-VN" sz="2800">
              <a:solidFill>
                <a:srgbClr val="953735"/>
              </a:solidFill>
            </a:endParaRPr>
          </a:p>
        </p:txBody>
      </p:sp>
      <p:sp>
        <p:nvSpPr>
          <p:cNvPr id="4" name="Slide Number Placeholder 3"/>
          <p:cNvSpPr>
            <a:spLocks noGrp="1"/>
          </p:cNvSpPr>
          <p:nvPr>
            <p:ph type="sldNum" sz="quarter" idx="12"/>
          </p:nvPr>
        </p:nvSpPr>
        <p:spPr/>
        <p:txBody>
          <a:bodyPr/>
          <a:lstStyle/>
          <a:p>
            <a:fld id="{8AACEE26-D979-411F-B229-D9F26BAEDF07}" type="slidenum">
              <a:rPr lang="en-US" smtClean="0"/>
              <a:t>22</a:t>
            </a:fld>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676400"/>
            <a:ext cx="8153400" cy="4607486"/>
          </a:xfrm>
          <a:prstGeom prst="rect">
            <a:avLst/>
          </a:prstGeom>
        </p:spPr>
      </p:pic>
    </p:spTree>
    <p:extLst>
      <p:ext uri="{BB962C8B-B14F-4D97-AF65-F5344CB8AC3E}">
        <p14:creationId xmlns:p14="http://schemas.microsoft.com/office/powerpoint/2010/main" val="17274345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Thiết kế cơ sở dữ liệu ở mức logic</a:t>
            </a:r>
            <a:endParaRPr lang="en-US"/>
          </a:p>
        </p:txBody>
      </p:sp>
      <p:sp>
        <p:nvSpPr>
          <p:cNvPr id="3" name="Content Placeholder 2"/>
          <p:cNvSpPr>
            <a:spLocks noGrp="1"/>
          </p:cNvSpPr>
          <p:nvPr>
            <p:ph idx="1"/>
          </p:nvPr>
        </p:nvSpPr>
        <p:spPr>
          <a:xfrm>
            <a:off x="457200" y="1066800"/>
            <a:ext cx="8458200" cy="5257800"/>
          </a:xfrm>
        </p:spPr>
        <p:txBody>
          <a:bodyPr>
            <a:noAutofit/>
          </a:bodyPr>
          <a:lstStyle/>
          <a:p>
            <a:pPr marL="342900" lvl="1" indent="-342900" fontAlgn="base">
              <a:lnSpc>
                <a:spcPct val="120000"/>
              </a:lnSpc>
              <a:spcBef>
                <a:spcPts val="1200"/>
              </a:spcBef>
              <a:buBlip>
                <a:blip r:embed="rId2"/>
              </a:buBlip>
            </a:pPr>
            <a:r>
              <a:rPr lang="en-US" sz="2800" smtClean="0">
                <a:solidFill>
                  <a:srgbClr val="953735"/>
                </a:solidFill>
              </a:rPr>
              <a:t>Sau chuyển hóa ta </a:t>
            </a:r>
            <a:r>
              <a:rPr lang="en-US" sz="2800">
                <a:solidFill>
                  <a:srgbClr val="953735"/>
                </a:solidFill>
              </a:rPr>
              <a:t>có </a:t>
            </a:r>
            <a:r>
              <a:rPr lang="en-US" sz="2800" smtClean="0">
                <a:solidFill>
                  <a:srgbClr val="953735"/>
                </a:solidFill>
              </a:rPr>
              <a:t>lược đồ quan hệ</a:t>
            </a:r>
          </a:p>
          <a:p>
            <a:pPr marL="457200" lvl="1" indent="0" fontAlgn="base">
              <a:lnSpc>
                <a:spcPct val="130000"/>
              </a:lnSpc>
              <a:spcBef>
                <a:spcPts val="1200"/>
              </a:spcBef>
              <a:buNone/>
            </a:pPr>
            <a:endParaRPr lang="vi-VN"/>
          </a:p>
        </p:txBody>
      </p:sp>
      <p:sp>
        <p:nvSpPr>
          <p:cNvPr id="4" name="Slide Number Placeholder 3"/>
          <p:cNvSpPr>
            <a:spLocks noGrp="1"/>
          </p:cNvSpPr>
          <p:nvPr>
            <p:ph type="sldNum" sz="quarter" idx="12"/>
          </p:nvPr>
        </p:nvSpPr>
        <p:spPr/>
        <p:txBody>
          <a:bodyPr/>
          <a:lstStyle/>
          <a:p>
            <a:fld id="{8AACEE26-D979-411F-B229-D9F26BAEDF07}" type="slidenum">
              <a:rPr lang="en-US" smtClean="0"/>
              <a:t>23</a:t>
            </a:fld>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676400"/>
            <a:ext cx="6781800" cy="4495800"/>
          </a:xfrm>
          <a:prstGeom prst="rect">
            <a:avLst/>
          </a:prstGeom>
        </p:spPr>
      </p:pic>
    </p:spTree>
    <p:extLst>
      <p:ext uri="{BB962C8B-B14F-4D97-AF65-F5344CB8AC3E}">
        <p14:creationId xmlns:p14="http://schemas.microsoft.com/office/powerpoint/2010/main" val="196996177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422564" y="1136650"/>
            <a:ext cx="8305800" cy="3752850"/>
          </a:xfrm>
        </p:spPr>
        <p:txBody>
          <a:bodyPr>
            <a:noAutofit/>
          </a:bodyPr>
          <a:lstStyle/>
          <a:p>
            <a:pPr>
              <a:lnSpc>
                <a:spcPct val="120000"/>
              </a:lnSpc>
              <a:spcBef>
                <a:spcPts val="1200"/>
              </a:spcBef>
              <a:buFontTx/>
              <a:buBlip>
                <a:blip r:embed="rId3"/>
              </a:buBlip>
            </a:pPr>
            <a:r>
              <a:rPr lang="en-US" smtClean="0">
                <a:solidFill>
                  <a:srgbClr val="953735"/>
                </a:solidFill>
              </a:rPr>
              <a:t>Ví dụ:</a:t>
            </a:r>
          </a:p>
          <a:p>
            <a:pPr marL="457200" lvl="1" indent="0">
              <a:lnSpc>
                <a:spcPct val="150000"/>
              </a:lnSpc>
              <a:buNone/>
            </a:pPr>
            <a:endParaRPr lang="en-US" smtClean="0"/>
          </a:p>
          <a:p>
            <a:pPr marL="457200" lvl="1" indent="0">
              <a:lnSpc>
                <a:spcPct val="150000"/>
              </a:lnSpc>
              <a:buNone/>
            </a:pPr>
            <a:r>
              <a:rPr lang="en-US" smtClean="0"/>
              <a:t>PHONGBAN(</a:t>
            </a:r>
            <a:r>
              <a:rPr lang="en-US" b="1" u="sng" smtClean="0"/>
              <a:t>MAPH</a:t>
            </a:r>
            <a:r>
              <a:rPr lang="en-US" smtClean="0"/>
              <a:t>,TENPH)</a:t>
            </a:r>
          </a:p>
          <a:p>
            <a:pPr marL="457200" lvl="1" indent="0">
              <a:lnSpc>
                <a:spcPct val="150000"/>
              </a:lnSpc>
              <a:buNone/>
            </a:pPr>
            <a:r>
              <a:rPr lang="en-US" smtClean="0"/>
              <a:t>NHANVIEN(</a:t>
            </a:r>
            <a:r>
              <a:rPr lang="en-US" b="1" u="sng" smtClean="0"/>
              <a:t>MANV</a:t>
            </a:r>
            <a:r>
              <a:rPr lang="en-US" smtClean="0"/>
              <a:t>, HONV, TENNV NGAYSINH, </a:t>
            </a:r>
            <a:r>
              <a:rPr lang="en-US" smtClean="0">
                <a:solidFill>
                  <a:srgbClr val="0000FF"/>
                </a:solidFill>
              </a:rPr>
              <a:t>MAPH</a:t>
            </a:r>
            <a:r>
              <a:rPr lang="en-US" smtClean="0"/>
              <a:t>)</a:t>
            </a:r>
          </a:p>
          <a:p>
            <a:pPr marL="457200" lvl="1" indent="0">
              <a:lnSpc>
                <a:spcPct val="150000"/>
              </a:lnSpc>
              <a:buNone/>
            </a:pPr>
            <a:endParaRPr lang="en-US" b="1" smtClean="0"/>
          </a:p>
        </p:txBody>
      </p:sp>
      <p:sp>
        <p:nvSpPr>
          <p:cNvPr id="33797" name="Title 4"/>
          <p:cNvSpPr>
            <a:spLocks noGrp="1"/>
          </p:cNvSpPr>
          <p:nvPr>
            <p:ph type="title"/>
          </p:nvPr>
        </p:nvSpPr>
        <p:spPr>
          <a:xfrm>
            <a:off x="457200" y="0"/>
            <a:ext cx="8229600" cy="990600"/>
          </a:xfrm>
        </p:spPr>
        <p:txBody>
          <a:bodyPr/>
          <a:lstStyle/>
          <a:p>
            <a:r>
              <a:rPr lang="vi-VN"/>
              <a:t>Thiết kế cơ sở dữ liệu ở mức logic</a:t>
            </a:r>
            <a:endParaRPr lang="en-US" sz="2800"/>
          </a:p>
        </p:txBody>
      </p:sp>
      <p:sp>
        <p:nvSpPr>
          <p:cNvPr id="8"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24</a:t>
            </a:fld>
            <a:endParaRPr lang="en-US" dirty="0"/>
          </a:p>
        </p:txBody>
      </p:sp>
      <p:sp>
        <p:nvSpPr>
          <p:cNvPr id="4" name="Rectangle 3"/>
          <p:cNvSpPr/>
          <p:nvPr/>
        </p:nvSpPr>
        <p:spPr>
          <a:xfrm>
            <a:off x="5695950" y="1347787"/>
            <a:ext cx="1752600"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590800" y="1627375"/>
            <a:ext cx="5562600" cy="3271837"/>
            <a:chOff x="2590800" y="1476375"/>
            <a:chExt cx="5562600" cy="2867025"/>
          </a:xfrm>
        </p:grpSpPr>
        <p:sp>
          <p:nvSpPr>
            <p:cNvPr id="2" name="Line Callout 2 1"/>
            <p:cNvSpPr/>
            <p:nvPr/>
          </p:nvSpPr>
          <p:spPr>
            <a:xfrm>
              <a:off x="3048000" y="1476375"/>
              <a:ext cx="1752600" cy="457200"/>
            </a:xfrm>
            <a:prstGeom prst="borderCallout2">
              <a:avLst>
                <a:gd name="adj1" fmla="val 56250"/>
                <a:gd name="adj2" fmla="val 1823"/>
                <a:gd name="adj3" fmla="val 79167"/>
                <a:gd name="adj4" fmla="val -36198"/>
                <a:gd name="adj5" fmla="val 195833"/>
                <a:gd name="adj6" fmla="val 4896"/>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FF"/>
                  </a:solidFill>
                </a:rPr>
                <a:t>Khóa chính</a:t>
              </a:r>
              <a:endParaRPr lang="en-US">
                <a:solidFill>
                  <a:srgbClr val="0000FF"/>
                </a:solidFill>
              </a:endParaRPr>
            </a:p>
          </p:txBody>
        </p:sp>
        <p:sp>
          <p:nvSpPr>
            <p:cNvPr id="7" name="Line Callout 2 6"/>
            <p:cNvSpPr/>
            <p:nvPr/>
          </p:nvSpPr>
          <p:spPr>
            <a:xfrm>
              <a:off x="2590800" y="3886200"/>
              <a:ext cx="1752600" cy="457200"/>
            </a:xfrm>
            <a:prstGeom prst="borderCallout2">
              <a:avLst>
                <a:gd name="adj1" fmla="val 56250"/>
                <a:gd name="adj2" fmla="val 1823"/>
                <a:gd name="adj3" fmla="val 79167"/>
                <a:gd name="adj4" fmla="val -36198"/>
                <a:gd name="adj5" fmla="val -133334"/>
                <a:gd name="adj6" fmla="val 27179"/>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FF"/>
                  </a:solidFill>
                </a:rPr>
                <a:t>Khóa chính</a:t>
              </a:r>
              <a:endParaRPr lang="en-US">
                <a:solidFill>
                  <a:srgbClr val="0000FF"/>
                </a:solidFill>
              </a:endParaRPr>
            </a:p>
          </p:txBody>
        </p:sp>
        <p:sp>
          <p:nvSpPr>
            <p:cNvPr id="9" name="Line Callout 2 8"/>
            <p:cNvSpPr/>
            <p:nvPr/>
          </p:nvSpPr>
          <p:spPr>
            <a:xfrm>
              <a:off x="6400800" y="3876675"/>
              <a:ext cx="1752600" cy="457200"/>
            </a:xfrm>
            <a:prstGeom prst="borderCallout2">
              <a:avLst>
                <a:gd name="adj1" fmla="val -2083"/>
                <a:gd name="adj2" fmla="val 49106"/>
                <a:gd name="adj3" fmla="val 0"/>
                <a:gd name="adj4" fmla="val 48584"/>
                <a:gd name="adj5" fmla="val -133334"/>
                <a:gd name="adj6" fmla="val 70657"/>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FF"/>
                  </a:solidFill>
                </a:rPr>
                <a:t>Khóa ngoại</a:t>
              </a:r>
              <a:endParaRPr lang="en-US">
                <a:solidFill>
                  <a:srgbClr val="0000FF"/>
                </a:solidFill>
              </a:endParaRPr>
            </a:p>
          </p:txBody>
        </p:sp>
        <p:sp>
          <p:nvSpPr>
            <p:cNvPr id="3" name="Arc 2"/>
            <p:cNvSpPr/>
            <p:nvPr/>
          </p:nvSpPr>
          <p:spPr>
            <a:xfrm>
              <a:off x="3200400" y="1933575"/>
              <a:ext cx="4953000" cy="1495425"/>
            </a:xfrm>
            <a:prstGeom prst="arc">
              <a:avLst>
                <a:gd name="adj1" fmla="val 11255701"/>
                <a:gd name="adj2" fmla="val 485793"/>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6019800" y="1981200"/>
              <a:ext cx="18288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FF"/>
                  </a:solidFill>
                </a:rPr>
                <a:t>Tham chiếu</a:t>
              </a:r>
              <a:endParaRPr lang="en-US">
                <a:solidFill>
                  <a:srgbClr val="0000FF"/>
                </a:solidFill>
              </a:endParaRPr>
            </a:p>
          </p:txBody>
        </p:sp>
      </p:grpSp>
    </p:spTree>
    <p:extLst>
      <p:ext uri="{BB962C8B-B14F-4D97-AF65-F5344CB8AC3E}">
        <p14:creationId xmlns:p14="http://schemas.microsoft.com/office/powerpoint/2010/main" val="31936463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Thiết kế cơ sở dữ liệu ở mức logic</a:t>
            </a:r>
            <a:endParaRPr lang="en-US"/>
          </a:p>
        </p:txBody>
      </p:sp>
      <p:sp>
        <p:nvSpPr>
          <p:cNvPr id="3" name="Content Placeholder 2"/>
          <p:cNvSpPr>
            <a:spLocks noGrp="1"/>
          </p:cNvSpPr>
          <p:nvPr>
            <p:ph idx="1"/>
          </p:nvPr>
        </p:nvSpPr>
        <p:spPr>
          <a:xfrm>
            <a:off x="457200" y="1066800"/>
            <a:ext cx="8458200" cy="5257800"/>
          </a:xfrm>
        </p:spPr>
        <p:txBody>
          <a:bodyPr>
            <a:noAutofit/>
          </a:bodyPr>
          <a:lstStyle/>
          <a:p>
            <a:pPr marL="342900" lvl="1" indent="-342900" fontAlgn="base">
              <a:lnSpc>
                <a:spcPct val="120000"/>
              </a:lnSpc>
              <a:spcBef>
                <a:spcPts val="1200"/>
              </a:spcBef>
              <a:buBlip>
                <a:blip r:embed="rId2"/>
              </a:buBlip>
            </a:pPr>
            <a:r>
              <a:rPr lang="en-US" sz="2800">
                <a:solidFill>
                  <a:srgbClr val="953735"/>
                </a:solidFill>
              </a:rPr>
              <a:t>Ta có </a:t>
            </a:r>
            <a:r>
              <a:rPr lang="en-US" sz="2800" smtClean="0">
                <a:solidFill>
                  <a:srgbClr val="953735"/>
                </a:solidFill>
              </a:rPr>
              <a:t>thể biểu diễn các </a:t>
            </a:r>
            <a:r>
              <a:rPr lang="en-US" sz="2800">
                <a:solidFill>
                  <a:srgbClr val="953735"/>
                </a:solidFill>
              </a:rPr>
              <a:t>quan hệ </a:t>
            </a:r>
            <a:r>
              <a:rPr lang="en-US" sz="2800" smtClean="0">
                <a:solidFill>
                  <a:srgbClr val="953735"/>
                </a:solidFill>
              </a:rPr>
              <a:t>như sau:</a:t>
            </a:r>
          </a:p>
          <a:p>
            <a:pPr marL="457200" lvl="1" indent="0" fontAlgn="base">
              <a:lnSpc>
                <a:spcPct val="130000"/>
              </a:lnSpc>
              <a:spcBef>
                <a:spcPts val="1200"/>
              </a:spcBef>
              <a:buNone/>
            </a:pPr>
            <a:r>
              <a:rPr lang="en-US" smtClean="0"/>
              <a:t>PHONGBAN(</a:t>
            </a:r>
            <a:r>
              <a:rPr lang="en-US" b="1" u="sng" smtClean="0"/>
              <a:t>MAPB</a:t>
            </a:r>
            <a:r>
              <a:rPr lang="en-US" smtClean="0"/>
              <a:t>, TENPB, </a:t>
            </a:r>
            <a:r>
              <a:rPr lang="en-US" i="1" u="sng"/>
              <a:t>MANV_TP</a:t>
            </a:r>
            <a:r>
              <a:rPr lang="en-US" smtClean="0"/>
              <a:t>)</a:t>
            </a:r>
          </a:p>
          <a:p>
            <a:pPr marL="457200" lvl="1" indent="0" fontAlgn="base">
              <a:lnSpc>
                <a:spcPct val="130000"/>
              </a:lnSpc>
              <a:spcBef>
                <a:spcPts val="1200"/>
              </a:spcBef>
              <a:buNone/>
            </a:pPr>
            <a:r>
              <a:rPr lang="en-US" smtClean="0"/>
              <a:t>NHANVIEN (</a:t>
            </a:r>
            <a:r>
              <a:rPr lang="en-US" b="1" u="sng" smtClean="0"/>
              <a:t>MANV</a:t>
            </a:r>
            <a:r>
              <a:rPr lang="en-US" smtClean="0"/>
              <a:t>, HONV, TENNV, NGAYSINH, </a:t>
            </a:r>
            <a:r>
              <a:rPr lang="en-US" i="1" u="sng" smtClean="0"/>
              <a:t>MAPH</a:t>
            </a:r>
            <a:r>
              <a:rPr lang="en-US" smtClean="0"/>
              <a:t>)</a:t>
            </a:r>
          </a:p>
          <a:p>
            <a:pPr marL="457200" lvl="1" indent="0" fontAlgn="base">
              <a:lnSpc>
                <a:spcPct val="130000"/>
              </a:lnSpc>
              <a:spcBef>
                <a:spcPts val="1200"/>
              </a:spcBef>
              <a:buNone/>
            </a:pPr>
            <a:r>
              <a:rPr lang="en-US" smtClean="0"/>
              <a:t>DUAN (</a:t>
            </a:r>
            <a:r>
              <a:rPr lang="en-US" b="1" u="sng" smtClean="0"/>
              <a:t>MADA</a:t>
            </a:r>
            <a:r>
              <a:rPr lang="en-US" smtClean="0"/>
              <a:t>, TENDA, DIADIEM)</a:t>
            </a:r>
          </a:p>
          <a:p>
            <a:pPr marL="457200" lvl="1" indent="0" fontAlgn="base">
              <a:lnSpc>
                <a:spcPct val="130000"/>
              </a:lnSpc>
              <a:spcBef>
                <a:spcPts val="1200"/>
              </a:spcBef>
              <a:buNone/>
            </a:pPr>
            <a:r>
              <a:rPr lang="en-US" smtClean="0"/>
              <a:t>THAMGIA_DA (</a:t>
            </a:r>
            <a:r>
              <a:rPr lang="en-US" b="1" u="sng" smtClean="0"/>
              <a:t>MANV</a:t>
            </a:r>
            <a:r>
              <a:rPr lang="en-US" b="1" smtClean="0"/>
              <a:t>, </a:t>
            </a:r>
            <a:r>
              <a:rPr lang="en-US" b="1" u="sng" smtClean="0"/>
              <a:t>MADA</a:t>
            </a:r>
            <a:r>
              <a:rPr lang="en-US" smtClean="0"/>
              <a:t>, NGAYBD, NGAYKT)</a:t>
            </a:r>
          </a:p>
          <a:p>
            <a:pPr marL="342900" lvl="1" indent="-342900" fontAlgn="base">
              <a:lnSpc>
                <a:spcPct val="120000"/>
              </a:lnSpc>
              <a:spcBef>
                <a:spcPts val="1200"/>
              </a:spcBef>
              <a:buBlip>
                <a:blip r:embed="rId2"/>
              </a:buBlip>
            </a:pPr>
            <a:r>
              <a:rPr lang="en-US" sz="2800">
                <a:solidFill>
                  <a:srgbClr val="953735"/>
                </a:solidFill>
              </a:rPr>
              <a:t>Ghi chú:</a:t>
            </a:r>
          </a:p>
          <a:p>
            <a:pPr lvl="1" fontAlgn="base">
              <a:lnSpc>
                <a:spcPct val="130000"/>
              </a:lnSpc>
              <a:spcBef>
                <a:spcPts val="0"/>
              </a:spcBef>
              <a:spcAft>
                <a:spcPts val="0"/>
              </a:spcAft>
              <a:buBlip>
                <a:blip r:embed="rId3"/>
              </a:buBlip>
            </a:pPr>
            <a:r>
              <a:rPr lang="en-US"/>
              <a:t>Các field in đậm, gạch chân là khóa chính</a:t>
            </a:r>
          </a:p>
          <a:p>
            <a:pPr lvl="1" fontAlgn="base">
              <a:lnSpc>
                <a:spcPct val="130000"/>
              </a:lnSpc>
              <a:spcBef>
                <a:spcPts val="0"/>
              </a:spcBef>
              <a:spcAft>
                <a:spcPts val="0"/>
              </a:spcAft>
              <a:buBlip>
                <a:blip r:embed="rId3"/>
              </a:buBlip>
            </a:pPr>
            <a:r>
              <a:rPr lang="en-US"/>
              <a:t>Các field chữ </a:t>
            </a:r>
            <a:r>
              <a:rPr lang="en-US" smtClean="0"/>
              <a:t>nghiêng, </a:t>
            </a:r>
            <a:r>
              <a:rPr lang="en-US"/>
              <a:t>gạch chân là khóa ngoại</a:t>
            </a:r>
            <a:endParaRPr lang="vi-VN"/>
          </a:p>
        </p:txBody>
      </p:sp>
      <p:sp>
        <p:nvSpPr>
          <p:cNvPr id="4" name="Slide Number Placeholder 3"/>
          <p:cNvSpPr>
            <a:spLocks noGrp="1"/>
          </p:cNvSpPr>
          <p:nvPr>
            <p:ph type="sldNum" sz="quarter" idx="12"/>
          </p:nvPr>
        </p:nvSpPr>
        <p:spPr/>
        <p:txBody>
          <a:bodyPr/>
          <a:lstStyle/>
          <a:p>
            <a:fld id="{8AACEE26-D979-411F-B229-D9F26BAEDF07}" type="slidenum">
              <a:rPr lang="en-US" smtClean="0"/>
              <a:t>25</a:t>
            </a:fld>
            <a:endParaRPr lang="en-US" dirty="0"/>
          </a:p>
        </p:txBody>
      </p:sp>
    </p:spTree>
    <p:extLst>
      <p:ext uri="{BB962C8B-B14F-4D97-AF65-F5344CB8AC3E}">
        <p14:creationId xmlns:p14="http://schemas.microsoft.com/office/powerpoint/2010/main" val="86929126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 </a:t>
            </a:r>
            <a:r>
              <a:rPr lang="en-US" smtClean="0"/>
              <a:t>xây dựng ERD - LDQH- CSDL </a:t>
            </a:r>
            <a:endParaRPr lang="en-US"/>
          </a:p>
        </p:txBody>
      </p:sp>
      <p:sp>
        <p:nvSpPr>
          <p:cNvPr id="3" name="Content Placeholder 2"/>
          <p:cNvSpPr>
            <a:spLocks noGrp="1"/>
          </p:cNvSpPr>
          <p:nvPr>
            <p:ph idx="1"/>
          </p:nvPr>
        </p:nvSpPr>
        <p:spPr>
          <a:xfrm>
            <a:off x="457200" y="1066800"/>
            <a:ext cx="8458200" cy="5257800"/>
          </a:xfrm>
        </p:spPr>
        <p:txBody>
          <a:bodyPr>
            <a:noAutofit/>
          </a:bodyPr>
          <a:lstStyle/>
          <a:p>
            <a:pPr>
              <a:lnSpc>
                <a:spcPct val="100000"/>
              </a:lnSpc>
              <a:buFontTx/>
              <a:buBlip>
                <a:blip r:embed="rId2"/>
              </a:buBlip>
            </a:pPr>
            <a:r>
              <a:rPr lang="en-US" sz="3200">
                <a:solidFill>
                  <a:srgbClr val="953735"/>
                </a:solidFill>
              </a:rPr>
              <a:t>Thực hành </a:t>
            </a:r>
            <a:r>
              <a:rPr lang="en-US" sz="3200" smtClean="0">
                <a:solidFill>
                  <a:srgbClr val="953735"/>
                </a:solidFill>
              </a:rPr>
              <a:t>thiết kế CSDL </a:t>
            </a:r>
            <a:r>
              <a:rPr lang="en-US" sz="3200">
                <a:solidFill>
                  <a:srgbClr val="953735"/>
                </a:solidFill>
              </a:rPr>
              <a:t>bài toán Quản lý </a:t>
            </a:r>
            <a:r>
              <a:rPr lang="en-US" sz="3200" smtClean="0">
                <a:solidFill>
                  <a:srgbClr val="953735"/>
                </a:solidFill>
              </a:rPr>
              <a:t>cửa hàng tiếp theo slide 2</a:t>
            </a:r>
            <a:endParaRPr lang="en-US" sz="3200">
              <a:solidFill>
                <a:srgbClr val="953735"/>
              </a:solidFill>
            </a:endParaRPr>
          </a:p>
          <a:p>
            <a:pPr>
              <a:lnSpc>
                <a:spcPct val="150000"/>
              </a:lnSpc>
              <a:buFontTx/>
              <a:buBlip>
                <a:blip r:embed="rId2"/>
              </a:buBlip>
            </a:pPr>
            <a:r>
              <a:rPr lang="en-US" sz="3200" smtClean="0">
                <a:solidFill>
                  <a:srgbClr val="953735"/>
                </a:solidFill>
              </a:rPr>
              <a:t>Yêu </a:t>
            </a:r>
            <a:r>
              <a:rPr lang="en-US" sz="3200">
                <a:solidFill>
                  <a:srgbClr val="953735"/>
                </a:solidFill>
              </a:rPr>
              <a:t>cầu:</a:t>
            </a:r>
          </a:p>
          <a:p>
            <a:pPr marL="914400" lvl="1" indent="-514350">
              <a:buFont typeface="+mj-lt"/>
              <a:buAutoNum type="arabicPeriod"/>
            </a:pPr>
            <a:r>
              <a:rPr lang="en-US" smtClean="0"/>
              <a:t>Vẽ sơ đồ ERD</a:t>
            </a:r>
          </a:p>
          <a:p>
            <a:pPr marL="914400" lvl="1" indent="-514350">
              <a:buFont typeface="+mj-lt"/>
              <a:buAutoNum type="arabicPeriod"/>
            </a:pPr>
            <a:r>
              <a:rPr lang="en-US" smtClean="0"/>
              <a:t>Thiết kế lược đồ CSDL logic</a:t>
            </a: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26</a:t>
            </a:fld>
            <a:endParaRPr lang="en-US" dirty="0"/>
          </a:p>
        </p:txBody>
      </p:sp>
    </p:spTree>
    <p:extLst>
      <p:ext uri="{BB962C8B-B14F-4D97-AF65-F5344CB8AC3E}">
        <p14:creationId xmlns:p14="http://schemas.microsoft.com/office/powerpoint/2010/main" val="289786559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en-US" smtClean="0"/>
              <a:t>Bài 3: Mô hình ERD </a:t>
            </a:r>
            <a:r>
              <a:rPr lang="en-US"/>
              <a:t>và chuẩn hoá cơ sở dữ liệu</a:t>
            </a:r>
          </a:p>
          <a:p>
            <a:r>
              <a:rPr lang="en-US"/>
              <a:t>Phần </a:t>
            </a:r>
            <a:r>
              <a:rPr lang="en-US" smtClean="0"/>
              <a:t>2 - </a:t>
            </a:r>
            <a:r>
              <a:rPr lang="en-US" sz="2400"/>
              <a:t>chuẩn hoá dữ </a:t>
            </a:r>
            <a:r>
              <a:rPr lang="en-US" sz="2400" smtClean="0"/>
              <a:t>liệu</a:t>
            </a:r>
            <a:endParaRPr lang="en-US" sz="240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3352544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Chuẩn hoá dữ liệu</a:t>
            </a:r>
          </a:p>
        </p:txBody>
      </p:sp>
      <p:sp>
        <p:nvSpPr>
          <p:cNvPr id="3" name="Content Placeholder 2"/>
          <p:cNvSpPr>
            <a:spLocks noGrp="1"/>
          </p:cNvSpPr>
          <p:nvPr>
            <p:ph idx="1"/>
          </p:nvPr>
        </p:nvSpPr>
        <p:spPr/>
        <p:txBody>
          <a:bodyPr/>
          <a:lstStyle/>
          <a:p>
            <a:pPr marL="342900" lvl="1" indent="-342900" fontAlgn="base">
              <a:lnSpc>
                <a:spcPct val="120000"/>
              </a:lnSpc>
              <a:spcBef>
                <a:spcPts val="1200"/>
              </a:spcBef>
              <a:buBlip>
                <a:blip r:embed="rId2"/>
              </a:buBlip>
            </a:pPr>
            <a:r>
              <a:rPr lang="en-US" sz="2800">
                <a:solidFill>
                  <a:srgbClr val="953735"/>
                </a:solidFill>
              </a:rPr>
              <a:t>Chuẩn hóa là 1 cách tiếp </a:t>
            </a:r>
            <a:r>
              <a:rPr lang="en-US" sz="2800" smtClean="0">
                <a:solidFill>
                  <a:srgbClr val="953735"/>
                </a:solidFill>
              </a:rPr>
              <a:t>cận </a:t>
            </a:r>
            <a:r>
              <a:rPr lang="en-US" sz="2800">
                <a:solidFill>
                  <a:srgbClr val="953735"/>
                </a:solidFill>
              </a:rPr>
              <a:t>từ dưới </a:t>
            </a:r>
            <a:r>
              <a:rPr lang="en-US" sz="2800" smtClean="0">
                <a:solidFill>
                  <a:srgbClr val="953735"/>
                </a:solidFill>
              </a:rPr>
              <a:t>lên </a:t>
            </a:r>
            <a:r>
              <a:rPr lang="en-US" sz="2800">
                <a:solidFill>
                  <a:srgbClr val="953735"/>
                </a:solidFill>
              </a:rPr>
              <a:t>(bottom-up approach) để thiết kế CSDL, bắt đầu từ các mối </a:t>
            </a:r>
            <a:r>
              <a:rPr lang="en-US" sz="2800" smtClean="0">
                <a:solidFill>
                  <a:srgbClr val="953735"/>
                </a:solidFill>
              </a:rPr>
              <a:t>liên </a:t>
            </a:r>
            <a:r>
              <a:rPr lang="en-US" sz="2800">
                <a:solidFill>
                  <a:srgbClr val="953735"/>
                </a:solidFill>
              </a:rPr>
              <a:t>hệ giữa các </a:t>
            </a:r>
            <a:r>
              <a:rPr lang="en-US" sz="2800" smtClean="0">
                <a:solidFill>
                  <a:srgbClr val="953735"/>
                </a:solidFill>
              </a:rPr>
              <a:t>thuộc </a:t>
            </a:r>
            <a:r>
              <a:rPr lang="en-US" sz="2800">
                <a:solidFill>
                  <a:srgbClr val="953735"/>
                </a:solidFill>
              </a:rPr>
              <a:t>tính </a:t>
            </a:r>
          </a:p>
          <a:p>
            <a:pPr marL="342900" lvl="1" indent="-342900" fontAlgn="base">
              <a:lnSpc>
                <a:spcPct val="120000"/>
              </a:lnSpc>
              <a:spcBef>
                <a:spcPts val="1200"/>
              </a:spcBef>
              <a:buBlip>
                <a:blip r:embed="rId2"/>
              </a:buBlip>
            </a:pPr>
            <a:r>
              <a:rPr lang="en-US" sz="2800">
                <a:solidFill>
                  <a:srgbClr val="953735"/>
                </a:solidFill>
              </a:rPr>
              <a:t>Mục đích của chuẩn hóa là loại bỏ các bất thường của 1 quan hệ để có được các quan hệ có cấu trúc tốt </a:t>
            </a:r>
            <a:r>
              <a:rPr lang="en-US" sz="2800" smtClean="0">
                <a:solidFill>
                  <a:srgbClr val="953735"/>
                </a:solidFill>
              </a:rPr>
              <a:t>hơn, </a:t>
            </a:r>
            <a:r>
              <a:rPr lang="en-US" sz="2800">
                <a:solidFill>
                  <a:srgbClr val="953735"/>
                </a:solidFill>
              </a:rPr>
              <a:t>nhỏ hơn</a:t>
            </a:r>
          </a:p>
          <a:p>
            <a:pPr marL="342900" lvl="1" indent="-342900" fontAlgn="base">
              <a:lnSpc>
                <a:spcPct val="120000"/>
              </a:lnSpc>
              <a:spcBef>
                <a:spcPts val="1200"/>
              </a:spcBef>
              <a:buBlip>
                <a:blip r:embed="rId2"/>
              </a:buBlip>
            </a:pPr>
            <a:r>
              <a:rPr lang="en-US" sz="2800">
                <a:solidFill>
                  <a:srgbClr val="953735"/>
                </a:solidFill>
              </a:rPr>
              <a:t>Giảm thiểu sự dư thừa dữ liệu ở mức thấp nhất và cho phép người dùng </a:t>
            </a:r>
            <a:r>
              <a:rPr lang="en-US" sz="2800" smtClean="0">
                <a:solidFill>
                  <a:srgbClr val="953735"/>
                </a:solidFill>
              </a:rPr>
              <a:t>thêm, </a:t>
            </a:r>
            <a:r>
              <a:rPr lang="en-US" sz="2800">
                <a:solidFill>
                  <a:srgbClr val="953735"/>
                </a:solidFill>
              </a:rPr>
              <a:t>sửa, xóa mà </a:t>
            </a:r>
            <a:r>
              <a:rPr lang="en-US" sz="2800" smtClean="0">
                <a:solidFill>
                  <a:srgbClr val="953735"/>
                </a:solidFill>
              </a:rPr>
              <a:t>không gây </a:t>
            </a:r>
            <a:r>
              <a:rPr lang="en-US" sz="2800">
                <a:solidFill>
                  <a:srgbClr val="953735"/>
                </a:solidFill>
              </a:rPr>
              <a:t>ra </a:t>
            </a:r>
            <a:r>
              <a:rPr lang="en-US" sz="2800" smtClean="0">
                <a:solidFill>
                  <a:srgbClr val="953735"/>
                </a:solidFill>
              </a:rPr>
              <a:t>mâu </a:t>
            </a:r>
            <a:r>
              <a:rPr lang="en-US" sz="2800">
                <a:solidFill>
                  <a:srgbClr val="953735"/>
                </a:solidFill>
              </a:rPr>
              <a:t>thuẫn dữ </a:t>
            </a:r>
            <a:r>
              <a:rPr lang="en-US" sz="2800" smtClean="0">
                <a:solidFill>
                  <a:srgbClr val="953735"/>
                </a:solidFill>
              </a:rPr>
              <a:t>liệu </a:t>
            </a:r>
            <a:endParaRPr lang="en-US" sz="2800">
              <a:solidFill>
                <a:srgbClr val="953735"/>
              </a:solidFill>
            </a:endParaRPr>
          </a:p>
          <a:p>
            <a:endParaRPr lang="en-US">
              <a:effectLst/>
            </a:endParaRPr>
          </a:p>
        </p:txBody>
      </p:sp>
      <p:sp>
        <p:nvSpPr>
          <p:cNvPr id="4" name="Slide Number Placeholder 3"/>
          <p:cNvSpPr>
            <a:spLocks noGrp="1"/>
          </p:cNvSpPr>
          <p:nvPr>
            <p:ph type="sldNum" sz="quarter" idx="12"/>
          </p:nvPr>
        </p:nvSpPr>
        <p:spPr/>
        <p:txBody>
          <a:bodyPr/>
          <a:lstStyle/>
          <a:p>
            <a:fld id="{8AACEE26-D979-411F-B229-D9F26BAEDF07}" type="slidenum">
              <a:rPr lang="en-US" smtClean="0"/>
              <a:t>28</a:t>
            </a:fld>
            <a:endParaRPr lang="en-US" dirty="0"/>
          </a:p>
        </p:txBody>
      </p:sp>
    </p:spTree>
    <p:extLst>
      <p:ext uri="{BB962C8B-B14F-4D97-AF65-F5344CB8AC3E}">
        <p14:creationId xmlns:p14="http://schemas.microsoft.com/office/powerpoint/2010/main" val="318645139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dạng chuẩn</a:t>
            </a:r>
          </a:p>
        </p:txBody>
      </p:sp>
      <p:sp>
        <p:nvSpPr>
          <p:cNvPr id="3" name="Content Placeholder 2"/>
          <p:cNvSpPr>
            <a:spLocks noGrp="1"/>
          </p:cNvSpPr>
          <p:nvPr>
            <p:ph idx="1"/>
          </p:nvPr>
        </p:nvSpPr>
        <p:spPr/>
        <p:txBody>
          <a:bodyPr/>
          <a:lstStyle/>
          <a:p>
            <a:pPr marL="342900" lvl="1" indent="-342900" fontAlgn="base">
              <a:lnSpc>
                <a:spcPct val="120000"/>
              </a:lnSpc>
              <a:spcBef>
                <a:spcPts val="1200"/>
              </a:spcBef>
              <a:buBlip>
                <a:blip r:embed="rId2"/>
              </a:buBlip>
            </a:pPr>
            <a:r>
              <a:rPr lang="en-US" sz="2800">
                <a:solidFill>
                  <a:srgbClr val="953735"/>
                </a:solidFill>
              </a:rPr>
              <a:t>Dạng chuẩn 1 (1NF – first normal form)</a:t>
            </a:r>
          </a:p>
          <a:p>
            <a:pPr marL="342900" lvl="1" indent="-342900" fontAlgn="base">
              <a:lnSpc>
                <a:spcPct val="120000"/>
              </a:lnSpc>
              <a:spcBef>
                <a:spcPts val="1200"/>
              </a:spcBef>
              <a:buBlip>
                <a:blip r:embed="rId2"/>
              </a:buBlip>
            </a:pPr>
            <a:r>
              <a:rPr lang="en-US" sz="2800">
                <a:solidFill>
                  <a:srgbClr val="953735"/>
                </a:solidFill>
              </a:rPr>
              <a:t>Dạng chuẩn 2 (2NF – second normal form)</a:t>
            </a:r>
          </a:p>
          <a:p>
            <a:pPr marL="342900" lvl="1" indent="-342900" fontAlgn="base">
              <a:lnSpc>
                <a:spcPct val="120000"/>
              </a:lnSpc>
              <a:spcBef>
                <a:spcPts val="1200"/>
              </a:spcBef>
              <a:buBlip>
                <a:blip r:embed="rId2"/>
              </a:buBlip>
            </a:pPr>
            <a:r>
              <a:rPr lang="en-US" sz="2800">
                <a:solidFill>
                  <a:srgbClr val="953735"/>
                </a:solidFill>
              </a:rPr>
              <a:t>Dạng chuẩn 3 (3NF – third normal form)</a:t>
            </a:r>
          </a:p>
          <a:p>
            <a:pPr marL="342900" lvl="1" indent="-342900" fontAlgn="base">
              <a:lnSpc>
                <a:spcPct val="120000"/>
              </a:lnSpc>
              <a:spcBef>
                <a:spcPts val="1200"/>
              </a:spcBef>
              <a:buBlip>
                <a:blip r:embed="rId2"/>
              </a:buBlip>
            </a:pPr>
            <a:r>
              <a:rPr lang="en-US" sz="2800">
                <a:solidFill>
                  <a:srgbClr val="953735"/>
                </a:solidFill>
              </a:rPr>
              <a:t>Dạng chuẩn BCNF (Boyce-Codd normal form)</a:t>
            </a:r>
          </a:p>
          <a:p>
            <a:pPr marL="342900" lvl="1" indent="-342900" fontAlgn="base">
              <a:lnSpc>
                <a:spcPct val="120000"/>
              </a:lnSpc>
              <a:spcBef>
                <a:spcPts val="1200"/>
              </a:spcBef>
              <a:buBlip>
                <a:blip r:embed="rId2"/>
              </a:buBlip>
            </a:pPr>
            <a:r>
              <a:rPr lang="en-US" sz="2800">
                <a:solidFill>
                  <a:srgbClr val="953735"/>
                </a:solidFill>
              </a:rPr>
              <a:t>Dạng chuẩn 4NF </a:t>
            </a:r>
          </a:p>
          <a:p>
            <a:pPr marL="0" indent="0">
              <a:buNone/>
            </a:pP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29</a:t>
            </a:fld>
            <a:endParaRPr lang="en-US" dirty="0"/>
          </a:p>
        </p:txBody>
      </p:sp>
    </p:spTree>
    <p:extLst>
      <p:ext uri="{BB962C8B-B14F-4D97-AF65-F5344CB8AC3E}">
        <p14:creationId xmlns:p14="http://schemas.microsoft.com/office/powerpoint/2010/main" val="153098886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latin typeface="Times New Roman" panose="02020603050405020304" pitchFamily="18" charset="0"/>
                <a:cs typeface="Times New Roman" panose="02020603050405020304" pitchFamily="18" charset="0"/>
              </a:rPr>
              <a:t>Mô hình ERD</a:t>
            </a:r>
          </a:p>
        </p:txBody>
      </p:sp>
      <p:sp>
        <p:nvSpPr>
          <p:cNvPr id="3" name="Slide Number Placeholder 2"/>
          <p:cNvSpPr>
            <a:spLocks noGrp="1"/>
          </p:cNvSpPr>
          <p:nvPr>
            <p:ph type="sldNum" sz="quarter" idx="12"/>
          </p:nvPr>
        </p:nvSpPr>
        <p:spPr/>
        <p:txBody>
          <a:bodyPr/>
          <a:lstStyle/>
          <a:p>
            <a:fld id="{8AACEE26-D979-411F-B229-D9F26BAEDF07}" type="slidenum">
              <a:rPr lang="en-US" smtClean="0"/>
              <a:t>3</a:t>
            </a:fld>
            <a:endParaRPr lang="en-US"/>
          </a:p>
        </p:txBody>
      </p:sp>
    </p:spTree>
    <p:extLst>
      <p:ext uri="{BB962C8B-B14F-4D97-AF65-F5344CB8AC3E}">
        <p14:creationId xmlns:p14="http://schemas.microsoft.com/office/powerpoint/2010/main" val="346783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1NF</a:t>
            </a:r>
          </a:p>
        </p:txBody>
      </p:sp>
      <p:sp>
        <p:nvSpPr>
          <p:cNvPr id="3" name="Content Placeholder 2"/>
          <p:cNvSpPr>
            <a:spLocks noGrp="1"/>
          </p:cNvSpPr>
          <p:nvPr>
            <p:ph idx="1"/>
          </p:nvPr>
        </p:nvSpPr>
        <p:spPr>
          <a:xfrm>
            <a:off x="457200" y="990600"/>
            <a:ext cx="8229600" cy="5257800"/>
          </a:xfrm>
        </p:spPr>
        <p:txBody>
          <a:bodyPr>
            <a:normAutofit/>
          </a:bodyPr>
          <a:lstStyle/>
          <a:p>
            <a:pPr marL="342900" lvl="1" indent="-342900" fontAlgn="base">
              <a:lnSpc>
                <a:spcPct val="120000"/>
              </a:lnSpc>
              <a:spcBef>
                <a:spcPts val="1200"/>
              </a:spcBef>
              <a:buBlip>
                <a:blip r:embed="rId2"/>
              </a:buBlip>
            </a:pPr>
            <a:r>
              <a:rPr lang="en-US" sz="2800" smtClean="0">
                <a:solidFill>
                  <a:srgbClr val="953735"/>
                </a:solidFill>
              </a:rPr>
              <a:t>Một </a:t>
            </a:r>
            <a:r>
              <a:rPr lang="en-US" sz="2800">
                <a:solidFill>
                  <a:srgbClr val="953735"/>
                </a:solidFill>
              </a:rPr>
              <a:t>bảng được gọi là ở dạng 1NF </a:t>
            </a:r>
            <a:r>
              <a:rPr lang="en-US" sz="2800" smtClean="0">
                <a:solidFill>
                  <a:srgbClr val="953735"/>
                </a:solidFill>
              </a:rPr>
              <a:t>nếu:</a:t>
            </a:r>
          </a:p>
          <a:p>
            <a:pPr lvl="1" fontAlgn="base">
              <a:lnSpc>
                <a:spcPct val="110000"/>
              </a:lnSpc>
              <a:spcBef>
                <a:spcPts val="1200"/>
              </a:spcBef>
              <a:buBlip>
                <a:blip r:embed="rId3"/>
              </a:buBlip>
            </a:pPr>
            <a:r>
              <a:rPr lang="vi-VN"/>
              <a:t>Tất cả các thuộc tính đều là thuộc tính </a:t>
            </a:r>
            <a:r>
              <a:rPr lang="vi-VN" smtClean="0"/>
              <a:t>đơn</a:t>
            </a:r>
            <a:r>
              <a:rPr lang="en-US" smtClean="0"/>
              <a:t> và đơn trị</a:t>
            </a:r>
            <a:r>
              <a:rPr lang="vi-VN" smtClean="0"/>
              <a:t>.</a:t>
            </a:r>
            <a:endParaRPr lang="vi-VN"/>
          </a:p>
          <a:p>
            <a:pPr lvl="1" fontAlgn="base">
              <a:lnSpc>
                <a:spcPct val="110000"/>
              </a:lnSpc>
              <a:spcBef>
                <a:spcPts val="1200"/>
              </a:spcBef>
              <a:buBlip>
                <a:blip r:embed="rId3"/>
              </a:buBlip>
            </a:pPr>
            <a:r>
              <a:rPr lang="vi-VN"/>
              <a:t>Có khóa chính.</a:t>
            </a:r>
          </a:p>
          <a:p>
            <a:pPr lvl="1" fontAlgn="base">
              <a:lnSpc>
                <a:spcPct val="110000"/>
              </a:lnSpc>
              <a:spcBef>
                <a:spcPts val="1200"/>
              </a:spcBef>
              <a:buBlip>
                <a:blip r:embed="rId3"/>
              </a:buBlip>
            </a:pPr>
            <a:r>
              <a:rPr lang="en-US" smtClean="0"/>
              <a:t>Không có quan hệ lặp.</a:t>
            </a:r>
            <a:endParaRPr lang="en-US"/>
          </a:p>
          <a:p>
            <a:pPr marL="342900" lvl="1" indent="-342900" fontAlgn="base">
              <a:lnSpc>
                <a:spcPct val="110000"/>
              </a:lnSpc>
              <a:spcBef>
                <a:spcPts val="1200"/>
              </a:spcBef>
              <a:buBlip>
                <a:blip r:embed="rId2"/>
              </a:buBlip>
            </a:pPr>
            <a:r>
              <a:rPr lang="en-US" sz="2800" smtClean="0">
                <a:solidFill>
                  <a:srgbClr val="953735"/>
                </a:solidFill>
              </a:rPr>
              <a:t>Chuẩn hóa: </a:t>
            </a:r>
          </a:p>
          <a:p>
            <a:pPr lvl="1" fontAlgn="base">
              <a:lnSpc>
                <a:spcPct val="110000"/>
              </a:lnSpc>
              <a:spcBef>
                <a:spcPts val="1200"/>
              </a:spcBef>
              <a:buBlip>
                <a:blip r:embed="rId3"/>
              </a:buBlip>
            </a:pPr>
            <a:r>
              <a:rPr lang="en-US"/>
              <a:t>Tách các thuộc tính </a:t>
            </a:r>
            <a:r>
              <a:rPr lang="en-US" smtClean="0"/>
              <a:t>phức hợp hoặc đa </a:t>
            </a:r>
            <a:r>
              <a:rPr lang="en-US"/>
              <a:t>trị </a:t>
            </a:r>
            <a:r>
              <a:rPr lang="en-US" smtClean="0"/>
              <a:t>thành </a:t>
            </a:r>
            <a:r>
              <a:rPr lang="en-US"/>
              <a:t>bảng mới</a:t>
            </a:r>
            <a:r>
              <a:rPr lang="en-US" smtClean="0"/>
              <a:t>.</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30</a:t>
            </a:fld>
            <a:endParaRPr lang="en-US" dirty="0"/>
          </a:p>
        </p:txBody>
      </p:sp>
    </p:spTree>
    <p:extLst>
      <p:ext uri="{BB962C8B-B14F-4D97-AF65-F5344CB8AC3E}">
        <p14:creationId xmlns:p14="http://schemas.microsoft.com/office/powerpoint/2010/main" val="80720704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1NF</a:t>
            </a:r>
          </a:p>
        </p:txBody>
      </p:sp>
      <p:sp>
        <p:nvSpPr>
          <p:cNvPr id="3" name="Content Placeholder 2"/>
          <p:cNvSpPr>
            <a:spLocks noGrp="1"/>
          </p:cNvSpPr>
          <p:nvPr>
            <p:ph idx="1"/>
          </p:nvPr>
        </p:nvSpPr>
        <p:spPr/>
        <p:txBody>
          <a:bodyPr>
            <a:normAutofit/>
          </a:bodyPr>
          <a:lstStyle/>
          <a:p>
            <a:pPr marL="342900" lvl="1" indent="-342900" fontAlgn="base">
              <a:lnSpc>
                <a:spcPct val="120000"/>
              </a:lnSpc>
              <a:spcBef>
                <a:spcPts val="1200"/>
              </a:spcBef>
              <a:buBlip>
                <a:blip r:embed="rId2"/>
              </a:buBlip>
            </a:pPr>
            <a:r>
              <a:rPr lang="en-US" sz="2800" smtClean="0">
                <a:solidFill>
                  <a:srgbClr val="953735"/>
                </a:solidFill>
              </a:rPr>
              <a:t>Ví dụ:</a:t>
            </a:r>
          </a:p>
          <a:p>
            <a:pPr marL="342900" lvl="1" indent="-342900" fontAlgn="base">
              <a:lnSpc>
                <a:spcPct val="120000"/>
              </a:lnSpc>
              <a:spcBef>
                <a:spcPts val="1200"/>
              </a:spcBef>
              <a:buBlip>
                <a:blip r:embed="rId2"/>
              </a:buBlip>
            </a:pPr>
            <a:endParaRPr lang="en-US" sz="2800" smtClean="0">
              <a:solidFill>
                <a:srgbClr val="953735"/>
              </a:solidFill>
            </a:endParaRPr>
          </a:p>
          <a:p>
            <a:pPr marL="342900" lvl="1" indent="-342900" fontAlgn="base">
              <a:lnSpc>
                <a:spcPct val="120000"/>
              </a:lnSpc>
              <a:spcBef>
                <a:spcPts val="1200"/>
              </a:spcBef>
              <a:buBlip>
                <a:blip r:embed="rId2"/>
              </a:buBlip>
            </a:pPr>
            <a:endParaRPr lang="en-US" sz="2800">
              <a:solidFill>
                <a:srgbClr val="953735"/>
              </a:solidFill>
            </a:endParaRPr>
          </a:p>
          <a:p>
            <a:pPr marL="342900" lvl="1" indent="-342900" fontAlgn="base">
              <a:lnSpc>
                <a:spcPct val="120000"/>
              </a:lnSpc>
              <a:spcBef>
                <a:spcPts val="1200"/>
              </a:spcBef>
              <a:buBlip>
                <a:blip r:embed="rId2"/>
              </a:buBlip>
            </a:pPr>
            <a:endParaRPr lang="en-US" sz="2800" smtClean="0">
              <a:solidFill>
                <a:srgbClr val="953735"/>
              </a:solidFill>
            </a:endParaRPr>
          </a:p>
          <a:p>
            <a:pPr marL="0" lvl="1" indent="0" fontAlgn="base">
              <a:lnSpc>
                <a:spcPct val="120000"/>
              </a:lnSpc>
              <a:spcBef>
                <a:spcPts val="1200"/>
              </a:spcBef>
              <a:buNone/>
            </a:pPr>
            <a:endParaRPr lang="en-US" sz="2800">
              <a:solidFill>
                <a:srgbClr val="953735"/>
              </a:solidFill>
            </a:endParaRPr>
          </a:p>
        </p:txBody>
      </p:sp>
      <p:sp>
        <p:nvSpPr>
          <p:cNvPr id="5" name="Slide Number Placeholder 4"/>
          <p:cNvSpPr>
            <a:spLocks noGrp="1"/>
          </p:cNvSpPr>
          <p:nvPr>
            <p:ph type="sldNum" sz="quarter" idx="12"/>
          </p:nvPr>
        </p:nvSpPr>
        <p:spPr/>
        <p:txBody>
          <a:bodyPr/>
          <a:lstStyle/>
          <a:p>
            <a:fld id="{8AACEE26-D979-411F-B229-D9F26BAEDF07}" type="slidenum">
              <a:rPr lang="en-US" smtClean="0"/>
              <a:t>31</a:t>
            </a:fld>
            <a:endParaRPr lang="en-US" dirty="0"/>
          </a:p>
        </p:txBody>
      </p:sp>
      <p:pic>
        <p:nvPicPr>
          <p:cNvPr id="6" name="Picture 5"/>
          <p:cNvPicPr>
            <a:picLocks noChangeAspect="1"/>
          </p:cNvPicPr>
          <p:nvPr/>
        </p:nvPicPr>
        <p:blipFill>
          <a:blip r:embed="rId3"/>
          <a:stretch>
            <a:fillRect/>
          </a:stretch>
        </p:blipFill>
        <p:spPr>
          <a:xfrm>
            <a:off x="838200" y="2057400"/>
            <a:ext cx="7596910" cy="2667000"/>
          </a:xfrm>
          <a:prstGeom prst="rect">
            <a:avLst/>
          </a:prstGeom>
        </p:spPr>
      </p:pic>
    </p:spTree>
    <p:extLst>
      <p:ext uri="{BB962C8B-B14F-4D97-AF65-F5344CB8AC3E}">
        <p14:creationId xmlns:p14="http://schemas.microsoft.com/office/powerpoint/2010/main" val="279268952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2nf</a:t>
            </a:r>
          </a:p>
        </p:txBody>
      </p:sp>
      <p:sp>
        <p:nvSpPr>
          <p:cNvPr id="3" name="Content Placeholder 2"/>
          <p:cNvSpPr>
            <a:spLocks noGrp="1"/>
          </p:cNvSpPr>
          <p:nvPr>
            <p:ph idx="1"/>
          </p:nvPr>
        </p:nvSpPr>
        <p:spPr/>
        <p:txBody>
          <a:bodyPr>
            <a:normAutofit fontScale="92500"/>
          </a:bodyPr>
          <a:lstStyle/>
          <a:p>
            <a:pPr marL="342900" lvl="1" indent="-342900" fontAlgn="base">
              <a:lnSpc>
                <a:spcPct val="120000"/>
              </a:lnSpc>
              <a:spcBef>
                <a:spcPts val="1200"/>
              </a:spcBef>
              <a:buBlip>
                <a:blip r:embed="rId2"/>
              </a:buBlip>
            </a:pPr>
            <a:r>
              <a:rPr lang="en-US" sz="2800" smtClean="0">
                <a:solidFill>
                  <a:srgbClr val="953735"/>
                </a:solidFill>
              </a:rPr>
              <a:t>Một </a:t>
            </a:r>
            <a:r>
              <a:rPr lang="en-US" sz="2800">
                <a:solidFill>
                  <a:srgbClr val="953735"/>
                </a:solidFill>
              </a:rPr>
              <a:t>phụ thuộc hàm X → Y là một phụ </a:t>
            </a:r>
            <a:r>
              <a:rPr lang="en-US" sz="2800" smtClean="0">
                <a:solidFill>
                  <a:srgbClr val="953735"/>
                </a:solidFill>
              </a:rPr>
              <a:t>thuộc </a:t>
            </a:r>
            <a:r>
              <a:rPr lang="en-US" sz="2800">
                <a:solidFill>
                  <a:srgbClr val="953735"/>
                </a:solidFill>
              </a:rPr>
              <a:t>hàm đầy đủ nếu loại bỏ bất kỳ thuộc tính A nào ra khỏi X thì phụ </a:t>
            </a:r>
            <a:r>
              <a:rPr lang="en-US" sz="2800" smtClean="0">
                <a:solidFill>
                  <a:srgbClr val="953735"/>
                </a:solidFill>
              </a:rPr>
              <a:t>thuộc </a:t>
            </a:r>
            <a:r>
              <a:rPr lang="en-US" sz="2800">
                <a:solidFill>
                  <a:srgbClr val="953735"/>
                </a:solidFill>
              </a:rPr>
              <a:t>hàm </a:t>
            </a:r>
            <a:r>
              <a:rPr lang="en-US" sz="2800" smtClean="0">
                <a:solidFill>
                  <a:srgbClr val="953735"/>
                </a:solidFill>
              </a:rPr>
              <a:t>không </a:t>
            </a:r>
            <a:r>
              <a:rPr lang="en-US" sz="2800">
                <a:solidFill>
                  <a:srgbClr val="953735"/>
                </a:solidFill>
              </a:rPr>
              <a:t>còn đúng nữa. </a:t>
            </a:r>
          </a:p>
          <a:p>
            <a:pPr marL="0" indent="0">
              <a:buNone/>
            </a:pPr>
            <a:r>
              <a:rPr lang="en-US"/>
              <a:t>	</a:t>
            </a:r>
            <a:r>
              <a:rPr lang="en-US">
                <a:solidFill>
                  <a:srgbClr val="FF0000"/>
                </a:solidFill>
              </a:rPr>
              <a:t>∀ A, A ∈ X, (X – {A}) → Y </a:t>
            </a:r>
            <a:r>
              <a:rPr lang="en-US">
                <a:solidFill>
                  <a:srgbClr val="953735"/>
                </a:solidFill>
              </a:rPr>
              <a:t>: là sai. </a:t>
            </a:r>
          </a:p>
          <a:p>
            <a:pPr marL="342900" lvl="1" indent="-342900" fontAlgn="base">
              <a:lnSpc>
                <a:spcPct val="120000"/>
              </a:lnSpc>
              <a:spcBef>
                <a:spcPts val="1200"/>
              </a:spcBef>
              <a:buBlip>
                <a:blip r:embed="rId2"/>
              </a:buBlip>
            </a:pPr>
            <a:r>
              <a:rPr lang="en-US" sz="2800" smtClean="0">
                <a:solidFill>
                  <a:srgbClr val="953735"/>
                </a:solidFill>
              </a:rPr>
              <a:t>Một </a:t>
            </a:r>
            <a:r>
              <a:rPr lang="en-US" sz="2800">
                <a:solidFill>
                  <a:srgbClr val="953735"/>
                </a:solidFill>
              </a:rPr>
              <a:t>phụ thuộc </a:t>
            </a:r>
            <a:r>
              <a:rPr lang="en-US" sz="2800" smtClean="0">
                <a:solidFill>
                  <a:srgbClr val="953735"/>
                </a:solidFill>
              </a:rPr>
              <a:t>hàm </a:t>
            </a:r>
            <a:r>
              <a:rPr lang="en-US" sz="2800">
                <a:solidFill>
                  <a:srgbClr val="953735"/>
                </a:solidFill>
              </a:rPr>
              <a:t>X → Y là phụ thuộc </a:t>
            </a:r>
            <a:r>
              <a:rPr lang="en-US" sz="2800" smtClean="0">
                <a:solidFill>
                  <a:srgbClr val="953735"/>
                </a:solidFill>
              </a:rPr>
              <a:t>bộ phận </a:t>
            </a:r>
            <a:r>
              <a:rPr lang="en-US" sz="2800">
                <a:solidFill>
                  <a:srgbClr val="953735"/>
                </a:solidFill>
              </a:rPr>
              <a:t>nếu có thể bỏ </a:t>
            </a:r>
            <a:r>
              <a:rPr lang="en-US" sz="2800" smtClean="0">
                <a:solidFill>
                  <a:srgbClr val="953735"/>
                </a:solidFill>
              </a:rPr>
              <a:t>một thuộc </a:t>
            </a:r>
            <a:r>
              <a:rPr lang="en-US" sz="2800">
                <a:solidFill>
                  <a:srgbClr val="953735"/>
                </a:solidFill>
              </a:rPr>
              <a:t>tính A∈ X, ra khỏi X phụ </a:t>
            </a:r>
            <a:r>
              <a:rPr lang="en-US" sz="2800" smtClean="0">
                <a:solidFill>
                  <a:srgbClr val="953735"/>
                </a:solidFill>
              </a:rPr>
              <a:t>thuộc </a:t>
            </a:r>
            <a:r>
              <a:rPr lang="en-US" sz="2800">
                <a:solidFill>
                  <a:srgbClr val="953735"/>
                </a:solidFill>
              </a:rPr>
              <a:t>hàm vẫn đúng, điều đó có nghĩa là với </a:t>
            </a:r>
          </a:p>
          <a:p>
            <a:pPr marL="0" indent="0">
              <a:buNone/>
            </a:pPr>
            <a:r>
              <a:rPr lang="en-US"/>
              <a:t>	</a:t>
            </a:r>
            <a:r>
              <a:rPr lang="en-US">
                <a:solidFill>
                  <a:srgbClr val="FF0000"/>
                </a:solidFill>
              </a:rPr>
              <a:t>∃A∈X, (X–{A})→Y </a:t>
            </a:r>
          </a:p>
          <a:p>
            <a:endParaRPr lang="en-US"/>
          </a:p>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32</a:t>
            </a:fld>
            <a:endParaRPr lang="en-US" dirty="0"/>
          </a:p>
        </p:txBody>
      </p:sp>
    </p:spTree>
    <p:extLst>
      <p:ext uri="{BB962C8B-B14F-4D97-AF65-F5344CB8AC3E}">
        <p14:creationId xmlns:p14="http://schemas.microsoft.com/office/powerpoint/2010/main" val="409070875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2nf</a:t>
            </a:r>
          </a:p>
        </p:txBody>
      </p:sp>
      <p:sp>
        <p:nvSpPr>
          <p:cNvPr id="3" name="Content Placeholder 2"/>
          <p:cNvSpPr>
            <a:spLocks noGrp="1"/>
          </p:cNvSpPr>
          <p:nvPr>
            <p:ph idx="1"/>
          </p:nvPr>
        </p:nvSpPr>
        <p:spPr/>
        <p:txBody>
          <a:bodyPr>
            <a:normAutofit/>
          </a:bodyPr>
          <a:lstStyle/>
          <a:p>
            <a:pPr marL="342900" lvl="1" indent="-342900" fontAlgn="base">
              <a:lnSpc>
                <a:spcPct val="120000"/>
              </a:lnSpc>
              <a:spcBef>
                <a:spcPts val="1200"/>
              </a:spcBef>
              <a:buBlip>
                <a:blip r:embed="rId2"/>
              </a:buBlip>
            </a:pPr>
            <a:r>
              <a:rPr lang="vi-VN" sz="2800">
                <a:solidFill>
                  <a:srgbClr val="953735"/>
                </a:solidFill>
              </a:rPr>
              <a:t>Thuộc tính B được gọi là phụ thuộc hàm vào thuộc tính A nếu giá trị của B có thể suy ra từ giá trị của </a:t>
            </a:r>
            <a:r>
              <a:rPr lang="vi-VN" sz="2800" smtClean="0">
                <a:solidFill>
                  <a:srgbClr val="953735"/>
                </a:solidFill>
              </a:rPr>
              <a:t>A</a:t>
            </a:r>
            <a:r>
              <a:rPr lang="en-US" sz="2800" smtClean="0">
                <a:solidFill>
                  <a:srgbClr val="953735"/>
                </a:solidFill>
              </a:rPr>
              <a:t>.</a:t>
            </a:r>
            <a:endParaRPr lang="en-US" sz="2800">
              <a:solidFill>
                <a:srgbClr val="953735"/>
              </a:solidFill>
            </a:endParaRPr>
          </a:p>
          <a:p>
            <a:pPr marL="342900" lvl="1" indent="-342900" fontAlgn="base">
              <a:lnSpc>
                <a:spcPct val="120000"/>
              </a:lnSpc>
              <a:spcBef>
                <a:spcPts val="1200"/>
              </a:spcBef>
              <a:buBlip>
                <a:blip r:embed="rId2"/>
              </a:buBlip>
            </a:pPr>
            <a:r>
              <a:rPr lang="vi-VN" sz="2800">
                <a:solidFill>
                  <a:srgbClr val="953735"/>
                </a:solidFill>
              </a:rPr>
              <a:t>Trong trường hợp khóa chính thuộc loại kết hợp, ta có </a:t>
            </a:r>
            <a:r>
              <a:rPr lang="en-US" sz="2800" smtClean="0">
                <a:solidFill>
                  <a:srgbClr val="953735"/>
                </a:solidFill>
              </a:rPr>
              <a:t>thể gặp</a:t>
            </a:r>
            <a:r>
              <a:rPr lang="en-US" sz="2800">
                <a:solidFill>
                  <a:srgbClr val="953735"/>
                </a:solidFill>
              </a:rPr>
              <a:t> phụ </a:t>
            </a:r>
            <a:r>
              <a:rPr lang="en-US" sz="2800" smtClean="0">
                <a:solidFill>
                  <a:srgbClr val="953735"/>
                </a:solidFill>
              </a:rPr>
              <a:t>thuộc bộ phận</a:t>
            </a:r>
            <a:r>
              <a:rPr lang="vi-VN" sz="2800" smtClean="0">
                <a:solidFill>
                  <a:srgbClr val="953735"/>
                </a:solidFill>
              </a:rPr>
              <a:t>. </a:t>
            </a:r>
            <a:r>
              <a:rPr lang="vi-VN" sz="2800">
                <a:solidFill>
                  <a:srgbClr val="953735"/>
                </a:solidFill>
              </a:rPr>
              <a:t>Đó là sự phụ thuộc hàm của thuộc tính không khóa vào một phần của khóa chính</a:t>
            </a:r>
            <a:r>
              <a:rPr lang="vi-VN" sz="2800" smtClean="0">
                <a:solidFill>
                  <a:srgbClr val="953735"/>
                </a:solidFill>
              </a:rPr>
              <a:t>.</a:t>
            </a:r>
            <a:endParaRPr lang="en-US">
              <a:solidFill>
                <a:srgbClr val="FF0000"/>
              </a:solidFill>
            </a:endParaRPr>
          </a:p>
        </p:txBody>
      </p:sp>
      <p:sp>
        <p:nvSpPr>
          <p:cNvPr id="4" name="Slide Number Placeholder 3"/>
          <p:cNvSpPr>
            <a:spLocks noGrp="1"/>
          </p:cNvSpPr>
          <p:nvPr>
            <p:ph type="sldNum" sz="quarter" idx="12"/>
          </p:nvPr>
        </p:nvSpPr>
        <p:spPr/>
        <p:txBody>
          <a:bodyPr/>
          <a:lstStyle/>
          <a:p>
            <a:fld id="{8AACEE26-D979-411F-B229-D9F26BAEDF07}" type="slidenum">
              <a:rPr lang="en-US" smtClean="0"/>
              <a:t>33</a:t>
            </a:fld>
            <a:endParaRPr lang="en-US" dirty="0"/>
          </a:p>
        </p:txBody>
      </p:sp>
    </p:spTree>
    <p:extLst>
      <p:ext uri="{BB962C8B-B14F-4D97-AF65-F5344CB8AC3E}">
        <p14:creationId xmlns:p14="http://schemas.microsoft.com/office/powerpoint/2010/main" val="184176782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2nf (2)</a:t>
            </a:r>
          </a:p>
        </p:txBody>
      </p:sp>
      <p:sp>
        <p:nvSpPr>
          <p:cNvPr id="3" name="Content Placeholder 2"/>
          <p:cNvSpPr>
            <a:spLocks noGrp="1"/>
          </p:cNvSpPr>
          <p:nvPr>
            <p:ph idx="1"/>
          </p:nvPr>
        </p:nvSpPr>
        <p:spPr>
          <a:xfrm>
            <a:off x="457200" y="1066800"/>
            <a:ext cx="8382000" cy="5257800"/>
          </a:xfrm>
        </p:spPr>
        <p:txBody>
          <a:bodyPr>
            <a:normAutofit fontScale="92500" lnSpcReduction="20000"/>
          </a:bodyPr>
          <a:lstStyle/>
          <a:p>
            <a:pPr marL="342900" lvl="1" indent="-342900" fontAlgn="base">
              <a:lnSpc>
                <a:spcPct val="120000"/>
              </a:lnSpc>
              <a:spcBef>
                <a:spcPts val="1200"/>
              </a:spcBef>
              <a:buBlip>
                <a:blip r:embed="rId2"/>
              </a:buBlip>
            </a:pPr>
            <a:r>
              <a:rPr lang="en-US" sz="2800">
                <a:solidFill>
                  <a:srgbClr val="953735"/>
                </a:solidFill>
              </a:rPr>
              <a:t>Một bảng được gọi là ở dạng 2NF</a:t>
            </a:r>
          </a:p>
          <a:p>
            <a:pPr lvl="1">
              <a:lnSpc>
                <a:spcPct val="120000"/>
              </a:lnSpc>
              <a:spcBef>
                <a:spcPts val="600"/>
              </a:spcBef>
              <a:buBlip>
                <a:blip r:embed="rId3"/>
              </a:buBlip>
            </a:pPr>
            <a:r>
              <a:rPr lang="en-US"/>
              <a:t>Thỏa mãn 1NF</a:t>
            </a:r>
          </a:p>
          <a:p>
            <a:pPr lvl="1">
              <a:lnSpc>
                <a:spcPct val="120000"/>
              </a:lnSpc>
              <a:spcBef>
                <a:spcPts val="600"/>
              </a:spcBef>
              <a:buBlip>
                <a:blip r:embed="rId3"/>
              </a:buBlip>
            </a:pPr>
            <a:r>
              <a:rPr lang="en-US" smtClean="0"/>
              <a:t>Phụ thuộc </a:t>
            </a:r>
            <a:r>
              <a:rPr lang="en-US"/>
              <a:t>hàm đầy đủ vào khóa chính </a:t>
            </a:r>
            <a:r>
              <a:rPr lang="en-US" smtClean="0"/>
              <a:t>(</a:t>
            </a:r>
            <a:r>
              <a:rPr lang="en-US"/>
              <a:t>Mỗi thuộc tính không khóa phụ thuộc hàm vào toàn bộ khóa chính.</a:t>
            </a:r>
            <a:r>
              <a:rPr lang="en-US" smtClean="0"/>
              <a:t>)</a:t>
            </a:r>
            <a:endParaRPr lang="en-US"/>
          </a:p>
          <a:p>
            <a:pPr marL="342900" lvl="1" indent="-342900" fontAlgn="base">
              <a:spcBef>
                <a:spcPts val="1200"/>
              </a:spcBef>
              <a:buBlip>
                <a:blip r:embed="rId2"/>
              </a:buBlip>
            </a:pPr>
            <a:r>
              <a:rPr lang="en-US" sz="2800" smtClean="0">
                <a:solidFill>
                  <a:srgbClr val="953735"/>
                </a:solidFill>
              </a:rPr>
              <a:t>Chuẩn hóa: </a:t>
            </a:r>
            <a:r>
              <a:rPr lang="en-US" sz="2800">
                <a:solidFill>
                  <a:srgbClr val="953735"/>
                </a:solidFill>
              </a:rPr>
              <a:t>N</a:t>
            </a:r>
            <a:r>
              <a:rPr lang="vi-VN" sz="2800">
                <a:solidFill>
                  <a:srgbClr val="953735"/>
                </a:solidFill>
              </a:rPr>
              <a:t>ếu quan hệ đã đạt dạng chuẩn 1 và </a:t>
            </a:r>
            <a:endParaRPr lang="en-US" sz="2800">
              <a:solidFill>
                <a:srgbClr val="953735"/>
              </a:solidFill>
            </a:endParaRPr>
          </a:p>
          <a:p>
            <a:pPr lvl="1" fontAlgn="base">
              <a:lnSpc>
                <a:spcPct val="120000"/>
              </a:lnSpc>
              <a:spcBef>
                <a:spcPts val="600"/>
              </a:spcBef>
              <a:buBlip>
                <a:blip r:embed="rId3"/>
              </a:buBlip>
            </a:pPr>
            <a:r>
              <a:rPr lang="vi-VN" smtClean="0"/>
              <a:t>Khóa chính đơn </a:t>
            </a:r>
            <a:r>
              <a:rPr lang="vi-VN"/>
              <a:t>thì nó đạt dạng chuẩn 2. </a:t>
            </a:r>
            <a:endParaRPr lang="en-US" smtClean="0"/>
          </a:p>
          <a:p>
            <a:pPr lvl="1" fontAlgn="base">
              <a:lnSpc>
                <a:spcPct val="120000"/>
              </a:lnSpc>
              <a:spcBef>
                <a:spcPts val="600"/>
              </a:spcBef>
              <a:buBlip>
                <a:blip r:embed="rId3"/>
              </a:buBlip>
            </a:pPr>
            <a:r>
              <a:rPr lang="vi-VN" smtClean="0"/>
              <a:t>Nếu quan </a:t>
            </a:r>
            <a:r>
              <a:rPr lang="vi-VN"/>
              <a:t>hệ chỉ chứa khóa chính thì nó cũng đạt dạng chuẩn 2</a:t>
            </a:r>
            <a:r>
              <a:rPr lang="vi-VN" smtClean="0"/>
              <a:t>.</a:t>
            </a:r>
            <a:endParaRPr lang="en-US"/>
          </a:p>
          <a:p>
            <a:pPr lvl="1" fontAlgn="base">
              <a:lnSpc>
                <a:spcPct val="120000"/>
              </a:lnSpc>
              <a:spcBef>
                <a:spcPts val="600"/>
              </a:spcBef>
              <a:buBlip>
                <a:blip r:embed="rId3"/>
              </a:buBlip>
            </a:pPr>
            <a:r>
              <a:rPr lang="en-US" smtClean="0"/>
              <a:t>Với các bảng có khóa chính kết hợp, kiểm tra nếu có </a:t>
            </a:r>
            <a:r>
              <a:rPr lang="en-US"/>
              <a:t>chứa phụ </a:t>
            </a:r>
            <a:r>
              <a:rPr lang="en-US" smtClean="0"/>
              <a:t>thuộc </a:t>
            </a:r>
            <a:r>
              <a:rPr lang="en-US"/>
              <a:t>hàm </a:t>
            </a:r>
            <a:r>
              <a:rPr lang="en-US" smtClean="0"/>
              <a:t>bộ phận thì tách phụ thuộc hàm bộ phận thành bảng mới. </a:t>
            </a:r>
            <a:endParaRPr lang="en-US"/>
          </a:p>
          <a:p>
            <a:pPr marL="0" indent="0">
              <a:buNone/>
            </a:pPr>
            <a:endParaRPr lang="en-US"/>
          </a:p>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34</a:t>
            </a:fld>
            <a:endParaRPr lang="en-US" dirty="0"/>
          </a:p>
        </p:txBody>
      </p:sp>
    </p:spTree>
    <p:extLst>
      <p:ext uri="{BB962C8B-B14F-4D97-AF65-F5344CB8AC3E}">
        <p14:creationId xmlns:p14="http://schemas.microsoft.com/office/powerpoint/2010/main" val="138046653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Slide Number Placeholder 2"/>
          <p:cNvSpPr>
            <a:spLocks noGrp="1"/>
          </p:cNvSpPr>
          <p:nvPr>
            <p:ph type="sldNum" sz="quarter" idx="12"/>
          </p:nvPr>
        </p:nvSpPr>
        <p:spPr/>
        <p:txBody>
          <a:bodyPr/>
          <a:lstStyle/>
          <a:p>
            <a:fld id="{8AACEE26-D979-411F-B229-D9F26BAEDF07}" type="slidenum">
              <a:rPr lang="en-US" smtClean="0"/>
              <a:t>35</a:t>
            </a:fld>
            <a:endParaRPr lang="en-US" dirty="0"/>
          </a:p>
        </p:txBody>
      </p:sp>
      <p:sp>
        <p:nvSpPr>
          <p:cNvPr id="9" name="Content Placeholder 8"/>
          <p:cNvSpPr>
            <a:spLocks noGrp="1"/>
          </p:cNvSpPr>
          <p:nvPr>
            <p:ph idx="1"/>
          </p:nvPr>
        </p:nvSpPr>
        <p:spPr>
          <a:xfrm>
            <a:off x="457200" y="1066800"/>
            <a:ext cx="8229600" cy="5257800"/>
          </a:xfrm>
        </p:spPr>
        <p:txBody>
          <a:bodyPr>
            <a:normAutofit lnSpcReduction="10000"/>
          </a:bodyPr>
          <a:lstStyle/>
          <a:p>
            <a:pPr marL="342900" lvl="1" indent="-342900" fontAlgn="base">
              <a:spcBef>
                <a:spcPts val="1200"/>
              </a:spcBef>
              <a:buBlip>
                <a:blip r:embed="rId2"/>
              </a:buBlip>
            </a:pPr>
            <a:r>
              <a:rPr lang="en-US" sz="2800">
                <a:solidFill>
                  <a:srgbClr val="953735"/>
                </a:solidFill>
              </a:rPr>
              <a:t>Ví </a:t>
            </a:r>
            <a:r>
              <a:rPr lang="en-US" sz="2800" smtClean="0">
                <a:solidFill>
                  <a:srgbClr val="953735"/>
                </a:solidFill>
              </a:rPr>
              <a:t>dụ </a:t>
            </a:r>
            <a:r>
              <a:rPr lang="en-US" sz="2800">
                <a:solidFill>
                  <a:srgbClr val="953735"/>
                </a:solidFill>
              </a:rPr>
              <a:t>phụ thuộc hàm </a:t>
            </a:r>
            <a:r>
              <a:rPr lang="en-US" sz="2800" smtClean="0">
                <a:solidFill>
                  <a:srgbClr val="953735"/>
                </a:solidFill>
              </a:rPr>
              <a:t>bộ phận:</a:t>
            </a:r>
            <a:endParaRPr lang="en-US" sz="2800">
              <a:solidFill>
                <a:srgbClr val="953735"/>
              </a:solidFill>
            </a:endParaRPr>
          </a:p>
          <a:p>
            <a:pPr marL="342900" lvl="1" indent="-342900" fontAlgn="base">
              <a:spcBef>
                <a:spcPts val="1200"/>
              </a:spcBef>
              <a:buBlip>
                <a:blip r:embed="rId2"/>
              </a:buBlip>
            </a:pPr>
            <a:endParaRPr lang="en-US" sz="2800" smtClean="0">
              <a:solidFill>
                <a:srgbClr val="953735"/>
              </a:solidFill>
            </a:endParaRPr>
          </a:p>
          <a:p>
            <a:pPr marL="342900" lvl="1" indent="-342900" fontAlgn="base">
              <a:spcBef>
                <a:spcPts val="1200"/>
              </a:spcBef>
              <a:buBlip>
                <a:blip r:embed="rId2"/>
              </a:buBlip>
            </a:pPr>
            <a:endParaRPr lang="en-US" sz="2800">
              <a:solidFill>
                <a:srgbClr val="953735"/>
              </a:solidFill>
            </a:endParaRPr>
          </a:p>
          <a:p>
            <a:pPr marL="342900" lvl="1" indent="-342900" fontAlgn="base">
              <a:spcBef>
                <a:spcPts val="1200"/>
              </a:spcBef>
              <a:buBlip>
                <a:blip r:embed="rId2"/>
              </a:buBlip>
            </a:pPr>
            <a:endParaRPr lang="en-US" sz="2800" smtClean="0">
              <a:solidFill>
                <a:srgbClr val="953735"/>
              </a:solidFill>
            </a:endParaRPr>
          </a:p>
          <a:p>
            <a:pPr marL="342900" lvl="1" indent="-342900" fontAlgn="base">
              <a:spcBef>
                <a:spcPts val="1200"/>
              </a:spcBef>
              <a:buBlip>
                <a:blip r:embed="rId2"/>
              </a:buBlip>
            </a:pPr>
            <a:endParaRPr lang="en-US" sz="2800">
              <a:solidFill>
                <a:srgbClr val="953735"/>
              </a:solidFill>
            </a:endParaRPr>
          </a:p>
          <a:p>
            <a:pPr marL="0" lvl="1" indent="0" fontAlgn="base">
              <a:spcBef>
                <a:spcPts val="1200"/>
              </a:spcBef>
              <a:buNone/>
            </a:pPr>
            <a:r>
              <a:rPr lang="en-US" b="1" smtClean="0">
                <a:effectLst>
                  <a:outerShdw blurRad="38100" dist="38100" dir="2700000" algn="tl">
                    <a:srgbClr val="000000">
                      <a:alpha val="43137"/>
                    </a:srgbClr>
                  </a:outerShdw>
                </a:effectLst>
              </a:rPr>
              <a:t>NV_DA</a:t>
            </a:r>
            <a:r>
              <a:rPr lang="en-US" b="1" smtClean="0"/>
              <a:t>(</a:t>
            </a:r>
            <a:r>
              <a:rPr lang="en-US" b="1" u="sng" smtClean="0"/>
              <a:t>MANV, MADA</a:t>
            </a:r>
            <a:r>
              <a:rPr lang="en-US" smtClean="0"/>
              <a:t>, Sogio)</a:t>
            </a:r>
          </a:p>
          <a:p>
            <a:pPr marL="0" lvl="1" indent="0" fontAlgn="base">
              <a:spcBef>
                <a:spcPts val="1200"/>
              </a:spcBef>
              <a:buNone/>
            </a:pPr>
            <a:endParaRPr lang="en-US"/>
          </a:p>
          <a:p>
            <a:pPr marL="0" lvl="1" indent="0" fontAlgn="base">
              <a:spcBef>
                <a:spcPts val="1200"/>
              </a:spcBef>
              <a:buNone/>
            </a:pPr>
            <a:r>
              <a:rPr lang="en-US" b="1" smtClean="0"/>
              <a:t>			</a:t>
            </a:r>
            <a:r>
              <a:rPr lang="en-US" b="1" smtClean="0">
                <a:effectLst>
                  <a:outerShdw blurRad="38100" dist="38100" dir="2700000" algn="tl">
                    <a:srgbClr val="000000">
                      <a:alpha val="43137"/>
                    </a:srgbClr>
                  </a:outerShdw>
                </a:effectLst>
              </a:rPr>
              <a:t>DEAN</a:t>
            </a:r>
            <a:r>
              <a:rPr lang="en-US" smtClean="0"/>
              <a:t>(</a:t>
            </a:r>
            <a:r>
              <a:rPr lang="en-US" b="1" u="sng" smtClean="0"/>
              <a:t>MADA</a:t>
            </a:r>
            <a:r>
              <a:rPr lang="en-US" smtClean="0"/>
              <a:t>, TenDA, DiemDA)</a:t>
            </a:r>
            <a:endParaRPr lang="en-US"/>
          </a:p>
        </p:txBody>
      </p:sp>
      <p:pic>
        <p:nvPicPr>
          <p:cNvPr id="5" name="Picture 4"/>
          <p:cNvPicPr>
            <a:picLocks noChangeAspect="1"/>
          </p:cNvPicPr>
          <p:nvPr/>
        </p:nvPicPr>
        <p:blipFill>
          <a:blip r:embed="rId3"/>
          <a:stretch>
            <a:fillRect/>
          </a:stretch>
        </p:blipFill>
        <p:spPr>
          <a:xfrm>
            <a:off x="838200" y="1727200"/>
            <a:ext cx="7264400" cy="2006600"/>
          </a:xfrm>
          <a:prstGeom prst="rect">
            <a:avLst/>
          </a:prstGeom>
        </p:spPr>
      </p:pic>
      <p:cxnSp>
        <p:nvCxnSpPr>
          <p:cNvPr id="11" name="Straight Arrow Connector 10"/>
          <p:cNvCxnSpPr/>
          <p:nvPr/>
        </p:nvCxnSpPr>
        <p:spPr>
          <a:xfrm flipH="1">
            <a:off x="1752600" y="2819400"/>
            <a:ext cx="990600" cy="1143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96000" y="3733800"/>
            <a:ext cx="1524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84997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Dạng chuẩn </a:t>
            </a:r>
            <a:r>
              <a:rPr lang="en-US" smtClean="0"/>
              <a:t>3nf (3)</a:t>
            </a:r>
            <a:endParaRPr lang="en-US"/>
          </a:p>
        </p:txBody>
      </p:sp>
      <p:sp>
        <p:nvSpPr>
          <p:cNvPr id="3" name="Content Placeholder 2"/>
          <p:cNvSpPr>
            <a:spLocks noGrp="1"/>
          </p:cNvSpPr>
          <p:nvPr>
            <p:ph idx="1"/>
          </p:nvPr>
        </p:nvSpPr>
        <p:spPr>
          <a:xfrm>
            <a:off x="457200" y="990600"/>
            <a:ext cx="8229600" cy="5334000"/>
          </a:xfrm>
        </p:spPr>
        <p:txBody>
          <a:bodyPr>
            <a:normAutofit fontScale="92500"/>
          </a:bodyPr>
          <a:lstStyle/>
          <a:p>
            <a:pPr marL="342900" lvl="1" indent="-342900" fontAlgn="base">
              <a:spcBef>
                <a:spcPts val="600"/>
              </a:spcBef>
              <a:buBlip>
                <a:blip r:embed="rId2"/>
              </a:buBlip>
            </a:pPr>
            <a:r>
              <a:rPr lang="en-US" sz="2800" smtClean="0">
                <a:solidFill>
                  <a:srgbClr val="953735"/>
                </a:solidFill>
              </a:rPr>
              <a:t>3NF </a:t>
            </a:r>
            <a:r>
              <a:rPr lang="en-US" sz="2800">
                <a:solidFill>
                  <a:srgbClr val="953735"/>
                </a:solidFill>
              </a:rPr>
              <a:t>dựa </a:t>
            </a:r>
            <a:r>
              <a:rPr lang="en-US" sz="2800" smtClean="0">
                <a:solidFill>
                  <a:srgbClr val="953735"/>
                </a:solidFill>
              </a:rPr>
              <a:t>trên </a:t>
            </a:r>
            <a:r>
              <a:rPr lang="en-US" sz="2800">
                <a:solidFill>
                  <a:srgbClr val="953735"/>
                </a:solidFill>
              </a:rPr>
              <a:t>khái </a:t>
            </a:r>
            <a:r>
              <a:rPr lang="en-US" sz="2800" smtClean="0">
                <a:solidFill>
                  <a:srgbClr val="953735"/>
                </a:solidFill>
              </a:rPr>
              <a:t>niệm </a:t>
            </a:r>
            <a:r>
              <a:rPr lang="en-US" sz="2800">
                <a:solidFill>
                  <a:srgbClr val="953735"/>
                </a:solidFill>
              </a:rPr>
              <a:t>phụ </a:t>
            </a:r>
            <a:r>
              <a:rPr lang="en-US" sz="2800" smtClean="0">
                <a:solidFill>
                  <a:srgbClr val="953735"/>
                </a:solidFill>
              </a:rPr>
              <a:t>thuộc </a:t>
            </a:r>
            <a:r>
              <a:rPr lang="en-US" sz="2800">
                <a:solidFill>
                  <a:srgbClr val="953735"/>
                </a:solidFill>
              </a:rPr>
              <a:t>bắc cầu. </a:t>
            </a:r>
          </a:p>
          <a:p>
            <a:pPr marL="342900" lvl="1" indent="-342900" fontAlgn="base">
              <a:spcBef>
                <a:spcPts val="600"/>
              </a:spcBef>
              <a:buBlip>
                <a:blip r:embed="rId2"/>
              </a:buBlip>
            </a:pPr>
            <a:r>
              <a:rPr lang="en-US" sz="2800" smtClean="0">
                <a:solidFill>
                  <a:srgbClr val="953735"/>
                </a:solidFill>
              </a:rPr>
              <a:t>Một </a:t>
            </a:r>
            <a:r>
              <a:rPr lang="en-US" sz="2800">
                <a:solidFill>
                  <a:srgbClr val="953735"/>
                </a:solidFill>
              </a:rPr>
              <a:t>lược đồ quan </a:t>
            </a:r>
            <a:r>
              <a:rPr lang="en-US" sz="2800" smtClean="0">
                <a:solidFill>
                  <a:srgbClr val="953735"/>
                </a:solidFill>
              </a:rPr>
              <a:t>hệ là </a:t>
            </a:r>
            <a:r>
              <a:rPr lang="en-US" sz="2800">
                <a:solidFill>
                  <a:srgbClr val="953735"/>
                </a:solidFill>
              </a:rPr>
              <a:t>ở 3NF nếu nó:</a:t>
            </a:r>
          </a:p>
          <a:p>
            <a:pPr lvl="1">
              <a:lnSpc>
                <a:spcPct val="120000"/>
              </a:lnSpc>
              <a:spcBef>
                <a:spcPts val="600"/>
              </a:spcBef>
              <a:buBlip>
                <a:blip r:embed="rId3"/>
              </a:buBlip>
            </a:pPr>
            <a:r>
              <a:rPr lang="en-US"/>
              <a:t>Thỏa mãn 2NF </a:t>
            </a:r>
          </a:p>
          <a:p>
            <a:pPr lvl="1">
              <a:lnSpc>
                <a:spcPct val="120000"/>
              </a:lnSpc>
              <a:spcBef>
                <a:spcPts val="600"/>
              </a:spcBef>
              <a:buBlip>
                <a:blip r:embed="rId3"/>
              </a:buBlip>
            </a:pPr>
            <a:r>
              <a:rPr lang="en-US" smtClean="0"/>
              <a:t>Không </a:t>
            </a:r>
            <a:r>
              <a:rPr lang="en-US"/>
              <a:t>có </a:t>
            </a:r>
            <a:r>
              <a:rPr lang="en-US" smtClean="0"/>
              <a:t>thuộc </a:t>
            </a:r>
            <a:r>
              <a:rPr lang="en-US"/>
              <a:t>tính </a:t>
            </a:r>
            <a:r>
              <a:rPr lang="en-US" smtClean="0"/>
              <a:t>không khóa </a:t>
            </a:r>
            <a:r>
              <a:rPr lang="en-US"/>
              <a:t>nào </a:t>
            </a:r>
            <a:r>
              <a:rPr lang="en-US" smtClean="0"/>
              <a:t>của R là phụ thuộc </a:t>
            </a:r>
            <a:r>
              <a:rPr lang="en-US"/>
              <a:t>bắc cầu vào </a:t>
            </a:r>
            <a:r>
              <a:rPr lang="en-US" smtClean="0"/>
              <a:t>khóa </a:t>
            </a:r>
            <a:r>
              <a:rPr lang="en-US"/>
              <a:t>chính. </a:t>
            </a:r>
          </a:p>
          <a:p>
            <a:pPr marL="342900" lvl="1" indent="-342900" fontAlgn="base">
              <a:lnSpc>
                <a:spcPct val="120000"/>
              </a:lnSpc>
              <a:spcBef>
                <a:spcPts val="1200"/>
              </a:spcBef>
              <a:buBlip>
                <a:blip r:embed="rId2"/>
              </a:buBlip>
            </a:pPr>
            <a:r>
              <a:rPr lang="en-US" sz="2800" smtClean="0">
                <a:solidFill>
                  <a:srgbClr val="953735"/>
                </a:solidFill>
              </a:rPr>
              <a:t>Chuẩn hóa: </a:t>
            </a:r>
          </a:p>
          <a:p>
            <a:pPr lvl="1" fontAlgn="base">
              <a:lnSpc>
                <a:spcPct val="120000"/>
              </a:lnSpc>
              <a:spcBef>
                <a:spcPts val="600"/>
              </a:spcBef>
              <a:buBlip>
                <a:blip r:embed="rId3"/>
              </a:buBlip>
            </a:pPr>
            <a:r>
              <a:rPr lang="en-US"/>
              <a:t>Tất cả các </a:t>
            </a:r>
            <a:r>
              <a:rPr lang="en-US" smtClean="0"/>
              <a:t>thuộc </a:t>
            </a:r>
            <a:r>
              <a:rPr lang="en-US"/>
              <a:t>tính </a:t>
            </a:r>
            <a:r>
              <a:rPr lang="en-US" smtClean="0"/>
              <a:t>không khóa chỉ </a:t>
            </a:r>
            <a:r>
              <a:rPr lang="en-US"/>
              <a:t>phụ </a:t>
            </a:r>
            <a:r>
              <a:rPr lang="en-US" smtClean="0"/>
              <a:t>thuộc </a:t>
            </a:r>
            <a:r>
              <a:rPr lang="en-US"/>
              <a:t>vào </a:t>
            </a:r>
            <a:r>
              <a:rPr lang="en-US" smtClean="0"/>
              <a:t>thuộc </a:t>
            </a:r>
            <a:r>
              <a:rPr lang="en-US"/>
              <a:t>tính khóa </a:t>
            </a:r>
            <a:r>
              <a:rPr lang="en-US" smtClean="0">
                <a:sym typeface="Wingdings" pitchFamily="2" charset="2"/>
              </a:rPr>
              <a:t> </a:t>
            </a:r>
            <a:r>
              <a:rPr lang="vi-VN"/>
              <a:t>đạt dạng chuẩn </a:t>
            </a:r>
            <a:r>
              <a:rPr lang="en-US" smtClean="0"/>
              <a:t>3</a:t>
            </a:r>
            <a:r>
              <a:rPr lang="vi-VN" smtClean="0"/>
              <a:t>. </a:t>
            </a:r>
            <a:endParaRPr lang="en-US"/>
          </a:p>
          <a:p>
            <a:pPr lvl="1">
              <a:lnSpc>
                <a:spcPct val="120000"/>
              </a:lnSpc>
              <a:spcBef>
                <a:spcPts val="600"/>
              </a:spcBef>
              <a:buBlip>
                <a:blip r:embed="rId3"/>
              </a:buBlip>
            </a:pPr>
            <a:r>
              <a:rPr lang="en-US" smtClean="0"/>
              <a:t>Các thuộc tính phụ thuộc vào thuộc tính không </a:t>
            </a:r>
            <a:r>
              <a:rPr lang="en-US"/>
              <a:t>phải là khóa </a:t>
            </a:r>
            <a:r>
              <a:rPr lang="en-US" smtClean="0"/>
              <a:t>thì tách </a:t>
            </a:r>
            <a:r>
              <a:rPr lang="en-US"/>
              <a:t>nhóm các </a:t>
            </a:r>
            <a:r>
              <a:rPr lang="en-US" smtClean="0"/>
              <a:t>thuộc </a:t>
            </a:r>
            <a:r>
              <a:rPr lang="en-US"/>
              <a:t>tính đó thành </a:t>
            </a:r>
            <a:r>
              <a:rPr lang="en-US" smtClean="0"/>
              <a:t>bảng mới.</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36</a:t>
            </a:fld>
            <a:endParaRPr lang="en-US" dirty="0"/>
          </a:p>
        </p:txBody>
      </p:sp>
    </p:spTree>
    <p:extLst>
      <p:ext uri="{BB962C8B-B14F-4D97-AF65-F5344CB8AC3E}">
        <p14:creationId xmlns:p14="http://schemas.microsoft.com/office/powerpoint/2010/main" val="9541176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5" name="Slide Number Placeholder 4"/>
          <p:cNvSpPr>
            <a:spLocks noGrp="1"/>
          </p:cNvSpPr>
          <p:nvPr>
            <p:ph type="sldNum" sz="quarter" idx="12"/>
          </p:nvPr>
        </p:nvSpPr>
        <p:spPr/>
        <p:txBody>
          <a:bodyPr/>
          <a:lstStyle/>
          <a:p>
            <a:fld id="{8AACEE26-D979-411F-B229-D9F26BAEDF07}" type="slidenum">
              <a:rPr lang="en-US" smtClean="0"/>
              <a:t>37</a:t>
            </a:fld>
            <a:endParaRPr lang="en-US" dirty="0"/>
          </a:p>
        </p:txBody>
      </p:sp>
      <p:pic>
        <p:nvPicPr>
          <p:cNvPr id="4" name="Picture 3"/>
          <p:cNvPicPr>
            <a:picLocks noChangeAspect="1"/>
          </p:cNvPicPr>
          <p:nvPr/>
        </p:nvPicPr>
        <p:blipFill>
          <a:blip r:embed="rId2"/>
          <a:stretch>
            <a:fillRect/>
          </a:stretch>
        </p:blipFill>
        <p:spPr>
          <a:xfrm>
            <a:off x="575338" y="1600200"/>
            <a:ext cx="8138082" cy="4724400"/>
          </a:xfrm>
          <a:prstGeom prst="rect">
            <a:avLst/>
          </a:prstGeom>
        </p:spPr>
      </p:pic>
      <p:sp>
        <p:nvSpPr>
          <p:cNvPr id="6" name="Content Placeholder 8"/>
          <p:cNvSpPr>
            <a:spLocks noGrp="1"/>
          </p:cNvSpPr>
          <p:nvPr>
            <p:ph idx="1"/>
          </p:nvPr>
        </p:nvSpPr>
        <p:spPr>
          <a:xfrm>
            <a:off x="457200" y="990600"/>
            <a:ext cx="8229600" cy="5334000"/>
          </a:xfrm>
        </p:spPr>
        <p:txBody>
          <a:bodyPr>
            <a:normAutofit/>
          </a:bodyPr>
          <a:lstStyle/>
          <a:p>
            <a:pPr marL="342900" lvl="1" indent="-342900" fontAlgn="base">
              <a:spcBef>
                <a:spcPts val="1200"/>
              </a:spcBef>
              <a:buBlip>
                <a:blip r:embed="rId3"/>
              </a:buBlip>
            </a:pPr>
            <a:r>
              <a:rPr lang="en-US" sz="2800">
                <a:solidFill>
                  <a:srgbClr val="953735"/>
                </a:solidFill>
              </a:rPr>
              <a:t>Ví </a:t>
            </a:r>
            <a:r>
              <a:rPr lang="en-US" sz="2800" smtClean="0">
                <a:solidFill>
                  <a:srgbClr val="953735"/>
                </a:solidFill>
              </a:rPr>
              <a:t>dụ </a:t>
            </a:r>
            <a:r>
              <a:rPr lang="en-US" sz="2800">
                <a:solidFill>
                  <a:srgbClr val="953735"/>
                </a:solidFill>
              </a:rPr>
              <a:t>phụ </a:t>
            </a:r>
            <a:r>
              <a:rPr lang="en-US" sz="2800" smtClean="0">
                <a:solidFill>
                  <a:srgbClr val="953735"/>
                </a:solidFill>
              </a:rPr>
              <a:t>thuộc bắc cầu:</a:t>
            </a:r>
            <a:endParaRPr lang="en-US" sz="2800">
              <a:solidFill>
                <a:srgbClr val="953735"/>
              </a:solidFill>
            </a:endParaRPr>
          </a:p>
          <a:p>
            <a:pPr marL="0" lvl="1" indent="0" fontAlgn="base">
              <a:spcBef>
                <a:spcPts val="1200"/>
              </a:spcBef>
              <a:buNone/>
            </a:pPr>
            <a:endParaRPr lang="en-US"/>
          </a:p>
        </p:txBody>
      </p:sp>
    </p:spTree>
    <p:extLst>
      <p:ext uri="{BB962C8B-B14F-4D97-AF65-F5344CB8AC3E}">
        <p14:creationId xmlns:p14="http://schemas.microsoft.com/office/powerpoint/2010/main" val="12201854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3 dạng chuẩn 1-3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2670120"/>
              </p:ext>
            </p:extLst>
          </p:nvPr>
        </p:nvGraphicFramePr>
        <p:xfrm>
          <a:off x="609600" y="1143000"/>
          <a:ext cx="8077200" cy="5018888"/>
        </p:xfrm>
        <a:graphic>
          <a:graphicData uri="http://schemas.openxmlformats.org/drawingml/2006/table">
            <a:tbl>
              <a:tblPr firstRow="1" bandRow="1">
                <a:tableStyleId>{5C22544A-7EE6-4342-B048-85BDC9FD1C3A}</a:tableStyleId>
              </a:tblPr>
              <a:tblGrid>
                <a:gridCol w="972256">
                  <a:extLst>
                    <a:ext uri="{9D8B030D-6E8A-4147-A177-3AD203B41FA5}">
                      <a16:colId xmlns:a16="http://schemas.microsoft.com/office/drawing/2014/main" xmlns="" val="20000"/>
                    </a:ext>
                  </a:extLst>
                </a:gridCol>
                <a:gridCol w="3066344">
                  <a:extLst>
                    <a:ext uri="{9D8B030D-6E8A-4147-A177-3AD203B41FA5}">
                      <a16:colId xmlns:a16="http://schemas.microsoft.com/office/drawing/2014/main" xmlns="" val="20001"/>
                    </a:ext>
                  </a:extLst>
                </a:gridCol>
                <a:gridCol w="4038600">
                  <a:extLst>
                    <a:ext uri="{9D8B030D-6E8A-4147-A177-3AD203B41FA5}">
                      <a16:colId xmlns:a16="http://schemas.microsoft.com/office/drawing/2014/main" xmlns="" val="20002"/>
                    </a:ext>
                  </a:extLst>
                </a:gridCol>
              </a:tblGrid>
              <a:tr h="482223">
                <a:tc>
                  <a:txBody>
                    <a:bodyPr/>
                    <a:lstStyle/>
                    <a:p>
                      <a:pPr algn="ctr"/>
                      <a:r>
                        <a:rPr lang="en-US" sz="2400" dirty="0"/>
                        <a:t>NF</a:t>
                      </a:r>
                    </a:p>
                  </a:txBody>
                  <a:tcPr/>
                </a:tc>
                <a:tc>
                  <a:txBody>
                    <a:bodyPr/>
                    <a:lstStyle/>
                    <a:p>
                      <a:pPr algn="ctr"/>
                      <a:r>
                        <a:rPr lang="en-US" sz="2400"/>
                        <a:t>Nhận biết</a:t>
                      </a:r>
                    </a:p>
                  </a:txBody>
                  <a:tcPr/>
                </a:tc>
                <a:tc>
                  <a:txBody>
                    <a:bodyPr/>
                    <a:lstStyle/>
                    <a:p>
                      <a:pPr algn="ctr"/>
                      <a:r>
                        <a:rPr lang="en-US" sz="2400" dirty="0" err="1"/>
                        <a:t>Cách</a:t>
                      </a:r>
                      <a:r>
                        <a:rPr lang="en-US" sz="2400" dirty="0"/>
                        <a:t> </a:t>
                      </a:r>
                      <a:r>
                        <a:rPr lang="en-US" sz="2400" dirty="0" err="1"/>
                        <a:t>chuẩn</a:t>
                      </a:r>
                      <a:r>
                        <a:rPr lang="en-US" sz="2400" dirty="0"/>
                        <a:t> </a:t>
                      </a:r>
                      <a:r>
                        <a:rPr lang="en-US" sz="2400" dirty="0" err="1"/>
                        <a:t>hoá</a:t>
                      </a:r>
                      <a:endParaRPr lang="en-US" sz="2400" dirty="0"/>
                    </a:p>
                  </a:txBody>
                  <a:tcPr/>
                </a:tc>
                <a:extLst>
                  <a:ext uri="{0D108BD9-81ED-4DB2-BD59-A6C34878D82A}">
                    <a16:rowId xmlns:a16="http://schemas.microsoft.com/office/drawing/2014/main" xmlns="" val="10000"/>
                  </a:ext>
                </a:extLst>
              </a:tr>
              <a:tr h="1346577">
                <a:tc>
                  <a:txBody>
                    <a:bodyPr/>
                    <a:lstStyle/>
                    <a:p>
                      <a:pPr algn="ctr"/>
                      <a:r>
                        <a:rPr lang="en-US" sz="2400"/>
                        <a:t>1</a:t>
                      </a:r>
                    </a:p>
                  </a:txBody>
                  <a:tcPr anchor="ctr"/>
                </a:tc>
                <a:tc>
                  <a:txBody>
                    <a:bodyPr/>
                    <a:lstStyle/>
                    <a:p>
                      <a:pPr algn="l"/>
                      <a:r>
                        <a:rPr lang="en-US" sz="2400" kern="1200">
                          <a:solidFill>
                            <a:schemeClr val="dk1"/>
                          </a:solidFill>
                          <a:effectLst/>
                          <a:latin typeface="+mn-lt"/>
                          <a:ea typeface="+mn-ea"/>
                          <a:cs typeface="+mn-cs"/>
                        </a:rPr>
                        <a:t>Quan hệ </a:t>
                      </a:r>
                      <a:r>
                        <a:rPr lang="en-US" sz="2400" kern="1200" smtClean="0">
                          <a:solidFill>
                            <a:schemeClr val="dk1"/>
                          </a:solidFill>
                          <a:effectLst/>
                          <a:latin typeface="+mn-lt"/>
                          <a:ea typeface="+mn-ea"/>
                          <a:cs typeface="+mn-cs"/>
                        </a:rPr>
                        <a:t>không </a:t>
                      </a:r>
                      <a:r>
                        <a:rPr lang="en-US" sz="2400" kern="1200">
                          <a:solidFill>
                            <a:schemeClr val="dk1"/>
                          </a:solidFill>
                          <a:effectLst/>
                          <a:latin typeface="+mn-lt"/>
                          <a:ea typeface="+mn-ea"/>
                          <a:cs typeface="+mn-cs"/>
                        </a:rPr>
                        <a:t>có thuộc </a:t>
                      </a:r>
                      <a:r>
                        <a:rPr lang="en-US" sz="2400" kern="1200" smtClean="0">
                          <a:solidFill>
                            <a:schemeClr val="dk1"/>
                          </a:solidFill>
                          <a:effectLst/>
                          <a:latin typeface="+mn-lt"/>
                          <a:ea typeface="+mn-ea"/>
                          <a:cs typeface="+mn-cs"/>
                        </a:rPr>
                        <a:t>tính</a:t>
                      </a:r>
                      <a:r>
                        <a:rPr lang="en-US" sz="2400" kern="1200" baseline="0" smtClean="0">
                          <a:solidFill>
                            <a:schemeClr val="dk1"/>
                          </a:solidFill>
                          <a:effectLst/>
                          <a:latin typeface="+mn-lt"/>
                          <a:ea typeface="+mn-ea"/>
                          <a:cs typeface="+mn-cs"/>
                        </a:rPr>
                        <a:t> phức hợp,</a:t>
                      </a:r>
                      <a:r>
                        <a:rPr lang="en-US" sz="2400" kern="1200" smtClean="0">
                          <a:solidFill>
                            <a:schemeClr val="dk1"/>
                          </a:solidFill>
                          <a:effectLst/>
                          <a:latin typeface="+mn-lt"/>
                          <a:ea typeface="+mn-ea"/>
                          <a:cs typeface="+mn-cs"/>
                        </a:rPr>
                        <a:t> </a:t>
                      </a:r>
                      <a:r>
                        <a:rPr lang="en-US" sz="2400" kern="1200">
                          <a:solidFill>
                            <a:schemeClr val="dk1"/>
                          </a:solidFill>
                          <a:effectLst/>
                          <a:latin typeface="+mn-lt"/>
                          <a:ea typeface="+mn-ea"/>
                          <a:cs typeface="+mn-cs"/>
                        </a:rPr>
                        <a:t>đa </a:t>
                      </a:r>
                      <a:r>
                        <a:rPr lang="en-US" sz="2400" kern="1200" smtClean="0">
                          <a:solidFill>
                            <a:schemeClr val="dk1"/>
                          </a:solidFill>
                          <a:effectLst/>
                          <a:latin typeface="+mn-lt"/>
                          <a:ea typeface="+mn-ea"/>
                          <a:cs typeface="+mn-cs"/>
                        </a:rPr>
                        <a:t>trị </a:t>
                      </a:r>
                      <a:r>
                        <a:rPr lang="en-US" sz="2400" kern="1200">
                          <a:solidFill>
                            <a:schemeClr val="dk1"/>
                          </a:solidFill>
                          <a:effectLst/>
                          <a:latin typeface="+mn-lt"/>
                          <a:ea typeface="+mn-ea"/>
                          <a:cs typeface="+mn-cs"/>
                        </a:rPr>
                        <a:t>và quan hệ lặ</a:t>
                      </a:r>
                      <a:r>
                        <a:rPr lang="en-US" sz="2400" kern="1200" smtClean="0">
                          <a:solidFill>
                            <a:schemeClr val="dk1"/>
                          </a:solidFill>
                          <a:effectLst/>
                          <a:latin typeface="+mn-lt"/>
                          <a:ea typeface="+mn-ea"/>
                          <a:cs typeface="+mn-cs"/>
                        </a:rPr>
                        <a:t>p.</a:t>
                      </a:r>
                      <a:endParaRPr lang="en-US" sz="2400">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a:solidFill>
                            <a:schemeClr val="dk1"/>
                          </a:solidFill>
                          <a:effectLst/>
                          <a:latin typeface="+mn-lt"/>
                          <a:ea typeface="+mn-ea"/>
                          <a:cs typeface="+mn-cs"/>
                        </a:rPr>
                        <a:t>Chuyển tất cả quan hệ lặp hoặc đa </a:t>
                      </a:r>
                      <a:r>
                        <a:rPr lang="en-US" sz="2400" kern="1200" smtClean="0">
                          <a:solidFill>
                            <a:schemeClr val="dk1"/>
                          </a:solidFill>
                          <a:effectLst/>
                          <a:latin typeface="+mn-lt"/>
                          <a:ea typeface="+mn-ea"/>
                          <a:cs typeface="+mn-cs"/>
                        </a:rPr>
                        <a:t>trị, phức</a:t>
                      </a:r>
                      <a:r>
                        <a:rPr lang="en-US" sz="2400" kern="1200" baseline="0" smtClean="0">
                          <a:solidFill>
                            <a:schemeClr val="dk1"/>
                          </a:solidFill>
                          <a:effectLst/>
                          <a:latin typeface="+mn-lt"/>
                          <a:ea typeface="+mn-ea"/>
                          <a:cs typeface="+mn-cs"/>
                        </a:rPr>
                        <a:t> hợp</a:t>
                      </a:r>
                      <a:r>
                        <a:rPr lang="en-US" sz="2400" kern="1200" smtClean="0">
                          <a:solidFill>
                            <a:schemeClr val="dk1"/>
                          </a:solidFill>
                          <a:effectLst/>
                          <a:latin typeface="+mn-lt"/>
                          <a:ea typeface="+mn-ea"/>
                          <a:cs typeface="+mn-cs"/>
                        </a:rPr>
                        <a:t> </a:t>
                      </a:r>
                      <a:r>
                        <a:rPr lang="en-US" sz="2400" kern="1200">
                          <a:solidFill>
                            <a:schemeClr val="dk1"/>
                          </a:solidFill>
                          <a:effectLst/>
                          <a:latin typeface="+mn-lt"/>
                          <a:ea typeface="+mn-ea"/>
                          <a:cs typeface="+mn-cs"/>
                        </a:rPr>
                        <a:t>thành </a:t>
                      </a:r>
                      <a:r>
                        <a:rPr lang="en-US" sz="2400" kern="1200" smtClean="0">
                          <a:solidFill>
                            <a:schemeClr val="dk1"/>
                          </a:solidFill>
                          <a:effectLst/>
                          <a:latin typeface="+mn-lt"/>
                          <a:ea typeface="+mn-ea"/>
                          <a:cs typeface="+mn-cs"/>
                        </a:rPr>
                        <a:t>một </a:t>
                      </a:r>
                      <a:r>
                        <a:rPr lang="en-US" sz="2400" kern="1200">
                          <a:solidFill>
                            <a:schemeClr val="dk1"/>
                          </a:solidFill>
                          <a:effectLst/>
                          <a:latin typeface="+mn-lt"/>
                          <a:ea typeface="+mn-ea"/>
                          <a:cs typeface="+mn-cs"/>
                        </a:rPr>
                        <a:t>quan hệ mới </a:t>
                      </a:r>
                      <a:endParaRPr lang="en-US" sz="2400"/>
                    </a:p>
                  </a:txBody>
                  <a:tcPr anchor="ctr"/>
                </a:tc>
                <a:extLst>
                  <a:ext uri="{0D108BD9-81ED-4DB2-BD59-A6C34878D82A}">
                    <a16:rowId xmlns:a16="http://schemas.microsoft.com/office/drawing/2014/main" xmlns="" val="10001"/>
                  </a:ext>
                </a:extLst>
              </a:tr>
              <a:tr h="1595044">
                <a:tc>
                  <a:txBody>
                    <a:bodyPr/>
                    <a:lstStyle/>
                    <a:p>
                      <a:pPr algn="ctr"/>
                      <a:r>
                        <a:rPr lang="en-US" sz="2400"/>
                        <a:t>2</a:t>
                      </a:r>
                    </a:p>
                  </a:txBody>
                  <a:tcPr anchor="ctr"/>
                </a:tc>
                <a:tc>
                  <a:txBody>
                    <a:bodyPr/>
                    <a:lstStyle/>
                    <a:p>
                      <a:pPr algn="l"/>
                      <a:r>
                        <a:rPr lang="en-US" sz="2400" kern="1200">
                          <a:solidFill>
                            <a:schemeClr val="dk1"/>
                          </a:solidFill>
                          <a:effectLst/>
                          <a:latin typeface="+mn-lt"/>
                          <a:ea typeface="+mn-ea"/>
                          <a:cs typeface="+mn-cs"/>
                        </a:rPr>
                        <a:t>Phụ thuộc 1 phần vào thuộc </a:t>
                      </a:r>
                      <a:r>
                        <a:rPr lang="en-US" sz="2400" kern="1200" smtClean="0">
                          <a:solidFill>
                            <a:schemeClr val="dk1"/>
                          </a:solidFill>
                          <a:effectLst/>
                          <a:latin typeface="+mn-lt"/>
                          <a:ea typeface="+mn-ea"/>
                          <a:cs typeface="+mn-cs"/>
                        </a:rPr>
                        <a:t>tính </a:t>
                      </a:r>
                      <a:r>
                        <a:rPr lang="en-US" sz="2400" kern="1200">
                          <a:solidFill>
                            <a:schemeClr val="dk1"/>
                          </a:solidFill>
                          <a:effectLst/>
                          <a:latin typeface="+mn-lt"/>
                          <a:ea typeface="+mn-ea"/>
                          <a:cs typeface="+mn-cs"/>
                        </a:rPr>
                        <a:t>khóa </a:t>
                      </a:r>
                      <a:endParaRPr lang="en-US" sz="2400">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a:solidFill>
                            <a:schemeClr val="dk1"/>
                          </a:solidFill>
                          <a:effectLst/>
                          <a:latin typeface="+mn-lt"/>
                          <a:ea typeface="+mn-ea"/>
                          <a:cs typeface="+mn-cs"/>
                        </a:rPr>
                        <a:t>Tách thuộc tính phụ thuộc </a:t>
                      </a:r>
                      <a:r>
                        <a:rPr lang="en-US" sz="2400" kern="1200" smtClean="0">
                          <a:solidFill>
                            <a:schemeClr val="dk1"/>
                          </a:solidFill>
                          <a:effectLst/>
                          <a:latin typeface="+mn-lt"/>
                          <a:ea typeface="+mn-ea"/>
                          <a:cs typeface="+mn-cs"/>
                        </a:rPr>
                        <a:t>một </a:t>
                      </a:r>
                      <a:r>
                        <a:rPr lang="en-US" sz="2400" kern="1200">
                          <a:solidFill>
                            <a:schemeClr val="dk1"/>
                          </a:solidFill>
                          <a:effectLst/>
                          <a:latin typeface="+mn-lt"/>
                          <a:ea typeface="+mn-ea"/>
                          <a:cs typeface="+mn-cs"/>
                        </a:rPr>
                        <a:t>phần thành lược đồ mới, đảm bảo quan hệ với lược đồ liên quan </a:t>
                      </a:r>
                      <a:endParaRPr lang="en-US" sz="2400"/>
                    </a:p>
                  </a:txBody>
                  <a:tcPr anchor="ctr"/>
                </a:tc>
                <a:extLst>
                  <a:ext uri="{0D108BD9-81ED-4DB2-BD59-A6C34878D82A}">
                    <a16:rowId xmlns:a16="http://schemas.microsoft.com/office/drawing/2014/main" xmlns="" val="10002"/>
                  </a:ext>
                </a:extLst>
              </a:tr>
              <a:tr h="1595044">
                <a:tc>
                  <a:txBody>
                    <a:bodyPr/>
                    <a:lstStyle/>
                    <a:p>
                      <a:pPr algn="ctr"/>
                      <a:r>
                        <a:rPr lang="en-US" sz="2400"/>
                        <a:t>3</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a:solidFill>
                            <a:schemeClr val="dk1"/>
                          </a:solidFill>
                          <a:effectLst/>
                          <a:latin typeface="+mn-lt"/>
                          <a:ea typeface="+mn-ea"/>
                          <a:cs typeface="+mn-cs"/>
                        </a:rPr>
                        <a:t>Phụ thuộc ẩn, tồn tại phụ thuộc hàm giữa các thuộc tính </a:t>
                      </a:r>
                      <a:r>
                        <a:rPr lang="en-US" sz="2400" kern="1200" smtClean="0">
                          <a:solidFill>
                            <a:schemeClr val="dk1"/>
                          </a:solidFill>
                          <a:effectLst/>
                          <a:latin typeface="+mn-lt"/>
                          <a:ea typeface="+mn-ea"/>
                          <a:cs typeface="+mn-cs"/>
                        </a:rPr>
                        <a:t>không </a:t>
                      </a:r>
                      <a:r>
                        <a:rPr lang="en-US" sz="2400" kern="1200">
                          <a:solidFill>
                            <a:schemeClr val="dk1"/>
                          </a:solidFill>
                          <a:effectLst/>
                          <a:latin typeface="+mn-lt"/>
                          <a:ea typeface="+mn-ea"/>
                          <a:cs typeface="+mn-cs"/>
                        </a:rPr>
                        <a:t>phải là khóa </a:t>
                      </a:r>
                      <a:endParaRPr lang="en-US" sz="2400">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a:solidFill>
                            <a:schemeClr val="dk1"/>
                          </a:solidFill>
                          <a:effectLst/>
                          <a:latin typeface="+mn-lt"/>
                          <a:ea typeface="+mn-ea"/>
                          <a:cs typeface="+mn-cs"/>
                        </a:rPr>
                        <a:t>Tách</a:t>
                      </a:r>
                      <a:r>
                        <a:rPr lang="en-US" sz="2400" kern="1200" dirty="0">
                          <a:solidFill>
                            <a:schemeClr val="dk1"/>
                          </a:solidFill>
                          <a:effectLst/>
                          <a:latin typeface="+mn-lt"/>
                          <a:ea typeface="+mn-ea"/>
                          <a:cs typeface="+mn-cs"/>
                        </a:rPr>
                        <a:t> </a:t>
                      </a:r>
                      <a:r>
                        <a:rPr lang="en-US" sz="2400" kern="1200" dirty="0" err="1">
                          <a:solidFill>
                            <a:schemeClr val="dk1"/>
                          </a:solidFill>
                          <a:effectLst/>
                          <a:latin typeface="+mn-lt"/>
                          <a:ea typeface="+mn-ea"/>
                          <a:cs typeface="+mn-cs"/>
                        </a:rPr>
                        <a:t>các</a:t>
                      </a:r>
                      <a:r>
                        <a:rPr lang="en-US" sz="2400" kern="1200" dirty="0">
                          <a:solidFill>
                            <a:schemeClr val="dk1"/>
                          </a:solidFill>
                          <a:effectLst/>
                          <a:latin typeface="+mn-lt"/>
                          <a:ea typeface="+mn-ea"/>
                          <a:cs typeface="+mn-cs"/>
                        </a:rPr>
                        <a:t> </a:t>
                      </a:r>
                      <a:r>
                        <a:rPr lang="en-US" sz="2400" kern="1200" dirty="0" err="1">
                          <a:solidFill>
                            <a:schemeClr val="dk1"/>
                          </a:solidFill>
                          <a:effectLst/>
                          <a:latin typeface="+mn-lt"/>
                          <a:ea typeface="+mn-ea"/>
                          <a:cs typeface="+mn-cs"/>
                        </a:rPr>
                        <a:t>thuộc</a:t>
                      </a:r>
                      <a:r>
                        <a:rPr lang="en-US" sz="2400" kern="1200" dirty="0">
                          <a:solidFill>
                            <a:schemeClr val="dk1"/>
                          </a:solidFill>
                          <a:effectLst/>
                          <a:latin typeface="+mn-lt"/>
                          <a:ea typeface="+mn-ea"/>
                          <a:cs typeface="+mn-cs"/>
                        </a:rPr>
                        <a:t> </a:t>
                      </a:r>
                      <a:r>
                        <a:rPr lang="en-US" sz="2400" kern="1200" dirty="0" err="1">
                          <a:solidFill>
                            <a:schemeClr val="dk1"/>
                          </a:solidFill>
                          <a:effectLst/>
                          <a:latin typeface="+mn-lt"/>
                          <a:ea typeface="+mn-ea"/>
                          <a:cs typeface="+mn-cs"/>
                        </a:rPr>
                        <a:t>tính</a:t>
                      </a:r>
                      <a:r>
                        <a:rPr lang="en-US" sz="2400" kern="1200" dirty="0">
                          <a:solidFill>
                            <a:schemeClr val="dk1"/>
                          </a:solidFill>
                          <a:effectLst/>
                          <a:latin typeface="+mn-lt"/>
                          <a:ea typeface="+mn-ea"/>
                          <a:cs typeface="+mn-cs"/>
                        </a:rPr>
                        <a:t> </a:t>
                      </a:r>
                      <a:r>
                        <a:rPr lang="en-US" sz="2400" kern="1200" dirty="0" err="1">
                          <a:solidFill>
                            <a:schemeClr val="dk1"/>
                          </a:solidFill>
                          <a:effectLst/>
                          <a:latin typeface="+mn-lt"/>
                          <a:ea typeface="+mn-ea"/>
                          <a:cs typeface="+mn-cs"/>
                        </a:rPr>
                        <a:t>đo</a:t>
                      </a:r>
                      <a:r>
                        <a:rPr lang="en-US" sz="2400" kern="1200" dirty="0">
                          <a:solidFill>
                            <a:schemeClr val="dk1"/>
                          </a:solidFill>
                          <a:effectLst/>
                          <a:latin typeface="+mn-lt"/>
                          <a:ea typeface="+mn-ea"/>
                          <a:cs typeface="+mn-cs"/>
                        </a:rPr>
                        <a:t>́ </a:t>
                      </a:r>
                      <a:r>
                        <a:rPr lang="en-US" sz="2400" kern="1200" dirty="0" err="1">
                          <a:solidFill>
                            <a:schemeClr val="dk1"/>
                          </a:solidFill>
                          <a:effectLst/>
                          <a:latin typeface="+mn-lt"/>
                          <a:ea typeface="+mn-ea"/>
                          <a:cs typeface="+mn-cs"/>
                        </a:rPr>
                        <a:t>thành</a:t>
                      </a:r>
                      <a:r>
                        <a:rPr lang="en-US" sz="2400" kern="1200" dirty="0">
                          <a:solidFill>
                            <a:schemeClr val="dk1"/>
                          </a:solidFill>
                          <a:effectLst/>
                          <a:latin typeface="+mn-lt"/>
                          <a:ea typeface="+mn-ea"/>
                          <a:cs typeface="+mn-cs"/>
                        </a:rPr>
                        <a:t> </a:t>
                      </a:r>
                      <a:r>
                        <a:rPr lang="en-US" sz="2400" kern="1200" dirty="0" err="1">
                          <a:solidFill>
                            <a:schemeClr val="dk1"/>
                          </a:solidFill>
                          <a:effectLst/>
                          <a:latin typeface="+mn-lt"/>
                          <a:ea typeface="+mn-ea"/>
                          <a:cs typeface="+mn-cs"/>
                        </a:rPr>
                        <a:t>lược</a:t>
                      </a:r>
                      <a:r>
                        <a:rPr lang="en-US" sz="2400" kern="1200" dirty="0">
                          <a:solidFill>
                            <a:schemeClr val="dk1"/>
                          </a:solidFill>
                          <a:effectLst/>
                          <a:latin typeface="+mn-lt"/>
                          <a:ea typeface="+mn-ea"/>
                          <a:cs typeface="+mn-cs"/>
                        </a:rPr>
                        <a:t> </a:t>
                      </a:r>
                      <a:r>
                        <a:rPr lang="en-US" sz="2400" kern="1200" dirty="0" err="1">
                          <a:solidFill>
                            <a:schemeClr val="dk1"/>
                          </a:solidFill>
                          <a:effectLst/>
                          <a:latin typeface="+mn-lt"/>
                          <a:ea typeface="+mn-ea"/>
                          <a:cs typeface="+mn-cs"/>
                        </a:rPr>
                        <a:t>đô</a:t>
                      </a:r>
                      <a:r>
                        <a:rPr lang="en-US" sz="2400" kern="1200" dirty="0">
                          <a:solidFill>
                            <a:schemeClr val="dk1"/>
                          </a:solidFill>
                          <a:effectLst/>
                          <a:latin typeface="+mn-lt"/>
                          <a:ea typeface="+mn-ea"/>
                          <a:cs typeface="+mn-cs"/>
                        </a:rPr>
                        <a:t>̀ </a:t>
                      </a:r>
                      <a:r>
                        <a:rPr lang="en-US" sz="2400" kern="1200" dirty="0" err="1">
                          <a:solidFill>
                            <a:schemeClr val="dk1"/>
                          </a:solidFill>
                          <a:effectLst/>
                          <a:latin typeface="+mn-lt"/>
                          <a:ea typeface="+mn-ea"/>
                          <a:cs typeface="+mn-cs"/>
                        </a:rPr>
                        <a:t>mới</a:t>
                      </a:r>
                      <a:r>
                        <a:rPr lang="en-US" sz="2400" kern="1200" dirty="0">
                          <a:solidFill>
                            <a:schemeClr val="dk1"/>
                          </a:solidFill>
                          <a:effectLst/>
                          <a:latin typeface="+mn-lt"/>
                          <a:ea typeface="+mn-ea"/>
                          <a:cs typeface="+mn-cs"/>
                        </a:rPr>
                        <a:t> </a:t>
                      </a:r>
                      <a:endParaRPr lang="en-US" sz="2400" dirty="0"/>
                    </a:p>
                  </a:txBody>
                  <a:tcPr anchor="ctr"/>
                </a:tc>
                <a:extLst>
                  <a:ext uri="{0D108BD9-81ED-4DB2-BD59-A6C34878D82A}">
                    <a16:rowId xmlns:a16="http://schemas.microsoft.com/office/drawing/2014/main" xmlns="" val="10003"/>
                  </a:ext>
                </a:extLst>
              </a:tr>
            </a:tbl>
          </a:graphicData>
        </a:graphic>
      </p:graphicFrame>
      <p:sp>
        <p:nvSpPr>
          <p:cNvPr id="3" name="Slide Number Placeholder 2"/>
          <p:cNvSpPr>
            <a:spLocks noGrp="1"/>
          </p:cNvSpPr>
          <p:nvPr>
            <p:ph type="sldNum" sz="quarter" idx="12"/>
          </p:nvPr>
        </p:nvSpPr>
        <p:spPr/>
        <p:txBody>
          <a:bodyPr/>
          <a:lstStyle/>
          <a:p>
            <a:fld id="{8AACEE26-D979-411F-B229-D9F26BAEDF07}" type="slidenum">
              <a:rPr lang="en-US" smtClean="0"/>
              <a:t>38</a:t>
            </a:fld>
            <a:endParaRPr lang="en-US" dirty="0"/>
          </a:p>
        </p:txBody>
      </p:sp>
    </p:spTree>
    <p:extLst>
      <p:ext uri="{BB962C8B-B14F-4D97-AF65-F5344CB8AC3E}">
        <p14:creationId xmlns:p14="http://schemas.microsoft.com/office/powerpoint/2010/main" val="318207908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3600"/>
              <a:t>Thiết kế cơ sở dữ liệu </a:t>
            </a:r>
            <a:r>
              <a:rPr lang="en-US" sz="3600" smtClean="0"/>
              <a:t/>
            </a:r>
            <a:br>
              <a:rPr lang="en-US" sz="3600" smtClean="0"/>
            </a:br>
            <a:r>
              <a:rPr lang="vi-VN" sz="3600" smtClean="0"/>
              <a:t>ở </a:t>
            </a:r>
            <a:r>
              <a:rPr lang="vi-VN" sz="3600"/>
              <a:t>mức </a:t>
            </a:r>
            <a:r>
              <a:rPr lang="en-US" sz="3600">
                <a:latin typeface="Times New Roman" panose="02020603050405020304" pitchFamily="18" charset="0"/>
                <a:cs typeface="Times New Roman" panose="02020603050405020304" pitchFamily="18" charset="0"/>
              </a:rPr>
              <a:t>VẬT LÝ</a:t>
            </a:r>
          </a:p>
        </p:txBody>
      </p:sp>
      <p:sp>
        <p:nvSpPr>
          <p:cNvPr id="3" name="Slide Number Placeholder 2"/>
          <p:cNvSpPr>
            <a:spLocks noGrp="1"/>
          </p:cNvSpPr>
          <p:nvPr>
            <p:ph type="sldNum" sz="quarter" idx="12"/>
          </p:nvPr>
        </p:nvSpPr>
        <p:spPr/>
        <p:txBody>
          <a:bodyPr/>
          <a:lstStyle/>
          <a:p>
            <a:fld id="{8AACEE26-D979-411F-B229-D9F26BAEDF07}" type="slidenum">
              <a:rPr lang="en-US" smtClean="0"/>
              <a:t>39</a:t>
            </a:fld>
            <a:endParaRPr lang="en-US"/>
          </a:p>
        </p:txBody>
      </p:sp>
    </p:spTree>
    <p:extLst>
      <p:ext uri="{BB962C8B-B14F-4D97-AF65-F5344CB8AC3E}">
        <p14:creationId xmlns:p14="http://schemas.microsoft.com/office/powerpoint/2010/main" val="356344764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Vì sao cần Mô hình hoá dữ liệu?</a:t>
            </a:r>
          </a:p>
        </p:txBody>
      </p:sp>
      <p:sp>
        <p:nvSpPr>
          <p:cNvPr id="3" name="Content Placeholder 2"/>
          <p:cNvSpPr>
            <a:spLocks noGrp="1"/>
          </p:cNvSpPr>
          <p:nvPr>
            <p:ph idx="1"/>
          </p:nvPr>
        </p:nvSpPr>
        <p:spPr>
          <a:xfrm>
            <a:off x="457200" y="914400"/>
            <a:ext cx="8229600" cy="5486400"/>
          </a:xfrm>
        </p:spPr>
        <p:txBody>
          <a:bodyPr>
            <a:normAutofit fontScale="92500" lnSpcReduction="20000"/>
          </a:bodyPr>
          <a:lstStyle/>
          <a:p>
            <a:pPr>
              <a:lnSpc>
                <a:spcPct val="120000"/>
              </a:lnSpc>
              <a:buBlip>
                <a:blip r:embed="rId2"/>
              </a:buBlip>
            </a:pPr>
            <a:r>
              <a:rPr lang="en-US">
                <a:solidFill>
                  <a:srgbClr val="953735"/>
                </a:solidFill>
              </a:rPr>
              <a:t>Cố gắng tạo ra </a:t>
            </a:r>
            <a:r>
              <a:rPr lang="en-US" smtClean="0">
                <a:solidFill>
                  <a:srgbClr val="953735"/>
                </a:solidFill>
              </a:rPr>
              <a:t>một </a:t>
            </a:r>
            <a:r>
              <a:rPr lang="en-US">
                <a:solidFill>
                  <a:srgbClr val="953735"/>
                </a:solidFill>
              </a:rPr>
              <a:t>biểu diễn của thế giới thực </a:t>
            </a:r>
          </a:p>
          <a:p>
            <a:pPr lvl="1">
              <a:lnSpc>
                <a:spcPct val="120000"/>
              </a:lnSpc>
              <a:buBlip>
                <a:blip r:embed="rId3"/>
              </a:buBlip>
            </a:pPr>
            <a:r>
              <a:rPr lang="en-US"/>
              <a:t>Bỏ qua </a:t>
            </a:r>
            <a:r>
              <a:rPr lang="en-US" smtClean="0"/>
              <a:t>một </a:t>
            </a:r>
            <a:r>
              <a:rPr lang="en-US"/>
              <a:t>số ít sự phức tạp của thế giới thực  </a:t>
            </a:r>
          </a:p>
          <a:p>
            <a:pPr lvl="1">
              <a:lnSpc>
                <a:spcPct val="120000"/>
              </a:lnSpc>
              <a:buBlip>
                <a:blip r:embed="rId3"/>
              </a:buBlip>
            </a:pPr>
            <a:r>
              <a:rPr lang="en-US"/>
              <a:t>Sự đơn giản dựa vào </a:t>
            </a:r>
            <a:r>
              <a:rPr lang="en-US" smtClean="0"/>
              <a:t>một tập </a:t>
            </a:r>
            <a:r>
              <a:rPr lang="en-US"/>
              <a:t>nhỏ các ký hiệu </a:t>
            </a:r>
          </a:p>
          <a:p>
            <a:pPr>
              <a:lnSpc>
                <a:spcPct val="120000"/>
              </a:lnSpc>
              <a:buBlip>
                <a:blip r:embed="rId2"/>
              </a:buBlip>
            </a:pPr>
            <a:r>
              <a:rPr lang="en-US">
                <a:solidFill>
                  <a:srgbClr val="953735"/>
                </a:solidFill>
              </a:rPr>
              <a:t>Cố gắng rút gọn tổ chức dữ </a:t>
            </a:r>
            <a:r>
              <a:rPr lang="en-US" smtClean="0">
                <a:solidFill>
                  <a:srgbClr val="953735"/>
                </a:solidFill>
              </a:rPr>
              <a:t>liệu </a:t>
            </a:r>
            <a:r>
              <a:rPr lang="en-US">
                <a:solidFill>
                  <a:srgbClr val="953735"/>
                </a:solidFill>
              </a:rPr>
              <a:t>thành sự mô tả của các thực thể và các mối </a:t>
            </a:r>
            <a:r>
              <a:rPr lang="en-US" smtClean="0">
                <a:solidFill>
                  <a:srgbClr val="953735"/>
                </a:solidFill>
              </a:rPr>
              <a:t>liên </a:t>
            </a:r>
            <a:r>
              <a:rPr lang="en-US">
                <a:solidFill>
                  <a:srgbClr val="953735"/>
                </a:solidFill>
              </a:rPr>
              <a:t>hệ giữa chúng </a:t>
            </a:r>
          </a:p>
          <a:p>
            <a:pPr lvl="1">
              <a:lnSpc>
                <a:spcPct val="120000"/>
              </a:lnSpc>
              <a:buBlip>
                <a:blip r:embed="rId3"/>
              </a:buBlip>
            </a:pPr>
            <a:r>
              <a:rPr lang="en-US"/>
              <a:t>Sự mô tả của các </a:t>
            </a:r>
            <a:r>
              <a:rPr lang="en-US" smtClean="0"/>
              <a:t>yêu </a:t>
            </a:r>
            <a:r>
              <a:rPr lang="en-US"/>
              <a:t>cầu </a:t>
            </a:r>
            <a:r>
              <a:rPr lang="en-US" smtClean="0"/>
              <a:t>thông </a:t>
            </a:r>
            <a:r>
              <a:rPr lang="en-US"/>
              <a:t>tin mà máy tính có thể sử dụng </a:t>
            </a:r>
          </a:p>
          <a:p>
            <a:pPr>
              <a:lnSpc>
                <a:spcPct val="130000"/>
              </a:lnSpc>
              <a:buBlip>
                <a:blip r:embed="rId2"/>
              </a:buBlip>
            </a:pPr>
            <a:r>
              <a:rPr lang="en-US">
                <a:solidFill>
                  <a:srgbClr val="953735"/>
                </a:solidFill>
              </a:rPr>
              <a:t>Tiến trình mô hình hóa </a:t>
            </a:r>
            <a:r>
              <a:rPr lang="en-US" smtClean="0">
                <a:solidFill>
                  <a:srgbClr val="953735"/>
                </a:solidFill>
              </a:rPr>
              <a:t>độc lập </a:t>
            </a:r>
            <a:r>
              <a:rPr lang="en-US">
                <a:solidFill>
                  <a:srgbClr val="953735"/>
                </a:solidFill>
              </a:rPr>
              <a:t>với nền tảng phát triển (phần mềm) </a:t>
            </a:r>
          </a:p>
          <a:p>
            <a:pPr>
              <a:lnSpc>
                <a:spcPct val="130000"/>
              </a:lnSpc>
              <a:buBlip>
                <a:blip r:embed="rId2"/>
              </a:buBlip>
            </a:pPr>
            <a:r>
              <a:rPr lang="en-US">
                <a:solidFill>
                  <a:srgbClr val="953735"/>
                </a:solidFill>
              </a:rPr>
              <a:t>Mô hình được sử dụng để trao đổi giữa người thiết kế CSDL và người sử dụng CSLD đó</a:t>
            </a:r>
          </a:p>
        </p:txBody>
      </p:sp>
      <p:sp>
        <p:nvSpPr>
          <p:cNvPr id="4" name="Slide Number Placeholder 3"/>
          <p:cNvSpPr>
            <a:spLocks noGrp="1"/>
          </p:cNvSpPr>
          <p:nvPr>
            <p:ph type="sldNum" sz="quarter" idx="12"/>
          </p:nvPr>
        </p:nvSpPr>
        <p:spPr/>
        <p:txBody>
          <a:bodyPr/>
          <a:lstStyle/>
          <a:p>
            <a:fld id="{8AACEE26-D979-411F-B229-D9F26BAEDF07}" type="slidenum">
              <a:rPr lang="en-US" smtClean="0"/>
              <a:t>4</a:t>
            </a:fld>
            <a:endParaRPr lang="en-US" dirty="0"/>
          </a:p>
        </p:txBody>
      </p:sp>
    </p:spTree>
    <p:extLst>
      <p:ext uri="{BB962C8B-B14F-4D97-AF65-F5344CB8AC3E}">
        <p14:creationId xmlns:p14="http://schemas.microsoft.com/office/powerpoint/2010/main" val="122786051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Thiết kế cơ sở dữ liệu ở mức vật lý</a:t>
            </a:r>
            <a:endParaRPr lang="en-US"/>
          </a:p>
        </p:txBody>
      </p:sp>
      <p:sp>
        <p:nvSpPr>
          <p:cNvPr id="3" name="Content Placeholder 2"/>
          <p:cNvSpPr>
            <a:spLocks noGrp="1"/>
          </p:cNvSpPr>
          <p:nvPr>
            <p:ph idx="1"/>
          </p:nvPr>
        </p:nvSpPr>
        <p:spPr>
          <a:xfrm>
            <a:off x="457200" y="1066800"/>
            <a:ext cx="8305800" cy="5257800"/>
          </a:xfrm>
        </p:spPr>
        <p:txBody>
          <a:bodyPr>
            <a:noAutofit/>
          </a:bodyPr>
          <a:lstStyle/>
          <a:p>
            <a:pPr marL="342900" lvl="1" indent="-342900" fontAlgn="base">
              <a:lnSpc>
                <a:spcPct val="110000"/>
              </a:lnSpc>
              <a:spcBef>
                <a:spcPts val="1200"/>
              </a:spcBef>
              <a:buBlip>
                <a:blip r:embed="rId2"/>
              </a:buBlip>
            </a:pPr>
            <a:r>
              <a:rPr lang="vi-VN" sz="2600">
                <a:solidFill>
                  <a:srgbClr val="953735"/>
                </a:solidFill>
              </a:rPr>
              <a:t>Phần thiết kế vật lý CSDL sẽ phụ thuộc vào một HQTCSDL mà bạn sẽ sử dụng để cài đặt CSDL. </a:t>
            </a:r>
            <a:endParaRPr lang="en-US" sz="2600">
              <a:solidFill>
                <a:srgbClr val="953735"/>
              </a:solidFill>
            </a:endParaRPr>
          </a:p>
          <a:p>
            <a:pPr marL="342900" lvl="1" indent="-342900" fontAlgn="base">
              <a:lnSpc>
                <a:spcPct val="110000"/>
              </a:lnSpc>
              <a:spcBef>
                <a:spcPts val="1200"/>
              </a:spcBef>
              <a:buBlip>
                <a:blip r:embed="rId2"/>
              </a:buBlip>
            </a:pPr>
            <a:r>
              <a:rPr lang="vi-VN" sz="2600">
                <a:solidFill>
                  <a:srgbClr val="953735"/>
                </a:solidFill>
              </a:rPr>
              <a:t>Chúng ta cần chuyển từ các bản ghi logic với các thuộc tính thành các quan hệ được biểu diễn dưới dạng bảng với các trường hay các cột được cài đặt trong một HQTCSDL cụ thể.</a:t>
            </a:r>
            <a:endParaRPr lang="en-US" sz="2600">
              <a:solidFill>
                <a:srgbClr val="953735"/>
              </a:solidFill>
            </a:endParaRPr>
          </a:p>
          <a:p>
            <a:pPr marL="342900" lvl="1" indent="-342900" fontAlgn="base">
              <a:lnSpc>
                <a:spcPct val="110000"/>
              </a:lnSpc>
              <a:spcBef>
                <a:spcPts val="1200"/>
              </a:spcBef>
              <a:buBlip>
                <a:blip r:embed="rId2"/>
              </a:buBlip>
            </a:pPr>
            <a:r>
              <a:rPr lang="vi-VN" sz="2600" smtClean="0">
                <a:solidFill>
                  <a:srgbClr val="953735"/>
                </a:solidFill>
              </a:rPr>
              <a:t>Quá trình chuyển hóa này sẽ được thuận tiện hơn nếu các giai đoạn trước đã được thực hiện kỹ lưỡng.</a:t>
            </a:r>
            <a:endParaRPr lang="vi-VN" sz="2600">
              <a:solidFill>
                <a:srgbClr val="953735"/>
              </a:solidFill>
            </a:endParaRPr>
          </a:p>
        </p:txBody>
      </p:sp>
      <p:sp>
        <p:nvSpPr>
          <p:cNvPr id="4" name="Slide Number Placeholder 3"/>
          <p:cNvSpPr>
            <a:spLocks noGrp="1"/>
          </p:cNvSpPr>
          <p:nvPr>
            <p:ph type="sldNum" sz="quarter" idx="12"/>
          </p:nvPr>
        </p:nvSpPr>
        <p:spPr/>
        <p:txBody>
          <a:bodyPr/>
          <a:lstStyle/>
          <a:p>
            <a:fld id="{8AACEE26-D979-411F-B229-D9F26BAEDF07}" type="slidenum">
              <a:rPr lang="en-US" smtClean="0"/>
              <a:t>40</a:t>
            </a:fld>
            <a:endParaRPr lang="en-US" dirty="0"/>
          </a:p>
        </p:txBody>
      </p:sp>
    </p:spTree>
    <p:extLst>
      <p:ext uri="{BB962C8B-B14F-4D97-AF65-F5344CB8AC3E}">
        <p14:creationId xmlns:p14="http://schemas.microsoft.com/office/powerpoint/2010/main" val="307716975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457200" y="990600"/>
            <a:ext cx="8305800" cy="5135563"/>
          </a:xfrm>
        </p:spPr>
        <p:txBody>
          <a:bodyPr>
            <a:normAutofit lnSpcReduction="10000"/>
          </a:bodyPr>
          <a:lstStyle/>
          <a:p>
            <a:pPr>
              <a:lnSpc>
                <a:spcPct val="120000"/>
              </a:lnSpc>
              <a:buFontTx/>
              <a:buBlip>
                <a:blip r:embed="rId3"/>
              </a:buBlip>
            </a:pPr>
            <a:r>
              <a:rPr lang="en-US" sz="2400">
                <a:solidFill>
                  <a:srgbClr val="953735"/>
                </a:solidFill>
              </a:rPr>
              <a:t>Dữ liệu được biểu diễn </a:t>
            </a:r>
            <a:r>
              <a:rPr lang="en-US" sz="2400" smtClean="0">
                <a:solidFill>
                  <a:srgbClr val="953735"/>
                </a:solidFill>
              </a:rPr>
              <a:t>d</a:t>
            </a:r>
            <a:r>
              <a:rPr lang="vi-VN" sz="2400" smtClean="0">
                <a:solidFill>
                  <a:srgbClr val="953735"/>
                </a:solidFill>
              </a:rPr>
              <a:t>ướ</a:t>
            </a:r>
            <a:r>
              <a:rPr lang="en-US" sz="2400">
                <a:solidFill>
                  <a:srgbClr val="953735"/>
                </a:solidFill>
              </a:rPr>
              <a:t>i dạng các </a:t>
            </a:r>
            <a:r>
              <a:rPr lang="en-US" sz="2400" smtClean="0">
                <a:solidFill>
                  <a:srgbClr val="0000FF"/>
                </a:solidFill>
              </a:rPr>
              <a:t>bảng </a:t>
            </a:r>
            <a:r>
              <a:rPr lang="en-US" sz="2400">
                <a:solidFill>
                  <a:srgbClr val="0000FF"/>
                </a:solidFill>
              </a:rPr>
              <a:t>(table). </a:t>
            </a:r>
          </a:p>
          <a:p>
            <a:pPr>
              <a:lnSpc>
                <a:spcPct val="120000"/>
              </a:lnSpc>
              <a:buFontTx/>
              <a:buBlip>
                <a:blip r:embed="rId3"/>
              </a:buBlip>
            </a:pPr>
            <a:r>
              <a:rPr lang="en-US" sz="2400">
                <a:solidFill>
                  <a:srgbClr val="953735"/>
                </a:solidFill>
              </a:rPr>
              <a:t>Mỗi </a:t>
            </a:r>
            <a:r>
              <a:rPr lang="en-US" sz="2400">
                <a:solidFill>
                  <a:srgbClr val="0000FF"/>
                </a:solidFill>
              </a:rPr>
              <a:t>quan </a:t>
            </a:r>
            <a:r>
              <a:rPr lang="en-US" sz="2400" smtClean="0">
                <a:solidFill>
                  <a:srgbClr val="0000FF"/>
                </a:solidFill>
              </a:rPr>
              <a:t>hệ </a:t>
            </a:r>
            <a:r>
              <a:rPr lang="en-US" sz="2400">
                <a:solidFill>
                  <a:srgbClr val="953735"/>
                </a:solidFill>
              </a:rPr>
              <a:t>trong l</a:t>
            </a:r>
            <a:r>
              <a:rPr lang="vi-VN" sz="2400">
                <a:solidFill>
                  <a:srgbClr val="953735"/>
                </a:solidFill>
              </a:rPr>
              <a:t>ượ</a:t>
            </a:r>
            <a:r>
              <a:rPr lang="en-US" sz="2400">
                <a:solidFill>
                  <a:srgbClr val="953735"/>
                </a:solidFill>
              </a:rPr>
              <a:t>c đồ CSDL </a:t>
            </a:r>
            <a:r>
              <a:rPr lang="en-US" sz="2400" smtClean="0">
                <a:solidFill>
                  <a:srgbClr val="953735"/>
                </a:solidFill>
              </a:rPr>
              <a:t>là một </a:t>
            </a:r>
            <a:r>
              <a:rPr lang="en-US" sz="2400" smtClean="0">
                <a:solidFill>
                  <a:srgbClr val="0000FF"/>
                </a:solidFill>
              </a:rPr>
              <a:t>bảng</a:t>
            </a:r>
          </a:p>
          <a:p>
            <a:pPr>
              <a:lnSpc>
                <a:spcPct val="120000"/>
              </a:lnSpc>
              <a:buFontTx/>
              <a:buBlip>
                <a:blip r:embed="rId3"/>
              </a:buBlip>
            </a:pPr>
            <a:r>
              <a:rPr lang="en-US" sz="2400" smtClean="0">
                <a:solidFill>
                  <a:srgbClr val="0000FF"/>
                </a:solidFill>
              </a:rPr>
              <a:t>Bảng </a:t>
            </a:r>
            <a:r>
              <a:rPr lang="en-US" sz="2400">
                <a:solidFill>
                  <a:srgbClr val="953735"/>
                </a:solidFill>
              </a:rPr>
              <a:t>bao gồm các cột </a:t>
            </a:r>
            <a:r>
              <a:rPr lang="en-US" sz="2400" smtClean="0">
                <a:solidFill>
                  <a:srgbClr val="0000FF"/>
                </a:solidFill>
              </a:rPr>
              <a:t>(field), </a:t>
            </a:r>
            <a:r>
              <a:rPr lang="en-US" sz="2400">
                <a:solidFill>
                  <a:srgbClr val="953735"/>
                </a:solidFill>
              </a:rPr>
              <a:t>các hàng/bộ </a:t>
            </a:r>
            <a:r>
              <a:rPr lang="en-US" sz="2400" smtClean="0">
                <a:solidFill>
                  <a:srgbClr val="0000FF"/>
                </a:solidFill>
              </a:rPr>
              <a:t>(record)</a:t>
            </a:r>
            <a:endParaRPr lang="en-US" sz="2400">
              <a:solidFill>
                <a:srgbClr val="953735"/>
              </a:solidFill>
            </a:endParaRPr>
          </a:p>
          <a:p>
            <a:pPr lvl="1">
              <a:lnSpc>
                <a:spcPct val="150000"/>
              </a:lnSpc>
              <a:buFontTx/>
              <a:buBlip>
                <a:blip r:embed="rId4"/>
              </a:buBlip>
            </a:pPr>
            <a:r>
              <a:rPr lang="en-US" sz="2200"/>
              <a:t>Mỗi cột biểu diễn một thuộc tính và có</a:t>
            </a:r>
            <a:r>
              <a:rPr lang="en-US" sz="2200">
                <a:solidFill>
                  <a:srgbClr val="0000FF"/>
                </a:solidFill>
              </a:rPr>
              <a:t> kiểu dữ liệu (Data type) </a:t>
            </a:r>
            <a:r>
              <a:rPr lang="en-US" sz="2200"/>
              <a:t>nhất định.</a:t>
            </a:r>
          </a:p>
          <a:p>
            <a:pPr lvl="1">
              <a:lnSpc>
                <a:spcPct val="150000"/>
              </a:lnSpc>
              <a:buFontTx/>
              <a:buBlip>
                <a:blip r:embed="rId4"/>
              </a:buBlip>
            </a:pPr>
            <a:r>
              <a:rPr lang="en-US" sz="2200"/>
              <a:t>Mỗi hàng/bộ thể hiện một </a:t>
            </a:r>
            <a:r>
              <a:rPr lang="en-US" sz="2200" smtClean="0"/>
              <a:t>bộ thông tin</a:t>
            </a:r>
            <a:endParaRPr lang="en-US" sz="2200"/>
          </a:p>
          <a:p>
            <a:pPr lvl="1">
              <a:lnSpc>
                <a:spcPct val="150000"/>
              </a:lnSpc>
              <a:buFontTx/>
              <a:buBlip>
                <a:blip r:embed="rId4"/>
              </a:buBlip>
            </a:pPr>
            <a:r>
              <a:rPr lang="en-US" sz="2200"/>
              <a:t>Mỗi bảng có một </a:t>
            </a:r>
            <a:r>
              <a:rPr lang="en-US" sz="2200">
                <a:solidFill>
                  <a:srgbClr val="0000FF"/>
                </a:solidFill>
              </a:rPr>
              <a:t>Khóa </a:t>
            </a:r>
            <a:r>
              <a:rPr lang="en-US" sz="2200" smtClean="0">
                <a:solidFill>
                  <a:srgbClr val="0000FF"/>
                </a:solidFill>
              </a:rPr>
              <a:t>chính</a:t>
            </a:r>
            <a:r>
              <a:rPr lang="en-US" sz="2200" smtClean="0"/>
              <a:t> </a:t>
            </a:r>
            <a:r>
              <a:rPr lang="en-US" sz="2200" smtClean="0">
                <a:solidFill>
                  <a:srgbClr val="0000FF"/>
                </a:solidFill>
              </a:rPr>
              <a:t>(Primary key</a:t>
            </a:r>
            <a:r>
              <a:rPr lang="en-US" sz="2200">
                <a:solidFill>
                  <a:srgbClr val="0000FF"/>
                </a:solidFill>
              </a:rPr>
              <a:t>) </a:t>
            </a:r>
            <a:r>
              <a:rPr lang="en-US" sz="2200"/>
              <a:t>– xác định tính duy nhất của bộ dữ liệu trong tập dữ liệu - khóa gồm </a:t>
            </a:r>
            <a:r>
              <a:rPr lang="en-US" sz="2200" b="1"/>
              <a:t>một</a:t>
            </a:r>
            <a:r>
              <a:rPr lang="en-US" sz="2200"/>
              <a:t> hoặc </a:t>
            </a:r>
            <a:r>
              <a:rPr lang="en-US" sz="2200" b="1" smtClean="0"/>
              <a:t>vài </a:t>
            </a:r>
            <a:r>
              <a:rPr lang="en-US" sz="2200" smtClean="0"/>
              <a:t>cột của </a:t>
            </a:r>
            <a:r>
              <a:rPr lang="en-US" sz="2200"/>
              <a:t>bảng.</a:t>
            </a:r>
          </a:p>
          <a:p>
            <a:pPr>
              <a:lnSpc>
                <a:spcPct val="150000"/>
              </a:lnSpc>
              <a:buFontTx/>
              <a:buBlip>
                <a:blip r:embed="rId3"/>
              </a:buBlip>
            </a:pPr>
            <a:endParaRPr lang="en-US" sz="2400">
              <a:solidFill>
                <a:srgbClr val="0000FF"/>
              </a:solidFill>
            </a:endParaRPr>
          </a:p>
          <a:p>
            <a:pPr>
              <a:lnSpc>
                <a:spcPct val="150000"/>
              </a:lnSpc>
              <a:buFontTx/>
              <a:buBlip>
                <a:blip r:embed="rId3"/>
              </a:buBlip>
            </a:pPr>
            <a:endParaRPr lang="en-US" sz="2400">
              <a:solidFill>
                <a:srgbClr val="0000FF"/>
              </a:solidFill>
            </a:endParaRPr>
          </a:p>
          <a:p>
            <a:pPr>
              <a:lnSpc>
                <a:spcPct val="150000"/>
              </a:lnSpc>
              <a:buFontTx/>
              <a:buBlip>
                <a:blip r:embed="rId3"/>
              </a:buBlip>
            </a:pPr>
            <a:endParaRPr lang="en-US" sz="2400">
              <a:solidFill>
                <a:srgbClr val="953735"/>
              </a:solidFill>
            </a:endParaRPr>
          </a:p>
        </p:txBody>
      </p:sp>
      <p:sp>
        <p:nvSpPr>
          <p:cNvPr id="28677" name="Title 4"/>
          <p:cNvSpPr>
            <a:spLocks noGrp="1"/>
          </p:cNvSpPr>
          <p:nvPr>
            <p:ph type="title"/>
          </p:nvPr>
        </p:nvSpPr>
        <p:spPr>
          <a:xfrm>
            <a:off x="457200" y="0"/>
            <a:ext cx="8229600" cy="990600"/>
          </a:xfrm>
        </p:spPr>
        <p:txBody>
          <a:bodyPr/>
          <a:lstStyle/>
          <a:p>
            <a:r>
              <a:rPr lang="en-US" sz="2800"/>
              <a:t>Các khái niệm mức vật lý</a:t>
            </a: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41</a:t>
            </a:fld>
            <a:endParaRPr lang="en-US" dirty="0"/>
          </a:p>
        </p:txBody>
      </p:sp>
    </p:spTree>
    <p:extLst>
      <p:ext uri="{BB962C8B-B14F-4D97-AF65-F5344CB8AC3E}">
        <p14:creationId xmlns:p14="http://schemas.microsoft.com/office/powerpoint/2010/main" val="168957541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đặc điểm của </a:t>
            </a:r>
            <a:r>
              <a:rPr lang="en-US" smtClean="0"/>
              <a:t>table</a:t>
            </a:r>
            <a:endParaRPr lang="en-US"/>
          </a:p>
        </p:txBody>
      </p:sp>
      <p:sp>
        <p:nvSpPr>
          <p:cNvPr id="3" name="Content Placeholder 2"/>
          <p:cNvSpPr>
            <a:spLocks noGrp="1"/>
          </p:cNvSpPr>
          <p:nvPr>
            <p:ph idx="1"/>
          </p:nvPr>
        </p:nvSpPr>
        <p:spPr>
          <a:xfrm>
            <a:off x="457200" y="990600"/>
            <a:ext cx="8229600" cy="5334000"/>
          </a:xfrm>
        </p:spPr>
        <p:txBody>
          <a:bodyPr>
            <a:normAutofit fontScale="85000" lnSpcReduction="10000"/>
          </a:bodyPr>
          <a:lstStyle/>
          <a:p>
            <a:pPr marL="342900" lvl="1" indent="-342900">
              <a:lnSpc>
                <a:spcPct val="150000"/>
              </a:lnSpc>
              <a:buBlip>
                <a:blip r:embed="rId2"/>
              </a:buBlip>
            </a:pPr>
            <a:r>
              <a:rPr lang="en-US" sz="2800">
                <a:solidFill>
                  <a:srgbClr val="953735"/>
                </a:solidFill>
              </a:rPr>
              <a:t>Tập hợp các cột</a:t>
            </a:r>
          </a:p>
          <a:p>
            <a:pPr lvl="1">
              <a:buBlip>
                <a:blip r:embed="rId3"/>
              </a:buBlip>
            </a:pPr>
            <a:r>
              <a:rPr lang="en-US" sz="2200"/>
              <a:t>Cố định số l</a:t>
            </a:r>
            <a:r>
              <a:rPr lang="vi-VN" sz="2200"/>
              <a:t>ượ</a:t>
            </a:r>
            <a:r>
              <a:rPr lang="en-US" sz="2200"/>
              <a:t>ng cột</a:t>
            </a:r>
          </a:p>
          <a:p>
            <a:pPr lvl="1">
              <a:buBlip>
                <a:blip r:embed="rId3"/>
              </a:buBlip>
            </a:pPr>
            <a:r>
              <a:rPr lang="en-US" sz="2200"/>
              <a:t>MỗI cột được đặt tên, có kiểu dữ liệu</a:t>
            </a:r>
          </a:p>
          <a:p>
            <a:pPr>
              <a:lnSpc>
                <a:spcPct val="150000"/>
              </a:lnSpc>
              <a:buBlip>
                <a:blip r:embed="rId2"/>
              </a:buBlip>
            </a:pPr>
            <a:r>
              <a:rPr lang="en-US" smtClean="0">
                <a:solidFill>
                  <a:srgbClr val="953735"/>
                </a:solidFill>
              </a:rPr>
              <a:t>Mỗi </a:t>
            </a:r>
            <a:r>
              <a:rPr lang="en-US">
                <a:solidFill>
                  <a:srgbClr val="953735"/>
                </a:solidFill>
              </a:rPr>
              <a:t>một giá trị trong một hàng (tuple – bộ)</a:t>
            </a:r>
          </a:p>
          <a:p>
            <a:pPr lvl="1">
              <a:buBlip>
                <a:blip r:embed="rId3"/>
              </a:buBlip>
            </a:pPr>
            <a:r>
              <a:rPr lang="en-US" sz="2200"/>
              <a:t>Hoặc chứa giá trị nguyên tố</a:t>
            </a:r>
          </a:p>
          <a:p>
            <a:pPr lvl="1">
              <a:buBlip>
                <a:blip r:embed="rId3"/>
              </a:buBlip>
            </a:pPr>
            <a:r>
              <a:rPr lang="en-US" sz="2200"/>
              <a:t>Hoặc chứa giá trị rỗng (null)</a:t>
            </a:r>
          </a:p>
          <a:p>
            <a:pPr>
              <a:buBlip>
                <a:blip r:embed="rId2"/>
              </a:buBlip>
            </a:pPr>
            <a:r>
              <a:rPr lang="en-US">
                <a:solidFill>
                  <a:srgbClr val="953735"/>
                </a:solidFill>
              </a:rPr>
              <a:t>Không có 2 hàng trùng nhau hoàn toàn trong một </a:t>
            </a:r>
            <a:r>
              <a:rPr lang="en-US" smtClean="0">
                <a:solidFill>
                  <a:srgbClr val="953735"/>
                </a:solidFill>
              </a:rPr>
              <a:t>bảng</a:t>
            </a:r>
            <a:endParaRPr lang="en-US">
              <a:solidFill>
                <a:srgbClr val="953735"/>
              </a:solidFill>
            </a:endParaRPr>
          </a:p>
          <a:p>
            <a:pPr>
              <a:buBlip>
                <a:blip r:embed="rId2"/>
              </a:buBlip>
            </a:pPr>
            <a:r>
              <a:rPr lang="en-US">
                <a:solidFill>
                  <a:srgbClr val="953735"/>
                </a:solidFill>
              </a:rPr>
              <a:t>Thứ tự của các hàng trong một </a:t>
            </a:r>
            <a:r>
              <a:rPr lang="en-US" smtClean="0">
                <a:solidFill>
                  <a:srgbClr val="953735"/>
                </a:solidFill>
              </a:rPr>
              <a:t>bảng là </a:t>
            </a:r>
            <a:r>
              <a:rPr lang="en-US">
                <a:solidFill>
                  <a:srgbClr val="953735"/>
                </a:solidFill>
              </a:rPr>
              <a:t>không quan </a:t>
            </a:r>
            <a:r>
              <a:rPr lang="en-US" smtClean="0">
                <a:solidFill>
                  <a:srgbClr val="953735"/>
                </a:solidFill>
              </a:rPr>
              <a:t>trọng</a:t>
            </a:r>
          </a:p>
          <a:p>
            <a:pPr marL="342900" lvl="1" indent="-342900">
              <a:buBlip>
                <a:blip r:embed="rId2"/>
              </a:buBlip>
            </a:pPr>
            <a:r>
              <a:rPr lang="en-US" sz="2800">
                <a:solidFill>
                  <a:srgbClr val="953735"/>
                </a:solidFill>
              </a:rPr>
              <a:t> </a:t>
            </a:r>
            <a:r>
              <a:rPr lang="en-US" sz="2800" smtClean="0">
                <a:solidFill>
                  <a:srgbClr val="953735"/>
                </a:solidFill>
              </a:rPr>
              <a:t>Tập </a:t>
            </a:r>
            <a:r>
              <a:rPr lang="en-US" sz="2800">
                <a:solidFill>
                  <a:srgbClr val="953735"/>
                </a:solidFill>
              </a:rPr>
              <a:t>hợp các dòng thay đổi theo thời </a:t>
            </a:r>
            <a:r>
              <a:rPr lang="en-US" sz="2800" smtClean="0">
                <a:solidFill>
                  <a:srgbClr val="953735"/>
                </a:solidFill>
              </a:rPr>
              <a:t>gian</a:t>
            </a:r>
            <a:endParaRPr lang="en-US" sz="2800">
              <a:solidFill>
                <a:srgbClr val="953735"/>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42</a:t>
            </a:fld>
            <a:endParaRPr lang="en-US" dirty="0"/>
          </a:p>
        </p:txBody>
      </p:sp>
    </p:spTree>
    <p:extLst>
      <p:ext uri="{BB962C8B-B14F-4D97-AF65-F5344CB8AC3E}">
        <p14:creationId xmlns:p14="http://schemas.microsoft.com/office/powerpoint/2010/main" val="285801344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đặc điểm của </a:t>
            </a:r>
            <a:r>
              <a:rPr lang="en-US" smtClean="0"/>
              <a:t>table</a:t>
            </a:r>
            <a:endParaRPr lang="en-US"/>
          </a:p>
        </p:txBody>
      </p:sp>
      <p:sp>
        <p:nvSpPr>
          <p:cNvPr id="3" name="Content Placeholder 2"/>
          <p:cNvSpPr>
            <a:spLocks noGrp="1"/>
          </p:cNvSpPr>
          <p:nvPr>
            <p:ph idx="1"/>
          </p:nvPr>
        </p:nvSpPr>
        <p:spPr>
          <a:xfrm>
            <a:off x="457200" y="990600"/>
            <a:ext cx="8229600" cy="5334000"/>
          </a:xfrm>
        </p:spPr>
        <p:txBody>
          <a:bodyPr>
            <a:normAutofit fontScale="92500" lnSpcReduction="20000"/>
          </a:bodyPr>
          <a:lstStyle/>
          <a:p>
            <a:pPr marL="342900" lvl="1" indent="-342900">
              <a:buBlip>
                <a:blip r:embed="rId2"/>
              </a:buBlip>
            </a:pPr>
            <a:r>
              <a:rPr lang="vi-VN" sz="2800">
                <a:solidFill>
                  <a:srgbClr val="953735"/>
                </a:solidFill>
              </a:rPr>
              <a:t>Với mỗi bảng cần chỉ rõ:</a:t>
            </a:r>
          </a:p>
          <a:p>
            <a:pPr marL="690562" lvl="2" indent="-342900">
              <a:buBlip>
                <a:blip r:embed="rId2"/>
              </a:buBlip>
            </a:pPr>
            <a:r>
              <a:rPr lang="vi-VN" sz="2400"/>
              <a:t>Khoá chính (có thể gồm một hay nhiều thuộc tính).</a:t>
            </a:r>
          </a:p>
          <a:p>
            <a:pPr marL="690562" lvl="2" indent="-342900">
              <a:buBlip>
                <a:blip r:embed="rId2"/>
              </a:buBlip>
            </a:pPr>
            <a:r>
              <a:rPr lang="vi-VN" sz="2400"/>
              <a:t>Mô tả của tất cả các cột (trường).</a:t>
            </a:r>
          </a:p>
          <a:p>
            <a:pPr marL="342900" lvl="1" indent="-342900">
              <a:buBlip>
                <a:blip r:embed="rId2"/>
              </a:buBlip>
            </a:pPr>
            <a:r>
              <a:rPr lang="vi-VN" sz="2800">
                <a:solidFill>
                  <a:srgbClr val="953735"/>
                </a:solidFill>
              </a:rPr>
              <a:t>Với mỗi cột (trường) cần phải có:</a:t>
            </a:r>
          </a:p>
          <a:p>
            <a:pPr marL="690562" lvl="2" indent="-342900">
              <a:buBlip>
                <a:blip r:embed="rId2"/>
              </a:buBlip>
            </a:pPr>
            <a:r>
              <a:rPr lang="vi-VN" sz="2400"/>
              <a:t>Một tên duy nhất (trong bảng lưu giữ nó).</a:t>
            </a:r>
          </a:p>
          <a:p>
            <a:pPr marL="690562" lvl="2" indent="-342900">
              <a:buBlip>
                <a:blip r:embed="rId2"/>
              </a:buBlip>
            </a:pPr>
            <a:r>
              <a:rPr lang="vi-VN" sz="2400"/>
              <a:t>Một mô tả ngắn gọn.</a:t>
            </a:r>
          </a:p>
          <a:p>
            <a:pPr marL="690562" lvl="2" indent="-342900">
              <a:buBlip>
                <a:blip r:embed="rId2"/>
              </a:buBlip>
            </a:pPr>
            <a:r>
              <a:rPr lang="vi-VN" sz="2400"/>
              <a:t>Một kiểu dữ liệu (ví dụ: integer, char, date, logical,… phụ thuộc vào HQTCSDL cụ thể cài đặt CSDL)</a:t>
            </a:r>
          </a:p>
          <a:p>
            <a:pPr marL="690562" lvl="2" indent="-342900">
              <a:buBlip>
                <a:blip r:embed="rId2"/>
              </a:buBlip>
            </a:pPr>
            <a:r>
              <a:rPr lang="vi-VN" sz="2400"/>
              <a:t>Một kích thước (mặc định hay chỉ rõ tuỳ từng kiểu dữ liệu)</a:t>
            </a:r>
          </a:p>
          <a:p>
            <a:pPr marL="342900" lvl="1" indent="-342900">
              <a:buBlip>
                <a:blip r:embed="rId2"/>
              </a:buBlip>
            </a:pPr>
            <a:r>
              <a:rPr lang="vi-VN" sz="2800">
                <a:solidFill>
                  <a:srgbClr val="953735"/>
                </a:solidFill>
              </a:rPr>
              <a:t>Chú ý: tên của bảng, cột không nên quá dài, cần đủ nghĩa và thường không có dấu.</a:t>
            </a:r>
            <a:endParaRPr lang="en-US" sz="2800">
              <a:solidFill>
                <a:srgbClr val="953735"/>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43</a:t>
            </a:fld>
            <a:endParaRPr lang="en-US" dirty="0"/>
          </a:p>
        </p:txBody>
      </p:sp>
    </p:spTree>
    <p:extLst>
      <p:ext uri="{BB962C8B-B14F-4D97-AF65-F5344CB8AC3E}">
        <p14:creationId xmlns:p14="http://schemas.microsoft.com/office/powerpoint/2010/main" val="8126506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đặc điểm của </a:t>
            </a:r>
            <a:r>
              <a:rPr lang="en-US" smtClean="0"/>
              <a:t>table</a:t>
            </a:r>
            <a:endParaRPr lang="en-US"/>
          </a:p>
        </p:txBody>
      </p:sp>
      <p:sp>
        <p:nvSpPr>
          <p:cNvPr id="3" name="Content Placeholder 2"/>
          <p:cNvSpPr>
            <a:spLocks noGrp="1"/>
          </p:cNvSpPr>
          <p:nvPr>
            <p:ph idx="1"/>
          </p:nvPr>
        </p:nvSpPr>
        <p:spPr>
          <a:xfrm>
            <a:off x="457200" y="990600"/>
            <a:ext cx="8229600" cy="5334000"/>
          </a:xfrm>
        </p:spPr>
        <p:txBody>
          <a:bodyPr>
            <a:normAutofit/>
          </a:bodyPr>
          <a:lstStyle/>
          <a:p>
            <a:pPr marL="342900" lvl="1" indent="-342900">
              <a:buBlip>
                <a:blip r:embed="rId2"/>
              </a:buBlip>
            </a:pPr>
            <a:r>
              <a:rPr lang="vi-VN" sz="2800">
                <a:solidFill>
                  <a:srgbClr val="953735"/>
                </a:solidFill>
              </a:rPr>
              <a:t>Các cột (trường) tuỳ chọn và các cột (trường) bắt buộc:</a:t>
            </a:r>
          </a:p>
          <a:p>
            <a:pPr marL="690562" lvl="2" indent="-342900">
              <a:buBlip>
                <a:blip r:embed="rId2"/>
              </a:buBlip>
            </a:pPr>
            <a:r>
              <a:rPr lang="vi-VN" sz="2400"/>
              <a:t>Nếu cột là bắt buộc thì người sử dụng cần phải cung cấp một giá trị cho cột này trong mỗi dòng (bản ghi)  thêm vào bảng khi cập nhật CSDL. Cột sẽ cần phải được chỉ rõ là NOT NULL</a:t>
            </a:r>
          </a:p>
          <a:p>
            <a:pPr marL="690562" lvl="2" indent="-342900">
              <a:buBlip>
                <a:blip r:embed="rId2"/>
              </a:buBlip>
            </a:pPr>
            <a:r>
              <a:rPr lang="vi-VN" sz="2400"/>
              <a:t>Nếu cột là tuỳ chọn thì nó có thể nhận giá trị null</a:t>
            </a:r>
            <a:r>
              <a:rPr lang="vi-VN" sz="2400" smtClean="0"/>
              <a:t>.</a:t>
            </a:r>
          </a:p>
          <a:p>
            <a:pPr marL="342900" lvl="1" indent="-342900">
              <a:buBlip>
                <a:blip r:embed="rId2"/>
              </a:buBlip>
            </a:pPr>
            <a:r>
              <a:rPr lang="vi-VN" sz="2800">
                <a:solidFill>
                  <a:srgbClr val="953735"/>
                </a:solidFill>
              </a:rPr>
              <a:t>Giá trị mặc định có thể được sử dụng để giảm bớt việc gõ máy cho người sử dụng. Nó giúp cho việc nhập dữ liệu nhanh hơn và giảm bớt lỗi.</a:t>
            </a:r>
            <a:endParaRPr lang="en-US" sz="2800">
              <a:solidFill>
                <a:srgbClr val="953735"/>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44</a:t>
            </a:fld>
            <a:endParaRPr lang="en-US" dirty="0"/>
          </a:p>
        </p:txBody>
      </p:sp>
    </p:spTree>
    <p:extLst>
      <p:ext uri="{BB962C8B-B14F-4D97-AF65-F5344CB8AC3E}">
        <p14:creationId xmlns:p14="http://schemas.microsoft.com/office/powerpoint/2010/main" val="32718580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 - attribute </a:t>
            </a:r>
          </a:p>
        </p:txBody>
      </p:sp>
      <p:sp>
        <p:nvSpPr>
          <p:cNvPr id="3" name="Content Placeholder 2"/>
          <p:cNvSpPr>
            <a:spLocks noGrp="1"/>
          </p:cNvSpPr>
          <p:nvPr>
            <p:ph idx="1"/>
          </p:nvPr>
        </p:nvSpPr>
        <p:spPr/>
        <p:txBody>
          <a:bodyPr/>
          <a:lstStyle/>
          <a:p>
            <a:pPr>
              <a:spcBef>
                <a:spcPts val="0"/>
              </a:spcBef>
              <a:buBlip>
                <a:blip r:embed="rId2"/>
              </a:buBlip>
            </a:pPr>
            <a:r>
              <a:rPr lang="en-US">
                <a:solidFill>
                  <a:srgbClr val="953735"/>
                </a:solidFill>
              </a:rPr>
              <a:t>Tên các cột </a:t>
            </a:r>
            <a:r>
              <a:rPr lang="en-US" smtClean="0">
                <a:solidFill>
                  <a:srgbClr val="953735"/>
                </a:solidFill>
              </a:rPr>
              <a:t>của một bảng là duy nhất</a:t>
            </a:r>
            <a:endParaRPr lang="en-US">
              <a:solidFill>
                <a:srgbClr val="953735"/>
              </a:solidFill>
            </a:endParaRPr>
          </a:p>
          <a:p>
            <a:pPr>
              <a:spcBef>
                <a:spcPts val="0"/>
              </a:spcBef>
              <a:buBlip>
                <a:blip r:embed="rId2"/>
              </a:buBlip>
            </a:pPr>
            <a:r>
              <a:rPr lang="en-US">
                <a:solidFill>
                  <a:srgbClr val="953735"/>
                </a:solidFill>
              </a:rPr>
              <a:t>Mô tả ý nghĩa cho các giá trị tại </a:t>
            </a:r>
            <a:r>
              <a:rPr lang="en-US" smtClean="0">
                <a:solidFill>
                  <a:srgbClr val="953735"/>
                </a:solidFill>
              </a:rPr>
              <a:t>cột </a:t>
            </a:r>
            <a:r>
              <a:rPr lang="en-US">
                <a:solidFill>
                  <a:srgbClr val="953735"/>
                </a:solidFill>
              </a:rPr>
              <a:t>đó </a:t>
            </a:r>
          </a:p>
          <a:p>
            <a:pPr>
              <a:spcBef>
                <a:spcPts val="0"/>
              </a:spcBef>
              <a:buBlip>
                <a:blip r:embed="rId2"/>
              </a:buBlip>
            </a:pPr>
            <a:r>
              <a:rPr lang="en-US">
                <a:solidFill>
                  <a:srgbClr val="953735"/>
                </a:solidFill>
              </a:rPr>
              <a:t>Tất cả các dữ </a:t>
            </a:r>
            <a:r>
              <a:rPr lang="en-US" smtClean="0">
                <a:solidFill>
                  <a:srgbClr val="953735"/>
                </a:solidFill>
              </a:rPr>
              <a:t>liệu </a:t>
            </a:r>
            <a:r>
              <a:rPr lang="en-US">
                <a:solidFill>
                  <a:srgbClr val="953735"/>
                </a:solidFill>
              </a:rPr>
              <a:t>trong </a:t>
            </a:r>
            <a:r>
              <a:rPr lang="en-US" smtClean="0">
                <a:solidFill>
                  <a:srgbClr val="953735"/>
                </a:solidFill>
              </a:rPr>
              <a:t>cùng một cột </a:t>
            </a:r>
            <a:r>
              <a:rPr lang="en-US">
                <a:solidFill>
                  <a:srgbClr val="953735"/>
                </a:solidFill>
              </a:rPr>
              <a:t>đều có cùng kiểu dữ </a:t>
            </a:r>
            <a:r>
              <a:rPr lang="en-US" smtClean="0">
                <a:solidFill>
                  <a:srgbClr val="953735"/>
                </a:solidFill>
              </a:rPr>
              <a:t>liệu </a:t>
            </a:r>
            <a:endParaRPr lang="en-US">
              <a:solidFill>
                <a:srgbClr val="953735"/>
              </a:solidFill>
            </a:endParaRPr>
          </a:p>
        </p:txBody>
      </p:sp>
      <p:pic>
        <p:nvPicPr>
          <p:cNvPr id="4" name="Picture 3"/>
          <p:cNvPicPr>
            <a:picLocks noChangeAspect="1"/>
          </p:cNvPicPr>
          <p:nvPr/>
        </p:nvPicPr>
        <p:blipFill>
          <a:blip r:embed="rId3"/>
          <a:stretch>
            <a:fillRect/>
          </a:stretch>
        </p:blipFill>
        <p:spPr>
          <a:xfrm>
            <a:off x="533400" y="3352800"/>
            <a:ext cx="8178800" cy="2679700"/>
          </a:xfrm>
          <a:prstGeom prst="rect">
            <a:avLst/>
          </a:prstGeom>
        </p:spPr>
      </p:pic>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45</a:t>
            </a:fld>
            <a:endParaRPr lang="en-US" dirty="0"/>
          </a:p>
        </p:txBody>
      </p:sp>
    </p:spTree>
    <p:extLst>
      <p:ext uri="{BB962C8B-B14F-4D97-AF65-F5344CB8AC3E}">
        <p14:creationId xmlns:p14="http://schemas.microsoft.com/office/powerpoint/2010/main" val="95802906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spcBef>
                <a:spcPts val="0"/>
              </a:spcBef>
              <a:spcAft>
                <a:spcPts val="0"/>
              </a:spcAft>
              <a:buFontTx/>
              <a:buBlip>
                <a:blip r:embed="rId2"/>
              </a:buBlip>
            </a:pPr>
            <a:r>
              <a:rPr lang="en-US" sz="2800">
                <a:solidFill>
                  <a:srgbClr val="953735"/>
                </a:solidFill>
              </a:rPr>
              <a:t>Mỗi cột trong bảng được quy định bởi một kiểu dữ liệu</a:t>
            </a:r>
          </a:p>
          <a:p>
            <a:pPr>
              <a:lnSpc>
                <a:spcPct val="150000"/>
              </a:lnSpc>
              <a:buFontTx/>
              <a:buBlip>
                <a:blip r:embed="rId2"/>
              </a:buBlip>
            </a:pPr>
            <a:r>
              <a:rPr lang="en-US" sz="2800">
                <a:solidFill>
                  <a:srgbClr val="953735"/>
                </a:solidFill>
              </a:rPr>
              <a:t>Kiểu dữ liệu cho phép xác định:</a:t>
            </a:r>
          </a:p>
          <a:p>
            <a:pPr lvl="1">
              <a:lnSpc>
                <a:spcPct val="150000"/>
              </a:lnSpc>
              <a:buFontTx/>
              <a:buBlip>
                <a:blip r:embed="rId3"/>
              </a:buBlip>
            </a:pPr>
            <a:r>
              <a:rPr lang="en-US" sz="2400"/>
              <a:t> Loại dữ liệu của cột như dạng số, dạng kí tự, ngày tháng…</a:t>
            </a:r>
          </a:p>
          <a:p>
            <a:pPr lvl="1">
              <a:lnSpc>
                <a:spcPct val="150000"/>
              </a:lnSpc>
              <a:buFontTx/>
              <a:buBlip>
                <a:blip r:embed="rId3"/>
              </a:buBlip>
            </a:pPr>
            <a:r>
              <a:rPr lang="en-US" sz="2400"/>
              <a:t> Giới hạn miền giá trị cho cột</a:t>
            </a:r>
            <a:endParaRPr lang="en-US"/>
          </a:p>
        </p:txBody>
      </p:sp>
      <p:sp>
        <p:nvSpPr>
          <p:cNvPr id="29699" name="Title 2"/>
          <p:cNvSpPr>
            <a:spLocks noGrp="1"/>
          </p:cNvSpPr>
          <p:nvPr>
            <p:ph type="title"/>
          </p:nvPr>
        </p:nvSpPr>
        <p:spPr/>
        <p:txBody>
          <a:bodyPr/>
          <a:lstStyle/>
          <a:p>
            <a:r>
              <a:rPr lang="en-US"/>
              <a:t>Kiểu dữ liệu</a:t>
            </a:r>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46</a:t>
            </a:fld>
            <a:endParaRPr lang="en-US" dirty="0"/>
          </a:p>
        </p:txBody>
      </p:sp>
    </p:spTree>
    <p:extLst>
      <p:ext uri="{BB962C8B-B14F-4D97-AF65-F5344CB8AC3E}">
        <p14:creationId xmlns:p14="http://schemas.microsoft.com/office/powerpoint/2010/main" val="42537948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381000" y="990600"/>
            <a:ext cx="8458200" cy="5334000"/>
          </a:xfrm>
        </p:spPr>
        <p:txBody>
          <a:bodyPr>
            <a:noAutofit/>
          </a:bodyPr>
          <a:lstStyle/>
          <a:p>
            <a:pPr>
              <a:lnSpc>
                <a:spcPct val="120000"/>
              </a:lnSpc>
              <a:spcBef>
                <a:spcPts val="0"/>
              </a:spcBef>
              <a:buFontTx/>
              <a:buBlip>
                <a:blip r:embed="rId3"/>
              </a:buBlip>
            </a:pPr>
            <a:r>
              <a:rPr lang="en-US" sz="2400" dirty="0" err="1">
                <a:solidFill>
                  <a:srgbClr val="0000FF"/>
                </a:solidFill>
              </a:rPr>
              <a:t>Ràng</a:t>
            </a:r>
            <a:r>
              <a:rPr lang="en-US" sz="2400" dirty="0">
                <a:solidFill>
                  <a:srgbClr val="0000FF"/>
                </a:solidFill>
              </a:rPr>
              <a:t> </a:t>
            </a:r>
            <a:r>
              <a:rPr lang="en-US" sz="2400" dirty="0" err="1">
                <a:solidFill>
                  <a:srgbClr val="0000FF"/>
                </a:solidFill>
              </a:rPr>
              <a:t>buộc</a:t>
            </a:r>
            <a:r>
              <a:rPr lang="en-US" sz="2400" dirty="0">
                <a:solidFill>
                  <a:srgbClr val="0000FF"/>
                </a:solidFill>
              </a:rPr>
              <a:t> (Constraint): </a:t>
            </a:r>
            <a:r>
              <a:rPr lang="en-US" sz="2400" dirty="0" err="1">
                <a:solidFill>
                  <a:srgbClr val="953735"/>
                </a:solidFill>
              </a:rPr>
              <a:t>là</a:t>
            </a:r>
            <a:r>
              <a:rPr lang="en-US" sz="2400" dirty="0">
                <a:solidFill>
                  <a:srgbClr val="953735"/>
                </a:solidFill>
              </a:rPr>
              <a:t> </a:t>
            </a:r>
            <a:r>
              <a:rPr lang="en-US" sz="2400" dirty="0" err="1">
                <a:solidFill>
                  <a:srgbClr val="953735"/>
                </a:solidFill>
              </a:rPr>
              <a:t>những</a:t>
            </a:r>
            <a:r>
              <a:rPr lang="en-US" sz="2400" dirty="0">
                <a:solidFill>
                  <a:srgbClr val="953735"/>
                </a:solidFill>
              </a:rPr>
              <a:t> </a:t>
            </a:r>
            <a:r>
              <a:rPr lang="en-US" sz="2400" dirty="0" err="1">
                <a:solidFill>
                  <a:srgbClr val="953735"/>
                </a:solidFill>
              </a:rPr>
              <a:t>quy</a:t>
            </a:r>
            <a:r>
              <a:rPr lang="en-US" sz="2400" dirty="0">
                <a:solidFill>
                  <a:srgbClr val="953735"/>
                </a:solidFill>
              </a:rPr>
              <a:t> </a:t>
            </a:r>
            <a:r>
              <a:rPr lang="en-US" sz="2400" dirty="0" err="1">
                <a:solidFill>
                  <a:srgbClr val="953735"/>
                </a:solidFill>
              </a:rPr>
              <a:t>tắc</a:t>
            </a:r>
            <a:r>
              <a:rPr lang="en-US" sz="2400" dirty="0">
                <a:solidFill>
                  <a:srgbClr val="953735"/>
                </a:solidFill>
              </a:rPr>
              <a:t> </a:t>
            </a:r>
            <a:r>
              <a:rPr lang="en-US" sz="2400" dirty="0" err="1">
                <a:solidFill>
                  <a:srgbClr val="953735"/>
                </a:solidFill>
              </a:rPr>
              <a:t>cần</a:t>
            </a:r>
            <a:r>
              <a:rPr lang="en-US" sz="2400" dirty="0">
                <a:solidFill>
                  <a:srgbClr val="953735"/>
                </a:solidFill>
              </a:rPr>
              <a:t> </a:t>
            </a:r>
            <a:r>
              <a:rPr lang="en-US" sz="2400" dirty="0" err="1">
                <a:solidFill>
                  <a:srgbClr val="953735"/>
                </a:solidFill>
              </a:rPr>
              <a:t>tuân</a:t>
            </a:r>
            <a:r>
              <a:rPr lang="en-US" sz="2400" dirty="0">
                <a:solidFill>
                  <a:srgbClr val="953735"/>
                </a:solidFill>
              </a:rPr>
              <a:t> </a:t>
            </a:r>
            <a:r>
              <a:rPr lang="en-US" sz="2400" dirty="0" err="1">
                <a:solidFill>
                  <a:srgbClr val="953735"/>
                </a:solidFill>
              </a:rPr>
              <a:t>theo</a:t>
            </a:r>
            <a:r>
              <a:rPr lang="en-US" sz="2400" dirty="0">
                <a:solidFill>
                  <a:srgbClr val="953735"/>
                </a:solidFill>
              </a:rPr>
              <a:t> </a:t>
            </a:r>
            <a:r>
              <a:rPr lang="en-US" sz="2400" dirty="0" err="1">
                <a:solidFill>
                  <a:srgbClr val="953735"/>
                </a:solidFill>
              </a:rPr>
              <a:t>khi</a:t>
            </a:r>
            <a:r>
              <a:rPr lang="en-US" sz="2400" dirty="0">
                <a:solidFill>
                  <a:srgbClr val="953735"/>
                </a:solidFill>
              </a:rPr>
              <a:t> </a:t>
            </a:r>
            <a:r>
              <a:rPr lang="en-US" sz="2400" dirty="0" err="1">
                <a:solidFill>
                  <a:srgbClr val="953735"/>
                </a:solidFill>
              </a:rPr>
              <a:t>nhập</a:t>
            </a:r>
            <a:r>
              <a:rPr lang="en-US" sz="2400" dirty="0">
                <a:solidFill>
                  <a:srgbClr val="953735"/>
                </a:solidFill>
              </a:rPr>
              <a:t> </a:t>
            </a:r>
            <a:r>
              <a:rPr lang="en-US" sz="2400" dirty="0" err="1">
                <a:solidFill>
                  <a:srgbClr val="953735"/>
                </a:solidFill>
              </a:rPr>
              <a:t>liệu</a:t>
            </a:r>
            <a:r>
              <a:rPr lang="en-US" sz="2400" dirty="0">
                <a:solidFill>
                  <a:srgbClr val="953735"/>
                </a:solidFill>
              </a:rPr>
              <a:t> </a:t>
            </a:r>
            <a:r>
              <a:rPr lang="en-US" sz="2400" dirty="0" err="1">
                <a:solidFill>
                  <a:srgbClr val="953735"/>
                </a:solidFill>
              </a:rPr>
              <a:t>vào</a:t>
            </a:r>
            <a:r>
              <a:rPr lang="en-US" sz="2400" dirty="0">
                <a:solidFill>
                  <a:srgbClr val="953735"/>
                </a:solidFill>
              </a:rPr>
              <a:t> CSDL </a:t>
            </a:r>
            <a:r>
              <a:rPr lang="en-US" sz="2400" dirty="0" err="1">
                <a:solidFill>
                  <a:srgbClr val="953735"/>
                </a:solidFill>
              </a:rPr>
              <a:t>để</a:t>
            </a:r>
            <a:r>
              <a:rPr lang="en-US" sz="2400" dirty="0">
                <a:solidFill>
                  <a:srgbClr val="953735"/>
                </a:solidFill>
              </a:rPr>
              <a:t> </a:t>
            </a:r>
            <a:r>
              <a:rPr lang="en-US" sz="2400" dirty="0" err="1">
                <a:solidFill>
                  <a:srgbClr val="953735"/>
                </a:solidFill>
              </a:rPr>
              <a:t>hạn</a:t>
            </a:r>
            <a:r>
              <a:rPr lang="en-US" sz="2400" dirty="0">
                <a:solidFill>
                  <a:srgbClr val="953735"/>
                </a:solidFill>
              </a:rPr>
              <a:t> </a:t>
            </a:r>
            <a:r>
              <a:rPr lang="en-US" sz="2400" dirty="0" err="1">
                <a:solidFill>
                  <a:srgbClr val="953735"/>
                </a:solidFill>
              </a:rPr>
              <a:t>chế</a:t>
            </a:r>
            <a:r>
              <a:rPr lang="en-US" sz="2400" dirty="0">
                <a:solidFill>
                  <a:srgbClr val="953735"/>
                </a:solidFill>
              </a:rPr>
              <a:t> </a:t>
            </a:r>
            <a:r>
              <a:rPr lang="en-US" sz="2400" dirty="0" err="1">
                <a:solidFill>
                  <a:srgbClr val="953735"/>
                </a:solidFill>
              </a:rPr>
              <a:t>miền</a:t>
            </a:r>
            <a:r>
              <a:rPr lang="en-US" sz="2400" dirty="0">
                <a:solidFill>
                  <a:srgbClr val="953735"/>
                </a:solidFill>
              </a:rPr>
              <a:t> </a:t>
            </a:r>
            <a:r>
              <a:rPr lang="en-US" sz="2400" dirty="0" err="1">
                <a:solidFill>
                  <a:srgbClr val="953735"/>
                </a:solidFill>
              </a:rPr>
              <a:t>giá</a:t>
            </a:r>
            <a:r>
              <a:rPr lang="en-US" sz="2400" dirty="0">
                <a:solidFill>
                  <a:srgbClr val="953735"/>
                </a:solidFill>
              </a:rPr>
              <a:t> </a:t>
            </a:r>
            <a:r>
              <a:rPr lang="en-US" sz="2400" dirty="0" err="1">
                <a:solidFill>
                  <a:srgbClr val="953735"/>
                </a:solidFill>
              </a:rPr>
              <a:t>trị</a:t>
            </a:r>
            <a:r>
              <a:rPr lang="en-US" sz="2400" dirty="0">
                <a:solidFill>
                  <a:srgbClr val="953735"/>
                </a:solidFill>
              </a:rPr>
              <a:t> </a:t>
            </a:r>
            <a:r>
              <a:rPr lang="en-US" sz="2400" dirty="0" err="1">
                <a:solidFill>
                  <a:srgbClr val="953735"/>
                </a:solidFill>
              </a:rPr>
              <a:t>các</a:t>
            </a:r>
            <a:r>
              <a:rPr lang="en-US" sz="2400" dirty="0">
                <a:solidFill>
                  <a:srgbClr val="953735"/>
                </a:solidFill>
              </a:rPr>
              <a:t> </a:t>
            </a:r>
            <a:r>
              <a:rPr lang="en-US" sz="2400" dirty="0" err="1">
                <a:solidFill>
                  <a:srgbClr val="953735"/>
                </a:solidFill>
              </a:rPr>
              <a:t>thuộc</a:t>
            </a:r>
            <a:r>
              <a:rPr lang="en-US" sz="2400" dirty="0">
                <a:solidFill>
                  <a:srgbClr val="953735"/>
                </a:solidFill>
              </a:rPr>
              <a:t> </a:t>
            </a:r>
            <a:r>
              <a:rPr lang="en-US" sz="2400" dirty="0" err="1">
                <a:solidFill>
                  <a:srgbClr val="953735"/>
                </a:solidFill>
              </a:rPr>
              <a:t>tính</a:t>
            </a:r>
            <a:r>
              <a:rPr lang="en-US" sz="2400" dirty="0">
                <a:solidFill>
                  <a:srgbClr val="953735"/>
                </a:solidFill>
              </a:rPr>
              <a:t>. </a:t>
            </a:r>
          </a:p>
          <a:p>
            <a:pPr>
              <a:lnSpc>
                <a:spcPct val="120000"/>
              </a:lnSpc>
              <a:spcBef>
                <a:spcPts val="0"/>
              </a:spcBef>
              <a:buFontTx/>
              <a:buBlip>
                <a:blip r:embed="rId3"/>
              </a:buBlip>
            </a:pPr>
            <a:r>
              <a:rPr lang="en-US" sz="2400" dirty="0" err="1">
                <a:solidFill>
                  <a:srgbClr val="0000FF"/>
                </a:solidFill>
              </a:rPr>
              <a:t>Ràng</a:t>
            </a:r>
            <a:r>
              <a:rPr lang="en-US" sz="2400" dirty="0">
                <a:solidFill>
                  <a:srgbClr val="0000FF"/>
                </a:solidFill>
              </a:rPr>
              <a:t> </a:t>
            </a:r>
            <a:r>
              <a:rPr lang="en-US" sz="2400" dirty="0" err="1">
                <a:solidFill>
                  <a:srgbClr val="0000FF"/>
                </a:solidFill>
              </a:rPr>
              <a:t>buộc</a:t>
            </a:r>
            <a:r>
              <a:rPr lang="en-US" sz="2400" dirty="0">
                <a:solidFill>
                  <a:srgbClr val="0000FF"/>
                </a:solidFill>
              </a:rPr>
              <a:t> </a:t>
            </a:r>
            <a:r>
              <a:rPr lang="en-US" sz="2400" dirty="0" err="1">
                <a:solidFill>
                  <a:srgbClr val="0000FF"/>
                </a:solidFill>
              </a:rPr>
              <a:t>toàn</a:t>
            </a:r>
            <a:r>
              <a:rPr lang="en-US" sz="2400" dirty="0">
                <a:solidFill>
                  <a:srgbClr val="0000FF"/>
                </a:solidFill>
              </a:rPr>
              <a:t> </a:t>
            </a:r>
            <a:r>
              <a:rPr lang="en-US" sz="2400" dirty="0" err="1">
                <a:solidFill>
                  <a:srgbClr val="0000FF"/>
                </a:solidFill>
              </a:rPr>
              <a:t>vẹn</a:t>
            </a:r>
            <a:r>
              <a:rPr lang="en-US" sz="2400" dirty="0">
                <a:solidFill>
                  <a:srgbClr val="0000FF"/>
                </a:solidFill>
              </a:rPr>
              <a:t> (Integrity Constraint): </a:t>
            </a:r>
            <a:r>
              <a:rPr lang="en-US" sz="2400" dirty="0" err="1">
                <a:solidFill>
                  <a:srgbClr val="953735"/>
                </a:solidFill>
              </a:rPr>
              <a:t>là</a:t>
            </a:r>
            <a:r>
              <a:rPr lang="en-US" sz="2400" dirty="0">
                <a:solidFill>
                  <a:srgbClr val="953735"/>
                </a:solidFill>
              </a:rPr>
              <a:t> </a:t>
            </a:r>
            <a:r>
              <a:rPr lang="en-US" sz="2400" dirty="0" err="1">
                <a:solidFill>
                  <a:srgbClr val="953735"/>
                </a:solidFill>
              </a:rPr>
              <a:t>ràng</a:t>
            </a:r>
            <a:r>
              <a:rPr lang="en-US" sz="2400" dirty="0">
                <a:solidFill>
                  <a:srgbClr val="953735"/>
                </a:solidFill>
              </a:rPr>
              <a:t> </a:t>
            </a:r>
            <a:r>
              <a:rPr lang="en-US" sz="2400" dirty="0" err="1">
                <a:solidFill>
                  <a:srgbClr val="953735"/>
                </a:solidFill>
              </a:rPr>
              <a:t>buộc</a:t>
            </a:r>
            <a:r>
              <a:rPr lang="en-US" sz="2400" dirty="0">
                <a:solidFill>
                  <a:srgbClr val="953735"/>
                </a:solidFill>
              </a:rPr>
              <a:t> </a:t>
            </a:r>
            <a:r>
              <a:rPr lang="en-US" sz="2400" dirty="0" err="1">
                <a:solidFill>
                  <a:srgbClr val="953735"/>
                </a:solidFill>
              </a:rPr>
              <a:t>nhằm</a:t>
            </a:r>
            <a:r>
              <a:rPr lang="en-US" sz="2400" dirty="0">
                <a:solidFill>
                  <a:srgbClr val="953735"/>
                </a:solidFill>
              </a:rPr>
              <a:t> </a:t>
            </a:r>
            <a:r>
              <a:rPr lang="en-US" sz="2400" dirty="0" err="1">
                <a:solidFill>
                  <a:srgbClr val="953735"/>
                </a:solidFill>
              </a:rPr>
              <a:t>nhấn</a:t>
            </a:r>
            <a:r>
              <a:rPr lang="en-US" sz="2400" dirty="0">
                <a:solidFill>
                  <a:srgbClr val="953735"/>
                </a:solidFill>
              </a:rPr>
              <a:t> </a:t>
            </a:r>
            <a:r>
              <a:rPr lang="en-US" sz="2400" dirty="0" err="1">
                <a:solidFill>
                  <a:srgbClr val="953735"/>
                </a:solidFill>
              </a:rPr>
              <a:t>mạnh</a:t>
            </a:r>
            <a:r>
              <a:rPr lang="en-US" sz="2400" dirty="0">
                <a:solidFill>
                  <a:srgbClr val="953735"/>
                </a:solidFill>
              </a:rPr>
              <a:t> </a:t>
            </a:r>
            <a:r>
              <a:rPr lang="en-US" sz="2400" dirty="0" err="1">
                <a:solidFill>
                  <a:srgbClr val="953735"/>
                </a:solidFill>
              </a:rPr>
              <a:t>sự</a:t>
            </a:r>
            <a:r>
              <a:rPr lang="en-US" sz="2400" dirty="0">
                <a:solidFill>
                  <a:srgbClr val="953735"/>
                </a:solidFill>
              </a:rPr>
              <a:t> </a:t>
            </a:r>
            <a:r>
              <a:rPr lang="en-US" sz="2400" dirty="0" err="1">
                <a:solidFill>
                  <a:srgbClr val="953735"/>
                </a:solidFill>
              </a:rPr>
              <a:t>chính</a:t>
            </a:r>
            <a:r>
              <a:rPr lang="en-US" sz="2400" dirty="0">
                <a:solidFill>
                  <a:srgbClr val="953735"/>
                </a:solidFill>
              </a:rPr>
              <a:t> </a:t>
            </a:r>
            <a:r>
              <a:rPr lang="en-US" sz="2400" dirty="0" err="1">
                <a:solidFill>
                  <a:srgbClr val="953735"/>
                </a:solidFill>
              </a:rPr>
              <a:t>xác</a:t>
            </a:r>
            <a:r>
              <a:rPr lang="en-US" sz="2400" dirty="0">
                <a:solidFill>
                  <a:srgbClr val="953735"/>
                </a:solidFill>
              </a:rPr>
              <a:t> </a:t>
            </a:r>
            <a:r>
              <a:rPr lang="en-US" sz="2400" dirty="0" err="1">
                <a:solidFill>
                  <a:srgbClr val="953735"/>
                </a:solidFill>
              </a:rPr>
              <a:t>của</a:t>
            </a:r>
            <a:r>
              <a:rPr lang="en-US" sz="2400" dirty="0">
                <a:solidFill>
                  <a:srgbClr val="953735"/>
                </a:solidFill>
              </a:rPr>
              <a:t> </a:t>
            </a:r>
            <a:r>
              <a:rPr lang="en-US" sz="2400" dirty="0" err="1">
                <a:solidFill>
                  <a:srgbClr val="953735"/>
                </a:solidFill>
              </a:rPr>
              <a:t>dữ</a:t>
            </a:r>
            <a:r>
              <a:rPr lang="en-US" sz="2400" dirty="0">
                <a:solidFill>
                  <a:srgbClr val="953735"/>
                </a:solidFill>
              </a:rPr>
              <a:t> </a:t>
            </a:r>
            <a:r>
              <a:rPr lang="en-US" sz="2400" dirty="0" err="1">
                <a:solidFill>
                  <a:srgbClr val="953735"/>
                </a:solidFill>
              </a:rPr>
              <a:t>liệu</a:t>
            </a:r>
            <a:r>
              <a:rPr lang="en-US" sz="2400" dirty="0">
                <a:solidFill>
                  <a:srgbClr val="953735"/>
                </a:solidFill>
              </a:rPr>
              <a:t> </a:t>
            </a:r>
            <a:r>
              <a:rPr lang="en-US" sz="2400" dirty="0" err="1">
                <a:solidFill>
                  <a:srgbClr val="953735"/>
                </a:solidFill>
              </a:rPr>
              <a:t>nhập</a:t>
            </a:r>
            <a:r>
              <a:rPr lang="en-US" sz="2400" dirty="0">
                <a:solidFill>
                  <a:srgbClr val="953735"/>
                </a:solidFill>
              </a:rPr>
              <a:t> </a:t>
            </a:r>
            <a:r>
              <a:rPr lang="en-US" sz="2400" dirty="0" err="1">
                <a:solidFill>
                  <a:srgbClr val="953735"/>
                </a:solidFill>
              </a:rPr>
              <a:t>vào</a:t>
            </a:r>
            <a:r>
              <a:rPr lang="en-US" sz="2400" dirty="0">
                <a:solidFill>
                  <a:srgbClr val="953735"/>
                </a:solidFill>
              </a:rPr>
              <a:t>. </a:t>
            </a:r>
          </a:p>
          <a:p>
            <a:pPr>
              <a:lnSpc>
                <a:spcPct val="120000"/>
              </a:lnSpc>
              <a:spcBef>
                <a:spcPts val="0"/>
              </a:spcBef>
              <a:buFontTx/>
              <a:buBlip>
                <a:blip r:embed="rId3"/>
              </a:buBlip>
            </a:pPr>
            <a:r>
              <a:rPr lang="en-US" sz="2400" dirty="0" err="1">
                <a:solidFill>
                  <a:srgbClr val="953735"/>
                </a:solidFill>
              </a:rPr>
              <a:t>Bao</a:t>
            </a:r>
            <a:r>
              <a:rPr lang="en-US" sz="2400" dirty="0">
                <a:solidFill>
                  <a:srgbClr val="953735"/>
                </a:solidFill>
              </a:rPr>
              <a:t> </a:t>
            </a:r>
            <a:r>
              <a:rPr lang="en-US" sz="2400" dirty="0" err="1">
                <a:solidFill>
                  <a:srgbClr val="953735"/>
                </a:solidFill>
              </a:rPr>
              <a:t>gồm</a:t>
            </a:r>
            <a:r>
              <a:rPr lang="en-US" sz="2400" dirty="0">
                <a:solidFill>
                  <a:srgbClr val="953735"/>
                </a:solidFill>
              </a:rPr>
              <a:t> 3 </a:t>
            </a:r>
            <a:r>
              <a:rPr lang="en-US" sz="2400" dirty="0" err="1">
                <a:solidFill>
                  <a:srgbClr val="953735"/>
                </a:solidFill>
              </a:rPr>
              <a:t>kiểu</a:t>
            </a:r>
            <a:r>
              <a:rPr lang="en-US" sz="2400" dirty="0">
                <a:solidFill>
                  <a:srgbClr val="953735"/>
                </a:solidFill>
              </a:rPr>
              <a:t> </a:t>
            </a:r>
            <a:r>
              <a:rPr lang="en-US" sz="2400" dirty="0" err="1">
                <a:solidFill>
                  <a:srgbClr val="953735"/>
                </a:solidFill>
              </a:rPr>
              <a:t>ràng</a:t>
            </a:r>
            <a:r>
              <a:rPr lang="en-US" sz="2400" dirty="0">
                <a:solidFill>
                  <a:srgbClr val="953735"/>
                </a:solidFill>
              </a:rPr>
              <a:t> </a:t>
            </a:r>
            <a:r>
              <a:rPr lang="en-US" sz="2400" dirty="0" err="1">
                <a:solidFill>
                  <a:srgbClr val="953735"/>
                </a:solidFill>
              </a:rPr>
              <a:t>buộc</a:t>
            </a:r>
            <a:r>
              <a:rPr lang="en-US" sz="2400" dirty="0">
                <a:solidFill>
                  <a:srgbClr val="953735"/>
                </a:solidFill>
              </a:rPr>
              <a:t> </a:t>
            </a:r>
            <a:r>
              <a:rPr lang="en-US" sz="2400" dirty="0" err="1">
                <a:solidFill>
                  <a:srgbClr val="953735"/>
                </a:solidFill>
              </a:rPr>
              <a:t>toàn</a:t>
            </a:r>
            <a:r>
              <a:rPr lang="en-US" sz="2400" dirty="0">
                <a:solidFill>
                  <a:srgbClr val="953735"/>
                </a:solidFill>
              </a:rPr>
              <a:t> </a:t>
            </a:r>
            <a:r>
              <a:rPr lang="en-US" sz="2400" dirty="0" err="1">
                <a:solidFill>
                  <a:srgbClr val="953735"/>
                </a:solidFill>
              </a:rPr>
              <a:t>vẹn</a:t>
            </a:r>
            <a:r>
              <a:rPr lang="en-US" sz="2400" dirty="0">
                <a:solidFill>
                  <a:srgbClr val="953735"/>
                </a:solidFill>
              </a:rPr>
              <a:t>:</a:t>
            </a:r>
          </a:p>
          <a:p>
            <a:pPr lvl="1">
              <a:lnSpc>
                <a:spcPct val="120000"/>
              </a:lnSpc>
              <a:spcBef>
                <a:spcPts val="0"/>
              </a:spcBef>
              <a:buFontTx/>
              <a:buBlip>
                <a:blip r:embed="rId4"/>
              </a:buBlip>
            </a:pPr>
            <a:r>
              <a:rPr lang="en-US" sz="2200" dirty="0" err="1"/>
              <a:t>Ràng</a:t>
            </a:r>
            <a:r>
              <a:rPr lang="en-US" sz="2200" dirty="0"/>
              <a:t> </a:t>
            </a:r>
            <a:r>
              <a:rPr lang="en-US" sz="2200" dirty="0" err="1"/>
              <a:t>buộc</a:t>
            </a:r>
            <a:r>
              <a:rPr lang="en-US" sz="2200" dirty="0"/>
              <a:t> </a:t>
            </a:r>
            <a:r>
              <a:rPr lang="en-US" sz="2000" dirty="0">
                <a:solidFill>
                  <a:srgbClr val="0000FF"/>
                </a:solidFill>
              </a:rPr>
              <a:t>NOT NULL</a:t>
            </a:r>
          </a:p>
          <a:p>
            <a:pPr lvl="1">
              <a:lnSpc>
                <a:spcPct val="120000"/>
              </a:lnSpc>
              <a:spcBef>
                <a:spcPts val="0"/>
              </a:spcBef>
              <a:buFontTx/>
              <a:buBlip>
                <a:blip r:embed="rId4"/>
              </a:buBlip>
            </a:pPr>
            <a:r>
              <a:rPr lang="en-US" sz="2200" dirty="0" err="1"/>
              <a:t>Ràng</a:t>
            </a:r>
            <a:r>
              <a:rPr lang="en-US" sz="2200" dirty="0"/>
              <a:t> </a:t>
            </a:r>
            <a:r>
              <a:rPr lang="en-US" sz="2200" dirty="0" err="1"/>
              <a:t>buộc</a:t>
            </a:r>
            <a:r>
              <a:rPr lang="en-US" sz="2200" dirty="0"/>
              <a:t> </a:t>
            </a:r>
            <a:r>
              <a:rPr lang="en-US" sz="2000" dirty="0">
                <a:solidFill>
                  <a:srgbClr val="0000FF"/>
                </a:solidFill>
              </a:rPr>
              <a:t>CHECK</a:t>
            </a:r>
          </a:p>
          <a:p>
            <a:pPr lvl="1">
              <a:lnSpc>
                <a:spcPct val="120000"/>
              </a:lnSpc>
              <a:spcBef>
                <a:spcPts val="0"/>
              </a:spcBef>
              <a:buFontTx/>
              <a:buBlip>
                <a:blip r:embed="rId4"/>
              </a:buBlip>
            </a:pPr>
            <a:r>
              <a:rPr lang="en-US" sz="2200" dirty="0" err="1"/>
              <a:t>Ràng</a:t>
            </a:r>
            <a:r>
              <a:rPr lang="en-US" sz="2200" dirty="0"/>
              <a:t> </a:t>
            </a:r>
            <a:r>
              <a:rPr lang="en-US" sz="2200" dirty="0" err="1"/>
              <a:t>buộc</a:t>
            </a:r>
            <a:r>
              <a:rPr lang="en-US" sz="2200" dirty="0"/>
              <a:t> </a:t>
            </a:r>
            <a:r>
              <a:rPr lang="en-US" sz="2200" dirty="0" smtClean="0">
                <a:solidFill>
                  <a:srgbClr val="0000FF"/>
                </a:solidFill>
              </a:rPr>
              <a:t>Trigger</a:t>
            </a:r>
            <a:r>
              <a:rPr lang="en-US" sz="2200" dirty="0" smtClean="0"/>
              <a:t> </a:t>
            </a:r>
            <a:r>
              <a:rPr lang="en-US" sz="2200" dirty="0"/>
              <a:t>(Trigger </a:t>
            </a:r>
            <a:r>
              <a:rPr lang="en-US" sz="2200" dirty="0" err="1"/>
              <a:t>là</a:t>
            </a:r>
            <a:r>
              <a:rPr lang="en-US" sz="2200" dirty="0"/>
              <a:t> </a:t>
            </a:r>
            <a:r>
              <a:rPr lang="en-US" sz="2200" dirty="0" err="1"/>
              <a:t>chương</a:t>
            </a:r>
            <a:r>
              <a:rPr lang="en-US" sz="2200" dirty="0"/>
              <a:t> </a:t>
            </a:r>
            <a:r>
              <a:rPr lang="en-US" sz="2200" dirty="0" err="1"/>
              <a:t>trình</a:t>
            </a:r>
            <a:r>
              <a:rPr lang="en-US" sz="2200" dirty="0"/>
              <a:t>/macro </a:t>
            </a:r>
            <a:r>
              <a:rPr lang="en-US" sz="2200" dirty="0" err="1"/>
              <a:t>tự</a:t>
            </a:r>
            <a:r>
              <a:rPr lang="en-US" sz="2200" dirty="0"/>
              <a:t> </a:t>
            </a:r>
            <a:r>
              <a:rPr lang="en-US" sz="2200" dirty="0" err="1"/>
              <a:t>động</a:t>
            </a:r>
            <a:r>
              <a:rPr lang="en-US" sz="2200" dirty="0"/>
              <a:t> </a:t>
            </a:r>
            <a:r>
              <a:rPr lang="en-US" sz="2200" dirty="0" err="1"/>
              <a:t>thực</a:t>
            </a:r>
            <a:r>
              <a:rPr lang="en-US" sz="2200" dirty="0"/>
              <a:t> </a:t>
            </a:r>
            <a:r>
              <a:rPr lang="en-US" sz="2200" dirty="0" err="1"/>
              <a:t>hiện</a:t>
            </a:r>
            <a:r>
              <a:rPr lang="en-US" sz="2200" dirty="0"/>
              <a:t> </a:t>
            </a:r>
            <a:r>
              <a:rPr lang="en-US" sz="2200" dirty="0" err="1"/>
              <a:t>khi</a:t>
            </a:r>
            <a:r>
              <a:rPr lang="en-US" sz="2200" dirty="0"/>
              <a:t> </a:t>
            </a:r>
            <a:r>
              <a:rPr lang="en-US" sz="2200" dirty="0" err="1"/>
              <a:t>có</a:t>
            </a:r>
            <a:r>
              <a:rPr lang="en-US" sz="2200" dirty="0"/>
              <a:t> </a:t>
            </a:r>
            <a:r>
              <a:rPr lang="en-US" sz="2200" dirty="0" err="1"/>
              <a:t>một</a:t>
            </a:r>
            <a:r>
              <a:rPr lang="en-US" sz="2200" dirty="0"/>
              <a:t> </a:t>
            </a:r>
            <a:r>
              <a:rPr lang="en-US" sz="2200" dirty="0" err="1"/>
              <a:t>sự</a:t>
            </a:r>
            <a:r>
              <a:rPr lang="en-US" sz="2200" dirty="0"/>
              <a:t> </a:t>
            </a:r>
            <a:r>
              <a:rPr lang="en-US" sz="2200" dirty="0" err="1"/>
              <a:t>kiện</a:t>
            </a:r>
            <a:r>
              <a:rPr lang="en-US" sz="2200" dirty="0"/>
              <a:t> (</a:t>
            </a:r>
            <a:r>
              <a:rPr lang="en-US" sz="2200" dirty="0" err="1"/>
              <a:t>bất</a:t>
            </a:r>
            <a:r>
              <a:rPr lang="en-US" sz="2200" dirty="0"/>
              <a:t> </a:t>
            </a:r>
            <a:r>
              <a:rPr lang="en-US" sz="2200" dirty="0" err="1"/>
              <a:t>thường</a:t>
            </a:r>
            <a:r>
              <a:rPr lang="en-US" sz="2200" dirty="0"/>
              <a:t>) </a:t>
            </a:r>
            <a:r>
              <a:rPr lang="en-US" sz="2200" dirty="0" err="1"/>
              <a:t>xảy</a:t>
            </a:r>
            <a:r>
              <a:rPr lang="en-US" sz="2200" dirty="0"/>
              <a:t> </a:t>
            </a:r>
            <a:r>
              <a:rPr lang="en-US" sz="2200" dirty="0" err="1"/>
              <a:t>ra</a:t>
            </a:r>
            <a:r>
              <a:rPr lang="en-US" sz="2200" dirty="0"/>
              <a:t> </a:t>
            </a:r>
            <a:r>
              <a:rPr lang="en-US" sz="2200" dirty="0" err="1"/>
              <a:t>trong</a:t>
            </a:r>
            <a:r>
              <a:rPr lang="en-US" sz="2200" dirty="0"/>
              <a:t> CSDL</a:t>
            </a:r>
            <a:r>
              <a:rPr lang="en-US" sz="2200" dirty="0" smtClean="0"/>
              <a:t>)</a:t>
            </a:r>
            <a:endParaRPr lang="en-US" sz="2200" dirty="0">
              <a:solidFill>
                <a:srgbClr val="0000FF"/>
              </a:solidFill>
            </a:endParaRPr>
          </a:p>
          <a:p>
            <a:pPr>
              <a:lnSpc>
                <a:spcPct val="150000"/>
              </a:lnSpc>
              <a:spcBef>
                <a:spcPts val="0"/>
              </a:spcBef>
              <a:buFontTx/>
              <a:buBlip>
                <a:blip r:embed="rId3"/>
              </a:buBlip>
            </a:pPr>
            <a:endParaRPr lang="en-US" dirty="0">
              <a:solidFill>
                <a:srgbClr val="0000FF"/>
              </a:solidFill>
            </a:endParaRPr>
          </a:p>
          <a:p>
            <a:pPr>
              <a:lnSpc>
                <a:spcPct val="150000"/>
              </a:lnSpc>
              <a:spcBef>
                <a:spcPts val="0"/>
              </a:spcBef>
              <a:buFontTx/>
              <a:buBlip>
                <a:blip r:embed="rId3"/>
              </a:buBlip>
            </a:pPr>
            <a:endParaRPr lang="en-US" dirty="0">
              <a:solidFill>
                <a:srgbClr val="953735"/>
              </a:solidFill>
            </a:endParaRPr>
          </a:p>
        </p:txBody>
      </p:sp>
      <p:sp>
        <p:nvSpPr>
          <p:cNvPr id="34821" name="Title 4"/>
          <p:cNvSpPr>
            <a:spLocks noGrp="1"/>
          </p:cNvSpPr>
          <p:nvPr>
            <p:ph type="title"/>
          </p:nvPr>
        </p:nvSpPr>
        <p:spPr>
          <a:xfrm>
            <a:off x="457200" y="0"/>
            <a:ext cx="8229600" cy="990600"/>
          </a:xfrm>
        </p:spPr>
        <p:txBody>
          <a:bodyPr/>
          <a:lstStyle/>
          <a:p>
            <a:r>
              <a:rPr lang="en-US" sz="2800"/>
              <a:t>Các </a:t>
            </a:r>
            <a:r>
              <a:rPr lang="en-US"/>
              <a:t>ràng </a:t>
            </a:r>
            <a:r>
              <a:rPr lang="en-US" smtClean="0"/>
              <a:t>buộc khác</a:t>
            </a:r>
            <a:endParaRPr lang="en-US" sz="2800"/>
          </a:p>
        </p:txBody>
      </p:sp>
      <p:sp>
        <p:nvSpPr>
          <p:cNvPr id="7"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47</a:t>
            </a:fld>
            <a:endParaRPr lang="en-US" dirty="0"/>
          </a:p>
        </p:txBody>
      </p:sp>
    </p:spTree>
    <p:extLst>
      <p:ext uri="{BB962C8B-B14F-4D97-AF65-F5344CB8AC3E}">
        <p14:creationId xmlns:p14="http://schemas.microsoft.com/office/powerpoint/2010/main" val="394767716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2743200"/>
          </a:xfrm>
        </p:spPr>
        <p:txBody>
          <a:bodyPr>
            <a:normAutofit/>
          </a:bodyPr>
          <a:lstStyle/>
          <a:p>
            <a:pPr>
              <a:spcBef>
                <a:spcPts val="0"/>
              </a:spcBef>
              <a:spcAft>
                <a:spcPts val="0"/>
              </a:spcAft>
              <a:buFontTx/>
              <a:buBlip>
                <a:blip r:embed="rId2"/>
              </a:buBlip>
            </a:pPr>
            <a:r>
              <a:rPr lang="en-US" sz="2400">
                <a:solidFill>
                  <a:srgbClr val="953735"/>
                </a:solidFill>
              </a:rPr>
              <a:t>Ví dụ: cột </a:t>
            </a:r>
            <a:r>
              <a:rPr lang="en-US" sz="2400" smtClean="0">
                <a:solidFill>
                  <a:srgbClr val="953735"/>
                </a:solidFill>
              </a:rPr>
              <a:t>HOSV </a:t>
            </a:r>
            <a:r>
              <a:rPr lang="en-US" sz="2400">
                <a:solidFill>
                  <a:srgbClr val="953735"/>
                </a:solidFill>
              </a:rPr>
              <a:t>của bảng </a:t>
            </a:r>
            <a:r>
              <a:rPr lang="en-US" sz="2400" smtClean="0">
                <a:solidFill>
                  <a:srgbClr val="953735"/>
                </a:solidFill>
              </a:rPr>
              <a:t>SINHVIEN có </a:t>
            </a:r>
            <a:r>
              <a:rPr lang="en-US" sz="2400">
                <a:solidFill>
                  <a:srgbClr val="953735"/>
                </a:solidFill>
              </a:rPr>
              <a:t>ràng buộc NOT NULL, tức là đòi hỏi phải nhập dữ liệu</a:t>
            </a:r>
          </a:p>
        </p:txBody>
      </p:sp>
      <p:sp>
        <p:nvSpPr>
          <p:cNvPr id="35843" name="Title 2"/>
          <p:cNvSpPr>
            <a:spLocks noGrp="1"/>
          </p:cNvSpPr>
          <p:nvPr>
            <p:ph type="title"/>
          </p:nvPr>
        </p:nvSpPr>
        <p:spPr/>
        <p:txBody>
          <a:bodyPr/>
          <a:lstStyle/>
          <a:p>
            <a:r>
              <a:rPr lang="en-US"/>
              <a:t>Các ràng buộc khác</a:t>
            </a:r>
          </a:p>
        </p:txBody>
      </p:sp>
      <p:sp>
        <p:nvSpPr>
          <p:cNvPr id="9"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48</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33016"/>
            <a:ext cx="7315200" cy="4139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a:xfrm>
            <a:off x="6248400" y="4991912"/>
            <a:ext cx="838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134256" y="3133928"/>
            <a:ext cx="342900" cy="1143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22999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rPr>
              <a:t>Xem xét hiệu suất thực thi </a:t>
            </a:r>
            <a:r>
              <a:rPr lang="en-US" smtClean="0">
                <a:effectLst/>
              </a:rPr>
              <a:t>CSDL</a:t>
            </a:r>
            <a:endParaRPr lang="en-US"/>
          </a:p>
        </p:txBody>
      </p:sp>
      <p:sp>
        <p:nvSpPr>
          <p:cNvPr id="3" name="Content Placeholder 2"/>
          <p:cNvSpPr>
            <a:spLocks noGrp="1"/>
          </p:cNvSpPr>
          <p:nvPr>
            <p:ph idx="1"/>
          </p:nvPr>
        </p:nvSpPr>
        <p:spPr/>
        <p:txBody>
          <a:bodyPr>
            <a:normAutofit fontScale="92500" lnSpcReduction="10000"/>
          </a:bodyPr>
          <a:lstStyle/>
          <a:p>
            <a:r>
              <a:rPr lang="vi-VN"/>
              <a:t>Cần phải đánh giá việc thực thi CSDL, đó là tính hợp lý của thời gian đáp ứng các câu hỏi truy vấn.</a:t>
            </a:r>
          </a:p>
          <a:p>
            <a:r>
              <a:rPr lang="vi-VN"/>
              <a:t>Chạy thử CSDL với một tập đủ lớn các bản ghi trong môi trường thực tế.</a:t>
            </a:r>
          </a:p>
          <a:p>
            <a:r>
              <a:rPr lang="vi-VN"/>
              <a:t>Mô phỏng một số người dùng cùng thực hiện một truy vấn trong CSDL đa người sử dụng</a:t>
            </a:r>
            <a:r>
              <a:rPr lang="vi-VN" smtClean="0"/>
              <a:t>.</a:t>
            </a:r>
            <a:endParaRPr lang="en-US" smtClean="0"/>
          </a:p>
          <a:p>
            <a:r>
              <a:rPr lang="vi-VN" smtClean="0"/>
              <a:t>Đôi </a:t>
            </a:r>
            <a:r>
              <a:rPr lang="vi-VN"/>
              <a:t>khi chúng ta cần cân nhắc đưa một số dư thừa dữ liệu vào cơ sở dữ liệu để tăng tốc độ truy vấn. Khi đó có thể chúng ta đã phá vỡ dạng chuẩn của các quan hệ đã được chuẩn hoá</a:t>
            </a:r>
            <a:r>
              <a:rPr lang="vi-VN" smtClean="0"/>
              <a:t>.</a:t>
            </a:r>
            <a:endParaRPr lang="en-US" smtClean="0"/>
          </a:p>
        </p:txBody>
      </p:sp>
      <p:sp>
        <p:nvSpPr>
          <p:cNvPr id="4" name="Slide Number Placeholder 3"/>
          <p:cNvSpPr>
            <a:spLocks noGrp="1"/>
          </p:cNvSpPr>
          <p:nvPr>
            <p:ph type="sldNum" sz="quarter" idx="12"/>
          </p:nvPr>
        </p:nvSpPr>
        <p:spPr/>
        <p:txBody>
          <a:bodyPr/>
          <a:lstStyle/>
          <a:p>
            <a:fld id="{8AACEE26-D979-411F-B229-D9F26BAEDF07}" type="slidenum">
              <a:rPr lang="en-US" smtClean="0"/>
              <a:t>49</a:t>
            </a:fld>
            <a:endParaRPr lang="en-US" dirty="0"/>
          </a:p>
        </p:txBody>
      </p:sp>
    </p:spTree>
    <p:extLst>
      <p:ext uri="{BB962C8B-B14F-4D97-AF65-F5344CB8AC3E}">
        <p14:creationId xmlns:p14="http://schemas.microsoft.com/office/powerpoint/2010/main" val="265176676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Tìm </a:t>
            </a:r>
            <a:r>
              <a:rPr lang="en-US" smtClean="0"/>
              <a:t>hiểu Các </a:t>
            </a:r>
            <a:r>
              <a:rPr lang="en-US"/>
              <a:t>loại thuộc tính</a:t>
            </a:r>
          </a:p>
        </p:txBody>
      </p:sp>
      <p:sp>
        <p:nvSpPr>
          <p:cNvPr id="3" name="Content Placeholder 2"/>
          <p:cNvSpPr>
            <a:spLocks noGrp="1"/>
          </p:cNvSpPr>
          <p:nvPr>
            <p:ph idx="1"/>
          </p:nvPr>
        </p:nvSpPr>
        <p:spPr>
          <a:xfrm>
            <a:off x="457200" y="914400"/>
            <a:ext cx="8458200" cy="5410200"/>
          </a:xfrm>
        </p:spPr>
        <p:txBody>
          <a:bodyPr>
            <a:noAutofit/>
          </a:bodyPr>
          <a:lstStyle/>
          <a:p>
            <a:pPr>
              <a:lnSpc>
                <a:spcPct val="100000"/>
              </a:lnSpc>
              <a:spcAft>
                <a:spcPts val="0"/>
              </a:spcAft>
              <a:buBlip>
                <a:blip r:embed="rId2"/>
              </a:buBlip>
            </a:pPr>
            <a:r>
              <a:rPr lang="en-US" smtClean="0">
                <a:solidFill>
                  <a:srgbClr val="953735"/>
                </a:solidFill>
              </a:rPr>
              <a:t>Thuộc </a:t>
            </a:r>
            <a:r>
              <a:rPr lang="en-US">
                <a:solidFill>
                  <a:srgbClr val="953735"/>
                </a:solidFill>
              </a:rPr>
              <a:t>tính </a:t>
            </a:r>
            <a:r>
              <a:rPr lang="en-US" smtClean="0">
                <a:solidFill>
                  <a:srgbClr val="953735"/>
                </a:solidFill>
              </a:rPr>
              <a:t>đơn</a:t>
            </a:r>
            <a:endParaRPr lang="en-US">
              <a:solidFill>
                <a:srgbClr val="953735"/>
              </a:solidFill>
            </a:endParaRPr>
          </a:p>
          <a:p>
            <a:pPr marL="457200" lvl="1" indent="0">
              <a:lnSpc>
                <a:spcPct val="100000"/>
              </a:lnSpc>
              <a:spcBef>
                <a:spcPts val="300"/>
              </a:spcBef>
              <a:spcAft>
                <a:spcPts val="0"/>
              </a:spcAft>
              <a:buNone/>
            </a:pPr>
            <a:r>
              <a:rPr lang="en-US" sz="2200" smtClean="0"/>
              <a:t>Không </a:t>
            </a:r>
            <a:r>
              <a:rPr lang="en-US" sz="2200"/>
              <a:t>thể tách nhỏ ra được </a:t>
            </a:r>
          </a:p>
          <a:p>
            <a:pPr>
              <a:lnSpc>
                <a:spcPct val="100000"/>
              </a:lnSpc>
              <a:spcAft>
                <a:spcPts val="0"/>
              </a:spcAft>
              <a:buBlip>
                <a:blip r:embed="rId2"/>
              </a:buBlip>
            </a:pPr>
            <a:r>
              <a:rPr lang="en-US" smtClean="0">
                <a:solidFill>
                  <a:srgbClr val="953735"/>
                </a:solidFill>
              </a:rPr>
              <a:t>Thuộc </a:t>
            </a:r>
            <a:r>
              <a:rPr lang="en-US">
                <a:solidFill>
                  <a:srgbClr val="953735"/>
                </a:solidFill>
              </a:rPr>
              <a:t>tính kết hợp</a:t>
            </a:r>
          </a:p>
          <a:p>
            <a:pPr marL="457200" lvl="1" indent="0">
              <a:lnSpc>
                <a:spcPct val="100000"/>
              </a:lnSpc>
              <a:spcBef>
                <a:spcPts val="300"/>
              </a:spcBef>
              <a:spcAft>
                <a:spcPts val="0"/>
              </a:spcAft>
              <a:buNone/>
            </a:pPr>
            <a:r>
              <a:rPr lang="en-US" sz="2200"/>
              <a:t>Có thể tách thành nhiều </a:t>
            </a:r>
            <a:r>
              <a:rPr lang="en-US" sz="2200" smtClean="0"/>
              <a:t>thuộc </a:t>
            </a:r>
            <a:r>
              <a:rPr lang="en-US" sz="2200"/>
              <a:t>tính nhỏ </a:t>
            </a:r>
            <a:r>
              <a:rPr lang="en-US" sz="2200" smtClean="0"/>
              <a:t>hơn</a:t>
            </a:r>
            <a:endParaRPr lang="en-US" sz="2200"/>
          </a:p>
          <a:p>
            <a:pPr>
              <a:lnSpc>
                <a:spcPct val="100000"/>
              </a:lnSpc>
              <a:spcAft>
                <a:spcPts val="0"/>
              </a:spcAft>
              <a:buBlip>
                <a:blip r:embed="rId2"/>
              </a:buBlip>
            </a:pPr>
            <a:r>
              <a:rPr lang="en-US" smtClean="0">
                <a:solidFill>
                  <a:srgbClr val="953735"/>
                </a:solidFill>
              </a:rPr>
              <a:t>Thuộc </a:t>
            </a:r>
            <a:r>
              <a:rPr lang="en-US">
                <a:solidFill>
                  <a:srgbClr val="953735"/>
                </a:solidFill>
              </a:rPr>
              <a:t>tính </a:t>
            </a:r>
            <a:r>
              <a:rPr lang="en-US" smtClean="0">
                <a:solidFill>
                  <a:srgbClr val="953735"/>
                </a:solidFill>
              </a:rPr>
              <a:t>đơn </a:t>
            </a:r>
            <a:r>
              <a:rPr lang="en-US">
                <a:solidFill>
                  <a:srgbClr val="953735"/>
                </a:solidFill>
              </a:rPr>
              <a:t>trị</a:t>
            </a:r>
          </a:p>
          <a:p>
            <a:pPr marL="457200" lvl="1" indent="0">
              <a:lnSpc>
                <a:spcPct val="100000"/>
              </a:lnSpc>
              <a:spcBef>
                <a:spcPts val="300"/>
              </a:spcBef>
              <a:spcAft>
                <a:spcPts val="0"/>
              </a:spcAft>
              <a:buNone/>
            </a:pPr>
            <a:r>
              <a:rPr lang="en-US" sz="2200"/>
              <a:t>Có giá trị duy nhất cho </a:t>
            </a:r>
            <a:r>
              <a:rPr lang="en-US" sz="2200" smtClean="0"/>
              <a:t>một </a:t>
            </a:r>
            <a:r>
              <a:rPr lang="en-US" sz="2200"/>
              <a:t>thực thể (vd: số CMND) </a:t>
            </a:r>
          </a:p>
          <a:p>
            <a:pPr>
              <a:lnSpc>
                <a:spcPct val="100000"/>
              </a:lnSpc>
              <a:spcAft>
                <a:spcPts val="0"/>
              </a:spcAft>
              <a:buBlip>
                <a:blip r:embed="rId2"/>
              </a:buBlip>
            </a:pPr>
            <a:r>
              <a:rPr lang="en-US" smtClean="0">
                <a:solidFill>
                  <a:srgbClr val="953735"/>
                </a:solidFill>
              </a:rPr>
              <a:t>Thuộc </a:t>
            </a:r>
            <a:r>
              <a:rPr lang="en-US">
                <a:solidFill>
                  <a:srgbClr val="953735"/>
                </a:solidFill>
              </a:rPr>
              <a:t>tính đa trị</a:t>
            </a:r>
          </a:p>
          <a:p>
            <a:pPr marL="457200" lvl="1" indent="0">
              <a:lnSpc>
                <a:spcPct val="100000"/>
              </a:lnSpc>
              <a:spcBef>
                <a:spcPts val="300"/>
              </a:spcBef>
              <a:spcAft>
                <a:spcPts val="0"/>
              </a:spcAft>
              <a:buNone/>
            </a:pPr>
            <a:r>
              <a:rPr lang="en-US" sz="2200"/>
              <a:t>Có </a:t>
            </a:r>
            <a:r>
              <a:rPr lang="en-US" sz="2200" smtClean="0"/>
              <a:t>nhiều </a:t>
            </a:r>
            <a:r>
              <a:rPr lang="en-US" sz="2200"/>
              <a:t>giá trị khác nhau ở cùng 1 thực thể (vd: số đt)</a:t>
            </a:r>
          </a:p>
          <a:p>
            <a:pPr>
              <a:lnSpc>
                <a:spcPct val="100000"/>
              </a:lnSpc>
              <a:spcAft>
                <a:spcPts val="0"/>
              </a:spcAft>
              <a:buBlip>
                <a:blip r:embed="rId2"/>
              </a:buBlip>
            </a:pPr>
            <a:r>
              <a:rPr lang="en-US" smtClean="0">
                <a:solidFill>
                  <a:srgbClr val="953735"/>
                </a:solidFill>
              </a:rPr>
              <a:t>Thuộc </a:t>
            </a:r>
            <a:r>
              <a:rPr lang="en-US">
                <a:solidFill>
                  <a:srgbClr val="953735"/>
                </a:solidFill>
              </a:rPr>
              <a:t>tính suy diễn </a:t>
            </a:r>
          </a:p>
          <a:p>
            <a:pPr marL="457200" lvl="1" indent="0">
              <a:lnSpc>
                <a:spcPct val="100000"/>
              </a:lnSpc>
              <a:spcBef>
                <a:spcPts val="300"/>
              </a:spcBef>
              <a:spcAft>
                <a:spcPts val="0"/>
              </a:spcAft>
              <a:buNone/>
            </a:pPr>
            <a:r>
              <a:rPr lang="en-US" sz="2200"/>
              <a:t>Giá trị của nó được suy ra từ </a:t>
            </a:r>
            <a:r>
              <a:rPr lang="en-US" sz="2200" smtClean="0"/>
              <a:t>thuộc </a:t>
            </a:r>
            <a:r>
              <a:rPr lang="en-US" sz="2200"/>
              <a:t>tính khác (vd: </a:t>
            </a:r>
            <a:r>
              <a:rPr lang="en-US" sz="2200" smtClean="0"/>
              <a:t>tuổi)</a:t>
            </a:r>
          </a:p>
          <a:p>
            <a:pPr marL="463550" lvl="1" indent="-463550">
              <a:lnSpc>
                <a:spcPct val="100000"/>
              </a:lnSpc>
              <a:spcAft>
                <a:spcPts val="0"/>
              </a:spcAft>
              <a:buBlip>
                <a:blip r:embed="rId2"/>
              </a:buBlip>
            </a:pPr>
            <a:r>
              <a:rPr lang="vi-VN" sz="2800">
                <a:solidFill>
                  <a:srgbClr val="953735"/>
                </a:solidFill>
              </a:rPr>
              <a:t>Mỗi thực thể đều được phân biệt bởi thuộc tính khóa</a:t>
            </a:r>
            <a:r>
              <a:rPr lang="en-US" sz="2800">
                <a:solidFill>
                  <a:srgbClr val="953735"/>
                </a:solidFill>
              </a:rPr>
              <a:t> </a:t>
            </a:r>
          </a:p>
        </p:txBody>
      </p:sp>
      <p:sp>
        <p:nvSpPr>
          <p:cNvPr id="4" name="Slide Number Placeholder 3"/>
          <p:cNvSpPr>
            <a:spLocks noGrp="1"/>
          </p:cNvSpPr>
          <p:nvPr>
            <p:ph type="sldNum" sz="quarter" idx="12"/>
          </p:nvPr>
        </p:nvSpPr>
        <p:spPr/>
        <p:txBody>
          <a:bodyPr/>
          <a:lstStyle/>
          <a:p>
            <a:fld id="{8AACEE26-D979-411F-B229-D9F26BAEDF07}" type="slidenum">
              <a:rPr lang="en-US" smtClean="0"/>
              <a:t>5</a:t>
            </a:fld>
            <a:endParaRPr lang="en-US" dirty="0"/>
          </a:p>
        </p:txBody>
      </p:sp>
    </p:spTree>
    <p:extLst>
      <p:ext uri="{BB962C8B-B14F-4D97-AF65-F5344CB8AC3E}">
        <p14:creationId xmlns:p14="http://schemas.microsoft.com/office/powerpoint/2010/main" val="316177151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 </a:t>
            </a:r>
            <a:r>
              <a:rPr lang="en-US" smtClean="0"/>
              <a:t>xây dựng ERD - LDQH- CSDL </a:t>
            </a:r>
            <a:endParaRPr lang="en-US"/>
          </a:p>
        </p:txBody>
      </p:sp>
      <p:sp>
        <p:nvSpPr>
          <p:cNvPr id="3" name="Content Placeholder 2"/>
          <p:cNvSpPr>
            <a:spLocks noGrp="1"/>
          </p:cNvSpPr>
          <p:nvPr>
            <p:ph idx="1"/>
          </p:nvPr>
        </p:nvSpPr>
        <p:spPr>
          <a:xfrm>
            <a:off x="457200" y="1066800"/>
            <a:ext cx="8458200" cy="5257800"/>
          </a:xfrm>
        </p:spPr>
        <p:txBody>
          <a:bodyPr>
            <a:noAutofit/>
          </a:bodyPr>
          <a:lstStyle/>
          <a:p>
            <a:pPr>
              <a:lnSpc>
                <a:spcPct val="100000"/>
              </a:lnSpc>
              <a:buFontTx/>
              <a:buBlip>
                <a:blip r:embed="rId2"/>
              </a:buBlip>
            </a:pPr>
            <a:r>
              <a:rPr lang="en-US" sz="3200">
                <a:solidFill>
                  <a:srgbClr val="953735"/>
                </a:solidFill>
              </a:rPr>
              <a:t>Thực hành </a:t>
            </a:r>
            <a:r>
              <a:rPr lang="en-US" sz="3200" smtClean="0">
                <a:solidFill>
                  <a:srgbClr val="953735"/>
                </a:solidFill>
              </a:rPr>
              <a:t>thiết kế CSDL </a:t>
            </a:r>
            <a:r>
              <a:rPr lang="en-US" sz="3200">
                <a:solidFill>
                  <a:srgbClr val="953735"/>
                </a:solidFill>
              </a:rPr>
              <a:t>bài toán Quản lý </a:t>
            </a:r>
            <a:r>
              <a:rPr lang="en-US" sz="3200" smtClean="0">
                <a:solidFill>
                  <a:srgbClr val="953735"/>
                </a:solidFill>
              </a:rPr>
              <a:t>cửa hàng tiếp theo slide3 phần 1</a:t>
            </a:r>
            <a:endParaRPr lang="en-US" sz="3200">
              <a:solidFill>
                <a:srgbClr val="953735"/>
              </a:solidFill>
            </a:endParaRPr>
          </a:p>
          <a:p>
            <a:pPr>
              <a:lnSpc>
                <a:spcPct val="150000"/>
              </a:lnSpc>
              <a:buFontTx/>
              <a:buBlip>
                <a:blip r:embed="rId2"/>
              </a:buBlip>
            </a:pPr>
            <a:r>
              <a:rPr lang="en-US" sz="3200" smtClean="0">
                <a:solidFill>
                  <a:srgbClr val="953735"/>
                </a:solidFill>
              </a:rPr>
              <a:t>Yêu </a:t>
            </a:r>
            <a:r>
              <a:rPr lang="en-US" sz="3200">
                <a:solidFill>
                  <a:srgbClr val="953735"/>
                </a:solidFill>
              </a:rPr>
              <a:t>cầu:</a:t>
            </a:r>
          </a:p>
          <a:p>
            <a:pPr marL="914400" lvl="1" indent="-514350">
              <a:buFont typeface="+mj-lt"/>
              <a:buAutoNum type="arabicPeriod"/>
            </a:pPr>
            <a:r>
              <a:rPr lang="en-US"/>
              <a:t>Chuẩn hóa CSDL đã thiết kế để đạt chuẩn 3NF </a:t>
            </a:r>
            <a:endParaRPr lang="en-US" smtClean="0"/>
          </a:p>
          <a:p>
            <a:pPr marL="914400" lvl="1" indent="-514350">
              <a:buFont typeface="+mj-lt"/>
              <a:buAutoNum type="arabicPeriod"/>
            </a:pPr>
            <a:r>
              <a:rPr lang="en-US" smtClean="0"/>
              <a:t>Thiết </a:t>
            </a:r>
            <a:r>
              <a:rPr lang="en-US"/>
              <a:t>kế vật lý của CSDL dùng với HQT MySQL</a:t>
            </a:r>
          </a:p>
          <a:p>
            <a:pPr marL="914400" lvl="1" indent="-514350">
              <a:buFont typeface="+mj-lt"/>
              <a:buAutoNum type="arabicPeriod"/>
            </a:pPr>
            <a:r>
              <a:rPr lang="en-US" smtClean="0"/>
              <a:t>Cài đặt CSDL dùng HQT MySQL.</a:t>
            </a:r>
          </a:p>
        </p:txBody>
      </p:sp>
      <p:sp>
        <p:nvSpPr>
          <p:cNvPr id="4" name="Slide Number Placeholder 3"/>
          <p:cNvSpPr>
            <a:spLocks noGrp="1"/>
          </p:cNvSpPr>
          <p:nvPr>
            <p:ph type="sldNum" sz="quarter" idx="12"/>
          </p:nvPr>
        </p:nvSpPr>
        <p:spPr/>
        <p:txBody>
          <a:bodyPr/>
          <a:lstStyle/>
          <a:p>
            <a:fld id="{8AACEE26-D979-411F-B229-D9F26BAEDF07}" type="slidenum">
              <a:rPr lang="en-US" smtClean="0"/>
              <a:t>50</a:t>
            </a:fld>
            <a:endParaRPr lang="en-US" dirty="0"/>
          </a:p>
        </p:txBody>
      </p:sp>
    </p:spTree>
    <p:extLst>
      <p:ext uri="{BB962C8B-B14F-4D97-AF65-F5344CB8AC3E}">
        <p14:creationId xmlns:p14="http://schemas.microsoft.com/office/powerpoint/2010/main" val="27850481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9025" y="24384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smtClean="0"/>
              <a:t>Tổng kết</a:t>
            </a:r>
            <a:endParaRPr lang="en-US" dirty="0"/>
          </a:p>
        </p:txBody>
      </p:sp>
      <p:sp>
        <p:nvSpPr>
          <p:cNvPr id="3" name="Content Placeholder 2"/>
          <p:cNvSpPr>
            <a:spLocks noGrp="1"/>
          </p:cNvSpPr>
          <p:nvPr>
            <p:ph idx="1"/>
          </p:nvPr>
        </p:nvSpPr>
        <p:spPr>
          <a:xfrm>
            <a:off x="457200" y="1066800"/>
            <a:ext cx="6400800" cy="5257800"/>
          </a:xfrm>
        </p:spPr>
        <p:txBody>
          <a:bodyPr>
            <a:normAutofit lnSpcReduction="10000"/>
          </a:bodyPr>
          <a:lstStyle/>
          <a:p>
            <a:pPr marL="406400" indent="-406400">
              <a:spcBef>
                <a:spcPts val="1200"/>
              </a:spcBef>
            </a:pPr>
            <a:r>
              <a:rPr lang="en-US" dirty="0"/>
              <a:t>Mô hình hoá dữ liệu là sự biểu diễn thế giới thực thông qua các kí hiệu</a:t>
            </a:r>
          </a:p>
          <a:p>
            <a:pPr marL="406400" indent="-406400">
              <a:spcBef>
                <a:spcPts val="1200"/>
              </a:spcBef>
            </a:pPr>
            <a:r>
              <a:rPr lang="en-US"/>
              <a:t>Cố gắng rút gọn tổ chức dữ </a:t>
            </a:r>
            <a:r>
              <a:rPr lang="en-US" smtClean="0"/>
              <a:t>liệu </a:t>
            </a:r>
            <a:r>
              <a:rPr lang="en-US"/>
              <a:t>thành sự mô tả của các thực thể và các mối </a:t>
            </a:r>
            <a:r>
              <a:rPr lang="en-US" smtClean="0"/>
              <a:t>liên hệ </a:t>
            </a:r>
            <a:r>
              <a:rPr lang="en-US"/>
              <a:t>giữa chúng</a:t>
            </a:r>
          </a:p>
          <a:p>
            <a:pPr marL="406400" indent="-406400">
              <a:spcBef>
                <a:spcPts val="1200"/>
              </a:spcBef>
            </a:pPr>
            <a:r>
              <a:rPr lang="en-US" smtClean="0"/>
              <a:t>Một </a:t>
            </a:r>
            <a:r>
              <a:rPr lang="en-US"/>
              <a:t>thực thể (entity) là </a:t>
            </a:r>
            <a:r>
              <a:rPr lang="en-US" smtClean="0"/>
              <a:t>một </a:t>
            </a:r>
            <a:r>
              <a:rPr lang="en-US"/>
              <a:t>đối tượng của thế giới thực</a:t>
            </a:r>
          </a:p>
          <a:p>
            <a:pPr marL="406400" indent="-406400">
              <a:spcBef>
                <a:spcPts val="1200"/>
              </a:spcBef>
            </a:pPr>
            <a:r>
              <a:rPr lang="en-US"/>
              <a:t>Sơ đồ quan hệ ERD biểu diễn các tập thực thể và mối quan hệ </a:t>
            </a:r>
            <a:r>
              <a:rPr lang="en-US" smtClean="0"/>
              <a:t>giữa </a:t>
            </a:r>
            <a:r>
              <a:rPr lang="en-US"/>
              <a:t>chúng</a:t>
            </a:r>
          </a:p>
          <a:p>
            <a:endParaRPr lang="en-US">
              <a:latin typeface="Adobe Garamond Pro"/>
              <a:cs typeface="Adobe Garamond Pro"/>
            </a:endParaRPr>
          </a:p>
          <a:p>
            <a:endParaRPr lang="en-US"/>
          </a:p>
          <a:p>
            <a:endParaRPr lang="en-US" dirty="0"/>
          </a:p>
        </p:txBody>
      </p:sp>
      <p:sp>
        <p:nvSpPr>
          <p:cNvPr id="2" name="Slide Number Placeholder 1"/>
          <p:cNvSpPr>
            <a:spLocks noGrp="1"/>
          </p:cNvSpPr>
          <p:nvPr>
            <p:ph type="sldNum" sz="quarter" idx="12"/>
          </p:nvPr>
        </p:nvSpPr>
        <p:spPr/>
        <p:txBody>
          <a:bodyPr/>
          <a:lstStyle/>
          <a:p>
            <a:fld id="{8AACEE26-D979-411F-B229-D9F26BAEDF07}" type="slidenum">
              <a:rPr lang="en-US" smtClean="0"/>
              <a:t>51</a:t>
            </a:fld>
            <a:endParaRPr lang="en-US"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a:xfrm>
            <a:off x="457200" y="990600"/>
            <a:ext cx="8229600" cy="5334000"/>
          </a:xfrm>
        </p:spPr>
        <p:txBody>
          <a:bodyPr>
            <a:normAutofit lnSpcReduction="10000"/>
          </a:bodyPr>
          <a:lstStyle/>
          <a:p>
            <a:pPr>
              <a:lnSpc>
                <a:spcPct val="110000"/>
              </a:lnSpc>
              <a:spcBef>
                <a:spcPts val="1200"/>
              </a:spcBef>
            </a:pPr>
            <a:r>
              <a:rPr lang="en-US"/>
              <a:t>Chuẩn hoá dữ liệu là quá trình loại bỏ các bất thường của 1 quan hệ để có được các quan hệ có cấu trúc tốt </a:t>
            </a:r>
            <a:r>
              <a:rPr lang="en-US" smtClean="0"/>
              <a:t>hơn, </a:t>
            </a:r>
            <a:r>
              <a:rPr lang="en-US"/>
              <a:t>nhỏ </a:t>
            </a:r>
            <a:r>
              <a:rPr lang="en-US" smtClean="0"/>
              <a:t>h</a:t>
            </a:r>
            <a:r>
              <a:rPr lang="vi-VN" smtClean="0"/>
              <a:t>ơ</a:t>
            </a:r>
            <a:r>
              <a:rPr lang="en-US" smtClean="0"/>
              <a:t>n</a:t>
            </a:r>
            <a:endParaRPr lang="en-US"/>
          </a:p>
          <a:p>
            <a:pPr>
              <a:lnSpc>
                <a:spcPct val="110000"/>
              </a:lnSpc>
              <a:spcBef>
                <a:spcPts val="1200"/>
              </a:spcBef>
            </a:pPr>
            <a:r>
              <a:rPr lang="en-US"/>
              <a:t>Giảm thiểu sự dư thừa dữ liệu ở mức thấp nhất và cho phép người dùng </a:t>
            </a:r>
            <a:r>
              <a:rPr lang="en-US" smtClean="0"/>
              <a:t>thêm, </a:t>
            </a:r>
            <a:r>
              <a:rPr lang="en-US"/>
              <a:t>sửa, xóa mà </a:t>
            </a:r>
            <a:r>
              <a:rPr lang="en-US" smtClean="0"/>
              <a:t>không gây </a:t>
            </a:r>
            <a:r>
              <a:rPr lang="en-US"/>
              <a:t>ra </a:t>
            </a:r>
            <a:r>
              <a:rPr lang="en-US" smtClean="0"/>
              <a:t>mâu </a:t>
            </a:r>
            <a:r>
              <a:rPr lang="en-US"/>
              <a:t>thuẫn dữ </a:t>
            </a:r>
            <a:r>
              <a:rPr lang="en-US" smtClean="0"/>
              <a:t>liệu </a:t>
            </a:r>
            <a:endParaRPr lang="en-US"/>
          </a:p>
          <a:p>
            <a:pPr>
              <a:lnSpc>
                <a:spcPct val="110000"/>
              </a:lnSpc>
              <a:spcBef>
                <a:spcPts val="1200"/>
              </a:spcBef>
            </a:pPr>
            <a:r>
              <a:rPr lang="en-US"/>
              <a:t>Các dạng chuẩn hoá:</a:t>
            </a:r>
          </a:p>
          <a:p>
            <a:pPr lvl="1">
              <a:lnSpc>
                <a:spcPct val="120000"/>
              </a:lnSpc>
            </a:pPr>
            <a:r>
              <a:rPr lang="en-US"/>
              <a:t>Dạng chuẩn 1 (1NF – first normal form)</a:t>
            </a:r>
          </a:p>
          <a:p>
            <a:pPr lvl="1">
              <a:lnSpc>
                <a:spcPct val="120000"/>
              </a:lnSpc>
            </a:pPr>
            <a:r>
              <a:rPr lang="en-US"/>
              <a:t>Dạng chuẩn 2 (2NF – second normal form)</a:t>
            </a:r>
          </a:p>
          <a:p>
            <a:pPr lvl="1">
              <a:lnSpc>
                <a:spcPct val="120000"/>
              </a:lnSpc>
            </a:pPr>
            <a:r>
              <a:rPr lang="en-US"/>
              <a:t>Dạng chuẩn 3 (3NF – third normal form</a:t>
            </a:r>
            <a:r>
              <a:rPr lang="en-US" smtClean="0"/>
              <a:t>)</a:t>
            </a: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52</a:t>
            </a:fld>
            <a:endParaRPr lang="en-US" dirty="0"/>
          </a:p>
        </p:txBody>
      </p:sp>
    </p:spTree>
    <p:extLst>
      <p:ext uri="{BB962C8B-B14F-4D97-AF65-F5344CB8AC3E}">
        <p14:creationId xmlns:p14="http://schemas.microsoft.com/office/powerpoint/2010/main" val="4724808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 name="Slide Number Placeholder 1"/>
          <p:cNvSpPr>
            <a:spLocks noGrp="1"/>
          </p:cNvSpPr>
          <p:nvPr>
            <p:ph type="sldNum" sz="quarter" idx="12"/>
          </p:nvPr>
        </p:nvSpPr>
        <p:spPr/>
        <p:txBody>
          <a:bodyPr/>
          <a:lstStyle/>
          <a:p>
            <a:fld id="{8AACEE26-D979-411F-B229-D9F26BAEDF07}" type="slidenum">
              <a:rPr lang="en-US" smtClean="0"/>
              <a:t>53</a:t>
            </a:fld>
            <a:endParaRPr lang="en-US" dirty="0"/>
          </a:p>
        </p:txBody>
      </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Tìm </a:t>
            </a:r>
            <a:r>
              <a:rPr lang="en-US" smtClean="0"/>
              <a:t>hiểu Các </a:t>
            </a:r>
            <a:r>
              <a:rPr lang="en-US"/>
              <a:t>loại thuộc tính</a:t>
            </a:r>
          </a:p>
        </p:txBody>
      </p:sp>
      <p:sp>
        <p:nvSpPr>
          <p:cNvPr id="4" name="Slide Number Placeholder 3"/>
          <p:cNvSpPr>
            <a:spLocks noGrp="1"/>
          </p:cNvSpPr>
          <p:nvPr>
            <p:ph type="sldNum" sz="quarter" idx="12"/>
          </p:nvPr>
        </p:nvSpPr>
        <p:spPr/>
        <p:txBody>
          <a:bodyPr/>
          <a:lstStyle/>
          <a:p>
            <a:fld id="{8AACEE26-D979-411F-B229-D9F26BAEDF07}" type="slidenum">
              <a:rPr lang="en-US" smtClean="0"/>
              <a:t>6</a:t>
            </a:fld>
            <a:endParaRPr lang="en-US" dirty="0"/>
          </a:p>
        </p:txBody>
      </p:sp>
      <p:pic>
        <p:nvPicPr>
          <p:cNvPr id="3" name="Content Placeholder 2"/>
          <p:cNvPicPr>
            <a:picLocks noGrp="1" noChangeAspect="1"/>
          </p:cNvPicPr>
          <p:nvPr>
            <p:ph idx="1"/>
          </p:nvPr>
        </p:nvPicPr>
        <p:blipFill>
          <a:blip r:embed="rId2"/>
          <a:stretch>
            <a:fillRect/>
          </a:stretch>
        </p:blipFill>
        <p:spPr>
          <a:xfrm>
            <a:off x="560295" y="2016460"/>
            <a:ext cx="8153400" cy="4267200"/>
          </a:xfrm>
          <a:prstGeom prst="rect">
            <a:avLst/>
          </a:prstGeom>
        </p:spPr>
      </p:pic>
      <p:sp>
        <p:nvSpPr>
          <p:cNvPr id="6" name="TextBox 5"/>
          <p:cNvSpPr txBox="1"/>
          <p:nvPr/>
        </p:nvSpPr>
        <p:spPr>
          <a:xfrm>
            <a:off x="551330" y="1295400"/>
            <a:ext cx="1863011" cy="400110"/>
          </a:xfrm>
          <a:prstGeom prst="rect">
            <a:avLst/>
          </a:prstGeom>
          <a:noFill/>
        </p:spPr>
        <p:txBody>
          <a:bodyPr wrap="none" rtlCol="0">
            <a:spAutoFit/>
          </a:bodyPr>
          <a:lstStyle/>
          <a:p>
            <a:r>
              <a:rPr lang="en-US" sz="2000" smtClean="0">
                <a:solidFill>
                  <a:srgbClr val="FF5A33"/>
                </a:solidFill>
              </a:rPr>
              <a:t>Thuộc tính khóa</a:t>
            </a:r>
            <a:endParaRPr lang="en-US" sz="2000">
              <a:solidFill>
                <a:srgbClr val="FF5A33"/>
              </a:solidFill>
            </a:endParaRPr>
          </a:p>
        </p:txBody>
      </p:sp>
      <p:sp>
        <p:nvSpPr>
          <p:cNvPr id="8" name="TextBox 7"/>
          <p:cNvSpPr txBox="1"/>
          <p:nvPr/>
        </p:nvSpPr>
        <p:spPr>
          <a:xfrm>
            <a:off x="3124200" y="1082950"/>
            <a:ext cx="1778051" cy="400110"/>
          </a:xfrm>
          <a:prstGeom prst="rect">
            <a:avLst/>
          </a:prstGeom>
          <a:noFill/>
        </p:spPr>
        <p:txBody>
          <a:bodyPr wrap="none" rtlCol="0">
            <a:spAutoFit/>
          </a:bodyPr>
          <a:lstStyle/>
          <a:p>
            <a:r>
              <a:rPr lang="en-US" sz="2000" smtClean="0">
                <a:solidFill>
                  <a:srgbClr val="FF5A33"/>
                </a:solidFill>
              </a:rPr>
              <a:t>Thuộc tính đơn</a:t>
            </a:r>
            <a:endParaRPr lang="en-US" sz="2000">
              <a:solidFill>
                <a:srgbClr val="FF5A33"/>
              </a:solidFill>
            </a:endParaRPr>
          </a:p>
        </p:txBody>
      </p:sp>
      <p:sp>
        <p:nvSpPr>
          <p:cNvPr id="9" name="TextBox 8"/>
          <p:cNvSpPr txBox="1"/>
          <p:nvPr/>
        </p:nvSpPr>
        <p:spPr>
          <a:xfrm>
            <a:off x="5697070" y="1229978"/>
            <a:ext cx="2361544" cy="400110"/>
          </a:xfrm>
          <a:prstGeom prst="rect">
            <a:avLst/>
          </a:prstGeom>
          <a:noFill/>
        </p:spPr>
        <p:txBody>
          <a:bodyPr wrap="none" rtlCol="0">
            <a:spAutoFit/>
          </a:bodyPr>
          <a:lstStyle/>
          <a:p>
            <a:r>
              <a:rPr lang="en-US" sz="2000" smtClean="0">
                <a:solidFill>
                  <a:srgbClr val="FF5A33"/>
                </a:solidFill>
              </a:rPr>
              <a:t>Thuộc tính phức hợp</a:t>
            </a:r>
            <a:endParaRPr lang="en-US" sz="2000">
              <a:solidFill>
                <a:srgbClr val="FF5A33"/>
              </a:solidFill>
            </a:endParaRPr>
          </a:p>
        </p:txBody>
      </p:sp>
      <p:sp>
        <p:nvSpPr>
          <p:cNvPr id="10" name="TextBox 9"/>
          <p:cNvSpPr txBox="1"/>
          <p:nvPr/>
        </p:nvSpPr>
        <p:spPr>
          <a:xfrm>
            <a:off x="560295" y="5866510"/>
            <a:ext cx="2218877" cy="400110"/>
          </a:xfrm>
          <a:prstGeom prst="rect">
            <a:avLst/>
          </a:prstGeom>
          <a:noFill/>
        </p:spPr>
        <p:txBody>
          <a:bodyPr wrap="none" rtlCol="0">
            <a:spAutoFit/>
          </a:bodyPr>
          <a:lstStyle/>
          <a:p>
            <a:r>
              <a:rPr lang="en-US" sz="2000" smtClean="0">
                <a:solidFill>
                  <a:srgbClr val="FF5A33"/>
                </a:solidFill>
              </a:rPr>
              <a:t>Thuộc tính suy diễn</a:t>
            </a:r>
            <a:endParaRPr lang="en-US" sz="2000">
              <a:solidFill>
                <a:srgbClr val="FF5A33"/>
              </a:solidFill>
            </a:endParaRPr>
          </a:p>
        </p:txBody>
      </p:sp>
      <p:sp>
        <p:nvSpPr>
          <p:cNvPr id="12" name="TextBox 11"/>
          <p:cNvSpPr txBox="1"/>
          <p:nvPr/>
        </p:nvSpPr>
        <p:spPr>
          <a:xfrm>
            <a:off x="4523149" y="5866510"/>
            <a:ext cx="1911101" cy="400110"/>
          </a:xfrm>
          <a:prstGeom prst="rect">
            <a:avLst/>
          </a:prstGeom>
          <a:noFill/>
        </p:spPr>
        <p:txBody>
          <a:bodyPr wrap="none" rtlCol="0">
            <a:spAutoFit/>
          </a:bodyPr>
          <a:lstStyle/>
          <a:p>
            <a:r>
              <a:rPr lang="en-US" sz="2000" smtClean="0">
                <a:solidFill>
                  <a:srgbClr val="FF5A33"/>
                </a:solidFill>
              </a:rPr>
              <a:t>Thuộc tính đa trị</a:t>
            </a:r>
            <a:endParaRPr lang="en-US" sz="2000">
              <a:solidFill>
                <a:srgbClr val="FF5A33"/>
              </a:solidFill>
            </a:endParaRPr>
          </a:p>
        </p:txBody>
      </p:sp>
      <p:cxnSp>
        <p:nvCxnSpPr>
          <p:cNvPr id="13" name="Straight Arrow Connector 12"/>
          <p:cNvCxnSpPr/>
          <p:nvPr/>
        </p:nvCxnSpPr>
        <p:spPr>
          <a:xfrm flipV="1">
            <a:off x="1420906" y="5562600"/>
            <a:ext cx="560294" cy="412570"/>
          </a:xfrm>
          <a:prstGeom prst="straightConnector1">
            <a:avLst/>
          </a:prstGeom>
          <a:ln>
            <a:solidFill>
              <a:srgbClr val="FF3300"/>
            </a:solidFill>
            <a:tailEnd type="triangle"/>
          </a:ln>
        </p:spPr>
        <p:style>
          <a:lnRef idx="2">
            <a:schemeClr val="accent6"/>
          </a:lnRef>
          <a:fillRef idx="0">
            <a:schemeClr val="accent6"/>
          </a:fillRef>
          <a:effectRef idx="1">
            <a:schemeClr val="accent6"/>
          </a:effectRef>
          <a:fontRef idx="minor">
            <a:schemeClr val="tx1"/>
          </a:fontRef>
        </p:style>
      </p:cxnSp>
      <p:cxnSp>
        <p:nvCxnSpPr>
          <p:cNvPr id="19" name="Straight Arrow Connector 18"/>
          <p:cNvCxnSpPr/>
          <p:nvPr/>
        </p:nvCxnSpPr>
        <p:spPr>
          <a:xfrm flipH="1">
            <a:off x="3209161" y="1495455"/>
            <a:ext cx="650351" cy="627544"/>
          </a:xfrm>
          <a:prstGeom prst="straightConnector1">
            <a:avLst/>
          </a:prstGeom>
          <a:ln>
            <a:solidFill>
              <a:srgbClr val="FF3300"/>
            </a:solidFill>
            <a:tailEnd type="triangle"/>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a:off x="3962400" y="1447800"/>
            <a:ext cx="1037622" cy="666057"/>
          </a:xfrm>
          <a:prstGeom prst="straightConnector1">
            <a:avLst/>
          </a:prstGeom>
          <a:ln>
            <a:solidFill>
              <a:srgbClr val="FF3300"/>
            </a:solidFill>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p:cNvCxnSpPr/>
          <p:nvPr/>
        </p:nvCxnSpPr>
        <p:spPr>
          <a:xfrm flipH="1">
            <a:off x="5160614" y="1562853"/>
            <a:ext cx="1696244" cy="2009745"/>
          </a:xfrm>
          <a:prstGeom prst="straightConnector1">
            <a:avLst/>
          </a:prstGeom>
          <a:ln>
            <a:solidFill>
              <a:srgbClr val="FF3300"/>
            </a:solidFill>
            <a:tailEnd type="triangle"/>
          </a:ln>
        </p:spPr>
        <p:style>
          <a:lnRef idx="2">
            <a:schemeClr val="accent6"/>
          </a:lnRef>
          <a:fillRef idx="0">
            <a:schemeClr val="accent6"/>
          </a:fillRef>
          <a:effectRef idx="1">
            <a:schemeClr val="accent6"/>
          </a:effectRef>
          <a:fontRef idx="minor">
            <a:schemeClr val="tx1"/>
          </a:fontRef>
        </p:style>
      </p:cxnSp>
      <p:cxnSp>
        <p:nvCxnSpPr>
          <p:cNvPr id="31" name="Straight Arrow Connector 30"/>
          <p:cNvCxnSpPr/>
          <p:nvPr/>
        </p:nvCxnSpPr>
        <p:spPr>
          <a:xfrm flipH="1" flipV="1">
            <a:off x="4523149" y="5402689"/>
            <a:ext cx="848952" cy="502300"/>
          </a:xfrm>
          <a:prstGeom prst="straightConnector1">
            <a:avLst/>
          </a:prstGeom>
          <a:ln>
            <a:solidFill>
              <a:srgbClr val="FF3300"/>
            </a:solidFill>
            <a:tailEnd type="triangle"/>
          </a:ln>
        </p:spPr>
        <p:style>
          <a:lnRef idx="2">
            <a:schemeClr val="accent6"/>
          </a:lnRef>
          <a:fillRef idx="0">
            <a:schemeClr val="accent6"/>
          </a:fillRef>
          <a:effectRef idx="1">
            <a:schemeClr val="accent6"/>
          </a:effectRef>
          <a:fontRef idx="minor">
            <a:schemeClr val="tx1"/>
          </a:fontRef>
        </p:style>
      </p:cxnSp>
      <p:cxnSp>
        <p:nvCxnSpPr>
          <p:cNvPr id="36" name="Straight Arrow Connector 35"/>
          <p:cNvCxnSpPr>
            <a:stCxn id="6" idx="2"/>
          </p:cNvCxnSpPr>
          <p:nvPr/>
        </p:nvCxnSpPr>
        <p:spPr>
          <a:xfrm flipH="1">
            <a:off x="1328224" y="1695510"/>
            <a:ext cx="154612" cy="694689"/>
          </a:xfrm>
          <a:prstGeom prst="straightConnector1">
            <a:avLst/>
          </a:prstGeom>
          <a:ln>
            <a:solidFill>
              <a:srgbClr val="FF3300"/>
            </a:solidFill>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63259639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Mối quan </a:t>
            </a:r>
            <a:r>
              <a:rPr lang="en-US"/>
              <a:t>hệ</a:t>
            </a:r>
          </a:p>
        </p:txBody>
      </p:sp>
      <p:sp>
        <p:nvSpPr>
          <p:cNvPr id="3" name="Content Placeholder 2"/>
          <p:cNvSpPr>
            <a:spLocks noGrp="1"/>
          </p:cNvSpPr>
          <p:nvPr>
            <p:ph idx="1"/>
          </p:nvPr>
        </p:nvSpPr>
        <p:spPr>
          <a:xfrm>
            <a:off x="457200" y="990600"/>
            <a:ext cx="8229600" cy="5334000"/>
          </a:xfrm>
        </p:spPr>
        <p:txBody>
          <a:bodyPr>
            <a:normAutofit fontScale="92500" lnSpcReduction="10000"/>
          </a:bodyPr>
          <a:lstStyle/>
          <a:p>
            <a:pPr>
              <a:lnSpc>
                <a:spcPct val="120000"/>
              </a:lnSpc>
              <a:spcBef>
                <a:spcPts val="1200"/>
              </a:spcBef>
              <a:buBlip>
                <a:blip r:embed="rId2"/>
              </a:buBlip>
            </a:pPr>
            <a:r>
              <a:rPr lang="en-US" smtClean="0">
                <a:solidFill>
                  <a:srgbClr val="953735"/>
                </a:solidFill>
              </a:rPr>
              <a:t>Mối quan hệ: </a:t>
            </a:r>
            <a:r>
              <a:rPr lang="en-US">
                <a:solidFill>
                  <a:srgbClr val="953735"/>
                </a:solidFill>
              </a:rPr>
              <a:t>Là sự </a:t>
            </a:r>
            <a:r>
              <a:rPr lang="en-US" smtClean="0">
                <a:solidFill>
                  <a:srgbClr val="953735"/>
                </a:solidFill>
              </a:rPr>
              <a:t>liên </a:t>
            </a:r>
            <a:r>
              <a:rPr lang="en-US">
                <a:solidFill>
                  <a:srgbClr val="953735"/>
                </a:solidFill>
              </a:rPr>
              <a:t>kết giữa 2 hay nhiều </a:t>
            </a:r>
            <a:r>
              <a:rPr lang="en-US" smtClean="0">
                <a:solidFill>
                  <a:srgbClr val="953735"/>
                </a:solidFill>
              </a:rPr>
              <a:t>tập </a:t>
            </a:r>
            <a:r>
              <a:rPr lang="en-US">
                <a:solidFill>
                  <a:srgbClr val="953735"/>
                </a:solidFill>
              </a:rPr>
              <a:t>thực thể </a:t>
            </a:r>
          </a:p>
          <a:p>
            <a:pPr>
              <a:spcBef>
                <a:spcPts val="1200"/>
              </a:spcBef>
              <a:buBlip>
                <a:blip r:embed="rId2"/>
              </a:buBlip>
            </a:pPr>
            <a:r>
              <a:rPr lang="en-US" smtClean="0">
                <a:solidFill>
                  <a:srgbClr val="953735"/>
                </a:solidFill>
              </a:rPr>
              <a:t>Có các loại mối </a:t>
            </a:r>
            <a:r>
              <a:rPr lang="en-US">
                <a:solidFill>
                  <a:srgbClr val="953735"/>
                </a:solidFill>
              </a:rPr>
              <a:t>quan hệ như sau:</a:t>
            </a:r>
          </a:p>
          <a:p>
            <a:pPr lvl="1">
              <a:lnSpc>
                <a:spcPct val="120000"/>
              </a:lnSpc>
              <a:spcBef>
                <a:spcPts val="600"/>
              </a:spcBef>
              <a:buBlip>
                <a:blip r:embed="rId3"/>
              </a:buBlip>
            </a:pPr>
            <a:r>
              <a:rPr lang="en-US"/>
              <a:t>Quan hệ 1-1 (một - một)</a:t>
            </a:r>
          </a:p>
          <a:p>
            <a:pPr lvl="1">
              <a:lnSpc>
                <a:spcPct val="120000"/>
              </a:lnSpc>
              <a:spcBef>
                <a:spcPts val="600"/>
              </a:spcBef>
              <a:buBlip>
                <a:blip r:embed="rId3"/>
              </a:buBlip>
            </a:pPr>
            <a:r>
              <a:rPr lang="en-US"/>
              <a:t>Quan hệ 1-n (một - nhiều)</a:t>
            </a:r>
          </a:p>
          <a:p>
            <a:pPr lvl="1">
              <a:lnSpc>
                <a:spcPct val="120000"/>
              </a:lnSpc>
              <a:spcBef>
                <a:spcPts val="600"/>
              </a:spcBef>
              <a:buBlip>
                <a:blip r:embed="rId3"/>
              </a:buBlip>
            </a:pPr>
            <a:r>
              <a:rPr lang="en-US"/>
              <a:t>Quan hệ n-n (nhiều - nhiều)</a:t>
            </a:r>
            <a:endParaRPr lang="en-US" smtClean="0">
              <a:solidFill>
                <a:srgbClr val="953735"/>
              </a:solidFill>
            </a:endParaRPr>
          </a:p>
          <a:p>
            <a:pPr>
              <a:lnSpc>
                <a:spcPct val="110000"/>
              </a:lnSpc>
              <a:spcBef>
                <a:spcPts val="1200"/>
              </a:spcBef>
              <a:buBlip>
                <a:blip r:embed="rId2"/>
              </a:buBlip>
            </a:pPr>
            <a:r>
              <a:rPr lang="en-US">
                <a:solidFill>
                  <a:srgbClr val="953735"/>
                </a:solidFill>
              </a:rPr>
              <a:t>Ví </a:t>
            </a:r>
            <a:r>
              <a:rPr lang="en-US" smtClean="0">
                <a:solidFill>
                  <a:srgbClr val="953735"/>
                </a:solidFill>
              </a:rPr>
              <a:t>dụ:</a:t>
            </a:r>
            <a:r>
              <a:rPr lang="en-US" sz="2600" smtClean="0">
                <a:solidFill>
                  <a:srgbClr val="953735"/>
                </a:solidFill>
              </a:rPr>
              <a:t> </a:t>
            </a:r>
            <a:r>
              <a:rPr lang="en-US" sz="2600">
                <a:solidFill>
                  <a:srgbClr val="953735"/>
                </a:solidFill>
              </a:rPr>
              <a:t>giữa </a:t>
            </a:r>
            <a:r>
              <a:rPr lang="en-US" sz="2600" smtClean="0">
                <a:solidFill>
                  <a:srgbClr val="953735"/>
                </a:solidFill>
              </a:rPr>
              <a:t>tập </a:t>
            </a:r>
            <a:r>
              <a:rPr lang="en-US" sz="2600">
                <a:solidFill>
                  <a:srgbClr val="953735"/>
                </a:solidFill>
              </a:rPr>
              <a:t>thực thể NHANVIEN và PHONGBAN có các </a:t>
            </a:r>
            <a:r>
              <a:rPr lang="en-US" sz="2600" smtClean="0">
                <a:solidFill>
                  <a:srgbClr val="953735"/>
                </a:solidFill>
              </a:rPr>
              <a:t>mối quan hệ:</a:t>
            </a:r>
            <a:endParaRPr lang="en-US" sz="2600">
              <a:solidFill>
                <a:srgbClr val="953735"/>
              </a:solidFill>
            </a:endParaRPr>
          </a:p>
          <a:p>
            <a:pPr lvl="1">
              <a:lnSpc>
                <a:spcPct val="120000"/>
              </a:lnSpc>
              <a:spcBef>
                <a:spcPts val="600"/>
              </a:spcBef>
              <a:buBlip>
                <a:blip r:embed="rId3"/>
              </a:buBlip>
            </a:pPr>
            <a:r>
              <a:rPr lang="en-US" smtClean="0"/>
              <a:t>Một nhân viên thuộc một </a:t>
            </a:r>
            <a:r>
              <a:rPr lang="en-US"/>
              <a:t>phòng ban nào đó</a:t>
            </a:r>
          </a:p>
          <a:p>
            <a:pPr lvl="1">
              <a:lnSpc>
                <a:spcPct val="120000"/>
              </a:lnSpc>
              <a:spcBef>
                <a:spcPts val="600"/>
              </a:spcBef>
              <a:buBlip>
                <a:blip r:embed="rId3"/>
              </a:buBlip>
            </a:pPr>
            <a:r>
              <a:rPr lang="en-US" smtClean="0"/>
              <a:t>Một </a:t>
            </a:r>
            <a:r>
              <a:rPr lang="en-US"/>
              <a:t>phòng ban có </a:t>
            </a:r>
            <a:r>
              <a:rPr lang="en-US" smtClean="0"/>
              <a:t>một nhân viên </a:t>
            </a:r>
            <a:r>
              <a:rPr lang="en-US"/>
              <a:t>làm trưởng phòng </a:t>
            </a:r>
          </a:p>
          <a:p>
            <a:pPr marL="0" indent="0">
              <a:buNone/>
            </a:pP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7</a:t>
            </a:fld>
            <a:endParaRPr lang="en-US" dirty="0"/>
          </a:p>
        </p:txBody>
      </p:sp>
    </p:spTree>
    <p:extLst>
      <p:ext uri="{BB962C8B-B14F-4D97-AF65-F5344CB8AC3E}">
        <p14:creationId xmlns:p14="http://schemas.microsoft.com/office/powerpoint/2010/main" val="48235521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 trên mối quan hệ</a:t>
            </a:r>
          </a:p>
        </p:txBody>
      </p:sp>
      <p:sp>
        <p:nvSpPr>
          <p:cNvPr id="3" name="Content Placeholder 2"/>
          <p:cNvSpPr>
            <a:spLocks noGrp="1"/>
          </p:cNvSpPr>
          <p:nvPr>
            <p:ph idx="1"/>
          </p:nvPr>
        </p:nvSpPr>
        <p:spPr/>
        <p:txBody>
          <a:bodyPr/>
          <a:lstStyle/>
          <a:p>
            <a:pPr marL="342900" lvl="1" indent="-342900" fontAlgn="base">
              <a:spcBef>
                <a:spcPts val="1200"/>
              </a:spcBef>
              <a:buBlip>
                <a:blip r:embed="rId2"/>
              </a:buBlip>
            </a:pPr>
            <a:r>
              <a:rPr lang="en-US" sz="2800" smtClean="0">
                <a:solidFill>
                  <a:srgbClr val="953735"/>
                </a:solidFill>
              </a:rPr>
              <a:t>Thuộc </a:t>
            </a:r>
            <a:r>
              <a:rPr lang="en-US" sz="2800">
                <a:solidFill>
                  <a:srgbClr val="953735"/>
                </a:solidFill>
              </a:rPr>
              <a:t>tính </a:t>
            </a:r>
            <a:r>
              <a:rPr lang="en-US" sz="2800" smtClean="0">
                <a:solidFill>
                  <a:srgbClr val="953735"/>
                </a:solidFill>
              </a:rPr>
              <a:t>trên mối </a:t>
            </a:r>
            <a:r>
              <a:rPr lang="en-US" sz="2800">
                <a:solidFill>
                  <a:srgbClr val="953735"/>
                </a:solidFill>
              </a:rPr>
              <a:t>quan </a:t>
            </a:r>
            <a:r>
              <a:rPr lang="en-US" sz="2800" smtClean="0">
                <a:solidFill>
                  <a:srgbClr val="953735"/>
                </a:solidFill>
              </a:rPr>
              <a:t>hệ mô </a:t>
            </a:r>
            <a:r>
              <a:rPr lang="en-US" sz="2800">
                <a:solidFill>
                  <a:srgbClr val="953735"/>
                </a:solidFill>
              </a:rPr>
              <a:t>tả tính chất cho mối quan </a:t>
            </a:r>
            <a:r>
              <a:rPr lang="en-US" sz="2800" smtClean="0">
                <a:solidFill>
                  <a:srgbClr val="953735"/>
                </a:solidFill>
              </a:rPr>
              <a:t>hệ đó. </a:t>
            </a:r>
          </a:p>
          <a:p>
            <a:pPr marL="342900" lvl="1" indent="-342900" fontAlgn="base">
              <a:spcBef>
                <a:spcPts val="1200"/>
              </a:spcBef>
              <a:buBlip>
                <a:blip r:embed="rId2"/>
              </a:buBlip>
            </a:pPr>
            <a:r>
              <a:rPr lang="en-US" sz="2800" smtClean="0">
                <a:solidFill>
                  <a:srgbClr val="953735"/>
                </a:solidFill>
              </a:rPr>
              <a:t>Thường gặp trên mối quan hệ của hai thực thể có quan hệ N-N</a:t>
            </a:r>
          </a:p>
          <a:p>
            <a:pPr marL="342900" lvl="1" indent="-342900" fontAlgn="base">
              <a:spcBef>
                <a:spcPts val="1200"/>
              </a:spcBef>
              <a:buBlip>
                <a:blip r:embed="rId2"/>
              </a:buBlip>
            </a:pPr>
            <a:r>
              <a:rPr lang="en-US" sz="2800" smtClean="0">
                <a:solidFill>
                  <a:srgbClr val="953735"/>
                </a:solidFill>
              </a:rPr>
              <a:t>Ví dụ hai tập thực thể NHANVIEN và DUAN</a:t>
            </a:r>
            <a:r>
              <a:rPr lang="en-US" sz="2800">
                <a:solidFill>
                  <a:srgbClr val="953735"/>
                </a:solidFill>
              </a:rPr>
              <a:t/>
            </a:r>
            <a:br>
              <a:rPr lang="en-US" sz="2800">
                <a:solidFill>
                  <a:srgbClr val="953735"/>
                </a:solidFill>
              </a:rPr>
            </a:br>
            <a:endParaRPr lang="en-US" sz="2800">
              <a:solidFill>
                <a:srgbClr val="953735"/>
              </a:solidFill>
            </a:endParaRPr>
          </a:p>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8</a:t>
            </a:fld>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7599368" cy="2590800"/>
          </a:xfrm>
          <a:prstGeom prst="rect">
            <a:avLst/>
          </a:prstGeom>
        </p:spPr>
      </p:pic>
    </p:spTree>
    <p:extLst>
      <p:ext uri="{BB962C8B-B14F-4D97-AF65-F5344CB8AC3E}">
        <p14:creationId xmlns:p14="http://schemas.microsoft.com/office/powerpoint/2010/main" val="199667223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 </a:t>
            </a:r>
            <a:r>
              <a:rPr lang="en-US" smtClean="0"/>
              <a:t>khóa</a:t>
            </a:r>
            <a:endParaRPr lang="en-US"/>
          </a:p>
        </p:txBody>
      </p:sp>
      <p:sp>
        <p:nvSpPr>
          <p:cNvPr id="3" name="Content Placeholder 2"/>
          <p:cNvSpPr>
            <a:spLocks noGrp="1"/>
          </p:cNvSpPr>
          <p:nvPr>
            <p:ph idx="1"/>
          </p:nvPr>
        </p:nvSpPr>
        <p:spPr>
          <a:xfrm>
            <a:off x="457200" y="990600"/>
            <a:ext cx="8229600" cy="5334000"/>
          </a:xfrm>
        </p:spPr>
        <p:txBody>
          <a:bodyPr/>
          <a:lstStyle/>
          <a:p>
            <a:pPr marL="342900" lvl="1" indent="-342900" fontAlgn="base">
              <a:lnSpc>
                <a:spcPct val="120000"/>
              </a:lnSpc>
              <a:spcBef>
                <a:spcPts val="1200"/>
              </a:spcBef>
              <a:buBlip>
                <a:blip r:embed="rId2"/>
              </a:buBlip>
            </a:pPr>
            <a:r>
              <a:rPr lang="en-US" sz="2800">
                <a:solidFill>
                  <a:srgbClr val="953735"/>
                </a:solidFill>
              </a:rPr>
              <a:t>Còn được gọi là thuộc tính định danh của </a:t>
            </a:r>
            <a:r>
              <a:rPr lang="en-US" sz="2800" smtClean="0">
                <a:solidFill>
                  <a:srgbClr val="953735"/>
                </a:solidFill>
              </a:rPr>
              <a:t>tập </a:t>
            </a:r>
            <a:r>
              <a:rPr lang="en-US" sz="2800">
                <a:solidFill>
                  <a:srgbClr val="953735"/>
                </a:solidFill>
              </a:rPr>
              <a:t>thực thể </a:t>
            </a:r>
          </a:p>
          <a:p>
            <a:pPr marL="342900" lvl="1" indent="-342900" fontAlgn="base">
              <a:lnSpc>
                <a:spcPct val="120000"/>
              </a:lnSpc>
              <a:spcBef>
                <a:spcPts val="1200"/>
              </a:spcBef>
              <a:buBlip>
                <a:blip r:embed="rId2"/>
              </a:buBlip>
            </a:pPr>
            <a:r>
              <a:rPr lang="en-US" sz="2800">
                <a:solidFill>
                  <a:srgbClr val="953735"/>
                </a:solidFill>
              </a:rPr>
              <a:t>Dùng để </a:t>
            </a:r>
            <a:r>
              <a:rPr lang="en-US" sz="2800" smtClean="0">
                <a:solidFill>
                  <a:srgbClr val="953735"/>
                </a:solidFill>
              </a:rPr>
              <a:t>phân biệt </a:t>
            </a:r>
            <a:r>
              <a:rPr lang="en-US" sz="2800">
                <a:solidFill>
                  <a:srgbClr val="953735"/>
                </a:solidFill>
              </a:rPr>
              <a:t>giữa các thực thể khác nhau trong </a:t>
            </a:r>
            <a:r>
              <a:rPr lang="en-US" sz="2800" smtClean="0">
                <a:solidFill>
                  <a:srgbClr val="953735"/>
                </a:solidFill>
              </a:rPr>
              <a:t>tập </a:t>
            </a:r>
            <a:r>
              <a:rPr lang="en-US" sz="2800">
                <a:solidFill>
                  <a:srgbClr val="953735"/>
                </a:solidFill>
              </a:rPr>
              <a:t>thực thể</a:t>
            </a:r>
          </a:p>
          <a:p>
            <a:pPr marL="342900" lvl="1" indent="-342900" fontAlgn="base">
              <a:lnSpc>
                <a:spcPct val="120000"/>
              </a:lnSpc>
              <a:spcBef>
                <a:spcPts val="1200"/>
              </a:spcBef>
              <a:buBlip>
                <a:blip r:embed="rId2"/>
              </a:buBlip>
            </a:pPr>
            <a:r>
              <a:rPr lang="en-US" sz="2800">
                <a:solidFill>
                  <a:srgbClr val="953735"/>
                </a:solidFill>
              </a:rPr>
              <a:t>Mỗi </a:t>
            </a:r>
            <a:r>
              <a:rPr lang="en-US" sz="2800" smtClean="0">
                <a:solidFill>
                  <a:srgbClr val="953735"/>
                </a:solidFill>
              </a:rPr>
              <a:t>tập </a:t>
            </a:r>
            <a:r>
              <a:rPr lang="en-US" sz="2800">
                <a:solidFill>
                  <a:srgbClr val="953735"/>
                </a:solidFill>
              </a:rPr>
              <a:t>thực thể phải có 1 khóa </a:t>
            </a:r>
          </a:p>
          <a:p>
            <a:pPr marL="342900" lvl="1" indent="-342900" fontAlgn="base">
              <a:lnSpc>
                <a:spcPct val="120000"/>
              </a:lnSpc>
              <a:spcBef>
                <a:spcPts val="1200"/>
              </a:spcBef>
              <a:buBlip>
                <a:blip r:embed="rId2"/>
              </a:buBlip>
            </a:pPr>
            <a:r>
              <a:rPr lang="en-US" sz="2800" smtClean="0">
                <a:solidFill>
                  <a:srgbClr val="953735"/>
                </a:solidFill>
              </a:rPr>
              <a:t>Một </a:t>
            </a:r>
            <a:r>
              <a:rPr lang="en-US" sz="2800">
                <a:solidFill>
                  <a:srgbClr val="953735"/>
                </a:solidFill>
              </a:rPr>
              <a:t>khóa có thể có 1 hay </a:t>
            </a:r>
            <a:r>
              <a:rPr lang="en-US" sz="2800" smtClean="0">
                <a:solidFill>
                  <a:srgbClr val="953735"/>
                </a:solidFill>
              </a:rPr>
              <a:t>kết hợp nhiều thuộc </a:t>
            </a:r>
            <a:r>
              <a:rPr lang="en-US" sz="2800">
                <a:solidFill>
                  <a:srgbClr val="953735"/>
                </a:solidFill>
              </a:rPr>
              <a:t>tính </a:t>
            </a:r>
          </a:p>
        </p:txBody>
      </p:sp>
      <p:sp>
        <p:nvSpPr>
          <p:cNvPr id="5" name="Slide Number Placeholder 4"/>
          <p:cNvSpPr>
            <a:spLocks noGrp="1"/>
          </p:cNvSpPr>
          <p:nvPr>
            <p:ph type="sldNum" sz="quarter" idx="12"/>
          </p:nvPr>
        </p:nvSpPr>
        <p:spPr/>
        <p:txBody>
          <a:bodyPr/>
          <a:lstStyle/>
          <a:p>
            <a:fld id="{8AACEE26-D979-411F-B229-D9F26BAEDF07}" type="slidenum">
              <a:rPr lang="en-US" smtClean="0"/>
              <a:t>9</a:t>
            </a:fld>
            <a:endParaRPr lang="en-US" dirty="0"/>
          </a:p>
        </p:txBody>
      </p:sp>
    </p:spTree>
    <p:extLst>
      <p:ext uri="{BB962C8B-B14F-4D97-AF65-F5344CB8AC3E}">
        <p14:creationId xmlns:p14="http://schemas.microsoft.com/office/powerpoint/2010/main" val="7816005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9804</TotalTime>
  <Words>3258</Words>
  <Application>Microsoft Office PowerPoint</Application>
  <PresentationFormat>On-screen Show (4:3)</PresentationFormat>
  <Paragraphs>341</Paragraphs>
  <Slides>53</Slides>
  <Notes>7</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ＭＳ Ｐゴシック</vt:lpstr>
      <vt:lpstr>Adobe Garamond Pro</vt:lpstr>
      <vt:lpstr>Arial</vt:lpstr>
      <vt:lpstr>Calibri</vt:lpstr>
      <vt:lpstr>Courier New</vt:lpstr>
      <vt:lpstr>Roboto</vt:lpstr>
      <vt:lpstr>Roboto Lt</vt:lpstr>
      <vt:lpstr>Segoe UI</vt:lpstr>
      <vt:lpstr>Times New Roman</vt:lpstr>
      <vt:lpstr>Wingdings</vt:lpstr>
      <vt:lpstr>Custom Design</vt:lpstr>
      <vt:lpstr>CƠ SỞ DỮ LIỆU</vt:lpstr>
      <vt:lpstr>Mục tiêu</vt:lpstr>
      <vt:lpstr>Mô hình ERD</vt:lpstr>
      <vt:lpstr>Vì sao cần Mô hình hoá dữ liệu?</vt:lpstr>
      <vt:lpstr>Tìm hiểu Các loại thuộc tính</vt:lpstr>
      <vt:lpstr>Tìm hiểu Các loại thuộc tính</vt:lpstr>
      <vt:lpstr>Mối quan hệ</vt:lpstr>
      <vt:lpstr>Thuộc tính trên mối quan hệ</vt:lpstr>
      <vt:lpstr>Thuộc tính khóa</vt:lpstr>
      <vt:lpstr>Lược đồ erd</vt:lpstr>
      <vt:lpstr>Lược đồ erd</vt:lpstr>
      <vt:lpstr>Lược đồ erd</vt:lpstr>
      <vt:lpstr>Lược đồ erd</vt:lpstr>
      <vt:lpstr>Ví dụ</vt:lpstr>
      <vt:lpstr>Thiết kế cơ sở dữ liệu  ở mức logic</vt:lpstr>
      <vt:lpstr>Khóa chính (Primary Key)</vt:lpstr>
      <vt:lpstr>Khóa ngoại (Foreign Key)</vt:lpstr>
      <vt:lpstr>Thiết kế cơ sở dữ liệu ở mức logic</vt:lpstr>
      <vt:lpstr>Thiết kế cơ sở dữ liệu ở mức logic</vt:lpstr>
      <vt:lpstr>Thiết kế cơ sở dữ liệu ở mức logic</vt:lpstr>
      <vt:lpstr>Thiết kế cơ sở dữ liệu ở mức logic</vt:lpstr>
      <vt:lpstr>Thiết kế cơ sở dữ liệu ở mức logic</vt:lpstr>
      <vt:lpstr>Thiết kế cơ sở dữ liệu ở mức logic</vt:lpstr>
      <vt:lpstr>Thiết kế cơ sở dữ liệu ở mức logic</vt:lpstr>
      <vt:lpstr>Thiết kế cơ sở dữ liệu ở mức logic</vt:lpstr>
      <vt:lpstr>Bài tập – xây dựng ERD - LDQH- CSDL </vt:lpstr>
      <vt:lpstr>CƠ SỞ DỮ LIỆU</vt:lpstr>
      <vt:lpstr>Chuẩn hoá dữ liệu</vt:lpstr>
      <vt:lpstr>Các dạng chuẩn</vt:lpstr>
      <vt:lpstr>Dạng chuẩn 1NF</vt:lpstr>
      <vt:lpstr>Dạng chuẩn 1NF</vt:lpstr>
      <vt:lpstr>Dạng chuẩn 2nf</vt:lpstr>
      <vt:lpstr>Dạng chuẩn 2nf</vt:lpstr>
      <vt:lpstr>Dạng chuẩn 2nf (2)</vt:lpstr>
      <vt:lpstr>Ví dụ</vt:lpstr>
      <vt:lpstr>Dạng chuẩn 3nf (3)</vt:lpstr>
      <vt:lpstr>Ví dụ</vt:lpstr>
      <vt:lpstr>Tóm tắt 3 dạng chuẩn 1-3</vt:lpstr>
      <vt:lpstr>Thiết kế cơ sở dữ liệu  ở mức VẬT LÝ</vt:lpstr>
      <vt:lpstr>Thiết kế cơ sở dữ liệu ở mức vật lý</vt:lpstr>
      <vt:lpstr>Các khái niệm mức vật lý</vt:lpstr>
      <vt:lpstr>CÁc đặc điểm của table</vt:lpstr>
      <vt:lpstr>CÁc đặc điểm của table</vt:lpstr>
      <vt:lpstr>CÁc đặc điểm của table</vt:lpstr>
      <vt:lpstr>Thuộc tính - attribute </vt:lpstr>
      <vt:lpstr>Kiểu dữ liệu</vt:lpstr>
      <vt:lpstr>Các ràng buộc khác</vt:lpstr>
      <vt:lpstr>Các ràng buộc khác</vt:lpstr>
      <vt:lpstr>Xem xét hiệu suất thực thi CSDL</vt:lpstr>
      <vt:lpstr>Bài tập – xây dựng ERD - LDQH- CSDL </vt:lpstr>
      <vt:lpstr>Tổng kết</vt:lpstr>
      <vt:lpstr>Tổng kết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ICT</cp:lastModifiedBy>
  <cp:revision>1709</cp:revision>
  <dcterms:created xsi:type="dcterms:W3CDTF">2013-04-23T08:05:33Z</dcterms:created>
  <dcterms:modified xsi:type="dcterms:W3CDTF">2023-05-17T11:36:22Z</dcterms:modified>
</cp:coreProperties>
</file>