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5"/>
  </p:notesMasterIdLst>
  <p:sldIdLst>
    <p:sldId id="541" r:id="rId2"/>
    <p:sldId id="637" r:id="rId3"/>
    <p:sldId id="664" r:id="rId4"/>
    <p:sldId id="665" r:id="rId5"/>
    <p:sldId id="672" r:id="rId6"/>
    <p:sldId id="666" r:id="rId7"/>
    <p:sldId id="639" r:id="rId8"/>
    <p:sldId id="646" r:id="rId9"/>
    <p:sldId id="643" r:id="rId10"/>
    <p:sldId id="644" r:id="rId11"/>
    <p:sldId id="671" r:id="rId12"/>
    <p:sldId id="647" r:id="rId13"/>
    <p:sldId id="658" r:id="rId14"/>
    <p:sldId id="659" r:id="rId15"/>
    <p:sldId id="678" r:id="rId16"/>
    <p:sldId id="649" r:id="rId17"/>
    <p:sldId id="650" r:id="rId18"/>
    <p:sldId id="661" r:id="rId19"/>
    <p:sldId id="668" r:id="rId20"/>
    <p:sldId id="651" r:id="rId21"/>
    <p:sldId id="652" r:id="rId22"/>
    <p:sldId id="673" r:id="rId23"/>
    <p:sldId id="660" r:id="rId24"/>
    <p:sldId id="674" r:id="rId25"/>
    <p:sldId id="675" r:id="rId26"/>
    <p:sldId id="655" r:id="rId27"/>
    <p:sldId id="653" r:id="rId28"/>
    <p:sldId id="676" r:id="rId29"/>
    <p:sldId id="677" r:id="rId30"/>
    <p:sldId id="662" r:id="rId31"/>
    <p:sldId id="486" r:id="rId32"/>
    <p:sldId id="663" r:id="rId33"/>
    <p:sldId id="62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5A33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64" autoAdjust="0"/>
  </p:normalViewPr>
  <p:slideViewPr>
    <p:cSldViewPr>
      <p:cViewPr varScale="1">
        <p:scale>
          <a:sx n="67" d="100"/>
          <a:sy n="67" d="100"/>
        </p:scale>
        <p:origin x="139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B93C58-C1C1-D644-8C56-9568097A668E}" type="slidenum">
              <a:rPr lang="en-US"/>
              <a:pPr eaLnBrk="1" hangingPunct="1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Giảng viên có thể demo trong hệ quản trị CSDL </a:t>
            </a:r>
            <a:r>
              <a:rPr lang="en-US" smtClean="0"/>
              <a:t>MySQL </a:t>
            </a:r>
            <a:r>
              <a:rPr lang="en-US"/>
              <a:t>hoặc SQL </a:t>
            </a:r>
            <a:r>
              <a:rPr lang="en-US" smtClean="0"/>
              <a:t>Server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mtClean="0"/>
              <a:t>Thông thường chúng ta sử dụng </a:t>
            </a:r>
            <a:r>
              <a:rPr lang="vi-VN" smtClean="0">
                <a:solidFill>
                  <a:srgbClr val="FF0000"/>
                </a:solidFill>
              </a:rPr>
              <a:t>character set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smtClean="0"/>
              <a:t>là </a:t>
            </a:r>
            <a:r>
              <a:rPr lang="en-US" b="1" smtClean="0"/>
              <a:t>UTF8MB4</a:t>
            </a:r>
            <a:r>
              <a:rPr lang="en-US" smtClean="0"/>
              <a:t> </a:t>
            </a:r>
            <a:r>
              <a:rPr lang="vi-VN" smtClean="0"/>
              <a:t>và </a:t>
            </a:r>
            <a:r>
              <a:rPr lang="vi-VN" smtClean="0">
                <a:solidFill>
                  <a:srgbClr val="FF0000"/>
                </a:solidFill>
              </a:rPr>
              <a:t>col</a:t>
            </a:r>
            <a:r>
              <a:rPr lang="en-US" smtClean="0">
                <a:solidFill>
                  <a:srgbClr val="FF0000"/>
                </a:solidFill>
              </a:rPr>
              <a:t>late</a:t>
            </a:r>
            <a:r>
              <a:rPr lang="vi-VN" smtClean="0">
                <a:solidFill>
                  <a:srgbClr val="FF0000"/>
                </a:solidFill>
              </a:rPr>
              <a:t> </a:t>
            </a:r>
            <a:r>
              <a:rPr lang="en-US" smtClean="0"/>
              <a:t>là </a:t>
            </a:r>
            <a:r>
              <a:rPr lang="en-US" b="1" smtClean="0"/>
              <a:t>utf8mb4_vietnamese_ci</a:t>
            </a:r>
            <a:r>
              <a:rPr lang="en-US" smtClean="0"/>
              <a:t> </a:t>
            </a:r>
            <a:r>
              <a:rPr lang="vi-VN" smtClean="0"/>
              <a:t> để khi nhập tiếng Việt không bị lỗi font.</a:t>
            </a:r>
            <a:endParaRPr lang="en-US" sz="2600" smtClean="0">
              <a:solidFill>
                <a:srgbClr val="953735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15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Giảng viên có thể demo trong hệ quản trị CSDL MySQL hoặc SQL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15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7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81000" y="2133600"/>
            <a:ext cx="3276600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30040" y="4284596"/>
            <a:ext cx="4575048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762000" y="2743200"/>
            <a:ext cx="25146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2" y="218718"/>
            <a:ext cx="1502388" cy="52231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457200" y="6477000"/>
            <a:ext cx="4419600" cy="2889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898989"/>
                </a:solidFill>
                <a:latin typeface="Segoe UI" pitchFamily="34" charset="0"/>
                <a:cs typeface="Segoe UI" pitchFamily="34" charset="0"/>
              </a:rPr>
              <a:t>Slide 4 - Ngôn ngữ định</a:t>
            </a:r>
            <a:r>
              <a:rPr lang="en-US" sz="1400" baseline="0" smtClean="0">
                <a:solidFill>
                  <a:srgbClr val="898989"/>
                </a:solidFill>
                <a:latin typeface="Segoe UI" pitchFamily="34" charset="0"/>
                <a:cs typeface="Segoe UI" pitchFamily="34" charset="0"/>
              </a:rPr>
              <a:t> nghĩa dữ liệu</a:t>
            </a:r>
            <a:r>
              <a:rPr lang="en-US" sz="1400" smtClean="0">
                <a:solidFill>
                  <a:srgbClr val="898989"/>
                </a:solidFill>
                <a:latin typeface="Segoe UI" pitchFamily="34" charset="0"/>
                <a:cs typeface="Segoe UI" pitchFamily="34" charset="0"/>
              </a:rPr>
              <a:t> (DDL)</a:t>
            </a:r>
            <a:endParaRPr lang="en-US" sz="1400">
              <a:solidFill>
                <a:srgbClr val="898989"/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6477000"/>
            <a:ext cx="8229600" cy="0"/>
          </a:xfrm>
          <a:prstGeom prst="line">
            <a:avLst/>
          </a:prstGeom>
          <a:ln w="31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6.xml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953000"/>
            <a:ext cx="5105400" cy="990600"/>
          </a:xfrm>
        </p:spPr>
        <p:txBody>
          <a:bodyPr>
            <a:normAutofit fontScale="92500"/>
          </a:bodyPr>
          <a:lstStyle/>
          <a:p>
            <a:r>
              <a:rPr lang="en-US" smtClean="0"/>
              <a:t>Bài 4: ngôn ngữ định nghĩa dữ liệu ddl</a:t>
            </a:r>
          </a:p>
          <a:p>
            <a:r>
              <a:rPr lang="en-US"/>
              <a:t>Phần 1: câu lệnh </a:t>
            </a:r>
            <a:r>
              <a:rPr lang="en-US" smtClean="0"/>
              <a:t>tạo CSDL và tạo </a:t>
            </a:r>
            <a:r>
              <a:rPr lang="en-US"/>
              <a:t>bảng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Cơ sở dữ liệu</a:t>
            </a: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743200"/>
            <a:ext cx="1828800" cy="1828800"/>
          </a:xfr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kiểu dữ liệu trong my sql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985936"/>
              </p:ext>
            </p:extLst>
          </p:nvPr>
        </p:nvGraphicFramePr>
        <p:xfrm>
          <a:off x="381000" y="1539241"/>
          <a:ext cx="8458200" cy="4678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43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Kiểu DL</a:t>
                      </a:r>
                      <a:endParaRPr lang="en-US" sz="1600">
                        <a:effectLst/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KT</a:t>
                      </a:r>
                      <a:r>
                        <a:rPr lang="en-US" sz="1600" baseline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hước (byte)</a:t>
                      </a:r>
                      <a:endParaRPr lang="en-US" sz="1600">
                        <a:effectLst/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Giá</a:t>
                      </a:r>
                      <a:r>
                        <a:rPr lang="en-US" sz="1600" baseline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 trị min</a:t>
                      </a:r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/>
                      </a:r>
                      <a:b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</a:br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>(Signed)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Giá</a:t>
                      </a:r>
                      <a:r>
                        <a:rPr lang="en-US" sz="1600" baseline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 trị  max</a:t>
                      </a:r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/>
                      </a:r>
                      <a:b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</a:br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>(Signed)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Giá</a:t>
                      </a:r>
                      <a:r>
                        <a:rPr lang="en-US" sz="1600" baseline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 trị  min</a:t>
                      </a:r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/>
                      </a:r>
                      <a:b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</a:br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>(Unsigned)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Giá</a:t>
                      </a:r>
                      <a:r>
                        <a:rPr lang="en-US" sz="1600" baseline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 trị max</a:t>
                      </a:r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/>
                      </a:r>
                      <a:b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</a:br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>(Unsigned)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5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>TINYINT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>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>-128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>127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>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>255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>SMALLINT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>2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>-32768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>32767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>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>65535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>MEDIUMINT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>3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>-8388608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>8388607 to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>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>16777215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>INT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>4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>-2147483648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>2147483647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>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>4294967295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>BIGINT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>8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>-</a:t>
                      </a:r>
                      <a:r>
                        <a:rPr lang="en-US" sz="160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92233720368</a:t>
                      </a:r>
                    </a:p>
                    <a:p>
                      <a:pPr fontAlgn="t"/>
                      <a:r>
                        <a:rPr lang="en-US" sz="160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54775808</a:t>
                      </a:r>
                      <a:endParaRPr lang="en-US" sz="1600">
                        <a:effectLst/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9223372036854775807</a:t>
                      </a:r>
                      <a:endParaRPr lang="en-US" sz="1600">
                        <a:effectLst/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>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endParaRPr lang="en-US" sz="160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>FLOAT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>4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>-</a:t>
                      </a:r>
                      <a:r>
                        <a:rPr lang="en-US" sz="160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3.402823466E +</a:t>
                      </a:r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>38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> -</a:t>
                      </a:r>
                      <a:r>
                        <a:rPr lang="en-US" sz="160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1.175494351E -38</a:t>
                      </a:r>
                      <a:endParaRPr lang="en-US" sz="1600">
                        <a:effectLst/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> 1.175494351E-38 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>3.402823466E+38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8391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>DOUBLE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>8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>-</a:t>
                      </a:r>
                      <a:r>
                        <a:rPr lang="en-US" sz="160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1.7976931348</a:t>
                      </a:r>
                    </a:p>
                    <a:p>
                      <a:pPr fontAlgn="t"/>
                      <a:r>
                        <a:rPr lang="en-US" sz="160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623157E+308</a:t>
                      </a:r>
                      <a:endParaRPr lang="en-US" sz="1600">
                        <a:effectLst/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>-</a:t>
                      </a:r>
                      <a:r>
                        <a:rPr lang="en-US" sz="160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2.225073858</a:t>
                      </a:r>
                    </a:p>
                    <a:p>
                      <a:pPr fontAlgn="t"/>
                      <a:r>
                        <a:rPr lang="en-US" sz="160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5072014E-308</a:t>
                      </a:r>
                      <a:endParaRPr lang="en-US" sz="1600">
                        <a:effectLst/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>0, </a:t>
                      </a:r>
                      <a:r>
                        <a:rPr lang="en-US" sz="160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và</a:t>
                      </a:r>
                      <a:r>
                        <a:rPr lang="en-US" sz="1600" baseline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2.2250738</a:t>
                      </a:r>
                    </a:p>
                    <a:p>
                      <a:pPr fontAlgn="t"/>
                      <a:r>
                        <a:rPr lang="en-US" sz="160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585072014E-308</a:t>
                      </a:r>
                      <a:r>
                        <a:rPr lang="en-US" sz="1600">
                          <a:effectLst/>
                          <a:latin typeface="Segoe UI" pitchFamily="34" charset="0"/>
                          <a:cs typeface="Segoe UI" pitchFamily="34" charset="0"/>
                        </a:rPr>
                        <a:t> 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1.7976931348623157E+ 308</a:t>
                      </a:r>
                      <a:endParaRPr lang="en-US" sz="160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600" y="924580"/>
            <a:ext cx="502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5A33"/>
              </a:buClr>
              <a:buBlip>
                <a:blip r:embed="rId2"/>
              </a:buBlip>
            </a:pPr>
            <a:r>
              <a:rPr lang="en-US" sz="2800" smtClean="0">
                <a:solidFill>
                  <a:srgbClr val="953735"/>
                </a:solidFill>
                <a:latin typeface="Segoe UI" pitchFamily="34" charset="0"/>
                <a:cs typeface="Segoe UI" pitchFamily="34" charset="0"/>
              </a:rPr>
              <a:t>Dữ liệu kiểu số</a:t>
            </a:r>
            <a:endParaRPr lang="en-US" sz="2800">
              <a:solidFill>
                <a:srgbClr val="953735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654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kiểu dữ liệu trong my sql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914400"/>
            <a:ext cx="853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5A33"/>
              </a:buClr>
              <a:buBlip>
                <a:blip r:embed="rId2"/>
              </a:buBlip>
            </a:pPr>
            <a:r>
              <a:rPr lang="en-US" sz="2800">
                <a:solidFill>
                  <a:srgbClr val="953735"/>
                </a:solidFill>
                <a:latin typeface="Segoe UI" pitchFamily="34" charset="0"/>
                <a:cs typeface="Segoe UI" pitchFamily="34" charset="0"/>
              </a:rPr>
              <a:t>Dữ liệu </a:t>
            </a:r>
            <a:r>
              <a:rPr lang="en-US" sz="2800" smtClean="0">
                <a:solidFill>
                  <a:srgbClr val="953735"/>
                </a:solidFill>
                <a:latin typeface="Segoe UI" pitchFamily="34" charset="0"/>
                <a:cs typeface="Segoe UI" pitchFamily="34" charset="0"/>
              </a:rPr>
              <a:t>kiểu ngày/giờ và dữ liệu kiểu chuỗi</a:t>
            </a:r>
            <a:endParaRPr lang="en-US" sz="2800">
              <a:solidFill>
                <a:srgbClr val="953735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789236"/>
              </p:ext>
            </p:extLst>
          </p:nvPr>
        </p:nvGraphicFramePr>
        <p:xfrm>
          <a:off x="533400" y="1600200"/>
          <a:ext cx="82296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5108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Types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mtClean="0">
                          <a:effectLst/>
                        </a:rPr>
                        <a:t>Mô tả</a:t>
                      </a:r>
                      <a:r>
                        <a:rPr lang="en-US" baseline="0" smtClean="0">
                          <a:effectLst/>
                        </a:rPr>
                        <a:t> 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mtClean="0">
                          <a:effectLst/>
                        </a:rPr>
                        <a:t>Định</a:t>
                      </a:r>
                      <a:r>
                        <a:rPr lang="en-US" baseline="0" smtClean="0">
                          <a:effectLst/>
                        </a:rPr>
                        <a:t> dạng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mtClean="0">
                          <a:effectLst/>
                        </a:rPr>
                        <a:t>Phạm vi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439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DATETIME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mtClean="0">
                          <a:effectLst/>
                        </a:rPr>
                        <a:t>Sử dụng khi cần các giá trị chứa cả thông tin ngày và thời gian.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YYYY-MM-DD HH:MM:SS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'1000-01-01 00:00:00' to </a:t>
                      </a:r>
                      <a:endParaRPr lang="en-US" smtClean="0">
                        <a:effectLst/>
                      </a:endParaRPr>
                    </a:p>
                    <a:p>
                      <a:pPr fontAlgn="t"/>
                      <a:r>
                        <a:rPr lang="en-US" smtClean="0">
                          <a:effectLst/>
                        </a:rPr>
                        <a:t>'9999-12-31 </a:t>
                      </a:r>
                      <a:r>
                        <a:rPr lang="en-US">
                          <a:effectLst/>
                        </a:rPr>
                        <a:t>23:59:59'.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718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DATE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mtClean="0">
                          <a:effectLst/>
                        </a:rPr>
                        <a:t>Sử dụng khi chỉ cần thông tin ngày.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YYYY-MM-DD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'1000-01-01' </a:t>
                      </a:r>
                      <a:r>
                        <a:rPr lang="en-US" smtClean="0">
                          <a:effectLst/>
                        </a:rPr>
                        <a:t>to</a:t>
                      </a:r>
                    </a:p>
                    <a:p>
                      <a:pPr fontAlgn="t"/>
                      <a:r>
                        <a:rPr lang="en-US" smtClean="0">
                          <a:effectLst/>
                        </a:rPr>
                        <a:t>'9999-12-31</a:t>
                      </a:r>
                      <a:r>
                        <a:rPr lang="en-US">
                          <a:effectLst/>
                        </a:rPr>
                        <a:t>'.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4192">
                <a:tc>
                  <a:txBody>
                    <a:bodyPr/>
                    <a:lstStyle/>
                    <a:p>
                      <a:pPr fontAlgn="t"/>
                      <a:r>
                        <a:rPr lang="en-US" smtClean="0">
                          <a:effectLst/>
                        </a:rPr>
                        <a:t>CHAR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mtClean="0">
                          <a:effectLst/>
                        </a:rPr>
                        <a:t>Chứa các chuỗi </a:t>
                      </a:r>
                      <a:r>
                        <a:rPr lang="en-US" smtClean="0">
                          <a:effectLst/>
                        </a:rPr>
                        <a:t>có</a:t>
                      </a:r>
                      <a:r>
                        <a:rPr lang="en-US" baseline="0" smtClean="0">
                          <a:effectLst/>
                        </a:rPr>
                        <a:t> đ</a:t>
                      </a:r>
                      <a:r>
                        <a:rPr lang="vi-VN" smtClean="0">
                          <a:effectLst/>
                        </a:rPr>
                        <a:t>ộ dài được cố định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mtClean="0">
                          <a:effectLst/>
                        </a:rPr>
                        <a:t>Độ dài </a:t>
                      </a:r>
                      <a:r>
                        <a:rPr lang="en-US" smtClean="0">
                          <a:effectLst/>
                        </a:rPr>
                        <a:t>có</a:t>
                      </a:r>
                      <a:r>
                        <a:rPr lang="en-US" baseline="0" smtClean="0">
                          <a:effectLst/>
                        </a:rPr>
                        <a:t> thể </a:t>
                      </a:r>
                      <a:r>
                        <a:rPr lang="vi-VN" smtClean="0">
                          <a:effectLst/>
                        </a:rPr>
                        <a:t>từ 0 đến 255.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3522">
                <a:tc>
                  <a:txBody>
                    <a:bodyPr/>
                    <a:lstStyle/>
                    <a:p>
                      <a:pPr fontAlgn="t"/>
                      <a:r>
                        <a:rPr lang="en-US" smtClean="0">
                          <a:effectLst/>
                        </a:rPr>
                        <a:t>VARCHAR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mtClean="0">
                          <a:effectLst/>
                        </a:rPr>
                        <a:t>Chứa các chuỗi có độ dài thay đổi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mtClean="0">
                          <a:effectLst/>
                        </a:rPr>
                        <a:t>Giá trị từ 0 đến 255 </a:t>
                      </a:r>
                      <a:r>
                        <a:rPr lang="en-US" smtClean="0">
                          <a:effectLst/>
                        </a:rPr>
                        <a:t>(</a:t>
                      </a:r>
                      <a:r>
                        <a:rPr lang="vi-VN" smtClean="0">
                          <a:effectLst/>
                        </a:rPr>
                        <a:t>trước MySQL 5.0.3</a:t>
                      </a:r>
                      <a:r>
                        <a:rPr lang="en-US" smtClean="0">
                          <a:effectLst/>
                        </a:rPr>
                        <a:t>)</a:t>
                      </a:r>
                      <a:r>
                        <a:rPr lang="vi-VN" smtClean="0">
                          <a:effectLst/>
                        </a:rPr>
                        <a:t> và 0 đến 65.535 </a:t>
                      </a:r>
                      <a:endParaRPr lang="en-US" smtClean="0">
                        <a:effectLst/>
                      </a:endParaRPr>
                    </a:p>
                    <a:p>
                      <a:pPr fontAlgn="t"/>
                      <a:r>
                        <a:rPr lang="en-US" smtClean="0">
                          <a:effectLst/>
                        </a:rPr>
                        <a:t>(MySQL</a:t>
                      </a:r>
                      <a:r>
                        <a:rPr lang="vi-VN" smtClean="0">
                          <a:effectLst/>
                        </a:rPr>
                        <a:t> 5.0.3 trở lên</a:t>
                      </a:r>
                      <a:r>
                        <a:rPr lang="en-US" smtClean="0">
                          <a:effectLst/>
                        </a:rPr>
                        <a:t>)</a:t>
                      </a:r>
                      <a:r>
                        <a:rPr lang="vi-VN" smtClean="0">
                          <a:effectLst/>
                        </a:rPr>
                        <a:t>.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3530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buFontTx/>
              <a:buBlip>
                <a:blip r:embed="rId3"/>
              </a:buBlip>
            </a:pPr>
            <a:r>
              <a:rPr lang="en-US">
                <a:solidFill>
                  <a:srgbClr val="953735"/>
                </a:solidFill>
              </a:rPr>
              <a:t>Ngôn ngữ định nghĩa dữ liệu </a:t>
            </a:r>
            <a:r>
              <a:rPr lang="en-US" sz="2400">
                <a:latin typeface="Tahoma" charset="0"/>
                <a:cs typeface="Tahoma" charset="0"/>
              </a:rPr>
              <a:t>(</a:t>
            </a:r>
            <a:r>
              <a:rPr lang="en-US" sz="2400">
                <a:solidFill>
                  <a:srgbClr val="FF6600"/>
                </a:solidFill>
                <a:latin typeface="Tahoma" charset="0"/>
                <a:cs typeface="Tahoma" charset="0"/>
              </a:rPr>
              <a:t>DDL – Data Definition Language</a:t>
            </a:r>
            <a:r>
              <a:rPr lang="en-US" sz="2400">
                <a:latin typeface="Tahoma" charset="0"/>
                <a:cs typeface="Tahoma" charset="0"/>
              </a:rPr>
              <a:t>) </a:t>
            </a:r>
            <a:r>
              <a:rPr lang="en-US">
                <a:solidFill>
                  <a:srgbClr val="953735"/>
                </a:solidFill>
              </a:rPr>
              <a:t>gồm các lệnh cho phép tạo mới, thay đổi hoặc xóa các đối tượng trong cơ sở dữ liệu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CA" dirty="0">
                <a:solidFill>
                  <a:srgbClr val="953735"/>
                </a:solidFill>
              </a:rPr>
              <a:t>Các đối tượng bao gồm:</a:t>
            </a:r>
            <a:r>
              <a:rPr lang="en-CA" b="1" dirty="0">
                <a:solidFill>
                  <a:srgbClr val="953735"/>
                </a:solidFill>
              </a:rPr>
              <a:t> Database, Table, Index, Sequence, Function, Procedure, Trigger, View</a:t>
            </a:r>
            <a:endParaRPr lang="en-US" b="1">
              <a:solidFill>
                <a:srgbClr val="953735"/>
              </a:solidFill>
            </a:endParaRPr>
          </a:p>
          <a:p>
            <a:pPr>
              <a:lnSpc>
                <a:spcPct val="150000"/>
              </a:lnSpc>
              <a:buFontTx/>
              <a:buBlip>
                <a:blip r:embed="rId3"/>
              </a:buBlip>
            </a:pPr>
            <a:r>
              <a:rPr lang="vi-VN">
                <a:solidFill>
                  <a:srgbClr val="953735"/>
                </a:solidFill>
              </a:rPr>
              <a:t>Chúng ta cũng có thể định nghĩa các khoá (</a:t>
            </a:r>
            <a:r>
              <a:rPr lang="vi-VN" b="1">
                <a:solidFill>
                  <a:srgbClr val="953735"/>
                </a:solidFill>
              </a:rPr>
              <a:t>key</a:t>
            </a:r>
            <a:r>
              <a:rPr lang="vi-VN">
                <a:solidFill>
                  <a:srgbClr val="953735"/>
                </a:solidFill>
              </a:rPr>
              <a:t>), chỉ mục (</a:t>
            </a:r>
            <a:r>
              <a:rPr lang="vi-VN" b="1">
                <a:solidFill>
                  <a:srgbClr val="953735"/>
                </a:solidFill>
              </a:rPr>
              <a:t>index</a:t>
            </a:r>
            <a:r>
              <a:rPr lang="vi-VN">
                <a:solidFill>
                  <a:srgbClr val="953735"/>
                </a:solidFill>
              </a:rPr>
              <a:t>), chỉ định các liên kết giữa các bảng và thiết lập các quan hệ ràng buộc giữa các bảng trong CSDL </a:t>
            </a:r>
            <a:endParaRPr lang="en-US">
              <a:solidFill>
                <a:srgbClr val="953735"/>
              </a:solidFill>
            </a:endParaRPr>
          </a:p>
        </p:txBody>
      </p:sp>
      <p:sp>
        <p:nvSpPr>
          <p:cNvPr id="256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cs typeface="Tahoma" charset="0"/>
              </a:rPr>
              <a:t>Ngôn ngữ định nghĩa dữ liệu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88925"/>
          </a:xfrm>
        </p:spPr>
        <p:txBody>
          <a:bodyPr/>
          <a:lstStyle/>
          <a:p>
            <a:fld id="{8AACEE26-D979-411F-B229-D9F26BAEDF0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01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Nguyên tắc khi đặt tên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  <a:buBlip>
                <a:blip r:embed="rId2"/>
              </a:buBlip>
            </a:pPr>
            <a:r>
              <a:rPr lang="en-CA" sz="2600" smtClean="0">
                <a:solidFill>
                  <a:srgbClr val="953735"/>
                </a:solidFill>
              </a:rPr>
              <a:t>Kí </a:t>
            </a:r>
            <a:r>
              <a:rPr lang="en-CA" sz="2600" dirty="0">
                <a:solidFill>
                  <a:srgbClr val="953735"/>
                </a:solidFill>
              </a:rPr>
              <a:t>tự đầu tiên của một định danh phải là một kí tự chữ cái theo chuẩn Unicode 2.0, hoặc dấu (_), hoặc dấu @ (tên biến), hoặc # (bảng tạm). </a:t>
            </a:r>
          </a:p>
          <a:p>
            <a:pPr>
              <a:lnSpc>
                <a:spcPct val="140000"/>
              </a:lnSpc>
              <a:buBlip>
                <a:blip r:embed="rId2"/>
              </a:buBlip>
            </a:pPr>
            <a:r>
              <a:rPr lang="en-CA" sz="2600" smtClean="0">
                <a:solidFill>
                  <a:srgbClr val="953735"/>
                </a:solidFill>
              </a:rPr>
              <a:t>Không được </a:t>
            </a:r>
            <a:r>
              <a:rPr lang="en-CA" sz="2600" dirty="0">
                <a:solidFill>
                  <a:srgbClr val="953735"/>
                </a:solidFill>
              </a:rPr>
              <a:t>trùng với các từ khoá và từ dành riêng của ngôn ngữ T-SQL.</a:t>
            </a:r>
          </a:p>
          <a:p>
            <a:pPr>
              <a:lnSpc>
                <a:spcPct val="140000"/>
              </a:lnSpc>
              <a:buBlip>
                <a:blip r:embed="rId2"/>
              </a:buBlip>
            </a:pPr>
            <a:r>
              <a:rPr lang="en-CA" sz="2600" dirty="0">
                <a:solidFill>
                  <a:srgbClr val="953735"/>
                </a:solidFill>
              </a:rPr>
              <a:t>Không chứa các kí tự đặt biệt +, -, *, /, !, ~, | ....</a:t>
            </a:r>
          </a:p>
          <a:p>
            <a:pPr>
              <a:lnSpc>
                <a:spcPct val="140000"/>
              </a:lnSpc>
              <a:buBlip>
                <a:blip r:embed="rId2"/>
              </a:buBlip>
            </a:pPr>
            <a:r>
              <a:rPr lang="en-CA" sz="2600" dirty="0">
                <a:solidFill>
                  <a:srgbClr val="953735"/>
                </a:solidFill>
              </a:rPr>
              <a:t>Ví dụ tên hợp lệ: Nhan_vien, _PhongBan</a:t>
            </a:r>
          </a:p>
          <a:p>
            <a:pPr>
              <a:lnSpc>
                <a:spcPct val="140000"/>
              </a:lnSpc>
              <a:buBlip>
                <a:blip r:embed="rId2"/>
              </a:buBlip>
            </a:pPr>
            <a:r>
              <a:rPr lang="en-CA" sz="2600" dirty="0">
                <a:solidFill>
                  <a:srgbClr val="953735"/>
                </a:solidFill>
              </a:rPr>
              <a:t>Tên không hợp lệ: [%], SELECT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8129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Tạo cơ sở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buBlip>
                <a:blip r:embed="rId3"/>
              </a:buBlip>
            </a:pPr>
            <a:r>
              <a:rPr lang="en-US" sz="2600">
                <a:solidFill>
                  <a:srgbClr val="953735"/>
                </a:solidFill>
              </a:rPr>
              <a:t>Cú pháp</a:t>
            </a:r>
            <a:r>
              <a:rPr lang="en-US" sz="2600" smtClean="0">
                <a:solidFill>
                  <a:srgbClr val="953735"/>
                </a:solidFill>
              </a:rPr>
              <a:t>:</a:t>
            </a:r>
          </a:p>
          <a:p>
            <a:pPr marL="457200" indent="0" latinLnBrk="1">
              <a:lnSpc>
                <a:spcPct val="130000"/>
              </a:lnSpc>
              <a:buNone/>
            </a:pPr>
            <a:r>
              <a:rPr lang="en-US" sz="2600">
                <a:solidFill>
                  <a:srgbClr val="0000FF"/>
                </a:solidFill>
              </a:rPr>
              <a:t>CREATE DATABASE</a:t>
            </a:r>
            <a:r>
              <a:rPr lang="en-US">
                <a:solidFill>
                  <a:srgbClr val="00B050"/>
                </a:solidFill>
              </a:rPr>
              <a:t> </a:t>
            </a:r>
            <a:r>
              <a:rPr lang="en-US" sz="2400"/>
              <a:t>[</a:t>
            </a:r>
            <a:r>
              <a:rPr lang="en-US" sz="2400">
                <a:solidFill>
                  <a:srgbClr val="FF0000"/>
                </a:solidFill>
              </a:rPr>
              <a:t>IF NOT EXISTS</a:t>
            </a:r>
            <a:r>
              <a:rPr lang="en-US" sz="2400"/>
              <a:t>] </a:t>
            </a:r>
            <a:r>
              <a:rPr lang="en-US">
                <a:solidFill>
                  <a:srgbClr val="00B050"/>
                </a:solidFill>
              </a:rPr>
              <a:t>database_name</a:t>
            </a:r>
          </a:p>
          <a:p>
            <a:pPr marL="457200" indent="0" latinLnBrk="1">
              <a:lnSpc>
                <a:spcPct val="130000"/>
              </a:lnSpc>
              <a:buNone/>
            </a:pPr>
            <a:r>
              <a:rPr lang="en-US" sz="2400"/>
              <a:t>[</a:t>
            </a:r>
            <a:r>
              <a:rPr lang="en-US" sz="2400">
                <a:solidFill>
                  <a:srgbClr val="FF0000"/>
                </a:solidFill>
              </a:rPr>
              <a:t>CHARACTER SET </a:t>
            </a:r>
            <a:r>
              <a:rPr lang="en-US" sz="2400">
                <a:solidFill>
                  <a:schemeClr val="accent2"/>
                </a:solidFill>
              </a:rPr>
              <a:t>charset_name</a:t>
            </a:r>
            <a:r>
              <a:rPr lang="en-US" sz="2400"/>
              <a:t>]</a:t>
            </a:r>
          </a:p>
          <a:p>
            <a:pPr marL="457200" indent="0" latinLnBrk="1">
              <a:lnSpc>
                <a:spcPct val="130000"/>
              </a:lnSpc>
              <a:buNone/>
            </a:pPr>
            <a:r>
              <a:rPr lang="en-US" sz="2400"/>
              <a:t>[</a:t>
            </a:r>
            <a:r>
              <a:rPr lang="en-US" sz="2400">
                <a:solidFill>
                  <a:srgbClr val="FF0000"/>
                </a:solidFill>
              </a:rPr>
              <a:t>COLLATE</a:t>
            </a:r>
            <a:r>
              <a:rPr lang="en-US" sz="2400"/>
              <a:t> </a:t>
            </a:r>
            <a:r>
              <a:rPr lang="en-US" sz="2400">
                <a:solidFill>
                  <a:schemeClr val="accent2"/>
                </a:solidFill>
              </a:rPr>
              <a:t>collation_name</a:t>
            </a:r>
            <a:r>
              <a:rPr lang="en-US" sz="2400" smtClean="0"/>
              <a:t>] ;</a:t>
            </a:r>
            <a:endParaRPr lang="en-US" sz="2400"/>
          </a:p>
          <a:p>
            <a:pPr>
              <a:lnSpc>
                <a:spcPct val="130000"/>
              </a:lnSpc>
              <a:buFontTx/>
              <a:buBlip>
                <a:blip r:embed="rId3"/>
              </a:buBlip>
            </a:pPr>
            <a:r>
              <a:rPr lang="vi-VN">
                <a:solidFill>
                  <a:srgbClr val="953735"/>
                </a:solidFill>
              </a:rPr>
              <a:t>Trongđó: </a:t>
            </a:r>
          </a:p>
          <a:p>
            <a:pPr marL="796925" lvl="1" indent="-339725">
              <a:lnSpc>
                <a:spcPct val="130000"/>
              </a:lnSpc>
              <a:spcBef>
                <a:spcPts val="600"/>
              </a:spcBef>
              <a:buFontTx/>
              <a:buBlip>
                <a:blip r:embed="rId4"/>
              </a:buBlip>
            </a:pPr>
            <a:r>
              <a:rPr lang="en-US" smtClean="0">
                <a:solidFill>
                  <a:srgbClr val="00B050"/>
                </a:solidFill>
              </a:rPr>
              <a:t>database</a:t>
            </a:r>
            <a:r>
              <a:rPr lang="vi-VN" smtClean="0">
                <a:solidFill>
                  <a:srgbClr val="00B050"/>
                </a:solidFill>
              </a:rPr>
              <a:t>_name</a:t>
            </a:r>
            <a:r>
              <a:rPr lang="vi-VN" smtClean="0"/>
              <a:t> </a:t>
            </a:r>
            <a:r>
              <a:rPr lang="vi-VN"/>
              <a:t>là tên </a:t>
            </a:r>
            <a:r>
              <a:rPr lang="en-US" smtClean="0"/>
              <a:t>CSDL</a:t>
            </a:r>
            <a:r>
              <a:rPr lang="vi-VN" smtClean="0"/>
              <a:t> </a:t>
            </a:r>
            <a:r>
              <a:rPr lang="vi-VN"/>
              <a:t>cần tạo, </a:t>
            </a:r>
          </a:p>
          <a:p>
            <a:pPr marL="796925" lvl="1" indent="-339725">
              <a:lnSpc>
                <a:spcPct val="130000"/>
              </a:lnSpc>
              <a:spcBef>
                <a:spcPts val="600"/>
              </a:spcBef>
              <a:buFontTx/>
              <a:buBlip>
                <a:blip r:embed="rId4"/>
              </a:buBlip>
            </a:pPr>
            <a:r>
              <a:rPr lang="en-US">
                <a:solidFill>
                  <a:srgbClr val="FF0000"/>
                </a:solidFill>
              </a:rPr>
              <a:t>IF NOT </a:t>
            </a:r>
            <a:r>
              <a:rPr lang="en-US" smtClean="0">
                <a:solidFill>
                  <a:srgbClr val="FF0000"/>
                </a:solidFill>
              </a:rPr>
              <a:t>EXISTS</a:t>
            </a:r>
            <a:r>
              <a:rPr lang="vi-VN" sz="2800" smtClean="0">
                <a:solidFill>
                  <a:srgbClr val="00B050"/>
                </a:solidFill>
              </a:rPr>
              <a:t> </a:t>
            </a:r>
            <a:r>
              <a:rPr lang="en-US" smtClean="0"/>
              <a:t>là chỉ</a:t>
            </a:r>
            <a:r>
              <a:rPr lang="vi-VN" smtClean="0"/>
              <a:t> </a:t>
            </a:r>
            <a:r>
              <a:rPr lang="en-US" smtClean="0"/>
              <a:t>tạo CSDL khi chưa tồn tại CSDL</a:t>
            </a:r>
            <a:r>
              <a:rPr lang="vi-VN" smtClean="0"/>
              <a:t> đ</a:t>
            </a:r>
            <a:r>
              <a:rPr lang="en-US" smtClean="0"/>
              <a:t>ó.</a:t>
            </a:r>
            <a:r>
              <a:rPr lang="vi-VN" smtClean="0"/>
              <a:t> </a:t>
            </a:r>
            <a:endParaRPr lang="vi-VN"/>
          </a:p>
          <a:p>
            <a:pPr marL="796925" lvl="1" indent="-339725">
              <a:lnSpc>
                <a:spcPct val="130000"/>
              </a:lnSpc>
              <a:spcBef>
                <a:spcPts val="600"/>
              </a:spcBef>
              <a:buFontTx/>
              <a:buBlip>
                <a:blip r:embed="rId4"/>
              </a:buBlip>
            </a:pPr>
            <a:r>
              <a:rPr lang="en-US">
                <a:solidFill>
                  <a:srgbClr val="FF0000"/>
                </a:solidFill>
              </a:rPr>
              <a:t>CHARACTER SET </a:t>
            </a:r>
            <a:r>
              <a:rPr lang="en-US" smtClean="0">
                <a:solidFill>
                  <a:schemeClr val="accent2"/>
                </a:solidFill>
              </a:rPr>
              <a:t>charset_name </a:t>
            </a:r>
          </a:p>
          <a:p>
            <a:pPr marL="796925" lvl="1" indent="-339725">
              <a:lnSpc>
                <a:spcPct val="130000"/>
              </a:lnSpc>
              <a:spcBef>
                <a:spcPts val="600"/>
              </a:spcBef>
              <a:buFontTx/>
              <a:buBlip>
                <a:blip r:embed="rId4"/>
              </a:buBlip>
            </a:pPr>
            <a:r>
              <a:rPr lang="en-US" smtClean="0">
                <a:solidFill>
                  <a:srgbClr val="FF0000"/>
                </a:solidFill>
              </a:rPr>
              <a:t>COLLATE</a:t>
            </a:r>
            <a:r>
              <a:rPr lang="en-US" smtClean="0"/>
              <a:t> </a:t>
            </a:r>
            <a:r>
              <a:rPr lang="en-US" smtClean="0">
                <a:solidFill>
                  <a:schemeClr val="accent2"/>
                </a:solidFill>
              </a:rPr>
              <a:t>collation_name</a:t>
            </a:r>
            <a:endParaRPr lang="en-US" smtClean="0">
              <a:solidFill>
                <a:srgbClr val="CC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940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Dùng </a:t>
            </a:r>
            <a:r>
              <a:rPr lang="en-US"/>
              <a:t>cơ sở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Blip>
                <a:blip r:embed="rId3"/>
              </a:buBlip>
            </a:pPr>
            <a:r>
              <a:rPr lang="vi-VN" sz="2600">
                <a:solidFill>
                  <a:srgbClr val="953735"/>
                </a:solidFill>
              </a:rPr>
              <a:t>Trong MySQL để </a:t>
            </a:r>
            <a:r>
              <a:rPr lang="vi-VN" sz="2600" smtClean="0">
                <a:solidFill>
                  <a:srgbClr val="953735"/>
                </a:solidFill>
              </a:rPr>
              <a:t>chỉ</a:t>
            </a:r>
            <a:r>
              <a:rPr lang="en-US" sz="2600">
                <a:solidFill>
                  <a:srgbClr val="953735"/>
                </a:solidFill>
              </a:rPr>
              <a:t> </a:t>
            </a:r>
            <a:r>
              <a:rPr lang="en-US" sz="2600" smtClean="0">
                <a:solidFill>
                  <a:srgbClr val="953735"/>
                </a:solidFill>
              </a:rPr>
              <a:t>định </a:t>
            </a:r>
            <a:r>
              <a:rPr lang="vi-VN" sz="2600" smtClean="0">
                <a:solidFill>
                  <a:srgbClr val="953735"/>
                </a:solidFill>
              </a:rPr>
              <a:t>database </a:t>
            </a:r>
            <a:r>
              <a:rPr lang="en-US" sz="2600">
                <a:solidFill>
                  <a:srgbClr val="953735"/>
                </a:solidFill>
              </a:rPr>
              <a:t>mặc </a:t>
            </a:r>
            <a:r>
              <a:rPr lang="en-US" sz="2600" smtClean="0">
                <a:solidFill>
                  <a:srgbClr val="953735"/>
                </a:solidFill>
              </a:rPr>
              <a:t>định,</a:t>
            </a:r>
            <a:r>
              <a:rPr lang="vi-VN" sz="2600" smtClean="0">
                <a:solidFill>
                  <a:srgbClr val="953735"/>
                </a:solidFill>
              </a:rPr>
              <a:t> </a:t>
            </a:r>
            <a:r>
              <a:rPr lang="vi-VN" sz="2600">
                <a:solidFill>
                  <a:srgbClr val="953735"/>
                </a:solidFill>
              </a:rPr>
              <a:t>ta </a:t>
            </a:r>
            <a:r>
              <a:rPr lang="vi-VN" sz="2600" smtClean="0">
                <a:solidFill>
                  <a:srgbClr val="953735"/>
                </a:solidFill>
              </a:rPr>
              <a:t>sử </a:t>
            </a:r>
            <a:r>
              <a:rPr lang="vi-VN" sz="2600">
                <a:solidFill>
                  <a:srgbClr val="953735"/>
                </a:solidFill>
              </a:rPr>
              <a:t>dụng cú pháp sau</a:t>
            </a:r>
            <a:r>
              <a:rPr lang="vi-VN" sz="2600" smtClean="0">
                <a:solidFill>
                  <a:srgbClr val="953735"/>
                </a:solidFill>
              </a:rPr>
              <a:t>:</a:t>
            </a:r>
            <a:endParaRPr lang="en-US" sz="2600" smtClean="0">
              <a:solidFill>
                <a:srgbClr val="953735"/>
              </a:solidFill>
            </a:endParaRPr>
          </a:p>
          <a:p>
            <a:pPr marL="457200" indent="0" latinLnBrk="1">
              <a:lnSpc>
                <a:spcPct val="130000"/>
              </a:lnSpc>
              <a:buNone/>
            </a:pPr>
            <a:r>
              <a:rPr lang="en-US" sz="2600" smtClean="0">
                <a:solidFill>
                  <a:srgbClr val="0000FF"/>
                </a:solidFill>
              </a:rPr>
              <a:t>USE</a:t>
            </a:r>
            <a:r>
              <a:rPr lang="en-US" sz="2400" smtClean="0"/>
              <a:t> </a:t>
            </a:r>
            <a:r>
              <a:rPr lang="en-US" smtClean="0">
                <a:solidFill>
                  <a:srgbClr val="00B050"/>
                </a:solidFill>
              </a:rPr>
              <a:t>database_name;</a:t>
            </a:r>
            <a:endParaRPr lang="en-US">
              <a:solidFill>
                <a:srgbClr val="00B050"/>
              </a:solidFill>
            </a:endParaRPr>
          </a:p>
          <a:p>
            <a:pPr>
              <a:lnSpc>
                <a:spcPct val="130000"/>
              </a:lnSpc>
              <a:buFontTx/>
              <a:buBlip>
                <a:blip r:embed="rId3"/>
              </a:buBlip>
            </a:pPr>
            <a:r>
              <a:rPr lang="en-US" smtClean="0">
                <a:solidFill>
                  <a:srgbClr val="953735"/>
                </a:solidFill>
              </a:rPr>
              <a:t>Ví dụ:</a:t>
            </a:r>
            <a:r>
              <a:rPr lang="vi-VN" smtClean="0">
                <a:solidFill>
                  <a:srgbClr val="953735"/>
                </a:solidFill>
              </a:rPr>
              <a:t> </a:t>
            </a:r>
            <a:endParaRPr lang="vi-VN">
              <a:solidFill>
                <a:srgbClr val="953735"/>
              </a:solidFill>
            </a:endParaRPr>
          </a:p>
          <a:p>
            <a:pPr marL="457200" indent="0" latinLnBrk="1">
              <a:lnSpc>
                <a:spcPct val="130000"/>
              </a:lnSpc>
              <a:buNone/>
            </a:pPr>
            <a:r>
              <a:rPr lang="en-US" sz="2400">
                <a:solidFill>
                  <a:srgbClr val="0000FF"/>
                </a:solidFill>
              </a:rPr>
              <a:t>CREATE DATABASE</a:t>
            </a:r>
            <a:r>
              <a:rPr lang="en-US" sz="2400">
                <a:solidFill>
                  <a:srgbClr val="00B050"/>
                </a:solidFill>
              </a:rPr>
              <a:t> </a:t>
            </a:r>
            <a:r>
              <a:rPr lang="en-US" sz="2400" smtClean="0">
                <a:solidFill>
                  <a:srgbClr val="FF0000"/>
                </a:solidFill>
              </a:rPr>
              <a:t>IF </a:t>
            </a:r>
            <a:r>
              <a:rPr lang="en-US" sz="2400">
                <a:solidFill>
                  <a:srgbClr val="FF0000"/>
                </a:solidFill>
              </a:rPr>
              <a:t>NOT </a:t>
            </a:r>
            <a:r>
              <a:rPr lang="en-US" sz="2400" smtClean="0">
                <a:solidFill>
                  <a:srgbClr val="FF0000"/>
                </a:solidFill>
              </a:rPr>
              <a:t>EXISTS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00B050"/>
                </a:solidFill>
              </a:rPr>
              <a:t>quan_ly_ban_hang</a:t>
            </a:r>
            <a:endParaRPr lang="en-US" sz="2400">
              <a:solidFill>
                <a:srgbClr val="00B050"/>
              </a:solidFill>
            </a:endParaRPr>
          </a:p>
          <a:p>
            <a:pPr marL="457200" indent="0" latinLnBrk="1">
              <a:lnSpc>
                <a:spcPct val="130000"/>
              </a:lnSpc>
              <a:buNone/>
            </a:pPr>
            <a:r>
              <a:rPr lang="en-US" sz="2400" smtClean="0">
                <a:solidFill>
                  <a:srgbClr val="FF0000"/>
                </a:solidFill>
              </a:rPr>
              <a:t>CHARACTER </a:t>
            </a:r>
            <a:r>
              <a:rPr lang="en-US" sz="2400">
                <a:solidFill>
                  <a:srgbClr val="FF0000"/>
                </a:solidFill>
              </a:rPr>
              <a:t>SET </a:t>
            </a:r>
            <a:r>
              <a:rPr lang="en-US" sz="2400" smtClean="0">
                <a:solidFill>
                  <a:schemeClr val="accent2"/>
                </a:solidFill>
              </a:rPr>
              <a:t>UTF8MB4</a:t>
            </a:r>
            <a:endParaRPr lang="en-US" sz="2400"/>
          </a:p>
          <a:p>
            <a:pPr marL="457200" indent="0" latinLnBrk="1">
              <a:lnSpc>
                <a:spcPct val="130000"/>
              </a:lnSpc>
              <a:buNone/>
            </a:pPr>
            <a:r>
              <a:rPr lang="en-US" sz="2400" smtClean="0">
                <a:solidFill>
                  <a:srgbClr val="FF0000"/>
                </a:solidFill>
              </a:rPr>
              <a:t>COLLATE</a:t>
            </a:r>
            <a:r>
              <a:rPr lang="en-US" sz="2400" smtClean="0"/>
              <a:t> </a:t>
            </a:r>
            <a:r>
              <a:rPr lang="en-US" sz="2400" smtClean="0">
                <a:solidFill>
                  <a:schemeClr val="accent2"/>
                </a:solidFill>
              </a:rPr>
              <a:t>utf8mb4_vietnamese_ci</a:t>
            </a:r>
            <a:r>
              <a:rPr lang="en-US" sz="2400" smtClean="0"/>
              <a:t> </a:t>
            </a:r>
            <a:r>
              <a:rPr lang="en-US" sz="2400"/>
              <a:t>;</a:t>
            </a:r>
          </a:p>
          <a:p>
            <a:pPr marL="457200" lvl="1" indent="0">
              <a:lnSpc>
                <a:spcPct val="130000"/>
              </a:lnSpc>
              <a:spcBef>
                <a:spcPts val="600"/>
              </a:spcBef>
              <a:buNone/>
            </a:pPr>
            <a:endParaRPr lang="en-US" smtClean="0">
              <a:solidFill>
                <a:srgbClr val="CC0066"/>
              </a:solidFill>
            </a:endParaRPr>
          </a:p>
          <a:p>
            <a:pPr marL="45720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>
                <a:solidFill>
                  <a:srgbClr val="0000FF"/>
                </a:solidFill>
              </a:rPr>
              <a:t>USE</a:t>
            </a:r>
            <a:r>
              <a:rPr lang="en-US" sz="2000"/>
              <a:t> </a:t>
            </a:r>
            <a:r>
              <a:rPr lang="en-US" smtClean="0">
                <a:solidFill>
                  <a:srgbClr val="00B050"/>
                </a:solidFill>
              </a:rPr>
              <a:t>quan_ly_ban_hang;</a:t>
            </a:r>
            <a:endParaRPr lang="en-US" smtClean="0">
              <a:solidFill>
                <a:srgbClr val="CC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09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4864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Tx/>
              <a:buBlip>
                <a:blip r:embed="rId3"/>
              </a:buBlip>
            </a:pPr>
            <a:r>
              <a:rPr lang="vi-VN" sz="2600">
                <a:solidFill>
                  <a:srgbClr val="0000FF"/>
                </a:solidFill>
              </a:rPr>
              <a:t>CREATE TABLE </a:t>
            </a:r>
            <a:r>
              <a:rPr lang="en-US" sz="2600">
                <a:solidFill>
                  <a:srgbClr val="0000FF"/>
                </a:solidFill>
              </a:rPr>
              <a:t> </a:t>
            </a:r>
            <a:r>
              <a:rPr lang="vi-VN">
                <a:solidFill>
                  <a:srgbClr val="00B050"/>
                </a:solidFill>
              </a:rPr>
              <a:t>table_name</a:t>
            </a:r>
            <a:r>
              <a:rPr lang="vi-VN">
                <a:solidFill>
                  <a:srgbClr val="CC0066"/>
                </a:solidFill>
              </a:rPr>
              <a:t> ( 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>
                <a:solidFill>
                  <a:srgbClr val="CC0066"/>
                </a:solidFill>
              </a:rPr>
              <a:t>		</a:t>
            </a:r>
            <a:r>
              <a:rPr lang="vi-VN">
                <a:solidFill>
                  <a:srgbClr val="00B050"/>
                </a:solidFill>
              </a:rPr>
              <a:t>column_name1</a:t>
            </a:r>
            <a:r>
              <a:rPr lang="en-US">
                <a:solidFill>
                  <a:srgbClr val="CC0066"/>
                </a:solidFill>
              </a:rPr>
              <a:t> </a:t>
            </a:r>
            <a:r>
              <a:rPr lang="en-US" smtClean="0">
                <a:solidFill>
                  <a:srgbClr val="CC0066"/>
                </a:solidFill>
              </a:rPr>
              <a:t> </a:t>
            </a:r>
            <a:r>
              <a:rPr lang="vi-VN" smtClean="0">
                <a:solidFill>
                  <a:schemeClr val="accent2"/>
                </a:solidFill>
              </a:rPr>
              <a:t>data_type</a:t>
            </a:r>
            <a:r>
              <a:rPr lang="en-US" smtClean="0">
                <a:solidFill>
                  <a:schemeClr val="accent2"/>
                </a:solidFill>
              </a:rPr>
              <a:t> </a:t>
            </a:r>
            <a:r>
              <a:rPr lang="vi-VN" smtClean="0">
                <a:solidFill>
                  <a:srgbClr val="7030A0"/>
                </a:solidFill>
              </a:rPr>
              <a:t>[option]</a:t>
            </a:r>
            <a:r>
              <a:rPr lang="vi-VN" smtClean="0">
                <a:solidFill>
                  <a:srgbClr val="CC0066"/>
                </a:solidFill>
              </a:rPr>
              <a:t>, </a:t>
            </a:r>
            <a:endParaRPr lang="vi-VN">
              <a:solidFill>
                <a:srgbClr val="CC0066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>
                <a:solidFill>
                  <a:srgbClr val="CC0066"/>
                </a:solidFill>
              </a:rPr>
              <a:t>		</a:t>
            </a:r>
            <a:r>
              <a:rPr lang="vi-VN">
                <a:solidFill>
                  <a:srgbClr val="00B050"/>
                </a:solidFill>
              </a:rPr>
              <a:t>column_name2</a:t>
            </a:r>
            <a:r>
              <a:rPr lang="vi-VN">
                <a:solidFill>
                  <a:srgbClr val="CC0066"/>
                </a:solidFill>
              </a:rPr>
              <a:t> </a:t>
            </a:r>
            <a:r>
              <a:rPr lang="en-US">
                <a:solidFill>
                  <a:srgbClr val="CC0066"/>
                </a:solidFill>
              </a:rPr>
              <a:t> </a:t>
            </a:r>
            <a:r>
              <a:rPr lang="vi-VN" smtClean="0">
                <a:solidFill>
                  <a:schemeClr val="accent2"/>
                </a:solidFill>
              </a:rPr>
              <a:t>data_type</a:t>
            </a:r>
            <a:r>
              <a:rPr lang="en-US" smtClean="0">
                <a:solidFill>
                  <a:schemeClr val="accent2"/>
                </a:solidFill>
              </a:rPr>
              <a:t> </a:t>
            </a:r>
            <a:r>
              <a:rPr lang="vi-VN" smtClean="0">
                <a:solidFill>
                  <a:srgbClr val="7030A0"/>
                </a:solidFill>
              </a:rPr>
              <a:t>[</a:t>
            </a:r>
            <a:r>
              <a:rPr lang="vi-VN">
                <a:solidFill>
                  <a:srgbClr val="7030A0"/>
                </a:solidFill>
              </a:rPr>
              <a:t>option</a:t>
            </a:r>
            <a:r>
              <a:rPr lang="vi-VN" smtClean="0">
                <a:solidFill>
                  <a:srgbClr val="7030A0"/>
                </a:solidFill>
              </a:rPr>
              <a:t>]</a:t>
            </a:r>
            <a:r>
              <a:rPr lang="vi-VN" smtClean="0">
                <a:solidFill>
                  <a:srgbClr val="CC0066"/>
                </a:solidFill>
              </a:rPr>
              <a:t>, </a:t>
            </a:r>
            <a:endParaRPr lang="vi-VN">
              <a:solidFill>
                <a:srgbClr val="CC0066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>
                <a:solidFill>
                  <a:srgbClr val="CC0066"/>
                </a:solidFill>
              </a:rPr>
              <a:t>		</a:t>
            </a:r>
            <a:r>
              <a:rPr lang="vi-VN">
                <a:solidFill>
                  <a:srgbClr val="CC0066"/>
                </a:solidFill>
              </a:rPr>
              <a:t>.......)</a:t>
            </a:r>
            <a:r>
              <a:rPr lang="vi-VN" b="1">
                <a:solidFill>
                  <a:srgbClr val="CC0066"/>
                </a:solidFill>
              </a:rPr>
              <a:t>;</a:t>
            </a:r>
            <a:r>
              <a:rPr lang="vi-VN">
                <a:solidFill>
                  <a:srgbClr val="CC0066"/>
                </a:solidFill>
              </a:rPr>
              <a:t> </a:t>
            </a:r>
          </a:p>
          <a:p>
            <a:pPr>
              <a:lnSpc>
                <a:spcPct val="150000"/>
              </a:lnSpc>
              <a:buFontTx/>
              <a:buBlip>
                <a:blip r:embed="rId3"/>
              </a:buBlip>
            </a:pPr>
            <a:r>
              <a:rPr lang="vi-VN">
                <a:solidFill>
                  <a:srgbClr val="953735"/>
                </a:solidFill>
              </a:rPr>
              <a:t>Trongđó: </a:t>
            </a:r>
          </a:p>
          <a:p>
            <a:pPr marL="796925" lvl="1" indent="-339725">
              <a:lnSpc>
                <a:spcPct val="120000"/>
              </a:lnSpc>
              <a:spcBef>
                <a:spcPts val="600"/>
              </a:spcBef>
              <a:buFontTx/>
              <a:buBlip>
                <a:blip r:embed="rId4"/>
              </a:buBlip>
            </a:pPr>
            <a:r>
              <a:rPr lang="vi-VN">
                <a:solidFill>
                  <a:srgbClr val="00B050"/>
                </a:solidFill>
              </a:rPr>
              <a:t>table_name</a:t>
            </a:r>
            <a:r>
              <a:rPr lang="vi-VN"/>
              <a:t> là tên bảng cần tạo, </a:t>
            </a:r>
          </a:p>
          <a:p>
            <a:pPr marL="796925" lvl="1" indent="-339725">
              <a:lnSpc>
                <a:spcPct val="120000"/>
              </a:lnSpc>
              <a:spcBef>
                <a:spcPts val="600"/>
              </a:spcBef>
              <a:buFontTx/>
              <a:buBlip>
                <a:blip r:embed="rId4"/>
              </a:buBlip>
            </a:pPr>
            <a:r>
              <a:rPr lang="vi-VN">
                <a:solidFill>
                  <a:srgbClr val="00B050"/>
                </a:solidFill>
              </a:rPr>
              <a:t>column_name</a:t>
            </a:r>
            <a:r>
              <a:rPr lang="vi-VN" sz="2800">
                <a:solidFill>
                  <a:srgbClr val="00B050"/>
                </a:solidFill>
              </a:rPr>
              <a:t> </a:t>
            </a:r>
            <a:r>
              <a:rPr lang="vi-VN"/>
              <a:t>là tên các trường cần tạo, </a:t>
            </a:r>
          </a:p>
          <a:p>
            <a:pPr marL="796925" lvl="1" indent="-339725">
              <a:lnSpc>
                <a:spcPct val="120000"/>
              </a:lnSpc>
              <a:spcBef>
                <a:spcPts val="600"/>
              </a:spcBef>
              <a:buFontTx/>
              <a:buBlip>
                <a:blip r:embed="rId4"/>
              </a:buBlip>
            </a:pPr>
            <a:r>
              <a:rPr lang="vi-VN">
                <a:solidFill>
                  <a:schemeClr val="accent2"/>
                </a:solidFill>
              </a:rPr>
              <a:t>data_type</a:t>
            </a:r>
            <a:r>
              <a:rPr lang="vi-VN">
                <a:solidFill>
                  <a:srgbClr val="CC0066"/>
                </a:solidFill>
              </a:rPr>
              <a:t> </a:t>
            </a:r>
            <a:r>
              <a:rPr lang="vi-VN"/>
              <a:t>là kiểu dữ </a:t>
            </a:r>
            <a:r>
              <a:rPr lang="vi-VN" smtClean="0"/>
              <a:t>liệu. </a:t>
            </a:r>
            <a:endParaRPr lang="vi-VN"/>
          </a:p>
          <a:p>
            <a:pPr marL="796925" lvl="1" indent="-339725">
              <a:lnSpc>
                <a:spcPct val="120000"/>
              </a:lnSpc>
              <a:spcBef>
                <a:spcPts val="600"/>
              </a:spcBef>
              <a:buFontTx/>
              <a:buBlip>
                <a:blip r:embed="rId4"/>
              </a:buBlip>
            </a:pPr>
            <a:r>
              <a:rPr lang="en-US">
                <a:solidFill>
                  <a:srgbClr val="7030A0"/>
                </a:solidFill>
              </a:rPr>
              <a:t>o</a:t>
            </a:r>
            <a:r>
              <a:rPr lang="vi-VN">
                <a:solidFill>
                  <a:srgbClr val="7030A0"/>
                </a:solidFill>
              </a:rPr>
              <a:t>ption </a:t>
            </a:r>
            <a:r>
              <a:rPr lang="vi-VN"/>
              <a:t>là </a:t>
            </a:r>
            <a:r>
              <a:rPr lang="en-US" smtClean="0"/>
              <a:t>các </a:t>
            </a:r>
            <a:r>
              <a:rPr lang="vi-VN" smtClean="0"/>
              <a:t>ràng </a:t>
            </a:r>
            <a:r>
              <a:rPr lang="vi-VN"/>
              <a:t>buộc như giá trị mặc</a:t>
            </a:r>
            <a:r>
              <a:rPr lang="en-US"/>
              <a:t> </a:t>
            </a:r>
            <a:r>
              <a:rPr lang="vi-VN"/>
              <a:t>định, not null,… </a:t>
            </a:r>
          </a:p>
          <a:p>
            <a:pPr>
              <a:buFontTx/>
              <a:buBlip>
                <a:blip r:embed="rId3"/>
              </a:buBlip>
            </a:pPr>
            <a:endParaRPr lang="en-US">
              <a:solidFill>
                <a:srgbClr val="953735"/>
              </a:solidFill>
            </a:endParaRPr>
          </a:p>
        </p:txBody>
      </p:sp>
      <p:sp>
        <p:nvSpPr>
          <p:cNvPr id="2765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cs typeface="Tahoma" charset="0"/>
              </a:rPr>
              <a:t>Lệnh CREATE TABLE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88925"/>
          </a:xfrm>
        </p:spPr>
        <p:txBody>
          <a:bodyPr/>
          <a:lstStyle/>
          <a:p>
            <a:fld id="{8AACEE26-D979-411F-B229-D9F26BAEDF0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334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724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>
                <a:solidFill>
                  <a:srgbClr val="0000FF"/>
                </a:solidFill>
              </a:rPr>
              <a:t>CREATE TABLE  </a:t>
            </a:r>
            <a:r>
              <a:rPr lang="en-US" smtClean="0">
                <a:solidFill>
                  <a:srgbClr val="00B050"/>
                </a:solidFill>
              </a:rPr>
              <a:t>nhan_vien</a:t>
            </a:r>
            <a:r>
              <a:rPr lang="en-US" sz="2400" b="1" smtClean="0">
                <a:solidFill>
                  <a:srgbClr val="00B050"/>
                </a:solidFill>
              </a:rPr>
              <a:t> </a:t>
            </a:r>
            <a:r>
              <a:rPr lang="en-US" sz="2400" smtClean="0"/>
              <a:t>(</a:t>
            </a:r>
          </a:p>
          <a:p>
            <a:pPr>
              <a:buFontTx/>
              <a:buNone/>
              <a:defRPr/>
            </a:pPr>
            <a:r>
              <a:rPr lang="en-US" sz="2400" smtClean="0"/>
              <a:t>	ID_NHANVIEN	 INT 			NOT NULL, </a:t>
            </a:r>
          </a:p>
          <a:p>
            <a:pPr>
              <a:buFontTx/>
              <a:buNone/>
              <a:defRPr/>
            </a:pPr>
            <a:r>
              <a:rPr lang="en-US" sz="2400" smtClean="0"/>
              <a:t>	HO_NV		VARCHAR(20)	NULL, </a:t>
            </a:r>
          </a:p>
          <a:p>
            <a:pPr>
              <a:buFontTx/>
              <a:buNone/>
              <a:defRPr/>
            </a:pPr>
            <a:r>
              <a:rPr lang="en-US" sz="2400" smtClean="0"/>
              <a:t>	TEN_NV		VARCHAR(25)	NOT NULL, </a:t>
            </a:r>
          </a:p>
          <a:p>
            <a:pPr>
              <a:buFontTx/>
              <a:buNone/>
              <a:defRPr/>
            </a:pPr>
            <a:r>
              <a:rPr lang="en-US" sz="2400" smtClean="0"/>
              <a:t>	NGAY_SINH       	DATE			NULL,</a:t>
            </a:r>
          </a:p>
          <a:p>
            <a:pPr>
              <a:buFontTx/>
              <a:buNone/>
              <a:defRPr/>
            </a:pPr>
            <a:r>
              <a:rPr lang="en-US" sz="2400" smtClean="0"/>
              <a:t>	LUONG		DOUBLE 		NULL, </a:t>
            </a:r>
          </a:p>
          <a:p>
            <a:pPr>
              <a:buFontTx/>
              <a:buNone/>
              <a:defRPr/>
            </a:pPr>
            <a:r>
              <a:rPr lang="en-US" sz="2400" smtClean="0"/>
              <a:t>	PHG  	         	CHAR(5) 		NULL</a:t>
            </a:r>
          </a:p>
          <a:p>
            <a:pPr>
              <a:buFontTx/>
              <a:buNone/>
              <a:defRPr/>
            </a:pPr>
            <a:r>
              <a:rPr lang="en-US" sz="2400" smtClean="0"/>
              <a:t>	);</a:t>
            </a:r>
            <a:endParaRPr lang="en-US" sz="2400"/>
          </a:p>
        </p:txBody>
      </p:sp>
      <p:sp>
        <p:nvSpPr>
          <p:cNvPr id="286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cs typeface="Tahoma" charset="0"/>
              </a:rPr>
              <a:t>Ví dụ lệnh CREATE TABLE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88925"/>
          </a:xfrm>
        </p:spPr>
        <p:txBody>
          <a:bodyPr/>
          <a:lstStyle/>
          <a:p>
            <a:fld id="{8AACEE26-D979-411F-B229-D9F26BAEDF0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334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Thực hành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  <a:buBlip>
                <a:blip r:embed="rId2"/>
              </a:buBlip>
            </a:pPr>
            <a:r>
              <a:rPr lang="en-US" sz="2600">
                <a:solidFill>
                  <a:srgbClr val="953735"/>
                </a:solidFill>
              </a:rPr>
              <a:t>Tạo một cơ sở dữ liệu có tên quanLyBatDongSan đã phân tích thiết kế </a:t>
            </a:r>
            <a:r>
              <a:rPr lang="en-US" sz="2600" smtClean="0">
                <a:solidFill>
                  <a:srgbClr val="953735"/>
                </a:solidFill>
              </a:rPr>
              <a:t>ở Lab3</a:t>
            </a:r>
            <a:endParaRPr lang="en-US" sz="2600">
              <a:solidFill>
                <a:srgbClr val="95373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4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953000"/>
            <a:ext cx="5181600" cy="9906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Bài 4: ngôn ngữ định nghĩa dữ liệu ddl</a:t>
            </a:r>
          </a:p>
          <a:p>
            <a:r>
              <a:rPr lang="en-US"/>
              <a:t>Phần 2 : các câu lệnh thay đổi và xoá bảng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Cơ sở dữ liệu</a:t>
            </a: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743200"/>
            <a:ext cx="1828800" cy="1828800"/>
          </a:xfrm>
        </p:spPr>
      </p:pic>
    </p:spTree>
    <p:extLst>
      <p:ext uri="{BB962C8B-B14F-4D97-AF65-F5344CB8AC3E}">
        <p14:creationId xmlns:p14="http://schemas.microsoft.com/office/powerpoint/2010/main" val="14783579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467600" cy="5257800"/>
          </a:xfrm>
        </p:spPr>
        <p:txBody>
          <a:bodyPr/>
          <a:lstStyle/>
          <a:p>
            <a:pPr marL="457200" indent="-457200">
              <a:spcBef>
                <a:spcPts val="1200"/>
              </a:spcBef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marL="806450" lvl="1" indent="-349250">
              <a:spcBef>
                <a:spcPts val="1200"/>
              </a:spcBef>
              <a:buFont typeface="Wingdings" pitchFamily="2" charset="2"/>
              <a:buChar char="¤"/>
            </a:pPr>
            <a:r>
              <a:rPr lang="en-US"/>
              <a:t>Giới thiệu về ngôn ngữ SQL</a:t>
            </a:r>
          </a:p>
          <a:p>
            <a:pPr marL="806450" lvl="1" indent="-349250">
              <a:spcBef>
                <a:spcPts val="1200"/>
              </a:spcBef>
              <a:buFont typeface="Wingdings" pitchFamily="2" charset="2"/>
              <a:buChar char="¤"/>
            </a:pPr>
            <a:r>
              <a:rPr lang="en-US"/>
              <a:t>Phân loại ngôn ngữ SQL: </a:t>
            </a:r>
            <a:r>
              <a:rPr lang="en-US" smtClean="0"/>
              <a:t>DDL, DML, DQL, DCL</a:t>
            </a:r>
            <a:endParaRPr lang="en-US" dirty="0"/>
          </a:p>
          <a:p>
            <a:pPr marL="806450" lvl="1" indent="-349250">
              <a:spcBef>
                <a:spcPts val="1200"/>
              </a:spcBef>
              <a:buFont typeface="Wingdings" pitchFamily="2" charset="2"/>
              <a:buChar char="¤"/>
            </a:pPr>
            <a:r>
              <a:rPr lang="en-US" dirty="0"/>
              <a:t>Hiểu về kiểu dữ liệu</a:t>
            </a:r>
          </a:p>
          <a:p>
            <a:pPr marL="806450" lvl="1" indent="-349250">
              <a:spcBef>
                <a:spcPts val="1200"/>
              </a:spcBef>
              <a:buFont typeface="Wingdings" pitchFamily="2" charset="2"/>
              <a:buChar char="¤"/>
            </a:pPr>
            <a:r>
              <a:rPr lang="en-US" dirty="0"/>
              <a:t>Khái niệm về ngôn ngữ DDL</a:t>
            </a:r>
          </a:p>
          <a:p>
            <a:pPr marL="806450" lvl="1" indent="-349250">
              <a:spcBef>
                <a:spcPts val="1200"/>
              </a:spcBef>
              <a:buFont typeface="Wingdings" pitchFamily="2" charset="2"/>
              <a:buChar char="¤"/>
            </a:pPr>
            <a:r>
              <a:rPr lang="en-US" dirty="0"/>
              <a:t>Các câu lệnh tạo bảng</a:t>
            </a:r>
          </a:p>
          <a:p>
            <a:pPr marL="806450" lvl="1" indent="-349250">
              <a:spcBef>
                <a:spcPts val="1200"/>
              </a:spcBef>
              <a:buFont typeface="Wingdings" pitchFamily="2" charset="2"/>
              <a:buChar char="¤"/>
            </a:pPr>
            <a:r>
              <a:rPr lang="en-US" dirty="0"/>
              <a:t>Các câu lệnh thay đổi cấu trúc bảng</a:t>
            </a:r>
          </a:p>
          <a:p>
            <a:pPr marL="806450" lvl="1" indent="-349250">
              <a:spcBef>
                <a:spcPts val="1200"/>
              </a:spcBef>
              <a:buFont typeface="Wingdings" pitchFamily="2" charset="2"/>
              <a:buChar char="¤"/>
            </a:pPr>
            <a:r>
              <a:rPr lang="en-US" dirty="0"/>
              <a:t>Các câu lệnh xoá bảng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56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z="2800" smtClean="0">
                <a:solidFill>
                  <a:srgbClr val="953735"/>
                </a:solidFill>
              </a:rPr>
              <a:t>Lệnh </a:t>
            </a:r>
            <a:r>
              <a:rPr lang="en-US" sz="2800">
                <a:solidFill>
                  <a:srgbClr val="953735"/>
                </a:solidFill>
              </a:rPr>
              <a:t>ALTER TABLE cho phép thay đổi các định nghĩa trên bảng như:</a:t>
            </a:r>
            <a:endParaRPr lang="en-US">
              <a:solidFill>
                <a:srgbClr val="953735"/>
              </a:solidFill>
            </a:endParaRP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/>
              <a:t>Thêm/xóa cột trong bảng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/>
              <a:t>Thay đổi kiểu dữ liệu cho các cột trong bảng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mtClean="0"/>
              <a:t>Thêm/xóa các </a:t>
            </a:r>
            <a:r>
              <a:rPr lang="en-US"/>
              <a:t>ràng </a:t>
            </a:r>
            <a:r>
              <a:rPr lang="en-US" smtClean="0"/>
              <a:t>buộc</a:t>
            </a:r>
            <a:endParaRPr lang="en-US" sz="2000"/>
          </a:p>
        </p:txBody>
      </p:sp>
      <p:sp>
        <p:nvSpPr>
          <p:cNvPr id="296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Lệnh ALTER TABLE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88925"/>
          </a:xfrm>
        </p:spPr>
        <p:txBody>
          <a:bodyPr/>
          <a:lstStyle/>
          <a:p>
            <a:fld id="{8AACEE26-D979-411F-B229-D9F26BAEDF0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697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/>
          <p:cNvSpPr>
            <a:spLocks noGrp="1"/>
          </p:cNvSpPr>
          <p:nvPr>
            <p:ph idx="1"/>
          </p:nvPr>
        </p:nvSpPr>
        <p:spPr>
          <a:xfrm>
            <a:off x="381000" y="914400"/>
            <a:ext cx="8305800" cy="5486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Thêm một cột: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sz="2600">
                <a:solidFill>
                  <a:srgbClr val="0000FF"/>
                </a:solidFill>
              </a:rPr>
              <a:t>ALTER TABLE  </a:t>
            </a:r>
            <a:r>
              <a:rPr lang="en-US" smtClean="0">
                <a:solidFill>
                  <a:srgbClr val="00B050"/>
                </a:solidFill>
              </a:rPr>
              <a:t>table_name</a:t>
            </a:r>
            <a:endParaRPr lang="en-US">
              <a:solidFill>
                <a:srgbClr val="00B050"/>
              </a:solidFill>
            </a:endParaRP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>
                <a:solidFill>
                  <a:srgbClr val="FF0000"/>
                </a:solidFill>
              </a:rPr>
              <a:t>ADD COLUMN</a:t>
            </a:r>
            <a:r>
              <a:rPr lang="en-US" smtClean="0">
                <a:solidFill>
                  <a:srgbClr val="CC0066"/>
                </a:solidFill>
              </a:rPr>
              <a:t> </a:t>
            </a:r>
            <a:r>
              <a:rPr lang="en-US" smtClean="0">
                <a:solidFill>
                  <a:srgbClr val="00B050"/>
                </a:solidFill>
              </a:rPr>
              <a:t>column_name   </a:t>
            </a:r>
            <a:r>
              <a:rPr lang="en-US">
                <a:solidFill>
                  <a:schemeClr val="accent2"/>
                </a:solidFill>
              </a:rPr>
              <a:t>data_type</a:t>
            </a:r>
            <a:r>
              <a:rPr lang="en-US"/>
              <a:t>;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Xóa một cột: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sz="2600">
                <a:solidFill>
                  <a:srgbClr val="0000FF"/>
                </a:solidFill>
              </a:rPr>
              <a:t>ALTER TABLE  </a:t>
            </a:r>
            <a:r>
              <a:rPr lang="en-US" smtClean="0">
                <a:solidFill>
                  <a:srgbClr val="00B050"/>
                </a:solidFill>
              </a:rPr>
              <a:t>table_name </a:t>
            </a:r>
            <a:endParaRPr lang="en-US">
              <a:solidFill>
                <a:srgbClr val="00B050"/>
              </a:solidFill>
            </a:endParaRP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>
                <a:solidFill>
                  <a:srgbClr val="FF0000"/>
                </a:solidFill>
              </a:rPr>
              <a:t>DROP COLUMN </a:t>
            </a:r>
            <a:r>
              <a:rPr lang="en-US" smtClean="0"/>
              <a:t>	</a:t>
            </a:r>
            <a:r>
              <a:rPr lang="en-US" smtClean="0">
                <a:solidFill>
                  <a:srgbClr val="00B050"/>
                </a:solidFill>
              </a:rPr>
              <a:t>column_name</a:t>
            </a:r>
            <a:r>
              <a:rPr lang="en-US">
                <a:solidFill>
                  <a:srgbClr val="00B050"/>
                </a:solidFill>
              </a:rPr>
              <a:t>;</a:t>
            </a:r>
            <a:r>
              <a:rPr lang="en-US"/>
              <a:t> 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Ví dụ: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600">
                <a:solidFill>
                  <a:srgbClr val="0000FF"/>
                </a:solidFill>
              </a:rPr>
              <a:t>ALTER TABLE  </a:t>
            </a:r>
            <a:r>
              <a:rPr lang="en-US" smtClean="0">
                <a:solidFill>
                  <a:srgbClr val="00B050"/>
                </a:solidFill>
              </a:rPr>
              <a:t>nhan_vien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>
                <a:solidFill>
                  <a:srgbClr val="FF0000"/>
                </a:solidFill>
              </a:rPr>
              <a:t>ADD COLUMN  </a:t>
            </a:r>
            <a:r>
              <a:rPr lang="en-US" smtClean="0">
                <a:solidFill>
                  <a:srgbClr val="00B050"/>
                </a:solidFill>
              </a:rPr>
              <a:t>Email </a:t>
            </a:r>
            <a:r>
              <a:rPr lang="en-US">
                <a:solidFill>
                  <a:schemeClr val="accent2"/>
                </a:solidFill>
              </a:rPr>
              <a:t>varchar(50)</a:t>
            </a:r>
            <a:r>
              <a:rPr lang="en-US">
                <a:solidFill>
                  <a:srgbClr val="00B050"/>
                </a:solidFill>
              </a:rPr>
              <a:t> </a:t>
            </a:r>
            <a:r>
              <a:rPr lang="en-US"/>
              <a:t>;</a:t>
            </a:r>
          </a:p>
        </p:txBody>
      </p:sp>
      <p:sp>
        <p:nvSpPr>
          <p:cNvPr id="307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Lệnh ALTER TABLE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88925"/>
          </a:xfrm>
        </p:spPr>
        <p:txBody>
          <a:bodyPr/>
          <a:lstStyle/>
          <a:p>
            <a:fld id="{8AACEE26-D979-411F-B229-D9F26BAEDF0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82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/>
          <p:cNvSpPr>
            <a:spLocks noGrp="1"/>
          </p:cNvSpPr>
          <p:nvPr>
            <p:ph idx="1"/>
          </p:nvPr>
        </p:nvSpPr>
        <p:spPr>
          <a:xfrm>
            <a:off x="381000" y="914400"/>
            <a:ext cx="8305800" cy="5486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Thay đổi kiểu dữ liệu cho các cột trong bảng</a:t>
            </a:r>
            <a:r>
              <a:rPr lang="en-US" smtClean="0">
                <a:solidFill>
                  <a:srgbClr val="953735"/>
                </a:solidFill>
              </a:rPr>
              <a:t>:</a:t>
            </a:r>
            <a:endParaRPr lang="en-US">
              <a:solidFill>
                <a:srgbClr val="953735"/>
              </a:solidFill>
            </a:endParaRP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sz="2600">
                <a:solidFill>
                  <a:srgbClr val="0000FF"/>
                </a:solidFill>
              </a:rPr>
              <a:t>ALTER TABLE </a:t>
            </a:r>
            <a:r>
              <a:rPr lang="en-US" smtClean="0">
                <a:solidFill>
                  <a:srgbClr val="00B050"/>
                </a:solidFill>
              </a:rPr>
              <a:t>table_name</a:t>
            </a:r>
            <a:endParaRPr lang="en-US">
              <a:solidFill>
                <a:srgbClr val="00B050"/>
              </a:solidFill>
            </a:endParaRP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>
                <a:solidFill>
                  <a:srgbClr val="FF0000"/>
                </a:solidFill>
              </a:rPr>
              <a:t>MODIFY COLUMN</a:t>
            </a:r>
            <a:r>
              <a:rPr lang="en-US"/>
              <a:t> </a:t>
            </a:r>
            <a:r>
              <a:rPr lang="en-US" smtClean="0">
                <a:solidFill>
                  <a:srgbClr val="00B050"/>
                </a:solidFill>
              </a:rPr>
              <a:t>column_name   </a:t>
            </a:r>
            <a:r>
              <a:rPr lang="en-US">
                <a:solidFill>
                  <a:schemeClr val="accent2"/>
                </a:solidFill>
              </a:rPr>
              <a:t>data_type</a:t>
            </a:r>
            <a:r>
              <a:rPr lang="en-US"/>
              <a:t>;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T</a:t>
            </a:r>
            <a:r>
              <a:rPr lang="vi-VN">
                <a:solidFill>
                  <a:srgbClr val="953735"/>
                </a:solidFill>
              </a:rPr>
              <a:t>hay đổi</a:t>
            </a:r>
            <a:r>
              <a:rPr lang="en-US">
                <a:solidFill>
                  <a:srgbClr val="953735"/>
                </a:solidFill>
              </a:rPr>
              <a:t> cột</a:t>
            </a:r>
            <a:r>
              <a:rPr lang="vi-VN">
                <a:solidFill>
                  <a:srgbClr val="953735"/>
                </a:solidFill>
              </a:rPr>
              <a:t>, bao gồm tên </a:t>
            </a:r>
            <a:r>
              <a:rPr lang="en-US">
                <a:solidFill>
                  <a:srgbClr val="953735"/>
                </a:solidFill>
              </a:rPr>
              <a:t>và kiểu dữ liệu</a:t>
            </a:r>
            <a:r>
              <a:rPr lang="vi-VN">
                <a:solidFill>
                  <a:srgbClr val="953735"/>
                </a:solidFill>
              </a:rPr>
              <a:t> của nó. </a:t>
            </a:r>
            <a:endParaRPr lang="en-US">
              <a:solidFill>
                <a:srgbClr val="953735"/>
              </a:solidFill>
            </a:endParaRP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sz="2600">
                <a:solidFill>
                  <a:srgbClr val="0000FF"/>
                </a:solidFill>
              </a:rPr>
              <a:t>ALTER TABLE </a:t>
            </a:r>
            <a:r>
              <a:rPr lang="en-US">
                <a:solidFill>
                  <a:srgbClr val="00B050"/>
                </a:solidFill>
              </a:rPr>
              <a:t>table_name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>
                <a:solidFill>
                  <a:srgbClr val="FF0000"/>
                </a:solidFill>
              </a:rPr>
              <a:t>CHANGE COLUMN </a:t>
            </a:r>
            <a:r>
              <a:rPr lang="en-US" smtClean="0">
                <a:solidFill>
                  <a:srgbClr val="00B050"/>
                </a:solidFill>
              </a:rPr>
              <a:t>column_name  new_name </a:t>
            </a:r>
            <a:r>
              <a:rPr lang="en-US">
                <a:solidFill>
                  <a:schemeClr val="accent2"/>
                </a:solidFill>
              </a:rPr>
              <a:t>data_type</a:t>
            </a:r>
            <a:r>
              <a:rPr lang="en-US" smtClean="0">
                <a:solidFill>
                  <a:srgbClr val="00B050"/>
                </a:solidFill>
              </a:rPr>
              <a:t>;</a:t>
            </a:r>
            <a:r>
              <a:rPr lang="en-US" smtClean="0"/>
              <a:t> </a:t>
            </a:r>
            <a:endParaRPr lang="en-US"/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mtClean="0">
                <a:solidFill>
                  <a:srgbClr val="953735"/>
                </a:solidFill>
              </a:rPr>
              <a:t>Thay đổi tên bảng:</a:t>
            </a:r>
            <a:endParaRPr lang="en-US">
              <a:solidFill>
                <a:srgbClr val="953735"/>
              </a:solidFill>
            </a:endParaRP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600">
                <a:solidFill>
                  <a:srgbClr val="0000FF"/>
                </a:solidFill>
              </a:rPr>
              <a:t>ALTER TABLE </a:t>
            </a:r>
            <a:r>
              <a:rPr lang="en-US">
                <a:solidFill>
                  <a:srgbClr val="00B050"/>
                </a:solidFill>
              </a:rPr>
              <a:t>table_name </a:t>
            </a:r>
            <a:endParaRPr lang="en-US" smtClean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>
                <a:solidFill>
                  <a:srgbClr val="FF0000"/>
                </a:solidFill>
              </a:rPr>
              <a:t>RENAME TO </a:t>
            </a:r>
            <a:r>
              <a:rPr lang="en-US">
                <a:solidFill>
                  <a:srgbClr val="00B050"/>
                </a:solidFill>
              </a:rPr>
              <a:t>new_table_name;</a:t>
            </a:r>
          </a:p>
        </p:txBody>
      </p:sp>
      <p:sp>
        <p:nvSpPr>
          <p:cNvPr id="307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Lệnh ALTER TABLE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88925"/>
          </a:xfrm>
        </p:spPr>
        <p:txBody>
          <a:bodyPr/>
          <a:lstStyle/>
          <a:p>
            <a:fld id="{8AACEE26-D979-411F-B229-D9F26BAEDF0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138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RÀNG BUỘC VÀO BẢNG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  <a:buBlip>
                <a:blip r:embed="rId2"/>
              </a:buBlip>
              <a:tabLst>
                <a:tab pos="3940175" algn="l"/>
              </a:tabLst>
            </a:pPr>
            <a:r>
              <a:rPr lang="en-US">
                <a:solidFill>
                  <a:srgbClr val="953735"/>
                </a:solidFill>
              </a:rPr>
              <a:t>Ràng buộc là các qui tắc để </a:t>
            </a:r>
            <a:r>
              <a:rPr lang="en-US" smtClean="0">
                <a:solidFill>
                  <a:srgbClr val="953735"/>
                </a:solidFill>
              </a:rPr>
              <a:t>kiểm tra </a:t>
            </a:r>
            <a:r>
              <a:rPr lang="en-US">
                <a:solidFill>
                  <a:srgbClr val="953735"/>
                </a:solidFill>
              </a:rPr>
              <a:t>các giá trị được lưu trữ vào bảng</a:t>
            </a:r>
          </a:p>
          <a:p>
            <a:pPr>
              <a:lnSpc>
                <a:spcPct val="13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Các ràng buộc được kiểm tra trước khi một hàng mới thêm vào bảng hoặc cập nhật hàng</a:t>
            </a:r>
          </a:p>
          <a:p>
            <a:pPr>
              <a:lnSpc>
                <a:spcPct val="13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 smtClean="0">
                <a:solidFill>
                  <a:srgbClr val="953735"/>
                </a:solidFill>
              </a:rPr>
              <a:t>Bao gồm Thêm/Xóa ràng buộc: khóa chính (PRIMARY KEY), khóa ngoại (FOREIGN KEY</a:t>
            </a:r>
            <a:r>
              <a:rPr lang="en-US">
                <a:solidFill>
                  <a:srgbClr val="953735"/>
                </a:solidFill>
              </a:rPr>
              <a:t>), khóa duy </a:t>
            </a:r>
            <a:r>
              <a:rPr lang="en-US" smtClean="0">
                <a:solidFill>
                  <a:srgbClr val="953735"/>
                </a:solidFill>
              </a:rPr>
              <a:t>nhất (</a:t>
            </a:r>
            <a:r>
              <a:rPr lang="en-US">
                <a:solidFill>
                  <a:srgbClr val="953735"/>
                </a:solidFill>
              </a:rPr>
              <a:t>UNIQUE</a:t>
            </a:r>
            <a:r>
              <a:rPr lang="en-US" smtClean="0">
                <a:solidFill>
                  <a:srgbClr val="953735"/>
                </a:solidFill>
              </a:rPr>
              <a:t>), </a:t>
            </a:r>
            <a:r>
              <a:rPr lang="en-US">
                <a:solidFill>
                  <a:srgbClr val="953735"/>
                </a:solidFill>
              </a:rPr>
              <a:t>miền giá trị (CHECK</a:t>
            </a:r>
            <a:r>
              <a:rPr lang="en-US" smtClean="0">
                <a:solidFill>
                  <a:srgbClr val="953735"/>
                </a:solidFill>
              </a:rPr>
              <a:t>).</a:t>
            </a:r>
            <a:endParaRPr lang="en-US">
              <a:solidFill>
                <a:srgbClr val="95373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63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1"/>
          <p:cNvSpPr>
            <a:spLocks noGrp="1"/>
          </p:cNvSpPr>
          <p:nvPr>
            <p:ph idx="1"/>
          </p:nvPr>
        </p:nvSpPr>
        <p:spPr>
          <a:xfrm>
            <a:off x="381000" y="914400"/>
            <a:ext cx="8305800" cy="5486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Thêm một ràng buộc Khoá chính- Primary key:</a:t>
            </a:r>
            <a:endParaRPr lang="en-US" sz="2400">
              <a:solidFill>
                <a:srgbClr val="953735"/>
              </a:solidFill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sz="2000" smtClean="0">
                <a:solidFill>
                  <a:srgbClr val="0000FF"/>
                </a:solidFill>
              </a:rPr>
              <a:t>	</a:t>
            </a:r>
            <a:r>
              <a:rPr lang="en-US" sz="2400" smtClean="0">
                <a:solidFill>
                  <a:srgbClr val="0000FF"/>
                </a:solidFill>
              </a:rPr>
              <a:t>ALTER </a:t>
            </a:r>
            <a:r>
              <a:rPr lang="en-US" sz="2400">
                <a:solidFill>
                  <a:srgbClr val="0000FF"/>
                </a:solidFill>
              </a:rPr>
              <a:t>TABLE </a:t>
            </a:r>
            <a:r>
              <a:rPr lang="en-US" sz="2400">
                <a:solidFill>
                  <a:srgbClr val="00B050"/>
                </a:solidFill>
              </a:rPr>
              <a:t>table_name </a:t>
            </a:r>
          </a:p>
          <a:p>
            <a:pPr lvl="2">
              <a:lnSpc>
                <a:spcPct val="130000"/>
              </a:lnSpc>
              <a:spcBef>
                <a:spcPts val="600"/>
              </a:spcBef>
              <a:buFontTx/>
              <a:buNone/>
            </a:pPr>
            <a:r>
              <a:rPr lang="en-US" sz="2400">
                <a:solidFill>
                  <a:srgbClr val="FF0000"/>
                </a:solidFill>
              </a:rPr>
              <a:t>ADD  CONSTRAINT </a:t>
            </a:r>
            <a:r>
              <a:rPr lang="en-US" sz="2400">
                <a:solidFill>
                  <a:srgbClr val="00B050"/>
                </a:solidFill>
              </a:rPr>
              <a:t>constrain_name </a:t>
            </a:r>
          </a:p>
          <a:p>
            <a:pPr lvl="2">
              <a:lnSpc>
                <a:spcPct val="130000"/>
              </a:lnSpc>
              <a:spcBef>
                <a:spcPts val="600"/>
              </a:spcBef>
              <a:buFontTx/>
              <a:buNone/>
            </a:pPr>
            <a:r>
              <a:rPr lang="en-US" sz="2400" smtClean="0">
                <a:solidFill>
                  <a:srgbClr val="0000FF"/>
                </a:solidFill>
              </a:rPr>
              <a:t>PRIMARY </a:t>
            </a:r>
            <a:r>
              <a:rPr lang="en-US" sz="2400">
                <a:solidFill>
                  <a:srgbClr val="0000FF"/>
                </a:solidFill>
              </a:rPr>
              <a:t>KEY </a:t>
            </a:r>
            <a:r>
              <a:rPr lang="en-US" sz="2400" smtClean="0"/>
              <a:t>(</a:t>
            </a:r>
            <a:r>
              <a:rPr lang="en-US" sz="2400">
                <a:solidFill>
                  <a:srgbClr val="00B050"/>
                </a:solidFill>
              </a:rPr>
              <a:t>column_name [, column_name </a:t>
            </a:r>
            <a:r>
              <a:rPr lang="en-US" sz="2400" smtClean="0">
                <a:solidFill>
                  <a:srgbClr val="00B050"/>
                </a:solidFill>
              </a:rPr>
              <a:t>1] </a:t>
            </a:r>
            <a:r>
              <a:rPr lang="en-US" sz="2400" smtClean="0"/>
              <a:t>);</a:t>
            </a:r>
            <a:endParaRPr lang="en-US"/>
          </a:p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endParaRPr lang="en-US" sz="2400" smtClean="0">
              <a:solidFill>
                <a:srgbClr val="953735"/>
              </a:solidFill>
            </a:endParaRPr>
          </a:p>
          <a:p>
            <a:pPr>
              <a:lnSpc>
                <a:spcPct val="14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Ví dụ ràng buộc Khoá chính- Primary key:</a:t>
            </a:r>
          </a:p>
          <a:p>
            <a:pPr lvl="2">
              <a:lnSpc>
                <a:spcPct val="130000"/>
              </a:lnSpc>
              <a:spcBef>
                <a:spcPts val="600"/>
              </a:spcBef>
              <a:buFontTx/>
              <a:buNone/>
            </a:pPr>
            <a:r>
              <a:rPr lang="en-US" sz="2400">
                <a:solidFill>
                  <a:srgbClr val="0000FF"/>
                </a:solidFill>
              </a:rPr>
              <a:t>ALTER TABLE </a:t>
            </a:r>
            <a:r>
              <a:rPr lang="en-US" sz="2400" smtClean="0">
                <a:solidFill>
                  <a:srgbClr val="0000FF"/>
                </a:solidFill>
              </a:rPr>
              <a:t>nhan_vien</a:t>
            </a:r>
            <a:endParaRPr lang="en-US" sz="2400">
              <a:solidFill>
                <a:srgbClr val="00B050"/>
              </a:solidFill>
            </a:endParaRPr>
          </a:p>
          <a:p>
            <a:pPr lvl="2">
              <a:lnSpc>
                <a:spcPct val="130000"/>
              </a:lnSpc>
              <a:spcBef>
                <a:spcPts val="600"/>
              </a:spcBef>
              <a:buFontTx/>
              <a:buNone/>
            </a:pPr>
            <a:r>
              <a:rPr lang="en-US" sz="2400">
                <a:solidFill>
                  <a:srgbClr val="FF0000"/>
                </a:solidFill>
              </a:rPr>
              <a:t>ADD  CONSTRAINT </a:t>
            </a:r>
            <a:r>
              <a:rPr lang="en-US" sz="2400" smtClean="0">
                <a:solidFill>
                  <a:srgbClr val="00B050"/>
                </a:solidFill>
              </a:rPr>
              <a:t>pk_NhanVien</a:t>
            </a:r>
            <a:endParaRPr lang="en-US" sz="2400">
              <a:solidFill>
                <a:srgbClr val="00B050"/>
              </a:solidFill>
            </a:endParaRPr>
          </a:p>
          <a:p>
            <a:pPr lvl="2">
              <a:lnSpc>
                <a:spcPct val="130000"/>
              </a:lnSpc>
              <a:spcBef>
                <a:spcPts val="600"/>
              </a:spcBef>
              <a:buFontTx/>
              <a:buNone/>
            </a:pPr>
            <a:r>
              <a:rPr lang="en-US" sz="2400">
                <a:solidFill>
                  <a:srgbClr val="0000FF"/>
                </a:solidFill>
              </a:rPr>
              <a:t>PRIMARY KEY </a:t>
            </a:r>
            <a:r>
              <a:rPr lang="en-US" sz="2400" smtClean="0"/>
              <a:t>(</a:t>
            </a:r>
            <a:r>
              <a:rPr lang="en-US" sz="2400" smtClean="0">
                <a:solidFill>
                  <a:srgbClr val="800000"/>
                </a:solidFill>
              </a:rPr>
              <a:t>Id_nhanvien</a:t>
            </a:r>
            <a:r>
              <a:rPr lang="en-US" sz="2400" smtClean="0"/>
              <a:t>);</a:t>
            </a:r>
            <a:endParaRPr lang="en-US" sz="2000"/>
          </a:p>
        </p:txBody>
      </p:sp>
      <p:sp>
        <p:nvSpPr>
          <p:cNvPr id="317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Ràng buộc PRIMARY KEY - Ví </a:t>
            </a:r>
            <a:r>
              <a:rPr lang="en-US"/>
              <a:t>dụ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88925"/>
          </a:xfrm>
        </p:spPr>
        <p:txBody>
          <a:bodyPr/>
          <a:lstStyle/>
          <a:p>
            <a:fld id="{8AACEE26-D979-411F-B229-D9F26BAEDF0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990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1"/>
          <p:cNvSpPr>
            <a:spLocks noGrp="1"/>
          </p:cNvSpPr>
          <p:nvPr>
            <p:ph idx="1"/>
          </p:nvPr>
        </p:nvSpPr>
        <p:spPr>
          <a:xfrm>
            <a:off x="381000" y="914400"/>
            <a:ext cx="8305800" cy="54864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Thêm một ràng buộc Khoá </a:t>
            </a:r>
            <a:r>
              <a:rPr lang="en-US" smtClean="0">
                <a:solidFill>
                  <a:srgbClr val="953735"/>
                </a:solidFill>
              </a:rPr>
              <a:t>ngoại- Foreign </a:t>
            </a:r>
            <a:r>
              <a:rPr lang="en-US">
                <a:solidFill>
                  <a:srgbClr val="953735"/>
                </a:solidFill>
              </a:rPr>
              <a:t>key:</a:t>
            </a:r>
            <a:endParaRPr lang="en-US" sz="2400">
              <a:solidFill>
                <a:srgbClr val="953735"/>
              </a:solidFill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000" smtClean="0">
                <a:solidFill>
                  <a:srgbClr val="0000FF"/>
                </a:solidFill>
              </a:rPr>
              <a:t>	</a:t>
            </a:r>
            <a:r>
              <a:rPr lang="en-US" sz="2400" smtClean="0">
                <a:solidFill>
                  <a:srgbClr val="0000FF"/>
                </a:solidFill>
              </a:rPr>
              <a:t>ALTER </a:t>
            </a:r>
            <a:r>
              <a:rPr lang="en-US" sz="2400">
                <a:solidFill>
                  <a:srgbClr val="0000FF"/>
                </a:solidFill>
              </a:rPr>
              <a:t>TABLE </a:t>
            </a:r>
            <a:r>
              <a:rPr lang="en-US" sz="2400">
                <a:solidFill>
                  <a:srgbClr val="00B050"/>
                </a:solidFill>
              </a:rPr>
              <a:t>table_name </a:t>
            </a:r>
          </a:p>
          <a:p>
            <a:pPr lvl="2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sz="2400">
                <a:solidFill>
                  <a:srgbClr val="FF0000"/>
                </a:solidFill>
              </a:rPr>
              <a:t>ADD  CONSTRAINT </a:t>
            </a:r>
            <a:r>
              <a:rPr lang="en-US" sz="2400">
                <a:solidFill>
                  <a:srgbClr val="00B050"/>
                </a:solidFill>
              </a:rPr>
              <a:t>constrain_name </a:t>
            </a:r>
          </a:p>
          <a:p>
            <a:pPr lvl="2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sz="2400" smtClean="0">
                <a:solidFill>
                  <a:srgbClr val="0000FF"/>
                </a:solidFill>
              </a:rPr>
              <a:t>FOREIGN </a:t>
            </a:r>
            <a:r>
              <a:rPr lang="en-US" sz="2400">
                <a:solidFill>
                  <a:srgbClr val="0000FF"/>
                </a:solidFill>
              </a:rPr>
              <a:t>KEY </a:t>
            </a:r>
            <a:r>
              <a:rPr lang="en-US" sz="2400" smtClean="0"/>
              <a:t>(</a:t>
            </a:r>
            <a:r>
              <a:rPr lang="en-US" sz="2400">
                <a:solidFill>
                  <a:srgbClr val="00B050"/>
                </a:solidFill>
              </a:rPr>
              <a:t>column_name [, column_name </a:t>
            </a:r>
            <a:r>
              <a:rPr lang="en-US" sz="2400" smtClean="0">
                <a:solidFill>
                  <a:srgbClr val="00B050"/>
                </a:solidFill>
              </a:rPr>
              <a:t>1] </a:t>
            </a:r>
            <a:r>
              <a:rPr lang="en-US" sz="2400" smtClean="0"/>
              <a:t>)</a:t>
            </a:r>
          </a:p>
          <a:p>
            <a:pPr lvl="2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sz="2400" smtClean="0">
                <a:solidFill>
                  <a:srgbClr val="0000FF"/>
                </a:solidFill>
              </a:rPr>
              <a:t>REFERENCES </a:t>
            </a:r>
            <a:r>
              <a:rPr lang="en-US" sz="2400" smtClean="0">
                <a:solidFill>
                  <a:srgbClr val="00B050"/>
                </a:solidFill>
              </a:rPr>
              <a:t>referenced_table_name </a:t>
            </a:r>
            <a:r>
              <a:rPr lang="en-US" sz="2400"/>
              <a:t>(</a:t>
            </a:r>
            <a:r>
              <a:rPr lang="en-US" sz="2400">
                <a:solidFill>
                  <a:srgbClr val="00B050"/>
                </a:solidFill>
              </a:rPr>
              <a:t>column_name </a:t>
            </a:r>
            <a:r>
              <a:rPr lang="en-US" sz="2400" smtClean="0">
                <a:solidFill>
                  <a:srgbClr val="00B050"/>
                </a:solidFill>
              </a:rPr>
              <a:t/>
            </a:r>
            <a:br>
              <a:rPr lang="en-US" sz="2400" smtClean="0">
                <a:solidFill>
                  <a:srgbClr val="00B050"/>
                </a:solidFill>
              </a:rPr>
            </a:br>
            <a:r>
              <a:rPr lang="en-US" sz="2400" smtClean="0">
                <a:solidFill>
                  <a:srgbClr val="00B050"/>
                </a:solidFill>
              </a:rPr>
              <a:t>[, </a:t>
            </a:r>
            <a:r>
              <a:rPr lang="en-US" sz="2400">
                <a:solidFill>
                  <a:srgbClr val="00B050"/>
                </a:solidFill>
              </a:rPr>
              <a:t>column_name 1] </a:t>
            </a:r>
            <a:r>
              <a:rPr lang="en-US" sz="2400"/>
              <a:t>) [ON UPDATE CASCADE</a:t>
            </a:r>
            <a:r>
              <a:rPr lang="en-US" sz="2400" smtClean="0"/>
              <a:t>] ;</a:t>
            </a:r>
            <a:endParaRPr lang="en-US" sz="2400">
              <a:solidFill>
                <a:srgbClr val="0000FF"/>
              </a:solidFill>
            </a:endParaRPr>
          </a:p>
          <a:p>
            <a:pPr>
              <a:lnSpc>
                <a:spcPct val="14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smtClean="0">
                <a:solidFill>
                  <a:srgbClr val="953735"/>
                </a:solidFill>
              </a:rPr>
              <a:t>Ví </a:t>
            </a:r>
            <a:r>
              <a:rPr lang="en-US">
                <a:solidFill>
                  <a:srgbClr val="953735"/>
                </a:solidFill>
              </a:rPr>
              <a:t>dụ ràng buộc Khoá </a:t>
            </a:r>
            <a:r>
              <a:rPr lang="en-US" smtClean="0">
                <a:solidFill>
                  <a:srgbClr val="953735"/>
                </a:solidFill>
              </a:rPr>
              <a:t>ngoại- Foreign </a:t>
            </a:r>
            <a:r>
              <a:rPr lang="en-US">
                <a:solidFill>
                  <a:srgbClr val="953735"/>
                </a:solidFill>
              </a:rPr>
              <a:t>key:</a:t>
            </a:r>
          </a:p>
          <a:p>
            <a:pPr lvl="2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sz="2400">
                <a:solidFill>
                  <a:srgbClr val="0000FF"/>
                </a:solidFill>
              </a:rPr>
              <a:t>ALTER TABLE </a:t>
            </a:r>
            <a:r>
              <a:rPr lang="en-US" sz="2400">
                <a:solidFill>
                  <a:srgbClr val="00B050"/>
                </a:solidFill>
              </a:rPr>
              <a:t>nhan_vien</a:t>
            </a:r>
          </a:p>
          <a:p>
            <a:pPr lvl="2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sz="2400">
                <a:solidFill>
                  <a:srgbClr val="FF0000"/>
                </a:solidFill>
              </a:rPr>
              <a:t>ADD  CONSTRAINT </a:t>
            </a:r>
            <a:r>
              <a:rPr lang="en-US" sz="2400" smtClean="0">
                <a:solidFill>
                  <a:srgbClr val="00B050"/>
                </a:solidFill>
              </a:rPr>
              <a:t>fk_NhanVien_PhongBan</a:t>
            </a:r>
            <a:endParaRPr lang="en-US" sz="2400">
              <a:solidFill>
                <a:srgbClr val="00B050"/>
              </a:solidFill>
            </a:endParaRPr>
          </a:p>
          <a:p>
            <a:pPr lvl="2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sz="2400" smtClean="0">
                <a:solidFill>
                  <a:srgbClr val="0000FF"/>
                </a:solidFill>
              </a:rPr>
              <a:t>FOREIGN </a:t>
            </a:r>
            <a:r>
              <a:rPr lang="en-US" sz="2400">
                <a:solidFill>
                  <a:srgbClr val="0000FF"/>
                </a:solidFill>
              </a:rPr>
              <a:t>KEY </a:t>
            </a:r>
            <a:r>
              <a:rPr lang="en-US" sz="2400" smtClean="0"/>
              <a:t>(</a:t>
            </a:r>
            <a:r>
              <a:rPr lang="en-US" sz="2400" smtClean="0">
                <a:solidFill>
                  <a:srgbClr val="800000"/>
                </a:solidFill>
              </a:rPr>
              <a:t>Ma_phongban</a:t>
            </a:r>
            <a:r>
              <a:rPr lang="en-US" sz="2400" smtClean="0"/>
              <a:t>)</a:t>
            </a:r>
          </a:p>
          <a:p>
            <a:pPr lvl="2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smtClean="0">
                <a:solidFill>
                  <a:srgbClr val="0000FF"/>
                </a:solidFill>
              </a:rPr>
              <a:t>REFERENCES </a:t>
            </a:r>
            <a:r>
              <a:rPr lang="en-US" sz="2400" smtClean="0">
                <a:solidFill>
                  <a:srgbClr val="00B050"/>
                </a:solidFill>
              </a:rPr>
              <a:t>Phong_Ban</a:t>
            </a:r>
            <a:r>
              <a:rPr lang="en-US" sz="2400" smtClean="0"/>
              <a:t>(</a:t>
            </a:r>
            <a:r>
              <a:rPr lang="en-US" sz="2400" smtClean="0">
                <a:solidFill>
                  <a:srgbClr val="800000"/>
                </a:solidFill>
              </a:rPr>
              <a:t>Id_phongban</a:t>
            </a:r>
            <a:r>
              <a:rPr lang="en-US" sz="2400" smtClean="0"/>
              <a:t>);</a:t>
            </a:r>
            <a:endParaRPr lang="en-US" sz="2000"/>
          </a:p>
        </p:txBody>
      </p:sp>
      <p:sp>
        <p:nvSpPr>
          <p:cNvPr id="317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Ràng buộc FOREIGN KEY - Ví </a:t>
            </a:r>
            <a:r>
              <a:rPr lang="en-US"/>
              <a:t>dụ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88925"/>
          </a:xfrm>
        </p:spPr>
        <p:txBody>
          <a:bodyPr/>
          <a:lstStyle/>
          <a:p>
            <a:fld id="{8AACEE26-D979-411F-B229-D9F26BAEDF0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26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>
              <a:buFontTx/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Thêm ràng buộc UNIQUE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sz="2400" smtClean="0">
                <a:solidFill>
                  <a:srgbClr val="0000FF"/>
                </a:solidFill>
              </a:rPr>
              <a:t>	ALTER </a:t>
            </a:r>
            <a:r>
              <a:rPr lang="en-US" sz="2400">
                <a:solidFill>
                  <a:srgbClr val="0000FF"/>
                </a:solidFill>
              </a:rPr>
              <a:t>TABLE </a:t>
            </a:r>
            <a:r>
              <a:rPr lang="en-US" sz="2400">
                <a:solidFill>
                  <a:srgbClr val="00B050"/>
                </a:solidFill>
              </a:rPr>
              <a:t>table_name </a:t>
            </a:r>
          </a:p>
          <a:p>
            <a:pPr lvl="2">
              <a:lnSpc>
                <a:spcPct val="130000"/>
              </a:lnSpc>
              <a:spcBef>
                <a:spcPts val="600"/>
              </a:spcBef>
              <a:buFontTx/>
              <a:buNone/>
            </a:pPr>
            <a:r>
              <a:rPr lang="en-US" sz="2400">
                <a:solidFill>
                  <a:srgbClr val="FF0000"/>
                </a:solidFill>
              </a:rPr>
              <a:t>ADD  CONSTRAINT </a:t>
            </a:r>
            <a:r>
              <a:rPr lang="en-US" sz="2400">
                <a:solidFill>
                  <a:srgbClr val="00B050"/>
                </a:solidFill>
              </a:rPr>
              <a:t>constrain_name </a:t>
            </a:r>
          </a:p>
          <a:p>
            <a:pPr lvl="2">
              <a:lnSpc>
                <a:spcPct val="130000"/>
              </a:lnSpc>
              <a:spcBef>
                <a:spcPts val="600"/>
              </a:spcBef>
              <a:buFontTx/>
              <a:buNone/>
            </a:pPr>
            <a:r>
              <a:rPr lang="en-US" sz="2400" smtClean="0">
                <a:solidFill>
                  <a:srgbClr val="0000FF"/>
                </a:solidFill>
              </a:rPr>
              <a:t>UNIQUE </a:t>
            </a:r>
            <a:r>
              <a:rPr lang="en-US" sz="2400"/>
              <a:t>(</a:t>
            </a:r>
            <a:r>
              <a:rPr lang="en-US" sz="2400" smtClean="0">
                <a:solidFill>
                  <a:srgbClr val="00B050"/>
                </a:solidFill>
              </a:rPr>
              <a:t>column_name</a:t>
            </a:r>
            <a:r>
              <a:rPr lang="en-US" sz="2400" smtClean="0"/>
              <a:t>);</a:t>
            </a:r>
            <a:endParaRPr lang="en-US" smtClean="0">
              <a:solidFill>
                <a:srgbClr val="FF0000"/>
              </a:solidFill>
            </a:endParaRPr>
          </a:p>
          <a:p>
            <a:pPr>
              <a:buFontTx/>
              <a:buBlip>
                <a:blip r:embed="rId2"/>
              </a:buBlip>
            </a:pPr>
            <a:endParaRPr lang="en-US" sz="2400">
              <a:solidFill>
                <a:srgbClr val="FF0000"/>
              </a:solidFill>
            </a:endParaRPr>
          </a:p>
          <a:p>
            <a:pPr>
              <a:buFontTx/>
              <a:buBlip>
                <a:blip r:embed="rId2"/>
              </a:buBlip>
            </a:pPr>
            <a:r>
              <a:rPr lang="en-US" sz="2400" smtClean="0">
                <a:solidFill>
                  <a:srgbClr val="953735"/>
                </a:solidFill>
              </a:rPr>
              <a:t>Ví dụ ràng </a:t>
            </a:r>
            <a:r>
              <a:rPr lang="en-US" sz="2400">
                <a:solidFill>
                  <a:srgbClr val="953735"/>
                </a:solidFill>
              </a:rPr>
              <a:t>buộc </a:t>
            </a:r>
            <a:r>
              <a:rPr lang="en-US" sz="2400" smtClean="0">
                <a:solidFill>
                  <a:srgbClr val="953735"/>
                </a:solidFill>
              </a:rPr>
              <a:t>UNIQUE</a:t>
            </a:r>
            <a:endParaRPr lang="en-US" sz="2400">
              <a:solidFill>
                <a:srgbClr val="953735"/>
              </a:solidFill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sz="2400" smtClean="0">
                <a:solidFill>
                  <a:srgbClr val="0000FF"/>
                </a:solidFill>
              </a:rPr>
              <a:t>	ALTER </a:t>
            </a:r>
            <a:r>
              <a:rPr lang="en-US" sz="2400">
                <a:solidFill>
                  <a:srgbClr val="0000FF"/>
                </a:solidFill>
              </a:rPr>
              <a:t>TABLE </a:t>
            </a:r>
            <a:r>
              <a:rPr lang="en-US" sz="2400" smtClean="0">
                <a:solidFill>
                  <a:srgbClr val="00B050"/>
                </a:solidFill>
              </a:rPr>
              <a:t>nhan_vien </a:t>
            </a:r>
            <a:endParaRPr lang="en-US" sz="2400">
              <a:solidFill>
                <a:srgbClr val="00B050"/>
              </a:solidFill>
            </a:endParaRPr>
          </a:p>
          <a:p>
            <a:pPr lvl="2">
              <a:lnSpc>
                <a:spcPct val="130000"/>
              </a:lnSpc>
              <a:spcBef>
                <a:spcPts val="600"/>
              </a:spcBef>
              <a:buFontTx/>
              <a:buNone/>
            </a:pPr>
            <a:r>
              <a:rPr lang="en-US" sz="2400">
                <a:solidFill>
                  <a:srgbClr val="FF0000"/>
                </a:solidFill>
              </a:rPr>
              <a:t>ADD  CONSTRAINT </a:t>
            </a:r>
            <a:r>
              <a:rPr lang="en-US" sz="2400" smtClean="0">
                <a:solidFill>
                  <a:srgbClr val="00B050"/>
                </a:solidFill>
              </a:rPr>
              <a:t>uni_nhanvien_email </a:t>
            </a:r>
            <a:endParaRPr lang="en-US" sz="2400">
              <a:solidFill>
                <a:srgbClr val="00B050"/>
              </a:solidFill>
            </a:endParaRPr>
          </a:p>
          <a:p>
            <a:pPr lvl="2">
              <a:lnSpc>
                <a:spcPct val="130000"/>
              </a:lnSpc>
              <a:spcBef>
                <a:spcPts val="600"/>
              </a:spcBef>
              <a:buFontTx/>
              <a:buNone/>
            </a:pPr>
            <a:r>
              <a:rPr lang="en-US" sz="2400">
                <a:solidFill>
                  <a:srgbClr val="0000FF"/>
                </a:solidFill>
              </a:rPr>
              <a:t>UNIQUE </a:t>
            </a:r>
            <a:r>
              <a:rPr lang="en-US" sz="2400" smtClean="0"/>
              <a:t>(</a:t>
            </a:r>
            <a:r>
              <a:rPr lang="en-US" sz="2400" smtClean="0">
                <a:solidFill>
                  <a:srgbClr val="00B050"/>
                </a:solidFill>
              </a:rPr>
              <a:t>Email</a:t>
            </a:r>
            <a:r>
              <a:rPr lang="en-US" sz="2400" smtClean="0"/>
              <a:t>);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337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Ràng buộc </a:t>
            </a:r>
            <a:r>
              <a:rPr lang="en-US" smtClean="0"/>
              <a:t>UNIQUE - </a:t>
            </a:r>
            <a:r>
              <a:rPr lang="en-US"/>
              <a:t>Ví dụ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88925"/>
          </a:xfrm>
        </p:spPr>
        <p:txBody>
          <a:bodyPr/>
          <a:lstStyle/>
          <a:p>
            <a:fld id="{8AACEE26-D979-411F-B229-D9F26BAEDF0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28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1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5486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Thêm một ràng buộc kiểm tra - Check:</a:t>
            </a:r>
            <a:endParaRPr lang="en-US" sz="2400">
              <a:solidFill>
                <a:srgbClr val="953735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>
                <a:solidFill>
                  <a:srgbClr val="953735"/>
                </a:solidFill>
              </a:rPr>
              <a:t>	</a:t>
            </a:r>
            <a:r>
              <a:rPr lang="en-US" sz="2400">
                <a:solidFill>
                  <a:srgbClr val="0000FF"/>
                </a:solidFill>
              </a:rPr>
              <a:t>ALTER TABLE </a:t>
            </a:r>
            <a:r>
              <a:rPr lang="en-US" sz="2400">
                <a:solidFill>
                  <a:srgbClr val="00B050"/>
                </a:solidFill>
              </a:rPr>
              <a:t>table_name </a:t>
            </a:r>
            <a:endParaRPr lang="en-US" sz="2400" smtClean="0">
              <a:solidFill>
                <a:srgbClr val="00B050"/>
              </a:solidFill>
            </a:endParaRPr>
          </a:p>
          <a:p>
            <a:pPr lvl="2">
              <a:spcBef>
                <a:spcPts val="600"/>
              </a:spcBef>
              <a:buFontTx/>
              <a:buNone/>
            </a:pPr>
            <a:r>
              <a:rPr lang="en-US" sz="2400" smtClean="0">
                <a:solidFill>
                  <a:srgbClr val="FF0000"/>
                </a:solidFill>
              </a:rPr>
              <a:t>ADD  CONSTRAINT </a:t>
            </a:r>
            <a:r>
              <a:rPr lang="en-US" sz="2400" smtClean="0">
                <a:solidFill>
                  <a:srgbClr val="00B050"/>
                </a:solidFill>
              </a:rPr>
              <a:t>constrain_name </a:t>
            </a:r>
          </a:p>
          <a:p>
            <a:pPr lvl="2">
              <a:spcBef>
                <a:spcPts val="600"/>
              </a:spcBef>
              <a:buFontTx/>
              <a:buNone/>
            </a:pPr>
            <a:r>
              <a:rPr lang="en-US" sz="2400" smtClean="0">
                <a:solidFill>
                  <a:srgbClr val="0000FF"/>
                </a:solidFill>
              </a:rPr>
              <a:t>CHECK</a:t>
            </a:r>
            <a:r>
              <a:rPr lang="en-US" sz="2400" smtClean="0"/>
              <a:t> (</a:t>
            </a:r>
            <a:r>
              <a:rPr lang="en-US" sz="2400" smtClean="0">
                <a:solidFill>
                  <a:schemeClr val="accent2"/>
                </a:solidFill>
              </a:rPr>
              <a:t>điều kiện</a:t>
            </a:r>
            <a:r>
              <a:rPr lang="en-US" sz="2400" smtClean="0"/>
              <a:t>);</a:t>
            </a:r>
            <a:endParaRPr lang="en-US" sz="2400"/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endParaRPr lang="en-US" smtClean="0">
              <a:solidFill>
                <a:srgbClr val="953735"/>
              </a:solidFill>
            </a:endParaRP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mtClean="0">
                <a:solidFill>
                  <a:srgbClr val="953735"/>
                </a:solidFill>
              </a:rPr>
              <a:t>Ví dụ ràng </a:t>
            </a:r>
            <a:r>
              <a:rPr lang="en-US">
                <a:solidFill>
                  <a:srgbClr val="953735"/>
                </a:solidFill>
              </a:rPr>
              <a:t>buộc kiểm tra - Check:</a:t>
            </a:r>
            <a:endParaRPr lang="en-US" sz="2400">
              <a:solidFill>
                <a:srgbClr val="953735"/>
              </a:solidFill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sz="2400">
                <a:solidFill>
                  <a:srgbClr val="953735"/>
                </a:solidFill>
              </a:rPr>
              <a:t>	</a:t>
            </a:r>
            <a:r>
              <a:rPr lang="en-US" sz="2000">
                <a:solidFill>
                  <a:srgbClr val="0000FF"/>
                </a:solidFill>
              </a:rPr>
              <a:t> </a:t>
            </a:r>
            <a:r>
              <a:rPr lang="en-US" sz="2400">
                <a:solidFill>
                  <a:srgbClr val="0000FF"/>
                </a:solidFill>
              </a:rPr>
              <a:t>ALTER TABLE NHAN_VIEN</a:t>
            </a:r>
            <a:endParaRPr lang="en-US" sz="2400">
              <a:solidFill>
                <a:srgbClr val="00B050"/>
              </a:solidFill>
            </a:endParaRPr>
          </a:p>
          <a:p>
            <a:pPr lvl="2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sz="2400">
                <a:solidFill>
                  <a:srgbClr val="FF0000"/>
                </a:solidFill>
              </a:rPr>
              <a:t>ADD  CONSTRAINT </a:t>
            </a:r>
            <a:r>
              <a:rPr lang="en-US" sz="2400" smtClean="0">
                <a:solidFill>
                  <a:srgbClr val="00B050"/>
                </a:solidFill>
              </a:rPr>
              <a:t>chk_salary_min </a:t>
            </a:r>
            <a:endParaRPr lang="en-US" sz="2400">
              <a:solidFill>
                <a:srgbClr val="00B050"/>
              </a:solidFill>
            </a:endParaRPr>
          </a:p>
          <a:p>
            <a:pPr lvl="2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sz="2400">
                <a:solidFill>
                  <a:srgbClr val="0000FF"/>
                </a:solidFill>
              </a:rPr>
              <a:t>CHECK</a:t>
            </a:r>
            <a:r>
              <a:rPr lang="en-US" sz="2400"/>
              <a:t> </a:t>
            </a:r>
            <a:r>
              <a:rPr lang="en-US" sz="2400" smtClean="0"/>
              <a:t>(</a:t>
            </a:r>
            <a:r>
              <a:rPr lang="en-US" sz="2400" smtClean="0">
                <a:solidFill>
                  <a:schemeClr val="accent2"/>
                </a:solidFill>
              </a:rPr>
              <a:t>Luong </a:t>
            </a:r>
            <a:r>
              <a:rPr lang="en-US" sz="2400">
                <a:solidFill>
                  <a:schemeClr val="accent2"/>
                </a:solidFill>
              </a:rPr>
              <a:t>&gt;= 100</a:t>
            </a:r>
            <a:r>
              <a:rPr lang="en-US" sz="2400"/>
              <a:t>);</a:t>
            </a:r>
            <a:endParaRPr lang="en-US" sz="2400">
              <a:solidFill>
                <a:srgbClr val="00B050"/>
              </a:solidFill>
            </a:endParaRPr>
          </a:p>
        </p:txBody>
      </p:sp>
      <p:sp>
        <p:nvSpPr>
          <p:cNvPr id="317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charset="0"/>
                <a:cs typeface="Tahoma" charset="0"/>
              </a:rPr>
              <a:t>Ràng buộc CHECK - Ví </a:t>
            </a:r>
            <a:r>
              <a:rPr lang="en-US">
                <a:latin typeface="Tahoma" charset="0"/>
                <a:cs typeface="Tahoma" charset="0"/>
              </a:rPr>
              <a:t>dụ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88925"/>
          </a:xfrm>
        </p:spPr>
        <p:txBody>
          <a:bodyPr/>
          <a:lstStyle/>
          <a:p>
            <a:fld id="{8AACEE26-D979-411F-B229-D9F26BAEDF0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3965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1"/>
          <p:cNvSpPr>
            <a:spLocks noGrp="1"/>
          </p:cNvSpPr>
          <p:nvPr>
            <p:ph idx="1"/>
          </p:nvPr>
        </p:nvSpPr>
        <p:spPr>
          <a:xfrm>
            <a:off x="381000" y="914400"/>
            <a:ext cx="8305800" cy="54864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mtClean="0">
                <a:solidFill>
                  <a:srgbClr val="953735"/>
                </a:solidFill>
              </a:rPr>
              <a:t>Xóa </a:t>
            </a:r>
            <a:r>
              <a:rPr lang="en-US">
                <a:solidFill>
                  <a:srgbClr val="953735"/>
                </a:solidFill>
              </a:rPr>
              <a:t>một ràng </a:t>
            </a:r>
            <a:r>
              <a:rPr lang="en-US" smtClean="0">
                <a:solidFill>
                  <a:srgbClr val="953735"/>
                </a:solidFill>
              </a:rPr>
              <a:t>buộc:</a:t>
            </a:r>
            <a:endParaRPr lang="en-US" sz="2400">
              <a:solidFill>
                <a:srgbClr val="953735"/>
              </a:solidFill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000" smtClean="0">
                <a:solidFill>
                  <a:srgbClr val="0000FF"/>
                </a:solidFill>
              </a:rPr>
              <a:t>	</a:t>
            </a:r>
            <a:r>
              <a:rPr lang="en-US" sz="2600" smtClean="0">
                <a:solidFill>
                  <a:srgbClr val="0000FF"/>
                </a:solidFill>
              </a:rPr>
              <a:t>ALTER </a:t>
            </a:r>
            <a:r>
              <a:rPr lang="en-US" sz="2600">
                <a:solidFill>
                  <a:srgbClr val="0000FF"/>
                </a:solidFill>
              </a:rPr>
              <a:t>TABLE </a:t>
            </a:r>
            <a:r>
              <a:rPr lang="en-US" sz="2600">
                <a:solidFill>
                  <a:srgbClr val="00B050"/>
                </a:solidFill>
              </a:rPr>
              <a:t>table_name </a:t>
            </a:r>
          </a:p>
          <a:p>
            <a:pPr lvl="2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sz="2600" smtClean="0">
                <a:solidFill>
                  <a:srgbClr val="FF0000"/>
                </a:solidFill>
              </a:rPr>
              <a:t>DROP  </a:t>
            </a:r>
            <a:r>
              <a:rPr lang="en-US" sz="2600">
                <a:solidFill>
                  <a:srgbClr val="FF0000"/>
                </a:solidFill>
              </a:rPr>
              <a:t>CONSTRAINT </a:t>
            </a:r>
            <a:r>
              <a:rPr lang="en-US" sz="2600" smtClean="0">
                <a:solidFill>
                  <a:srgbClr val="00B050"/>
                </a:solidFill>
              </a:rPr>
              <a:t>constrain_name ;</a:t>
            </a:r>
            <a:endParaRPr lang="en-US" sz="260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  <a:spcBef>
                <a:spcPts val="600"/>
              </a:spcBef>
              <a:buBlip>
                <a:blip r:embed="rId2"/>
              </a:buBlip>
            </a:pPr>
            <a:endParaRPr lang="en-US" smtClean="0">
              <a:solidFill>
                <a:srgbClr val="953735"/>
              </a:solidFill>
            </a:endParaRPr>
          </a:p>
          <a:p>
            <a:pPr>
              <a:lnSpc>
                <a:spcPct val="14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smtClean="0">
                <a:solidFill>
                  <a:srgbClr val="953735"/>
                </a:solidFill>
              </a:rPr>
              <a:t>Ví </a:t>
            </a:r>
            <a:r>
              <a:rPr lang="en-US">
                <a:solidFill>
                  <a:srgbClr val="953735"/>
                </a:solidFill>
              </a:rPr>
              <a:t>dụ </a:t>
            </a:r>
            <a:r>
              <a:rPr lang="en-US" smtClean="0">
                <a:solidFill>
                  <a:srgbClr val="953735"/>
                </a:solidFill>
              </a:rPr>
              <a:t>xóa ràng buộc:</a:t>
            </a:r>
            <a:endParaRPr lang="en-US">
              <a:solidFill>
                <a:srgbClr val="953735"/>
              </a:solidFill>
            </a:endParaRPr>
          </a:p>
          <a:p>
            <a:pPr lvl="2">
              <a:lnSpc>
                <a:spcPct val="130000"/>
              </a:lnSpc>
              <a:spcBef>
                <a:spcPts val="600"/>
              </a:spcBef>
              <a:buFontTx/>
              <a:buNone/>
            </a:pPr>
            <a:r>
              <a:rPr lang="en-US" sz="2600">
                <a:solidFill>
                  <a:srgbClr val="0000FF"/>
                </a:solidFill>
              </a:rPr>
              <a:t>ALTER TABLE </a:t>
            </a:r>
            <a:r>
              <a:rPr lang="en-US" sz="2600">
                <a:solidFill>
                  <a:srgbClr val="00B050"/>
                </a:solidFill>
              </a:rPr>
              <a:t>nhan_vien</a:t>
            </a:r>
          </a:p>
          <a:p>
            <a:pPr lvl="2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sz="2600" smtClean="0">
                <a:solidFill>
                  <a:srgbClr val="FF0000"/>
                </a:solidFill>
              </a:rPr>
              <a:t>DROP  </a:t>
            </a:r>
            <a:r>
              <a:rPr lang="en-US" sz="2600">
                <a:solidFill>
                  <a:srgbClr val="FF0000"/>
                </a:solidFill>
              </a:rPr>
              <a:t>CONSTRAINT </a:t>
            </a:r>
            <a:r>
              <a:rPr lang="en-US" sz="2600" smtClean="0">
                <a:solidFill>
                  <a:srgbClr val="00B050"/>
                </a:solidFill>
              </a:rPr>
              <a:t>pk_NhanVien ;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sz="2400" smtClean="0">
              <a:solidFill>
                <a:srgbClr val="00B050"/>
              </a:solidFill>
            </a:endParaRPr>
          </a:p>
          <a:p>
            <a:pPr marL="0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sz="2400" smtClean="0">
                <a:solidFill>
                  <a:srgbClr val="0000FF"/>
                </a:solidFill>
              </a:rPr>
              <a:t>	</a:t>
            </a:r>
            <a:r>
              <a:rPr lang="en-US" sz="2600" smtClean="0">
                <a:solidFill>
                  <a:srgbClr val="0000FF"/>
                </a:solidFill>
              </a:rPr>
              <a:t>ALTER TABLE </a:t>
            </a:r>
            <a:r>
              <a:rPr lang="en-US" sz="2600">
                <a:solidFill>
                  <a:srgbClr val="00B050"/>
                </a:solidFill>
              </a:rPr>
              <a:t>nhan_vien</a:t>
            </a:r>
          </a:p>
          <a:p>
            <a:pPr lvl="2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sz="2600" smtClean="0">
                <a:solidFill>
                  <a:srgbClr val="FF0000"/>
                </a:solidFill>
              </a:rPr>
              <a:t>ADD  CONSTRAINT </a:t>
            </a:r>
            <a:r>
              <a:rPr lang="en-US" sz="2600" smtClean="0">
                <a:solidFill>
                  <a:srgbClr val="00B050"/>
                </a:solidFill>
              </a:rPr>
              <a:t>chk_salary_min ;</a:t>
            </a:r>
            <a:endParaRPr lang="en-US" sz="2600">
              <a:solidFill>
                <a:srgbClr val="00B050"/>
              </a:solidFill>
            </a:endParaRPr>
          </a:p>
        </p:txBody>
      </p:sp>
      <p:sp>
        <p:nvSpPr>
          <p:cNvPr id="317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Xóa ràng buộc - Ví </a:t>
            </a:r>
            <a:r>
              <a:rPr lang="en-US"/>
              <a:t>dụ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88925"/>
          </a:xfrm>
        </p:spPr>
        <p:txBody>
          <a:bodyPr/>
          <a:lstStyle/>
          <a:p>
            <a:fld id="{8AACEE26-D979-411F-B229-D9F26BAEDF0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57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1"/>
          <p:cNvSpPr>
            <a:spLocks noGrp="1"/>
          </p:cNvSpPr>
          <p:nvPr>
            <p:ph idx="1"/>
          </p:nvPr>
        </p:nvSpPr>
        <p:spPr>
          <a:xfrm>
            <a:off x="381000" y="914400"/>
            <a:ext cx="8305800" cy="556260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600"/>
              </a:spcBef>
              <a:buFontTx/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Lệnh DROP dùng để bỏ đối tượng </a:t>
            </a:r>
            <a:r>
              <a:rPr lang="en-US" smtClean="0">
                <a:solidFill>
                  <a:srgbClr val="953735"/>
                </a:solidFill>
              </a:rPr>
              <a:t>khỏi </a:t>
            </a:r>
            <a:r>
              <a:rPr lang="en-US">
                <a:solidFill>
                  <a:srgbClr val="953735"/>
                </a:solidFill>
              </a:rPr>
              <a:t>CSDL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CA"/>
              <a:t>DROP TABLE </a:t>
            </a:r>
            <a:r>
              <a:rPr lang="en-US">
                <a:solidFill>
                  <a:srgbClr val="00B050"/>
                </a:solidFill>
              </a:rPr>
              <a:t>table_name 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CA"/>
              <a:t>DROP DATABASE </a:t>
            </a:r>
            <a:r>
              <a:rPr lang="en-US">
                <a:solidFill>
                  <a:srgbClr val="00B050"/>
                </a:solidFill>
              </a:rPr>
              <a:t>database_name </a:t>
            </a:r>
            <a:endParaRPr lang="en-US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endParaRPr lang="en-US" smtClean="0">
              <a:solidFill>
                <a:srgbClr val="953735"/>
              </a:solidFill>
            </a:endParaRP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mtClean="0">
                <a:solidFill>
                  <a:srgbClr val="953735"/>
                </a:solidFill>
              </a:rPr>
              <a:t>Ví </a:t>
            </a:r>
            <a:r>
              <a:rPr lang="en-US">
                <a:solidFill>
                  <a:srgbClr val="953735"/>
                </a:solidFill>
              </a:rPr>
              <a:t>dụ: </a:t>
            </a:r>
          </a:p>
          <a:p>
            <a:pPr lvl="1">
              <a:lnSpc>
                <a:spcPct val="150000"/>
              </a:lnSpc>
              <a:buNone/>
            </a:pPr>
            <a:r>
              <a:rPr lang="en-US">
                <a:solidFill>
                  <a:srgbClr val="FF0000"/>
                </a:solidFill>
              </a:rPr>
              <a:t>DROP TABLE </a:t>
            </a:r>
            <a:r>
              <a:rPr lang="en-US" smtClean="0">
                <a:solidFill>
                  <a:srgbClr val="00B050"/>
                </a:solidFill>
              </a:rPr>
              <a:t>nhan_vien</a:t>
            </a:r>
            <a:r>
              <a:rPr lang="en-US" smtClean="0"/>
              <a:t> </a:t>
            </a:r>
            <a:r>
              <a:rPr lang="en-US">
                <a:solidFill>
                  <a:srgbClr val="0070C0"/>
                </a:solidFill>
              </a:rPr>
              <a:t>CASCADE CONSTRAINTS;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/>
              <a:t>(</a:t>
            </a:r>
            <a:r>
              <a:rPr lang="vi-VN"/>
              <a:t>mệnh đề CASCADE CONSTRAINTS được thêm vào để </a:t>
            </a:r>
            <a:r>
              <a:rPr lang="vi-VN" smtClean="0"/>
              <a:t>tự</a:t>
            </a:r>
            <a:r>
              <a:rPr lang="en-US" smtClean="0"/>
              <a:t> </a:t>
            </a:r>
            <a:r>
              <a:rPr lang="vi-VN" smtClean="0"/>
              <a:t>động </a:t>
            </a:r>
            <a:r>
              <a:rPr lang="vi-VN"/>
              <a:t>loại bỏ các ràng buộc tham chiếu trong </a:t>
            </a:r>
            <a:r>
              <a:rPr lang="vi-VN" smtClean="0"/>
              <a:t>bảng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317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Lệnh DROP - Ví </a:t>
            </a:r>
            <a:r>
              <a:rPr lang="en-US"/>
              <a:t>dụ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88925"/>
          </a:xfrm>
        </p:spPr>
        <p:txBody>
          <a:bodyPr/>
          <a:lstStyle/>
          <a:p>
            <a:fld id="{8AACEE26-D979-411F-B229-D9F26BAEDF0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92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ngôn ngữ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buFontTx/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SQL - Structured Query Language: Ngôn ngữ truy vấn có cấu trúc</a:t>
            </a:r>
          </a:p>
          <a:p>
            <a:pPr>
              <a:lnSpc>
                <a:spcPct val="130000"/>
              </a:lnSpc>
              <a:buFontTx/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SQL cho phép Tạo CSDL, </a:t>
            </a:r>
            <a:r>
              <a:rPr lang="en-US" smtClean="0">
                <a:solidFill>
                  <a:srgbClr val="953735"/>
                </a:solidFill>
              </a:rPr>
              <a:t>thao </a:t>
            </a:r>
            <a:r>
              <a:rPr lang="en-US">
                <a:solidFill>
                  <a:srgbClr val="953735"/>
                </a:solidFill>
              </a:rPr>
              <a:t>tác trên dữ liệu (Lưu trữ dữ liệu, Sửa dữ liệu, Xóa dữ liệu)</a:t>
            </a:r>
          </a:p>
          <a:p>
            <a:pPr>
              <a:lnSpc>
                <a:spcPct val="130000"/>
              </a:lnSpc>
              <a:buFontTx/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Được ANSI và ISO chuẩn hóa</a:t>
            </a:r>
          </a:p>
          <a:p>
            <a:pPr>
              <a:lnSpc>
                <a:spcPct val="130000"/>
              </a:lnSpc>
              <a:buFontTx/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Đa số các DBMS hiện nay sử dụng SQL (MS SQL Server – T- SQL, Microsoft Access, Oracle – PL/SQL, DB2, MySQL…) 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925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</a:t>
            </a:r>
            <a:r>
              <a:rPr lang="en-US" smtClean="0"/>
              <a:t>hỏi thực hành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Thêm ràng buộc khoá chính và khoá ngoại cho các bảng trong csdl quản lý nhân viên</a:t>
            </a:r>
          </a:p>
          <a:p>
            <a:pPr>
              <a:lnSpc>
                <a:spcPct val="13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Thêm 1 cột có tên Mo_ta vào bảng phòng ban để chứa phần mô tả về phòng ban</a:t>
            </a:r>
          </a:p>
          <a:p>
            <a:pPr>
              <a:lnSpc>
                <a:spcPct val="13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Thêm ràng buộc kiểm tra vào bảng QUANLY_DUAN yêu cầu cột số giờ chỉ chứa giá trị lớn hơn 0</a:t>
            </a:r>
          </a:p>
          <a:p>
            <a:pPr marL="0" indent="0">
              <a:spcBef>
                <a:spcPts val="600"/>
              </a:spcBef>
              <a:buNone/>
            </a:pPr>
            <a:endParaRPr lang="en-US">
              <a:solidFill>
                <a:srgbClr val="95373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716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pPr marL="457200" indent="-457200"/>
            <a:r>
              <a:rPr lang="en-US"/>
              <a:t>Kiểu dữ liệu là thuộc tính xác định loại dữ liệu trong bảng mà cột có thể lưu trữ</a:t>
            </a:r>
          </a:p>
          <a:p>
            <a:pPr marL="457200" indent="-457200"/>
            <a:r>
              <a:rPr lang="en-US"/>
              <a:t>Có nhiều loại dữ liệu khác nhau như:</a:t>
            </a:r>
          </a:p>
          <a:p>
            <a:pPr marL="800100" lvl="1" indent="-342900">
              <a:lnSpc>
                <a:spcPct val="110000"/>
              </a:lnSpc>
              <a:spcBef>
                <a:spcPts val="600"/>
              </a:spcBef>
            </a:pPr>
            <a:r>
              <a:rPr lang="en-US" sz="2600"/>
              <a:t>Kiểu chuỗi</a:t>
            </a:r>
          </a:p>
          <a:p>
            <a:pPr marL="800100" lvl="1" indent="-342900">
              <a:lnSpc>
                <a:spcPct val="110000"/>
              </a:lnSpc>
              <a:spcBef>
                <a:spcPts val="600"/>
              </a:spcBef>
            </a:pPr>
            <a:r>
              <a:rPr lang="en-US" sz="2600"/>
              <a:t>Kiểu số</a:t>
            </a:r>
          </a:p>
          <a:p>
            <a:pPr marL="800100" lvl="1" indent="-342900">
              <a:lnSpc>
                <a:spcPct val="110000"/>
              </a:lnSpc>
              <a:spcBef>
                <a:spcPts val="600"/>
              </a:spcBef>
            </a:pPr>
            <a:r>
              <a:rPr lang="en-US" sz="2600"/>
              <a:t>Kiểu ngày và giờ</a:t>
            </a:r>
          </a:p>
          <a:p>
            <a:pPr marL="800100" lvl="1" indent="-342900">
              <a:lnSpc>
                <a:spcPct val="110000"/>
              </a:lnSpc>
              <a:spcBef>
                <a:spcPts val="600"/>
              </a:spcBef>
            </a:pPr>
            <a:r>
              <a:rPr lang="en-US" sz="2600"/>
              <a:t>Kiểu bit</a:t>
            </a:r>
          </a:p>
          <a:p>
            <a:pPr marL="800100" lvl="1" indent="-342900">
              <a:lnSpc>
                <a:spcPct val="110000"/>
              </a:lnSpc>
              <a:spcBef>
                <a:spcPts val="600"/>
              </a:spcBef>
            </a:pPr>
            <a:r>
              <a:rPr lang="en-US" sz="2600"/>
              <a:t>Kiểu tham chiếu</a:t>
            </a:r>
          </a:p>
          <a:p>
            <a:pPr marL="800100" lvl="1" indent="-342900">
              <a:lnSpc>
                <a:spcPct val="110000"/>
              </a:lnSpc>
              <a:spcBef>
                <a:spcPts val="600"/>
              </a:spcBef>
            </a:pPr>
            <a:r>
              <a:rPr lang="en-US" sz="2600"/>
              <a:t>Kiểu đối tượng</a:t>
            </a:r>
          </a:p>
          <a:p>
            <a:pPr marL="800100" lvl="1" indent="-342900">
              <a:lnSpc>
                <a:spcPct val="110000"/>
              </a:lnSpc>
              <a:spcBef>
                <a:spcPts val="600"/>
              </a:spcBef>
            </a:pPr>
            <a:r>
              <a:rPr lang="en-US" sz="2600" smtClean="0"/>
              <a:t>…</a:t>
            </a:r>
            <a:endParaRPr lang="en-US" sz="26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</a:pPr>
            <a:r>
              <a:rPr lang="en-US"/>
              <a:t>Ngôn ngữ định nghĩa dữ liệu gồm các câu lệnh tạo mới, sửa và xoá các đối tượng trong </a:t>
            </a:r>
            <a:r>
              <a:rPr lang="en-US" smtClean="0"/>
              <a:t>CSDL</a:t>
            </a:r>
          </a:p>
          <a:p>
            <a:pPr marL="457200" indent="-457200">
              <a:lnSpc>
                <a:spcPct val="120000"/>
              </a:lnSpc>
            </a:pPr>
            <a:r>
              <a:rPr lang="en-US" smtClean="0"/>
              <a:t>Bao </a:t>
            </a:r>
            <a:r>
              <a:rPr lang="en-US"/>
              <a:t>gồm các câu lệnh: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/>
              <a:t>CREATE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/>
              <a:t>ALTER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/>
              <a:t>DROP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86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3707" y="12700"/>
            <a:ext cx="8500293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5144" y="4724399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2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6"/>
          <p:cNvSpPr>
            <a:spLocks noGrp="1"/>
          </p:cNvSpPr>
          <p:nvPr>
            <p:ph idx="1"/>
          </p:nvPr>
        </p:nvSpPr>
        <p:spPr>
          <a:xfrm>
            <a:off x="228600" y="914400"/>
            <a:ext cx="8534400" cy="5486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Có thể chia thành 4 nhóm lệnh SQL: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Tx/>
              <a:buBlip>
                <a:blip r:embed="rId3"/>
              </a:buBlip>
            </a:pPr>
            <a:r>
              <a:rPr lang="en-US" sz="2000">
                <a:solidFill>
                  <a:srgbClr val="0000FF"/>
                </a:solidFill>
              </a:rPr>
              <a:t>Nhóm định nghĩa dữ liệu (DDL - Data Definition Language)</a:t>
            </a:r>
            <a:r>
              <a:rPr lang="en-US" sz="2000"/>
              <a:t>: Gồm các lệnh tạo, thay đổi các bảng dữ liệu (Create, Drop, Alter, …)</a:t>
            </a:r>
            <a:endParaRPr lang="en-US" sz="2000" smtClean="0">
              <a:solidFill>
                <a:srgbClr val="0000FF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buFontTx/>
              <a:buBlip>
                <a:blip r:embed="rId3"/>
              </a:buBlip>
            </a:pPr>
            <a:r>
              <a:rPr lang="en-US" sz="2000" smtClean="0">
                <a:solidFill>
                  <a:srgbClr val="0000FF"/>
                </a:solidFill>
              </a:rPr>
              <a:t>Nhóm </a:t>
            </a:r>
            <a:r>
              <a:rPr lang="en-US" sz="2000">
                <a:solidFill>
                  <a:srgbClr val="0000FF"/>
                </a:solidFill>
              </a:rPr>
              <a:t>truy vấn dữ liệu (</a:t>
            </a:r>
            <a:r>
              <a:rPr lang="en-US" sz="2000" smtClean="0">
                <a:solidFill>
                  <a:srgbClr val="0000FF"/>
                </a:solidFill>
              </a:rPr>
              <a:t>DQL - </a:t>
            </a:r>
            <a:r>
              <a:rPr lang="en-US" sz="2000">
                <a:solidFill>
                  <a:srgbClr val="0000FF"/>
                </a:solidFill>
              </a:rPr>
              <a:t>Data Query Language</a:t>
            </a:r>
            <a:r>
              <a:rPr lang="en-US" sz="2000" smtClean="0">
                <a:solidFill>
                  <a:srgbClr val="0000FF"/>
                </a:solidFill>
              </a:rPr>
              <a:t>)</a:t>
            </a:r>
            <a:r>
              <a:rPr lang="en-US" sz="2000" smtClean="0"/>
              <a:t>: </a:t>
            </a:r>
            <a:r>
              <a:rPr lang="en-US" sz="2000"/>
              <a:t>gồm các lệnh truy vấn lựa chọn (Select) để lấy thông tin nhưng không làm thay đổi dữ liệu trong các bảng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Tx/>
              <a:buBlip>
                <a:blip r:embed="rId3"/>
              </a:buBlip>
            </a:pPr>
            <a:r>
              <a:rPr lang="en-US" sz="2000" smtClean="0">
                <a:solidFill>
                  <a:srgbClr val="0000FF"/>
                </a:solidFill>
              </a:rPr>
              <a:t>Nhóm </a:t>
            </a:r>
            <a:r>
              <a:rPr lang="en-US" sz="2000">
                <a:solidFill>
                  <a:srgbClr val="0000FF"/>
                </a:solidFill>
              </a:rPr>
              <a:t>thao tác dữ liệu (</a:t>
            </a:r>
            <a:r>
              <a:rPr lang="en-US" sz="2000" smtClean="0">
                <a:solidFill>
                  <a:srgbClr val="0000FF"/>
                </a:solidFill>
              </a:rPr>
              <a:t>DML - </a:t>
            </a:r>
            <a:r>
              <a:rPr lang="en-US" sz="2100">
                <a:solidFill>
                  <a:srgbClr val="0000FF"/>
                </a:solidFill>
              </a:rPr>
              <a:t>Data Manipulation Language</a:t>
            </a:r>
            <a:r>
              <a:rPr lang="en-US" sz="2000" smtClean="0">
                <a:solidFill>
                  <a:srgbClr val="0000FF"/>
                </a:solidFill>
              </a:rPr>
              <a:t>)</a:t>
            </a:r>
            <a:r>
              <a:rPr lang="en-US" sz="2000" smtClean="0"/>
              <a:t>: </a:t>
            </a:r>
            <a:r>
              <a:rPr lang="en-US" sz="2000"/>
              <a:t>Gồm các lệnh làm thay đổi dữ liệu (Insert, Delete, Update,…) lưu trong các bảng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Tx/>
              <a:buBlip>
                <a:blip r:embed="rId3"/>
              </a:buBlip>
            </a:pPr>
            <a:r>
              <a:rPr lang="en-US" sz="2000">
                <a:solidFill>
                  <a:srgbClr val="0000FF"/>
                </a:solidFill>
              </a:rPr>
              <a:t>Nhóm điều khiển dữ liệu (</a:t>
            </a:r>
            <a:r>
              <a:rPr lang="en-US" sz="2000" smtClean="0">
                <a:solidFill>
                  <a:srgbClr val="0000FF"/>
                </a:solidFill>
              </a:rPr>
              <a:t>DCL - </a:t>
            </a:r>
            <a:r>
              <a:rPr lang="en-US" sz="2100" smtClean="0">
                <a:solidFill>
                  <a:srgbClr val="0000FF"/>
                </a:solidFill>
              </a:rPr>
              <a:t>Data Control Language</a:t>
            </a:r>
            <a:r>
              <a:rPr lang="en-US" sz="2000" smtClean="0">
                <a:solidFill>
                  <a:srgbClr val="0000FF"/>
                </a:solidFill>
              </a:rPr>
              <a:t>)</a:t>
            </a:r>
            <a:r>
              <a:rPr lang="en-US" sz="2000" smtClean="0"/>
              <a:t>: </a:t>
            </a:r>
            <a:r>
              <a:rPr lang="en-US" sz="2000"/>
              <a:t>Gồm các lệnh quản lý quyền truy nhập vào dữ liệu và các bảng (Grant, Revoke, …)</a:t>
            </a:r>
          </a:p>
        </p:txBody>
      </p:sp>
      <p:sp>
        <p:nvSpPr>
          <p:cNvPr id="1229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cs typeface="Tahoma" charset="0"/>
              </a:rPr>
              <a:t>Ngôn ngữ SQL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88925"/>
          </a:xfrm>
        </p:spPr>
        <p:txBody>
          <a:bodyPr/>
          <a:lstStyle/>
          <a:p>
            <a:fld id="{8AACEE26-D979-411F-B229-D9F26BAEDF0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090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cs typeface="Tahoma" charset="0"/>
              </a:rPr>
              <a:t>Ngôn ngữ SQL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88925"/>
          </a:xfrm>
        </p:spPr>
        <p:txBody>
          <a:bodyPr/>
          <a:lstStyle/>
          <a:p>
            <a:fld id="{8AACEE26-D979-411F-B229-D9F26BAEDF07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57200" y="1066800"/>
            <a:ext cx="8229600" cy="5257800"/>
            <a:chOff x="457200" y="1066800"/>
            <a:chExt cx="8229600" cy="5257800"/>
          </a:xfrm>
        </p:grpSpPr>
        <p:pic>
          <p:nvPicPr>
            <p:cNvPr id="1026" name="Picture 2" descr="https://media.geeksforgeeks.org/wp-content/cdn-uploads/20190826175059/Types-of-SQL-Commands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56" t="11801" r="9315" b="3748"/>
            <a:stretch/>
          </p:blipFill>
          <p:spPr bwMode="auto">
            <a:xfrm>
              <a:off x="457200" y="1066800"/>
              <a:ext cx="8229600" cy="525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Oval 2"/>
            <p:cNvSpPr/>
            <p:nvPr/>
          </p:nvSpPr>
          <p:spPr>
            <a:xfrm>
              <a:off x="1143000" y="3067050"/>
              <a:ext cx="990600" cy="2952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143000" y="3548062"/>
              <a:ext cx="990600" cy="2952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43000" y="4019550"/>
              <a:ext cx="990600" cy="2952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143000" y="4495800"/>
              <a:ext cx="990600" cy="2952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019425" y="3076574"/>
              <a:ext cx="990600" cy="2952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886325" y="3076574"/>
              <a:ext cx="990600" cy="2952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895850" y="3548061"/>
              <a:ext cx="990600" cy="2952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895850" y="4019550"/>
              <a:ext cx="990600" cy="2952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7361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4983163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SQL không phân biệt chữ hoa, chữ thường.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/>
              <a:t>Ví dụ </a:t>
            </a:r>
            <a:r>
              <a:rPr lang="en-US" b="1"/>
              <a:t>Create</a:t>
            </a:r>
            <a:r>
              <a:rPr lang="en-US"/>
              <a:t> hay </a:t>
            </a:r>
            <a:r>
              <a:rPr lang="en-US" b="1"/>
              <a:t>CREATE</a:t>
            </a:r>
            <a:r>
              <a:rPr lang="en-US"/>
              <a:t> được hiểu như </a:t>
            </a:r>
            <a:r>
              <a:rPr lang="en-US" smtClean="0"/>
              <a:t>nhau</a:t>
            </a:r>
            <a:endParaRPr lang="en-US"/>
          </a:p>
          <a:p>
            <a:pPr>
              <a:buFontTx/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Các thao </a:t>
            </a:r>
            <a:r>
              <a:rPr lang="en-US" smtClean="0">
                <a:solidFill>
                  <a:srgbClr val="953735"/>
                </a:solidFill>
              </a:rPr>
              <a:t>tác truy </a:t>
            </a:r>
            <a:r>
              <a:rPr lang="en-US">
                <a:solidFill>
                  <a:srgbClr val="953735"/>
                </a:solidFill>
              </a:rPr>
              <a:t>vấn SQL trong </a:t>
            </a:r>
            <a:r>
              <a:rPr lang="en-US" smtClean="0">
                <a:solidFill>
                  <a:srgbClr val="953735"/>
                </a:solidFill>
              </a:rPr>
              <a:t>MySQL:</a:t>
            </a:r>
          </a:p>
          <a:p>
            <a:pPr>
              <a:buFontTx/>
              <a:buBlip>
                <a:blip r:embed="rId2"/>
              </a:buBlip>
            </a:pPr>
            <a:endParaRPr lang="en-US">
              <a:solidFill>
                <a:srgbClr val="953735"/>
              </a:solidFill>
            </a:endParaRPr>
          </a:p>
        </p:txBody>
      </p:sp>
      <p:sp>
        <p:nvSpPr>
          <p:cNvPr id="143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lưu ý về câu lệnh SQL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88925"/>
          </a:xfrm>
        </p:spPr>
        <p:txBody>
          <a:bodyPr/>
          <a:lstStyle/>
          <a:p>
            <a:fld id="{8AACEE26-D979-411F-B229-D9F26BAEDF07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838200" y="3020440"/>
            <a:ext cx="7772400" cy="3352799"/>
            <a:chOff x="838200" y="2895600"/>
            <a:chExt cx="7772400" cy="3352799"/>
          </a:xfrm>
        </p:grpSpPr>
        <p:pic>
          <p:nvPicPr>
            <p:cNvPr id="2" name="Picture 1" descr="Screen Clippi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08"/>
            <a:stretch/>
          </p:blipFill>
          <p:spPr>
            <a:xfrm>
              <a:off x="838200" y="2895600"/>
              <a:ext cx="7772400" cy="335279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7" name="Line Callout 1 6"/>
            <p:cNvSpPr/>
            <p:nvPr/>
          </p:nvSpPr>
          <p:spPr>
            <a:xfrm>
              <a:off x="838200" y="4388642"/>
              <a:ext cx="1524000" cy="488157"/>
            </a:xfrm>
            <a:prstGeom prst="borderCallout1">
              <a:avLst>
                <a:gd name="adj1" fmla="val -4627"/>
                <a:gd name="adj2" fmla="val 45289"/>
                <a:gd name="adj3" fmla="val -139145"/>
                <a:gd name="adj4" fmla="val 1438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rgbClr val="01109B"/>
                  </a:solidFill>
                  <a:latin typeface="Segoe UI" pitchFamily="34" charset="0"/>
                  <a:cs typeface="Segoe UI" pitchFamily="34" charset="0"/>
                </a:rPr>
                <a:t>Tạo mới cửa sổ lệnh SQL</a:t>
              </a:r>
              <a:endParaRPr lang="en-US" sz="1400">
                <a:solidFill>
                  <a:srgbClr val="01109B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Line Callout 1 7"/>
            <p:cNvSpPr/>
            <p:nvPr/>
          </p:nvSpPr>
          <p:spPr>
            <a:xfrm>
              <a:off x="2514600" y="3048000"/>
              <a:ext cx="1295400" cy="488157"/>
            </a:xfrm>
            <a:prstGeom prst="borderCallout1">
              <a:avLst>
                <a:gd name="adj1" fmla="val 55155"/>
                <a:gd name="adj2" fmla="val 233"/>
                <a:gd name="adj3" fmla="val 115925"/>
                <a:gd name="adj4" fmla="val -92253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rgbClr val="01109B"/>
                  </a:solidFill>
                  <a:latin typeface="Segoe UI" pitchFamily="34" charset="0"/>
                  <a:cs typeface="Segoe UI" pitchFamily="34" charset="0"/>
                </a:rPr>
                <a:t>Mở file SQL đã lưu</a:t>
              </a:r>
              <a:endParaRPr lang="en-US" sz="1400">
                <a:solidFill>
                  <a:srgbClr val="01109B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Line Callout 1 8"/>
            <p:cNvSpPr/>
            <p:nvPr/>
          </p:nvSpPr>
          <p:spPr>
            <a:xfrm>
              <a:off x="5334000" y="4401611"/>
              <a:ext cx="1981200" cy="398989"/>
            </a:xfrm>
            <a:prstGeom prst="borderCallout1">
              <a:avLst>
                <a:gd name="adj1" fmla="val 49177"/>
                <a:gd name="adj2" fmla="val -669"/>
                <a:gd name="adj3" fmla="val -1646"/>
                <a:gd name="adj4" fmla="val -42625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rgbClr val="01109B"/>
                  </a:solidFill>
                  <a:latin typeface="Segoe UI" pitchFamily="34" charset="0"/>
                  <a:cs typeface="Segoe UI" pitchFamily="34" charset="0"/>
                </a:rPr>
                <a:t>Câu truy vấn SQL</a:t>
              </a:r>
              <a:endParaRPr lang="en-US" sz="1400">
                <a:solidFill>
                  <a:srgbClr val="01109B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Line Callout 1 9"/>
            <p:cNvSpPr/>
            <p:nvPr/>
          </p:nvSpPr>
          <p:spPr>
            <a:xfrm>
              <a:off x="5334000" y="4935164"/>
              <a:ext cx="2383277" cy="457199"/>
            </a:xfrm>
            <a:prstGeom prst="borderCallout1">
              <a:avLst>
                <a:gd name="adj1" fmla="val 49177"/>
                <a:gd name="adj2" fmla="val -669"/>
                <a:gd name="adj3" fmla="val -166664"/>
                <a:gd name="adj4" fmla="val -92722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rgbClr val="01109B"/>
                  </a:solidFill>
                  <a:latin typeface="Segoe UI" pitchFamily="34" charset="0"/>
                  <a:cs typeface="Segoe UI" pitchFamily="34" charset="0"/>
                </a:rPr>
                <a:t>Thực thi câu truy vấn SQL</a:t>
              </a:r>
              <a:endParaRPr lang="en-US" sz="1400">
                <a:solidFill>
                  <a:srgbClr val="01109B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" name="Straight Arrow Connector 4"/>
            <p:cNvCxnSpPr>
              <a:stCxn id="8" idx="1"/>
            </p:cNvCxnSpPr>
            <p:nvPr/>
          </p:nvCxnSpPr>
          <p:spPr>
            <a:xfrm flipH="1">
              <a:off x="2667000" y="3536157"/>
              <a:ext cx="495300" cy="50244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Line Callout 1 15"/>
            <p:cNvSpPr/>
            <p:nvPr/>
          </p:nvSpPr>
          <p:spPr>
            <a:xfrm>
              <a:off x="3162301" y="5376147"/>
              <a:ext cx="1866899" cy="457199"/>
            </a:xfrm>
            <a:prstGeom prst="borderCallout1">
              <a:avLst>
                <a:gd name="adj1" fmla="val 49177"/>
                <a:gd name="adj2" fmla="val -669"/>
                <a:gd name="adj3" fmla="val -253898"/>
                <a:gd name="adj4" fmla="val -15553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rgbClr val="01109B"/>
                  </a:solidFill>
                  <a:latin typeface="Segoe UI" pitchFamily="34" charset="0"/>
                  <a:cs typeface="Segoe UI" pitchFamily="34" charset="0"/>
                </a:rPr>
                <a:t>Lưu câu truy vấn SQL</a:t>
              </a:r>
              <a:endParaRPr lang="en-US" sz="1400">
                <a:solidFill>
                  <a:srgbClr val="01109B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64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Các bảng trong CSDL đều được tạo thành từ các cột (trường).</a:t>
            </a:r>
          </a:p>
          <a:p>
            <a:pPr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Các thuộc tính của các cột mô tả đặc điểm và hành vi dữ liệu được đưa vào cột đó</a:t>
            </a:r>
          </a:p>
          <a:p>
            <a:pPr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Kiểu dữ liệu là thuộc tính quan trọng nhất vì nó xác định loại dữ liệu mà cột có thể lưu trữ</a:t>
            </a:r>
          </a:p>
          <a:p>
            <a:pPr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Chỉ nên sử dụng kiểu và kích cỡ của cột mà bạn thực sự muốn sử dụng; </a:t>
            </a:r>
          </a:p>
          <a:p>
            <a:pPr>
              <a:buBlip>
                <a:blip r:embed="rId2"/>
              </a:buBlip>
            </a:pPr>
            <a:r>
              <a:rPr lang="en-US" i="1" u="sng">
                <a:solidFill>
                  <a:srgbClr val="953735"/>
                </a:solidFill>
              </a:rPr>
              <a:t>Ví dụ: </a:t>
            </a:r>
            <a:r>
              <a:rPr lang="en-US">
                <a:solidFill>
                  <a:srgbClr val="953735"/>
                </a:solidFill>
              </a:rPr>
              <a:t>đừng định nghĩa một cột với độ rộng là 10 ký tự nếu bạn chỉ sử dụng 2 ký tự.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04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loại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Kiểu chuỗi</a:t>
            </a:r>
          </a:p>
          <a:p>
            <a:pPr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Kiểu số</a:t>
            </a:r>
          </a:p>
          <a:p>
            <a:pPr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Kiểu ngày và giờ</a:t>
            </a:r>
          </a:p>
          <a:p>
            <a:pPr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Kiểu bit</a:t>
            </a:r>
          </a:p>
          <a:p>
            <a:pPr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Kiểu tham chiếu</a:t>
            </a:r>
          </a:p>
          <a:p>
            <a:pPr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Kiểu đối tượng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780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kiểu dữ liệu trong </a:t>
            </a:r>
            <a:r>
              <a:rPr lang="en-US" smtClean="0"/>
              <a:t>MySQL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76324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04222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8611</TotalTime>
  <Words>1567</Words>
  <Application>Microsoft Office PowerPoint</Application>
  <PresentationFormat>On-screen Show (4:3)</PresentationFormat>
  <Paragraphs>326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ＭＳ Ｐゴシック</vt:lpstr>
      <vt:lpstr>Arial</vt:lpstr>
      <vt:lpstr>Calibri</vt:lpstr>
      <vt:lpstr>Courier New</vt:lpstr>
      <vt:lpstr>Roboto</vt:lpstr>
      <vt:lpstr>Roboto Lt</vt:lpstr>
      <vt:lpstr>Segoe UI</vt:lpstr>
      <vt:lpstr>Tahoma</vt:lpstr>
      <vt:lpstr>Wingdings</vt:lpstr>
      <vt:lpstr>Custom Design</vt:lpstr>
      <vt:lpstr>Cơ sở dữ liệu</vt:lpstr>
      <vt:lpstr>Mục tiêu</vt:lpstr>
      <vt:lpstr>ngôn ngữ sql</vt:lpstr>
      <vt:lpstr>Ngôn ngữ SQL</vt:lpstr>
      <vt:lpstr>Ngôn ngữ SQL</vt:lpstr>
      <vt:lpstr>Một số lưu ý về câu lệnh SQL</vt:lpstr>
      <vt:lpstr>Kiểu dữ liệu</vt:lpstr>
      <vt:lpstr>CÁC loại kiểu dữ liệu</vt:lpstr>
      <vt:lpstr>Các kiểu dữ liệu trong MySQL</vt:lpstr>
      <vt:lpstr>Các kiểu dữ liệu trong my sql</vt:lpstr>
      <vt:lpstr>Các kiểu dữ liệu trong my sql</vt:lpstr>
      <vt:lpstr>Ngôn ngữ định nghĩa dữ liệu</vt:lpstr>
      <vt:lpstr>Nguyên tắc khi đặt tên</vt:lpstr>
      <vt:lpstr>Tạo cơ sở dữ liệu</vt:lpstr>
      <vt:lpstr>Dùng cơ sở dữ liệu</vt:lpstr>
      <vt:lpstr>Lệnh CREATE TABLE</vt:lpstr>
      <vt:lpstr>Ví dụ lệnh CREATE TABLE</vt:lpstr>
      <vt:lpstr>Thực hành</vt:lpstr>
      <vt:lpstr>Cơ sở dữ liệu</vt:lpstr>
      <vt:lpstr>Lệnh ALTER TABLE</vt:lpstr>
      <vt:lpstr>Lệnh ALTER TABLE</vt:lpstr>
      <vt:lpstr>Lệnh ALTER TABLE</vt:lpstr>
      <vt:lpstr>THÊM RÀNG BUỘC VÀO BẢNG </vt:lpstr>
      <vt:lpstr>Ràng buộc PRIMARY KEY - Ví dụ</vt:lpstr>
      <vt:lpstr>Ràng buộc FOREIGN KEY - Ví dụ</vt:lpstr>
      <vt:lpstr>Ràng buộc UNIQUE - Ví dụ</vt:lpstr>
      <vt:lpstr>Ràng buộc CHECK - Ví dụ</vt:lpstr>
      <vt:lpstr>Xóa ràng buộc - Ví dụ</vt:lpstr>
      <vt:lpstr>Lệnh DROP - Ví dụ</vt:lpstr>
      <vt:lpstr>Câu hỏi thực hành</vt:lpstr>
      <vt:lpstr>Tổng kết</vt:lpstr>
      <vt:lpstr>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OS</cp:lastModifiedBy>
  <cp:revision>1528</cp:revision>
  <dcterms:created xsi:type="dcterms:W3CDTF">2013-04-23T08:05:33Z</dcterms:created>
  <dcterms:modified xsi:type="dcterms:W3CDTF">2022-03-05T06:51:09Z</dcterms:modified>
</cp:coreProperties>
</file>