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541" r:id="rId2"/>
    <p:sldId id="637" r:id="rId3"/>
    <p:sldId id="649" r:id="rId4"/>
    <p:sldId id="650" r:id="rId5"/>
    <p:sldId id="652" r:id="rId6"/>
    <p:sldId id="653" r:id="rId7"/>
    <p:sldId id="654" r:id="rId8"/>
    <p:sldId id="646" r:id="rId9"/>
    <p:sldId id="647" r:id="rId10"/>
    <p:sldId id="655" r:id="rId11"/>
    <p:sldId id="656" r:id="rId12"/>
    <p:sldId id="657" r:id="rId13"/>
    <p:sldId id="658" r:id="rId14"/>
    <p:sldId id="674" r:id="rId15"/>
    <p:sldId id="660" r:id="rId16"/>
    <p:sldId id="676" r:id="rId17"/>
    <p:sldId id="659" r:id="rId18"/>
    <p:sldId id="677" r:id="rId19"/>
    <p:sldId id="678" r:id="rId20"/>
    <p:sldId id="671" r:id="rId21"/>
    <p:sldId id="662" r:id="rId22"/>
    <p:sldId id="664" r:id="rId23"/>
    <p:sldId id="665" r:id="rId24"/>
    <p:sldId id="672" r:id="rId25"/>
    <p:sldId id="666" r:id="rId26"/>
    <p:sldId id="679" r:id="rId27"/>
    <p:sldId id="667" r:id="rId28"/>
    <p:sldId id="668" r:id="rId29"/>
    <p:sldId id="669" r:id="rId30"/>
    <p:sldId id="486" r:id="rId31"/>
    <p:sldId id="670" r:id="rId32"/>
    <p:sldId id="62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0000FF"/>
    <a:srgbClr val="FF3300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7113" autoAdjust="0"/>
  </p:normalViewPr>
  <p:slideViewPr>
    <p:cSldViewPr>
      <p:cViewPr varScale="1">
        <p:scale>
          <a:sx n="70" d="100"/>
          <a:sy n="70" d="100"/>
        </p:scale>
        <p:origin x="5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CSDL này có trong phần tài nguyên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Giáo viên có thể thao tác trực tiếp trên Access hoặc MySQL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AF5636-2EAF-AF46-A27B-EFF954C31C61}" type="slidenum">
              <a:rPr lang="en-US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có thể giới thiệu thêm cho sinh viên TOP đi với WITH 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giải thích rõ cho sinh viên thứ tự các mệnh đề trong câu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smtClean="0">
                <a:solidFill>
                  <a:srgbClr val="898989"/>
                </a:solidFill>
                <a:latin typeface="Segoe UI" pitchFamily="34" charset="0"/>
                <a:ea typeface="ＭＳ Ｐゴシック" charset="0"/>
                <a:cs typeface="Segoe UI" pitchFamily="34" charset="0"/>
              </a:defRPr>
            </a:lvl1pPr>
          </a:lstStyle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57200" y="6416675"/>
            <a:ext cx="4800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vi-VN" sz="120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Slide </a:t>
            </a:r>
            <a:r>
              <a:rPr lang="en-US" sz="120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5</a:t>
            </a:r>
            <a:r>
              <a:rPr lang="vi-VN" sz="120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 - Ngôn ngữ truy vấn có cấu trúc (SQL)</a:t>
            </a:r>
            <a:r>
              <a:rPr lang="en-US" sz="120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 – Truy vấn</a:t>
            </a:r>
            <a:r>
              <a:rPr lang="en-US" sz="1200" baseline="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 trên 1 bảng </a:t>
            </a:r>
            <a:endParaRPr lang="en-US" sz="1200">
              <a:solidFill>
                <a:srgbClr val="898989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ransition spd="slow">
    <p:wipe dir="r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6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1219200"/>
          </a:xfrm>
        </p:spPr>
        <p:txBody>
          <a:bodyPr>
            <a:normAutofit fontScale="92500"/>
          </a:bodyPr>
          <a:lstStyle/>
          <a:p>
            <a:r>
              <a:rPr lang="en-US" smtClean="0"/>
              <a:t>Bài 5: NGÔN NGỮ TRUY VẤN SQL – TRUY VẤN DỮ LIỆU TRÊN MỘT BẢNG</a:t>
            </a:r>
          </a:p>
          <a:p>
            <a:r>
              <a:rPr lang="en-US" u="sng"/>
              <a:t>Phần 1</a:t>
            </a:r>
            <a:endParaRPr lang="en-US" u="sng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43200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Biểu thức trong mệnh đề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lvl="1" indent="-339725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</a:rPr>
              <a:t>Ngoài danh sách các cột, chúng ta có thể chứa các biểu thức trong mệnh đề </a:t>
            </a:r>
            <a:r>
              <a:rPr lang="en-US" sz="2800" smtClean="0">
                <a:solidFill>
                  <a:srgbClr val="953735"/>
                </a:solidFill>
              </a:rPr>
              <a:t>SELECT.</a:t>
            </a:r>
          </a:p>
          <a:p>
            <a:pPr marL="339725" lvl="1" indent="-339725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sz="2800" smtClean="0">
                <a:solidFill>
                  <a:srgbClr val="953735"/>
                </a:solidFill>
              </a:rPr>
              <a:t>Sử dụng hàm CONCAT() để nối chuỗi trong MySQL.</a:t>
            </a:r>
            <a:endParaRPr lang="en-US" sz="2800">
              <a:solidFill>
                <a:srgbClr val="953735"/>
              </a:solidFill>
            </a:endParaRPr>
          </a:p>
          <a:p>
            <a:pPr marL="339725" lvl="1" indent="-339725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</a:rPr>
              <a:t>Ví dụ</a:t>
            </a:r>
            <a:r>
              <a:rPr lang="en-US" sz="2800" smtClean="0">
                <a:solidFill>
                  <a:srgbClr val="953735"/>
                </a:solidFill>
              </a:rPr>
              <a:t>: Hiển thị Họ và tên nhân viên</a:t>
            </a:r>
            <a:endParaRPr lang="en-US" sz="2800">
              <a:solidFill>
                <a:srgbClr val="953735"/>
              </a:solidFill>
            </a:endParaRP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sz="2400">
                <a:solidFill>
                  <a:srgbClr val="0000FF"/>
                </a:solidFill>
              </a:rPr>
              <a:t>SELECT</a:t>
            </a:r>
            <a:r>
              <a:rPr lang="en-US" sz="2400" smtClean="0"/>
              <a:t> Concat(</a:t>
            </a:r>
            <a:r>
              <a:rPr lang="en-US" sz="2400" smtClean="0">
                <a:solidFill>
                  <a:srgbClr val="008000"/>
                </a:solidFill>
              </a:rPr>
              <a:t>ho_nv,</a:t>
            </a:r>
            <a:r>
              <a:rPr lang="en-US" sz="2400" smtClean="0"/>
              <a:t>' ‘,</a:t>
            </a:r>
            <a:r>
              <a:rPr lang="en-US" sz="2400" smtClean="0">
                <a:solidFill>
                  <a:srgbClr val="008000"/>
                </a:solidFill>
              </a:rPr>
              <a:t>ten_nv)</a:t>
            </a:r>
            <a:r>
              <a:rPr lang="en-US" sz="2400" smtClean="0"/>
              <a:t> </a:t>
            </a:r>
            <a:r>
              <a:rPr lang="en-US" sz="2400">
                <a:solidFill>
                  <a:srgbClr val="FF0000"/>
                </a:solidFill>
              </a:rPr>
              <a:t>as</a:t>
            </a:r>
            <a:r>
              <a:rPr lang="en-US" sz="2400"/>
              <a:t> </a:t>
            </a:r>
            <a:r>
              <a:rPr lang="en-US" sz="2400" smtClean="0"/>
              <a:t>'</a:t>
            </a:r>
            <a:r>
              <a:rPr lang="en-US" sz="2400" smtClean="0">
                <a:solidFill>
                  <a:srgbClr val="008000"/>
                </a:solidFill>
              </a:rPr>
              <a:t>Ho </a:t>
            </a:r>
            <a:r>
              <a:rPr lang="en-US" sz="2400">
                <a:solidFill>
                  <a:srgbClr val="008000"/>
                </a:solidFill>
              </a:rPr>
              <a:t>va </a:t>
            </a:r>
            <a:r>
              <a:rPr lang="en-US" sz="2400" smtClean="0">
                <a:solidFill>
                  <a:srgbClr val="008000"/>
                </a:solidFill>
              </a:rPr>
              <a:t>Ten</a:t>
            </a:r>
            <a:r>
              <a:rPr lang="en-US" sz="2400" smtClean="0"/>
              <a:t>'  	</a:t>
            </a:r>
            <a:r>
              <a:rPr lang="en-US" sz="2400">
                <a:solidFill>
                  <a:srgbClr val="0000FF"/>
                </a:solidFill>
              </a:rPr>
              <a:t>FROM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8000"/>
                </a:solidFill>
              </a:rPr>
              <a:t>nhan_vien</a:t>
            </a:r>
            <a:r>
              <a:rPr lang="en-US" sz="2400" smtClean="0"/>
              <a:t> </a:t>
            </a:r>
            <a:r>
              <a:rPr lang="en-US" sz="2400"/>
              <a:t>;</a:t>
            </a:r>
          </a:p>
        </p:txBody>
      </p:sp>
      <p:pic>
        <p:nvPicPr>
          <p:cNvPr id="4" name="Picture 3" descr="hinh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572000"/>
            <a:ext cx="1905000" cy="18016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416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7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Từ khóa distinct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lvl="1" indent="-339725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</a:rPr>
              <a:t>Từ khóa </a:t>
            </a:r>
            <a:r>
              <a:rPr lang="en-US" sz="2800">
                <a:solidFill>
                  <a:srgbClr val="0000FF"/>
                </a:solidFill>
              </a:rPr>
              <a:t>DISTINCT</a:t>
            </a:r>
            <a:r>
              <a:rPr lang="en-US" sz="2800" smtClean="0">
                <a:solidFill>
                  <a:srgbClr val="953735"/>
                </a:solidFill>
              </a:rPr>
              <a:t> loại </a:t>
            </a:r>
            <a:r>
              <a:rPr lang="en-US" sz="2800">
                <a:solidFill>
                  <a:srgbClr val="953735"/>
                </a:solidFill>
              </a:rPr>
              <a:t>bỏ các hàng trùng nhau trong tập kết quả</a:t>
            </a:r>
          </a:p>
          <a:p>
            <a:pPr marL="339725" lvl="1" indent="-339725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</a:rPr>
              <a:t>Ví dụ</a:t>
            </a:r>
            <a:r>
              <a:rPr lang="en-US" sz="2800" smtClean="0">
                <a:solidFill>
                  <a:srgbClr val="953735"/>
                </a:solidFill>
              </a:rPr>
              <a:t>: Table nhân viên có nhiều người họ Le, Nguyen, Tran</a:t>
            </a:r>
            <a:endParaRPr lang="en-US" sz="2800">
              <a:solidFill>
                <a:srgbClr val="953735"/>
              </a:solidFill>
            </a:endParaRPr>
          </a:p>
          <a:p>
            <a:pPr marL="339725" indent="0">
              <a:buNone/>
            </a:pPr>
            <a:r>
              <a:rPr lang="en-US" sz="2400">
                <a:solidFill>
                  <a:srgbClr val="0000FF"/>
                </a:solidFill>
              </a:rPr>
              <a:t>SELECT DISTINCT </a:t>
            </a:r>
            <a:r>
              <a:rPr lang="en-US" sz="2400">
                <a:solidFill>
                  <a:srgbClr val="008000"/>
                </a:solidFill>
              </a:rPr>
              <a:t>ho_nv</a:t>
            </a:r>
            <a:r>
              <a:rPr lang="en-US" smtClean="0"/>
              <a:t> </a:t>
            </a:r>
          </a:p>
          <a:p>
            <a:pPr marL="339725" indent="0">
              <a:buNone/>
            </a:pPr>
            <a:r>
              <a:rPr lang="en-US" sz="2400">
                <a:solidFill>
                  <a:srgbClr val="0000FF"/>
                </a:solidFill>
              </a:rPr>
              <a:t>FROM</a:t>
            </a:r>
            <a:r>
              <a:rPr lang="en-US" smtClean="0"/>
              <a:t> </a:t>
            </a:r>
            <a:r>
              <a:rPr lang="en-US" sz="2400">
                <a:solidFill>
                  <a:srgbClr val="008000"/>
                </a:solidFill>
              </a:rPr>
              <a:t>nhan_vien</a:t>
            </a:r>
            <a:r>
              <a:rPr lang="en-US" smtClean="0"/>
              <a:t> </a:t>
            </a:r>
            <a:r>
              <a:rPr lang="en-US"/>
              <a:t>;</a:t>
            </a:r>
          </a:p>
        </p:txBody>
      </p:sp>
      <p:pic>
        <p:nvPicPr>
          <p:cNvPr id="4" name="Picture 3" descr="hinh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124200"/>
            <a:ext cx="2251711" cy="1828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825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410200"/>
          </a:xfrm>
        </p:spPr>
        <p:txBody>
          <a:bodyPr>
            <a:normAutofit lnSpcReduction="10000"/>
          </a:bodyPr>
          <a:lstStyle/>
          <a:p>
            <a:pPr marL="339725" lvl="1" indent="-339725">
              <a:lnSpc>
                <a:spcPct val="12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sz="2800">
                <a:solidFill>
                  <a:srgbClr val="953735"/>
                </a:solidFill>
              </a:rPr>
              <a:t>Mệnh đề </a:t>
            </a:r>
            <a:r>
              <a:rPr lang="en-US" sz="2800">
                <a:solidFill>
                  <a:srgbClr val="0000FF"/>
                </a:solidFill>
              </a:rPr>
              <a:t>TOP</a:t>
            </a:r>
            <a:r>
              <a:rPr lang="en-US" sz="2800" smtClean="0">
                <a:solidFill>
                  <a:srgbClr val="953735"/>
                </a:solidFill>
              </a:rPr>
              <a:t> </a:t>
            </a:r>
            <a:r>
              <a:rPr lang="en-US" sz="2800">
                <a:solidFill>
                  <a:srgbClr val="0000FF"/>
                </a:solidFill>
              </a:rPr>
              <a:t>n </a:t>
            </a:r>
            <a:r>
              <a:rPr lang="en-US" sz="2800" smtClean="0">
                <a:solidFill>
                  <a:srgbClr val="953735"/>
                </a:solidFill>
              </a:rPr>
              <a:t>(dùng với SQL Server) </a:t>
            </a:r>
            <a:r>
              <a:rPr lang="en-US" sz="2800">
                <a:solidFill>
                  <a:srgbClr val="953735"/>
                </a:solidFill>
              </a:rPr>
              <a:t>dùng để hiển thị </a:t>
            </a:r>
            <a:r>
              <a:rPr lang="en-US" sz="2800">
                <a:solidFill>
                  <a:srgbClr val="0000FF"/>
                </a:solidFill>
              </a:rPr>
              <a:t>N</a:t>
            </a:r>
            <a:r>
              <a:rPr lang="en-US" sz="2800">
                <a:solidFill>
                  <a:srgbClr val="953735"/>
                </a:solidFill>
              </a:rPr>
              <a:t> hàng hoặc </a:t>
            </a:r>
            <a:r>
              <a:rPr lang="en-US" sz="2800">
                <a:solidFill>
                  <a:srgbClr val="0000FF"/>
                </a:solidFill>
              </a:rPr>
              <a:t>N% </a:t>
            </a:r>
            <a:r>
              <a:rPr lang="en-US" sz="2800">
                <a:solidFill>
                  <a:srgbClr val="953735"/>
                </a:solidFill>
              </a:rPr>
              <a:t>hàng đầu tiên trong </a:t>
            </a:r>
            <a:r>
              <a:rPr lang="en-US" sz="2800" smtClean="0">
                <a:solidFill>
                  <a:srgbClr val="953735"/>
                </a:solidFill>
              </a:rPr>
              <a:t>bảng. MySQL thay bằng </a:t>
            </a:r>
            <a:r>
              <a:rPr lang="en-US" sz="2800" smtClean="0">
                <a:solidFill>
                  <a:srgbClr val="0000FF"/>
                </a:solidFill>
              </a:rPr>
              <a:t>LIMIT</a:t>
            </a:r>
            <a:r>
              <a:rPr lang="en-US" sz="2800" smtClean="0">
                <a:solidFill>
                  <a:srgbClr val="953735"/>
                </a:solidFill>
              </a:rPr>
              <a:t> </a:t>
            </a:r>
            <a:r>
              <a:rPr lang="en-US" sz="2800">
                <a:solidFill>
                  <a:srgbClr val="0000FF"/>
                </a:solidFill>
              </a:rPr>
              <a:t>n</a:t>
            </a:r>
            <a:r>
              <a:rPr lang="en-US" sz="2800" smtClean="0">
                <a:solidFill>
                  <a:srgbClr val="953735"/>
                </a:solidFill>
              </a:rPr>
              <a:t> (</a:t>
            </a:r>
            <a:r>
              <a:rPr lang="en-US" sz="2800" i="1" smtClean="0">
                <a:solidFill>
                  <a:srgbClr val="953735"/>
                </a:solidFill>
              </a:rPr>
              <a:t>cuối truy vấn</a:t>
            </a:r>
            <a:r>
              <a:rPr lang="en-US" sz="2800" smtClean="0">
                <a:solidFill>
                  <a:srgbClr val="953735"/>
                </a:solidFill>
              </a:rPr>
              <a:t>)</a:t>
            </a:r>
            <a:endParaRPr lang="en-US" sz="2800">
              <a:solidFill>
                <a:srgbClr val="953735"/>
              </a:solidFill>
            </a:endParaRPr>
          </a:p>
          <a:p>
            <a:pPr marL="339725" lvl="1" indent="-339725">
              <a:lnSpc>
                <a:spcPct val="12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sz="2800">
                <a:solidFill>
                  <a:srgbClr val="953735"/>
                </a:solidFill>
              </a:rPr>
              <a:t>Ví dụ:</a:t>
            </a:r>
          </a:p>
          <a:p>
            <a:pPr marL="796925" lvl="1" indent="-339725">
              <a:lnSpc>
                <a:spcPct val="160000"/>
              </a:lnSpc>
              <a:buBlip>
                <a:blip r:embed="rId4"/>
              </a:buBlip>
            </a:pPr>
            <a:r>
              <a:rPr lang="en-US" sz="2600"/>
              <a:t>Hiển thị 5 hàng đầu tiên trong bảng nhân viên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mtClean="0"/>
              <a:t>	</a:t>
            </a:r>
            <a:r>
              <a:rPr lang="en-US">
                <a:solidFill>
                  <a:srgbClr val="0000FF"/>
                </a:solidFill>
              </a:rPr>
              <a:t>SELECT</a:t>
            </a:r>
            <a:r>
              <a:rPr lang="en-US" smtClean="0"/>
              <a:t> </a:t>
            </a:r>
            <a:r>
              <a:rPr lang="en-US">
                <a:solidFill>
                  <a:srgbClr val="FF0000"/>
                </a:solidFill>
              </a:rPr>
              <a:t>TOP</a:t>
            </a:r>
            <a:r>
              <a:rPr lang="en-US"/>
              <a:t> 5 * </a:t>
            </a:r>
            <a:r>
              <a:rPr lang="en-US">
                <a:solidFill>
                  <a:srgbClr val="0000FF"/>
                </a:solidFill>
              </a:rPr>
              <a:t>FROM </a:t>
            </a:r>
            <a:r>
              <a:rPr lang="en-US" smtClean="0">
                <a:solidFill>
                  <a:srgbClr val="008000"/>
                </a:solidFill>
              </a:rPr>
              <a:t>nhan_vien		(SQL Server)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mtClean="0"/>
              <a:t>	</a:t>
            </a:r>
            <a:r>
              <a:rPr lang="en-US">
                <a:solidFill>
                  <a:srgbClr val="0000FF"/>
                </a:solidFill>
              </a:rPr>
              <a:t>SELECT</a:t>
            </a:r>
            <a:r>
              <a:rPr lang="en-US" smtClean="0"/>
              <a:t> </a:t>
            </a:r>
            <a:r>
              <a:rPr lang="en-US"/>
              <a:t>* </a:t>
            </a: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/>
              <a:t> </a:t>
            </a:r>
            <a:r>
              <a:rPr lang="en-US" smtClean="0">
                <a:solidFill>
                  <a:srgbClr val="008000"/>
                </a:solidFill>
              </a:rPr>
              <a:t>nhan_vien </a:t>
            </a:r>
            <a:r>
              <a:rPr lang="en-US" smtClean="0">
                <a:solidFill>
                  <a:srgbClr val="FF0000"/>
                </a:solidFill>
              </a:rPr>
              <a:t>LIMIT</a:t>
            </a:r>
            <a:r>
              <a:rPr lang="en-US" smtClean="0">
                <a:solidFill>
                  <a:srgbClr val="008000"/>
                </a:solidFill>
              </a:rPr>
              <a:t> </a:t>
            </a:r>
            <a:r>
              <a:rPr lang="en-US"/>
              <a:t>5</a:t>
            </a:r>
            <a:r>
              <a:rPr lang="en-US">
                <a:solidFill>
                  <a:srgbClr val="008000"/>
                </a:solidFill>
              </a:rPr>
              <a:t>	</a:t>
            </a:r>
            <a:r>
              <a:rPr lang="en-US" smtClean="0">
                <a:solidFill>
                  <a:srgbClr val="008000"/>
                </a:solidFill>
              </a:rPr>
              <a:t>(MySQL)</a:t>
            </a:r>
            <a:endParaRPr lang="en-US">
              <a:solidFill>
                <a:srgbClr val="008000"/>
              </a:solidFill>
            </a:endParaRPr>
          </a:p>
          <a:p>
            <a:pPr marL="796925" lvl="1" indent="-339725">
              <a:lnSpc>
                <a:spcPct val="170000"/>
              </a:lnSpc>
              <a:buBlip>
                <a:blip r:embed="rId4"/>
              </a:buBlip>
            </a:pPr>
            <a:r>
              <a:rPr lang="en-US" sz="2600"/>
              <a:t>Hiển thị </a:t>
            </a:r>
            <a:r>
              <a:rPr lang="en-US" sz="2600" smtClean="0"/>
              <a:t>10% </a:t>
            </a:r>
            <a:r>
              <a:rPr lang="en-US" sz="2600"/>
              <a:t>hàng đầu tiên trong bảng nhân viên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mtClean="0"/>
              <a:t>	</a:t>
            </a:r>
            <a:r>
              <a:rPr lang="en-US">
                <a:solidFill>
                  <a:srgbClr val="0000FF"/>
                </a:solidFill>
              </a:rPr>
              <a:t>SELECT</a:t>
            </a:r>
            <a:r>
              <a:rPr lang="en-US" smtClean="0"/>
              <a:t> </a:t>
            </a:r>
            <a:r>
              <a:rPr lang="en-US">
                <a:solidFill>
                  <a:srgbClr val="FF0000"/>
                </a:solidFill>
              </a:rPr>
              <a:t>TOP</a:t>
            </a:r>
            <a:r>
              <a:rPr lang="en-US"/>
              <a:t> </a:t>
            </a:r>
            <a:r>
              <a:rPr lang="en-US" smtClean="0"/>
              <a:t>10 </a:t>
            </a:r>
            <a:r>
              <a:rPr lang="en-US">
                <a:solidFill>
                  <a:srgbClr val="FF0000"/>
                </a:solidFill>
              </a:rPr>
              <a:t>PERCENT</a:t>
            </a:r>
            <a:r>
              <a:rPr lang="en-US"/>
              <a:t> * </a:t>
            </a: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/>
              <a:t> </a:t>
            </a:r>
            <a:r>
              <a:rPr lang="en-US" smtClean="0">
                <a:solidFill>
                  <a:srgbClr val="008000"/>
                </a:solidFill>
              </a:rPr>
              <a:t>nhan_vien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92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lvl="1" indent="-339725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</a:rPr>
              <a:t>Giúp loại bỏ các hàng không </a:t>
            </a:r>
            <a:r>
              <a:rPr lang="en-US" sz="2800" smtClean="0">
                <a:solidFill>
                  <a:srgbClr val="953735"/>
                </a:solidFill>
              </a:rPr>
              <a:t>thỏa </a:t>
            </a:r>
            <a:r>
              <a:rPr lang="en-US" sz="2800">
                <a:solidFill>
                  <a:srgbClr val="953735"/>
                </a:solidFill>
              </a:rPr>
              <a:t>mãn điều kiện trong tập kết quả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Cú pháp: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>
                <a:solidFill>
                  <a:srgbClr val="0000FF"/>
                </a:solidFill>
              </a:rPr>
              <a:t>SELECT</a:t>
            </a:r>
            <a:r>
              <a:rPr lang="en-US">
                <a:solidFill>
                  <a:srgbClr val="CC0066"/>
                </a:solidFill>
              </a:rPr>
              <a:t> [</a:t>
            </a:r>
            <a:r>
              <a:rPr lang="en-US">
                <a:solidFill>
                  <a:srgbClr val="0000FF"/>
                </a:solidFill>
              </a:rPr>
              <a:t>DISTINCT</a:t>
            </a:r>
            <a:r>
              <a:rPr lang="en-US">
                <a:solidFill>
                  <a:srgbClr val="CC0066"/>
                </a:solidFill>
              </a:rPr>
              <a:t>] </a:t>
            </a:r>
            <a:r>
              <a:rPr lang="en-US">
                <a:solidFill>
                  <a:srgbClr val="00B050"/>
                </a:solidFill>
              </a:rPr>
              <a:t>Column(s)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>
                <a:solidFill>
                  <a:srgbClr val="CC0066"/>
                </a:solidFill>
              </a:rPr>
              <a:t> </a:t>
            </a:r>
            <a:r>
              <a:rPr lang="en-US">
                <a:solidFill>
                  <a:srgbClr val="00B050"/>
                </a:solidFill>
              </a:rPr>
              <a:t>TableName</a:t>
            </a:r>
            <a:endParaRPr lang="en-US">
              <a:solidFill>
                <a:srgbClr val="CC0066"/>
              </a:solidFill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>
                <a:solidFill>
                  <a:srgbClr val="CC0066"/>
                </a:solidFill>
              </a:rPr>
              <a:t>[</a:t>
            </a:r>
            <a:r>
              <a:rPr lang="en-US">
                <a:solidFill>
                  <a:srgbClr val="0000FF"/>
                </a:solidFill>
              </a:rPr>
              <a:t>WHERE</a:t>
            </a:r>
            <a:r>
              <a:rPr lang="en-US">
                <a:solidFill>
                  <a:srgbClr val="CC0066"/>
                </a:solidFill>
              </a:rPr>
              <a:t>  </a:t>
            </a:r>
            <a:r>
              <a:rPr lang="en-US">
                <a:solidFill>
                  <a:srgbClr val="00B050"/>
                </a:solidFill>
              </a:rPr>
              <a:t>Conditions</a:t>
            </a:r>
            <a:r>
              <a:rPr lang="en-US">
                <a:solidFill>
                  <a:srgbClr val="CC0066"/>
                </a:solidFill>
              </a:rPr>
              <a:t> ] 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Biểu thức Condition:</a:t>
            </a:r>
          </a:p>
          <a:p>
            <a:pPr marL="457200" lvl="1" indent="0">
              <a:lnSpc>
                <a:spcPct val="150000"/>
              </a:lnSpc>
              <a:buNone/>
              <a:tabLst>
                <a:tab pos="4911725" algn="l"/>
              </a:tabLst>
            </a:pPr>
            <a:r>
              <a:rPr lang="en-US">
                <a:solidFill>
                  <a:srgbClr val="0000FF"/>
                </a:solidFill>
              </a:rPr>
              <a:t>Column/Expression   Operator	Value</a:t>
            </a:r>
          </a:p>
          <a:p>
            <a:pPr marL="0" indent="0">
              <a:buNone/>
            </a:pP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646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Một </a:t>
            </a:r>
            <a:r>
              <a:rPr lang="en-US">
                <a:solidFill>
                  <a:srgbClr val="953735"/>
                </a:solidFill>
              </a:rPr>
              <a:t>số toán tử (Operator) sử dụng trong biểu thức </a:t>
            </a:r>
            <a:r>
              <a:rPr lang="en-US" smtClean="0">
                <a:solidFill>
                  <a:srgbClr val="00B050"/>
                </a:solidFill>
              </a:rPr>
              <a:t>Condition</a:t>
            </a:r>
            <a:r>
              <a:rPr lang="en-US">
                <a:solidFill>
                  <a:srgbClr val="953735"/>
                </a:solidFill>
              </a:rPr>
              <a:t>: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/>
              <a:t>Toán tử so </a:t>
            </a:r>
            <a:r>
              <a:rPr lang="en-US" smtClean="0"/>
              <a:t>sánh: </a:t>
            </a:r>
            <a:r>
              <a:rPr lang="en-US">
                <a:solidFill>
                  <a:srgbClr val="0000FF"/>
                </a:solidFill>
              </a:rPr>
              <a:t>&gt; , &lt; , &gt;= , &lt;= , = , &lt;&gt;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/>
              <a:t>Toán tử </a:t>
            </a:r>
            <a:r>
              <a:rPr lang="en-US" smtClean="0"/>
              <a:t>logic: </a:t>
            </a:r>
            <a:r>
              <a:rPr lang="en-US">
                <a:solidFill>
                  <a:srgbClr val="0000FF"/>
                </a:solidFill>
              </a:rPr>
              <a:t>AND, OR, </a:t>
            </a:r>
            <a:r>
              <a:rPr lang="en-US" smtClean="0">
                <a:solidFill>
                  <a:srgbClr val="0000FF"/>
                </a:solidFill>
              </a:rPr>
              <a:t>NOT</a:t>
            </a:r>
            <a:endParaRPr lang="en-US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/>
              <a:t>So sánh </a:t>
            </a:r>
            <a:r>
              <a:rPr lang="en-US" smtClean="0"/>
              <a:t>xâu gần đúng: </a:t>
            </a:r>
            <a:r>
              <a:rPr lang="en-US">
                <a:solidFill>
                  <a:srgbClr val="0000FF"/>
                </a:solidFill>
              </a:rPr>
              <a:t>LIKE</a:t>
            </a:r>
            <a:r>
              <a:rPr lang="en-US" smtClean="0"/>
              <a:t> (kết hợp ký tự đại diện)</a:t>
            </a:r>
            <a:endParaRPr lang="en-US"/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mtClean="0"/>
              <a:t>Miền giá trị: </a:t>
            </a:r>
            <a:r>
              <a:rPr lang="en-US">
                <a:solidFill>
                  <a:srgbClr val="0000FF"/>
                </a:solidFill>
              </a:rPr>
              <a:t>BETWEEN … AND </a:t>
            </a:r>
            <a:r>
              <a:rPr lang="en-US" smtClean="0">
                <a:solidFill>
                  <a:srgbClr val="0000FF"/>
                </a:solidFill>
              </a:rPr>
              <a:t>…</a:t>
            </a:r>
            <a:endParaRPr lang="en-US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mtClean="0"/>
              <a:t>Trong tập hợp: </a:t>
            </a:r>
            <a:r>
              <a:rPr lang="en-US" smtClean="0">
                <a:solidFill>
                  <a:srgbClr val="0000FF"/>
                </a:solidFill>
              </a:rPr>
              <a:t>IN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/>
              <a:t>Giá trị NULL</a:t>
            </a:r>
            <a:r>
              <a:rPr lang="en-US" smtClean="0">
                <a:solidFill>
                  <a:srgbClr val="0000FF"/>
                </a:solidFill>
              </a:rPr>
              <a:t>: IS</a:t>
            </a:r>
            <a:endParaRPr lang="en-US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479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dùng toán tử like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86542"/>
              </p:ext>
            </p:extLst>
          </p:nvPr>
        </p:nvGraphicFramePr>
        <p:xfrm>
          <a:off x="533400" y="1066800"/>
          <a:ext cx="8077200" cy="5257800"/>
        </p:xfrm>
        <a:graphic>
          <a:graphicData uri="http://schemas.openxmlformats.org/drawingml/2006/table">
            <a:tbl>
              <a:tblPr/>
              <a:tblGrid>
                <a:gridCol w="1259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Kí tự đại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diện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ＭＳ Ｐゴシック" charset="0"/>
                        <a:cs typeface="Segoe UI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Mô tả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Example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	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lang="en-US" sz="2400" b="1" kern="1200" smtClean="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_</a:t>
                      </a:r>
                      <a:endParaRPr lang="en-US" sz="2400" b="1" kern="1200">
                        <a:solidFill>
                          <a:srgbClr val="0000FF"/>
                        </a:solidFill>
                        <a:latin typeface="Segoe UI" pitchFamily="34" charset="0"/>
                        <a:ea typeface="+mn-ea"/>
                        <a:cs typeface="Segoe UI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Đại diện cho 1 kí tự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lang="en-US" sz="2200" kern="120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SELECT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* </a:t>
                      </a:r>
                      <a:r>
                        <a:rPr lang="en-US" sz="2200" kern="120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FROM </a:t>
                      </a:r>
                      <a:r>
                        <a:rPr lang="en-US" sz="2200" kern="1200" smtClean="0">
                          <a:solidFill>
                            <a:srgbClr val="00B050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nhan_vien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lang="en-US" sz="2200" kern="1200" smtClean="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WHERE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kern="1200" smtClean="0">
                          <a:solidFill>
                            <a:srgbClr val="00B050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ho_nv </a:t>
                      </a:r>
                      <a:r>
                        <a:rPr lang="en-US" sz="2200" kern="1200" smtClean="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LIKE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</a:t>
                      </a:r>
                      <a:r>
                        <a:rPr kumimoji="0" lang="ja-JP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‘</a:t>
                      </a:r>
                      <a:r>
                        <a:rPr kumimoji="0" lang="en-US" altLang="ja-JP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_</a:t>
                      </a:r>
                      <a:r>
                        <a:rPr kumimoji="0" lang="ja-JP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’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ＭＳ Ｐゴシック" charset="0"/>
                        <a:cs typeface="Segoe U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lang="en-US" sz="2400" b="1" kern="1200" smtClean="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%</a:t>
                      </a:r>
                      <a:endParaRPr lang="en-US" sz="2400" b="1" kern="1200">
                        <a:solidFill>
                          <a:srgbClr val="0000FF"/>
                        </a:solidFill>
                        <a:latin typeface="Segoe UI" pitchFamily="34" charset="0"/>
                        <a:ea typeface="+mn-ea"/>
                        <a:cs typeface="Segoe UI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Đại diện cho một chuỗi kí tự có độ dài bất kì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lang="en-US" sz="2200" kern="120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SELECT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 * </a:t>
                      </a:r>
                      <a:r>
                        <a:rPr lang="en-US" sz="2200" kern="120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FROM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kern="1200" smtClean="0">
                          <a:solidFill>
                            <a:srgbClr val="00B050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nhan_vien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lang="en-US" sz="2200" kern="1200" smtClean="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WHERE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kern="1200" smtClean="0">
                          <a:solidFill>
                            <a:srgbClr val="00B050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ten_nv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kern="120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LIKE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</a:t>
                      </a:r>
                      <a:r>
                        <a:rPr kumimoji="0" lang="ja-JP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‘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B%</a:t>
                      </a:r>
                      <a:r>
                        <a:rPr kumimoji="0" lang="ja-JP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’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ＭＳ Ｐゴシック" charset="0"/>
                        <a:cs typeface="Segoe U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lang="en-US" sz="2400" b="1" kern="1200" smtClean="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[ </a:t>
                      </a:r>
                      <a:r>
                        <a:rPr lang="en-US" sz="2400" b="1" kern="120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>
                          <a:tab pos="173038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Đại diện cho 1 kí tự đơn được kiệt kê trong khoảng.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lang="en-US" sz="2200" kern="120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SELECT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* </a:t>
                      </a:r>
                      <a:r>
                        <a:rPr lang="en-US" sz="2200" kern="120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FROM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kern="1200" smtClean="0">
                          <a:solidFill>
                            <a:srgbClr val="00B050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nhan_vien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lang="en-US" sz="2200" kern="1200" smtClean="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WHERE </a:t>
                      </a:r>
                      <a:r>
                        <a:rPr lang="en-US" sz="2200" kern="1200" smtClean="0">
                          <a:solidFill>
                            <a:srgbClr val="00B050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ten_nv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kern="120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LIKE </a:t>
                      </a: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‘</a:t>
                      </a:r>
                      <a:r>
                        <a:rPr kumimoji="0" lang="en-US" altLang="ja-JP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[HT]%</a:t>
                      </a:r>
                      <a:r>
                        <a:rPr kumimoji="0" lang="ja-JP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’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ＭＳ Ｐゴシック" charset="0"/>
                        <a:cs typeface="Segoe U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lang="en-US" sz="2400" b="1" kern="1200" smtClean="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[^]</a:t>
                      </a:r>
                      <a:endParaRPr lang="en-US" sz="2400" b="1" kern="1200">
                        <a:solidFill>
                          <a:srgbClr val="0000FF"/>
                        </a:solidFill>
                        <a:latin typeface="Segoe UI" pitchFamily="34" charset="0"/>
                        <a:ea typeface="+mn-ea"/>
                        <a:cs typeface="Segoe UI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>
                          <a:tab pos="173038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Đại diện cho 1 kí tự đơn không được kiệt kê trong khoảng.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lang="en-US" sz="2200" kern="120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SELECT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* </a:t>
                      </a:r>
                      <a:r>
                        <a:rPr lang="en-US" sz="2200" kern="120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FROM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kern="1200" smtClean="0">
                          <a:solidFill>
                            <a:srgbClr val="00B050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nhan_vien </a:t>
                      </a:r>
                      <a:endParaRPr lang="en-US" sz="2200" kern="1200">
                        <a:solidFill>
                          <a:srgbClr val="00B050"/>
                        </a:solidFill>
                        <a:latin typeface="Segoe UI" pitchFamily="34" charset="0"/>
                        <a:ea typeface="+mn-ea"/>
                        <a:cs typeface="Segoe U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lang="en-US" sz="2200" kern="120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WHERE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kern="1200" smtClean="0">
                          <a:solidFill>
                            <a:srgbClr val="00B050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ten_nv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kern="1200">
                          <a:solidFill>
                            <a:srgbClr val="0000FF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LIKE </a:t>
                      </a: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‘</a:t>
                      </a:r>
                      <a:r>
                        <a:rPr kumimoji="0" lang="en-US" altLang="ja-JP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^[</a:t>
                      </a:r>
                      <a:r>
                        <a:rPr kumimoji="0" lang="en-US" altLang="ja-JP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HT]%</a:t>
                      </a:r>
                      <a:r>
                        <a:rPr kumimoji="0" lang="ja-JP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ＭＳ Ｐゴシック" charset="0"/>
                          <a:cs typeface="Segoe UI" pitchFamily="34" charset="0"/>
                        </a:rPr>
                        <a:t>’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ＭＳ Ｐゴシック" charset="0"/>
                        <a:cs typeface="Segoe U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38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Hiển thị họ, tên nhân viên có lương trên 800$</a:t>
            </a:r>
          </a:p>
          <a:p>
            <a:pPr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Hiển thị họ, tên nhân viên có lương nằm trong khoảng 800$ đến 1000$</a:t>
            </a:r>
          </a:p>
          <a:p>
            <a:pPr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Hiển thị tất cả các thông tin dự án có ngày bắt đầu từ ngày 01/01/2017</a:t>
            </a:r>
          </a:p>
          <a:p>
            <a:pPr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Hiển thị thông tin của các phòng ban có chứa chuỗi ‘Sản xuất’</a:t>
            </a:r>
          </a:p>
          <a:p>
            <a:pPr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Hiển thị thông tin họ, tên, lương của nhân viên có lương thấp hơn 800$ và mã phòng ban là ‘PB002</a:t>
            </a:r>
            <a:r>
              <a:rPr lang="en-US" smtClean="0">
                <a:solidFill>
                  <a:srgbClr val="953735"/>
                </a:solidFill>
              </a:rPr>
              <a:t>’</a:t>
            </a:r>
            <a:endParaRPr lang="en-US">
              <a:solidFill>
                <a:srgbClr val="9537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29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Hiển thị họ, tên nhân viên có lương trên 800</a:t>
            </a:r>
            <a:r>
              <a:rPr lang="en-US" smtClean="0">
                <a:solidFill>
                  <a:srgbClr val="953735"/>
                </a:solidFill>
              </a:rPr>
              <a:t>$</a:t>
            </a:r>
          </a:p>
          <a:p>
            <a:pPr marL="690563" indent="0">
              <a:spcBef>
                <a:spcPts val="12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SELECT </a:t>
            </a:r>
            <a:r>
              <a:rPr lang="en-US" smtClean="0">
                <a:solidFill>
                  <a:srgbClr val="00B050"/>
                </a:solidFill>
              </a:rPr>
              <a:t>ho_nv, ten_nv  </a:t>
            </a:r>
            <a:r>
              <a:rPr lang="en-US" smtClean="0">
                <a:solidFill>
                  <a:srgbClr val="0000FF"/>
                </a:solidFill>
              </a:rPr>
              <a:t>FROM</a:t>
            </a:r>
            <a:r>
              <a:rPr lang="en-US" smtClean="0"/>
              <a:t> </a:t>
            </a:r>
            <a:r>
              <a:rPr lang="en-US" smtClean="0">
                <a:solidFill>
                  <a:srgbClr val="00B050"/>
                </a:solidFill>
              </a:rPr>
              <a:t>nhan_vien</a:t>
            </a:r>
          </a:p>
          <a:p>
            <a:pPr marL="690563" indent="0">
              <a:spcBef>
                <a:spcPts val="12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WHERE</a:t>
            </a:r>
            <a:r>
              <a:rPr lang="en-US" smtClean="0">
                <a:solidFill>
                  <a:srgbClr val="00B050"/>
                </a:solidFill>
              </a:rPr>
              <a:t> luong</a:t>
            </a:r>
            <a:r>
              <a:rPr lang="en-US">
                <a:solidFill>
                  <a:srgbClr val="CC0066"/>
                </a:solidFill>
              </a:rPr>
              <a:t>&gt;800</a:t>
            </a:r>
            <a:r>
              <a:rPr lang="en-US" smtClean="0"/>
              <a:t> </a:t>
            </a:r>
            <a:r>
              <a:rPr lang="en-US"/>
              <a:t>;</a:t>
            </a:r>
            <a:endParaRPr lang="en-US">
              <a:solidFill>
                <a:srgbClr val="953735"/>
              </a:solidFill>
            </a:endParaRPr>
          </a:p>
          <a:p>
            <a:pPr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Hiển thị họ, tên nhân viên có lương nằm trong khoảng 800$ đến 1000</a:t>
            </a:r>
            <a:r>
              <a:rPr lang="en-US" smtClean="0">
                <a:solidFill>
                  <a:srgbClr val="953735"/>
                </a:solidFill>
              </a:rPr>
              <a:t>$</a:t>
            </a:r>
          </a:p>
          <a:p>
            <a:pPr marL="690563" indent="0">
              <a:spcBef>
                <a:spcPts val="12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SELECT </a:t>
            </a:r>
            <a:r>
              <a:rPr lang="en-US">
                <a:solidFill>
                  <a:srgbClr val="00B050"/>
                </a:solidFill>
              </a:rPr>
              <a:t>ho_nv, ten_nv  </a:t>
            </a: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nhan_vien</a:t>
            </a:r>
          </a:p>
          <a:p>
            <a:pPr marL="690563" indent="0">
              <a:spcBef>
                <a:spcPts val="12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WHERE</a:t>
            </a:r>
            <a:r>
              <a:rPr lang="en-US" smtClean="0">
                <a:solidFill>
                  <a:srgbClr val="00B050"/>
                </a:solidFill>
              </a:rPr>
              <a:t> luong</a:t>
            </a:r>
            <a:r>
              <a:rPr lang="en-US">
                <a:solidFill>
                  <a:srgbClr val="CC0066"/>
                </a:solidFill>
              </a:rPr>
              <a:t>&gt;=800 </a:t>
            </a:r>
            <a:r>
              <a:rPr lang="en-US">
                <a:solidFill>
                  <a:srgbClr val="0000FF"/>
                </a:solidFill>
              </a:rPr>
              <a:t>AND</a:t>
            </a:r>
            <a:r>
              <a:rPr lang="en-US" sz="2400" smtClean="0">
                <a:solidFill>
                  <a:srgbClr val="CC0066"/>
                </a:solidFill>
              </a:rPr>
              <a:t> </a:t>
            </a:r>
            <a:r>
              <a:rPr lang="en-US">
                <a:solidFill>
                  <a:srgbClr val="00B050"/>
                </a:solidFill>
              </a:rPr>
              <a:t>luong</a:t>
            </a:r>
            <a:r>
              <a:rPr lang="en-US">
                <a:solidFill>
                  <a:srgbClr val="CC0066"/>
                </a:solidFill>
              </a:rPr>
              <a:t>&lt;=1000</a:t>
            </a:r>
            <a:r>
              <a:rPr lang="en-US" smtClean="0"/>
              <a:t> </a:t>
            </a:r>
            <a:r>
              <a:rPr lang="en-US"/>
              <a:t>;</a:t>
            </a:r>
            <a:endParaRPr lang="en-US">
              <a:solidFill>
                <a:srgbClr val="953735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mtClean="0">
                <a:solidFill>
                  <a:srgbClr val="953735"/>
                </a:solidFill>
              </a:rPr>
              <a:t>Hoặc</a:t>
            </a:r>
          </a:p>
          <a:p>
            <a:pPr marL="690563" indent="0">
              <a:spcBef>
                <a:spcPts val="12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SELECT </a:t>
            </a:r>
            <a:r>
              <a:rPr lang="en-US">
                <a:solidFill>
                  <a:srgbClr val="00B050"/>
                </a:solidFill>
              </a:rPr>
              <a:t>ho_nv, ten_nv  </a:t>
            </a: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nhan_vien</a:t>
            </a:r>
          </a:p>
          <a:p>
            <a:pPr marL="690563" indent="0">
              <a:spcBef>
                <a:spcPts val="12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WHERE</a:t>
            </a:r>
            <a:r>
              <a:rPr lang="en-US" smtClean="0">
                <a:solidFill>
                  <a:srgbClr val="00B050"/>
                </a:solidFill>
              </a:rPr>
              <a:t> luong </a:t>
            </a:r>
            <a:r>
              <a:rPr lang="en-US">
                <a:solidFill>
                  <a:srgbClr val="0000FF"/>
                </a:solidFill>
              </a:rPr>
              <a:t>BETWEEN</a:t>
            </a:r>
            <a:r>
              <a:rPr lang="en-US" smtClean="0">
                <a:solidFill>
                  <a:srgbClr val="00B050"/>
                </a:solidFill>
              </a:rPr>
              <a:t> </a:t>
            </a:r>
            <a:r>
              <a:rPr lang="en-US">
                <a:solidFill>
                  <a:srgbClr val="CC0066"/>
                </a:solidFill>
              </a:rPr>
              <a:t>800</a:t>
            </a:r>
            <a:r>
              <a:rPr lang="en-US" sz="2400" smtClean="0">
                <a:solidFill>
                  <a:srgbClr val="CC0066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AND</a:t>
            </a:r>
            <a:r>
              <a:rPr lang="en-US" sz="2400">
                <a:solidFill>
                  <a:srgbClr val="CC0066"/>
                </a:solidFill>
              </a:rPr>
              <a:t> </a:t>
            </a:r>
            <a:r>
              <a:rPr lang="en-US">
                <a:solidFill>
                  <a:srgbClr val="CC0066"/>
                </a:solidFill>
              </a:rPr>
              <a:t>1000 </a:t>
            </a:r>
            <a:r>
              <a:rPr lang="en-US" smtClean="0"/>
              <a:t>;</a:t>
            </a:r>
            <a:endParaRPr lang="en-US">
              <a:solidFill>
                <a:srgbClr val="9537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710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Hiển </a:t>
            </a:r>
            <a:r>
              <a:rPr lang="en-US">
                <a:solidFill>
                  <a:srgbClr val="953735"/>
                </a:solidFill>
              </a:rPr>
              <a:t>thị tất cả các thông tin dự án có ngày bắt đầu từ ngày </a:t>
            </a:r>
            <a:r>
              <a:rPr lang="en-US" smtClean="0">
                <a:solidFill>
                  <a:srgbClr val="953735"/>
                </a:solidFill>
              </a:rPr>
              <a:t>01/01/2017</a:t>
            </a:r>
          </a:p>
          <a:p>
            <a:pPr marL="690563" indent="0">
              <a:spcBef>
                <a:spcPts val="12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SELECT </a:t>
            </a:r>
            <a:r>
              <a:rPr lang="en-US" smtClean="0">
                <a:solidFill>
                  <a:srgbClr val="00B050"/>
                </a:solidFill>
              </a:rPr>
              <a:t>* </a:t>
            </a:r>
            <a:r>
              <a:rPr lang="en-US" smtClean="0">
                <a:solidFill>
                  <a:srgbClr val="0000FF"/>
                </a:solidFill>
              </a:rPr>
              <a:t>FROM</a:t>
            </a:r>
            <a:r>
              <a:rPr lang="en-US" smtClean="0"/>
              <a:t> </a:t>
            </a:r>
            <a:r>
              <a:rPr lang="en-US" smtClean="0">
                <a:solidFill>
                  <a:srgbClr val="00B050"/>
                </a:solidFill>
              </a:rPr>
              <a:t>du_an </a:t>
            </a:r>
          </a:p>
          <a:p>
            <a:pPr marL="690563" indent="0">
              <a:spcBef>
                <a:spcPts val="12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WHERE</a:t>
            </a:r>
            <a:r>
              <a:rPr lang="en-US" smtClean="0">
                <a:solidFill>
                  <a:srgbClr val="00B050"/>
                </a:solidFill>
              </a:rPr>
              <a:t> ngay_batdau</a:t>
            </a:r>
            <a:r>
              <a:rPr lang="en-US" smtClean="0">
                <a:solidFill>
                  <a:srgbClr val="CC0066"/>
                </a:solidFill>
              </a:rPr>
              <a:t>&gt;=’2017-01-01’</a:t>
            </a:r>
            <a:r>
              <a:rPr lang="en-US" smtClean="0"/>
              <a:t> ;</a:t>
            </a:r>
          </a:p>
          <a:p>
            <a:pPr marL="690563" indent="0">
              <a:spcBef>
                <a:spcPts val="1200"/>
              </a:spcBef>
              <a:buNone/>
            </a:pPr>
            <a:endParaRPr lang="en-US">
              <a:solidFill>
                <a:srgbClr val="953735"/>
              </a:solidFill>
            </a:endParaRPr>
          </a:p>
          <a:p>
            <a:pPr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Hiển thị thông tin của các phòng ban có chứa chuỗi ‘Sản xuất</a:t>
            </a:r>
            <a:r>
              <a:rPr lang="en-US" smtClean="0">
                <a:solidFill>
                  <a:srgbClr val="953735"/>
                </a:solidFill>
              </a:rPr>
              <a:t>’</a:t>
            </a:r>
          </a:p>
          <a:p>
            <a:pPr marL="690563" indent="0">
              <a:spcBef>
                <a:spcPts val="1200"/>
              </a:spcBef>
              <a:buNone/>
            </a:pPr>
            <a:r>
              <a:rPr lang="en-US">
                <a:solidFill>
                  <a:srgbClr val="0000FF"/>
                </a:solidFill>
              </a:rPr>
              <a:t>SELECT </a:t>
            </a:r>
            <a:r>
              <a:rPr lang="en-US">
                <a:solidFill>
                  <a:srgbClr val="00B050"/>
                </a:solidFill>
              </a:rPr>
              <a:t>* </a:t>
            </a: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/>
              <a:t> </a:t>
            </a:r>
            <a:r>
              <a:rPr lang="en-US" smtClean="0">
                <a:solidFill>
                  <a:srgbClr val="00B050"/>
                </a:solidFill>
              </a:rPr>
              <a:t>phong_ban </a:t>
            </a:r>
            <a:endParaRPr lang="en-US">
              <a:solidFill>
                <a:srgbClr val="00B050"/>
              </a:solidFill>
            </a:endParaRPr>
          </a:p>
          <a:p>
            <a:pPr marL="690563" indent="0">
              <a:spcBef>
                <a:spcPts val="1200"/>
              </a:spcBef>
              <a:buNone/>
            </a:pPr>
            <a:r>
              <a:rPr lang="en-US">
                <a:solidFill>
                  <a:srgbClr val="0000FF"/>
                </a:solidFill>
              </a:rPr>
              <a:t>WHERE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 smtClean="0">
                <a:solidFill>
                  <a:srgbClr val="00B050"/>
                </a:solidFill>
              </a:rPr>
              <a:t>ten_pb</a:t>
            </a:r>
            <a:r>
              <a:rPr lang="en-US" smtClean="0">
                <a:solidFill>
                  <a:srgbClr val="FF0000"/>
                </a:solidFill>
              </a:rPr>
              <a:t> LIKE </a:t>
            </a:r>
            <a:r>
              <a:rPr lang="en-US" smtClean="0">
                <a:solidFill>
                  <a:srgbClr val="CC0066"/>
                </a:solidFill>
              </a:rPr>
              <a:t>’%</a:t>
            </a:r>
            <a:r>
              <a:rPr lang="en-US">
                <a:solidFill>
                  <a:srgbClr val="953735"/>
                </a:solidFill>
              </a:rPr>
              <a:t> </a:t>
            </a:r>
            <a:r>
              <a:rPr lang="en-US">
                <a:solidFill>
                  <a:srgbClr val="CC0066"/>
                </a:solidFill>
              </a:rPr>
              <a:t>Sản xuất </a:t>
            </a:r>
            <a:r>
              <a:rPr lang="en-US" smtClean="0">
                <a:solidFill>
                  <a:srgbClr val="CC0066"/>
                </a:solidFill>
              </a:rPr>
              <a:t>%’</a:t>
            </a:r>
            <a:r>
              <a:rPr lang="en-US" smtClean="0"/>
              <a:t> </a:t>
            </a:r>
            <a:r>
              <a:rPr lang="en-US"/>
              <a:t>;</a:t>
            </a:r>
            <a:endParaRPr lang="en-US">
              <a:solidFill>
                <a:srgbClr val="953735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>
              <a:solidFill>
                <a:srgbClr val="9537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793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spcBef>
                <a:spcPts val="1200"/>
              </a:spcBef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Hiển </a:t>
            </a:r>
            <a:r>
              <a:rPr lang="en-US">
                <a:solidFill>
                  <a:srgbClr val="953735"/>
                </a:solidFill>
              </a:rPr>
              <a:t>thị thông tin họ, tên, lương của nhân viên có lương thấp hơn 800$ và mã phòng ban là ‘PB002</a:t>
            </a:r>
            <a:r>
              <a:rPr lang="en-US" smtClean="0">
                <a:solidFill>
                  <a:srgbClr val="953735"/>
                </a:solidFill>
              </a:rPr>
              <a:t>’</a:t>
            </a:r>
          </a:p>
          <a:p>
            <a:pPr marL="690563" indent="0">
              <a:spcBef>
                <a:spcPts val="1200"/>
              </a:spcBef>
              <a:buNone/>
            </a:pPr>
            <a:r>
              <a:rPr lang="en-US">
                <a:solidFill>
                  <a:srgbClr val="0000FF"/>
                </a:solidFill>
              </a:rPr>
              <a:t>SELECT </a:t>
            </a:r>
            <a:r>
              <a:rPr lang="en-US">
                <a:solidFill>
                  <a:srgbClr val="00B050"/>
                </a:solidFill>
              </a:rPr>
              <a:t>ho_nv, </a:t>
            </a:r>
            <a:r>
              <a:rPr lang="en-US" smtClean="0">
                <a:solidFill>
                  <a:srgbClr val="00B050"/>
                </a:solidFill>
              </a:rPr>
              <a:t>ten_nv, luong</a:t>
            </a:r>
          </a:p>
          <a:p>
            <a:pPr marL="690563" indent="0">
              <a:spcBef>
                <a:spcPts val="12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FROM</a:t>
            </a:r>
            <a:r>
              <a:rPr lang="en-US" smtClean="0"/>
              <a:t> </a:t>
            </a:r>
            <a:r>
              <a:rPr lang="en-US">
                <a:solidFill>
                  <a:srgbClr val="00B050"/>
                </a:solidFill>
              </a:rPr>
              <a:t>nhan_vien</a:t>
            </a:r>
          </a:p>
          <a:p>
            <a:pPr marL="690563" indent="0">
              <a:spcBef>
                <a:spcPts val="12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WHERE</a:t>
            </a:r>
            <a:r>
              <a:rPr lang="en-US" smtClean="0">
                <a:solidFill>
                  <a:srgbClr val="00B050"/>
                </a:solidFill>
              </a:rPr>
              <a:t> luong</a:t>
            </a:r>
            <a:r>
              <a:rPr lang="en-US">
                <a:solidFill>
                  <a:srgbClr val="CC0066"/>
                </a:solidFill>
              </a:rPr>
              <a:t>&lt;</a:t>
            </a:r>
            <a:r>
              <a:rPr lang="en-US" smtClean="0">
                <a:solidFill>
                  <a:srgbClr val="CC0066"/>
                </a:solidFill>
              </a:rPr>
              <a:t>800 </a:t>
            </a:r>
            <a:r>
              <a:rPr lang="en-US">
                <a:solidFill>
                  <a:srgbClr val="0000FF"/>
                </a:solidFill>
              </a:rPr>
              <a:t>AND</a:t>
            </a:r>
            <a:r>
              <a:rPr lang="en-US" sz="2400">
                <a:solidFill>
                  <a:srgbClr val="CC0066"/>
                </a:solidFill>
              </a:rPr>
              <a:t> </a:t>
            </a:r>
            <a:r>
              <a:rPr lang="en-US" smtClean="0">
                <a:solidFill>
                  <a:srgbClr val="00B050"/>
                </a:solidFill>
              </a:rPr>
              <a:t>phg</a:t>
            </a:r>
            <a:r>
              <a:rPr lang="en-US" smtClean="0">
                <a:solidFill>
                  <a:srgbClr val="CC0066"/>
                </a:solidFill>
              </a:rPr>
              <a:t>=‘PB002’</a:t>
            </a:r>
            <a:r>
              <a:rPr lang="en-US" smtClean="0"/>
              <a:t> </a:t>
            </a:r>
            <a:r>
              <a:rPr lang="en-US"/>
              <a:t>;</a:t>
            </a:r>
            <a:endParaRPr lang="en-US">
              <a:solidFill>
                <a:srgbClr val="9537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470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2578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Blip>
                <a:blip r:embed="rId3"/>
              </a:buBlip>
            </a:pPr>
            <a:r>
              <a:rPr lang="en-US" sz="2800">
                <a:solidFill>
                  <a:srgbClr val="953735"/>
                </a:solidFill>
              </a:rPr>
              <a:t>Tìm hiểu câu lệnh truy vấn </a:t>
            </a:r>
            <a:r>
              <a:rPr lang="en-US" sz="2800" smtClean="0">
                <a:solidFill>
                  <a:srgbClr val="953735"/>
                </a:solidFill>
              </a:rPr>
              <a:t>trên </a:t>
            </a:r>
            <a:r>
              <a:rPr lang="en-US" sz="2800">
                <a:solidFill>
                  <a:srgbClr val="953735"/>
                </a:solidFill>
              </a:rPr>
              <a:t>một </a:t>
            </a:r>
            <a:r>
              <a:rPr lang="en-US" sz="2800" smtClean="0">
                <a:solidFill>
                  <a:srgbClr val="953735"/>
                </a:solidFill>
              </a:rPr>
              <a:t>bảng</a:t>
            </a:r>
          </a:p>
          <a:p>
            <a:pPr marL="342900" lvl="1" indent="-342900">
              <a:lnSpc>
                <a:spcPct val="150000"/>
              </a:lnSpc>
              <a:buBlip>
                <a:blip r:embed="rId3"/>
              </a:buBlip>
            </a:pPr>
            <a:r>
              <a:rPr lang="en-US" sz="2800" smtClean="0">
                <a:solidFill>
                  <a:srgbClr val="953735"/>
                </a:solidFill>
              </a:rPr>
              <a:t>Mệnh đề </a:t>
            </a:r>
            <a:r>
              <a:rPr lang="en-US" sz="2800" b="1">
                <a:solidFill>
                  <a:srgbClr val="0000FF"/>
                </a:solidFill>
              </a:rPr>
              <a:t>SELECT</a:t>
            </a:r>
          </a:p>
          <a:p>
            <a:pPr marL="342900" lvl="1" indent="-342900">
              <a:lnSpc>
                <a:spcPct val="150000"/>
              </a:lnSpc>
              <a:buBlip>
                <a:blip r:embed="rId3"/>
              </a:buBlip>
            </a:pPr>
            <a:r>
              <a:rPr lang="en-US" sz="2800" smtClean="0">
                <a:solidFill>
                  <a:srgbClr val="953735"/>
                </a:solidFill>
              </a:rPr>
              <a:t>Mệnh đề</a:t>
            </a:r>
            <a:r>
              <a:rPr lang="en-US" sz="2800" b="1" smtClean="0">
                <a:solidFill>
                  <a:srgbClr val="953735"/>
                </a:solidFill>
              </a:rPr>
              <a:t> </a:t>
            </a:r>
            <a:r>
              <a:rPr lang="en-US" sz="2800" b="1">
                <a:solidFill>
                  <a:srgbClr val="0000FF"/>
                </a:solidFill>
              </a:rPr>
              <a:t>FROM</a:t>
            </a:r>
          </a:p>
          <a:p>
            <a:pPr marL="342900" lvl="1" indent="-342900">
              <a:lnSpc>
                <a:spcPct val="150000"/>
              </a:lnSpc>
              <a:buBlip>
                <a:blip r:embed="rId3"/>
              </a:buBlip>
            </a:pPr>
            <a:r>
              <a:rPr lang="en-US" sz="2800" smtClean="0">
                <a:solidFill>
                  <a:srgbClr val="953735"/>
                </a:solidFill>
              </a:rPr>
              <a:t>Mệnh </a:t>
            </a:r>
            <a:r>
              <a:rPr lang="en-US" sz="2800">
                <a:solidFill>
                  <a:srgbClr val="953735"/>
                </a:solidFill>
              </a:rPr>
              <a:t>đề </a:t>
            </a:r>
            <a:r>
              <a:rPr lang="en-US" sz="2800" b="1">
                <a:solidFill>
                  <a:srgbClr val="0000FF"/>
                </a:solidFill>
              </a:rPr>
              <a:t>WHERE</a:t>
            </a:r>
          </a:p>
          <a:p>
            <a:pPr marL="342900" lvl="1" indent="-342900">
              <a:lnSpc>
                <a:spcPct val="150000"/>
              </a:lnSpc>
              <a:buBlip>
                <a:blip r:embed="rId3"/>
              </a:buBlip>
            </a:pPr>
            <a:r>
              <a:rPr lang="en-US" sz="2800">
                <a:solidFill>
                  <a:srgbClr val="953735"/>
                </a:solidFill>
              </a:rPr>
              <a:t>Mệnh đề </a:t>
            </a:r>
            <a:r>
              <a:rPr lang="en-US" sz="2800" b="1">
                <a:solidFill>
                  <a:srgbClr val="0000FF"/>
                </a:solidFill>
              </a:rPr>
              <a:t>GROUP BY</a:t>
            </a:r>
          </a:p>
          <a:p>
            <a:pPr marL="342900" lvl="1" indent="-342900">
              <a:lnSpc>
                <a:spcPct val="150000"/>
              </a:lnSpc>
              <a:buBlip>
                <a:blip r:embed="rId3"/>
              </a:buBlip>
            </a:pPr>
            <a:r>
              <a:rPr lang="en-US" sz="2800">
                <a:solidFill>
                  <a:srgbClr val="953735"/>
                </a:solidFill>
              </a:rPr>
              <a:t>Mệnh đề </a:t>
            </a:r>
            <a:r>
              <a:rPr lang="en-US" sz="2800" b="1">
                <a:solidFill>
                  <a:srgbClr val="0000FF"/>
                </a:solidFill>
              </a:rPr>
              <a:t>HAVING</a:t>
            </a:r>
          </a:p>
          <a:p>
            <a:pPr marL="342900" lvl="1" indent="-342900">
              <a:lnSpc>
                <a:spcPct val="150000"/>
              </a:lnSpc>
              <a:buBlip>
                <a:blip r:embed="rId3"/>
              </a:buBlip>
            </a:pPr>
            <a:r>
              <a:rPr lang="en-US" sz="2800" smtClean="0">
                <a:solidFill>
                  <a:srgbClr val="953735"/>
                </a:solidFill>
              </a:rPr>
              <a:t>Mệnh đề </a:t>
            </a:r>
            <a:r>
              <a:rPr lang="en-US" sz="2800" b="1">
                <a:solidFill>
                  <a:srgbClr val="0000FF"/>
                </a:solidFill>
              </a:rPr>
              <a:t>ORDER BY</a:t>
            </a:r>
            <a:endParaRPr lang="vi-VN" sz="28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1295400"/>
          </a:xfrm>
        </p:spPr>
        <p:txBody>
          <a:bodyPr>
            <a:normAutofit fontScale="92500"/>
          </a:bodyPr>
          <a:lstStyle/>
          <a:p>
            <a:r>
              <a:rPr lang="en-US" smtClean="0"/>
              <a:t>Bài 5: NGÔN NGỮ TRUY VẤN SQL – TRUY VẤN DỮ LIỆU TRÊN MỘT BẢNG</a:t>
            </a:r>
          </a:p>
          <a:p>
            <a:r>
              <a:rPr lang="en-US"/>
              <a:t>Phần 2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43200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33905543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4102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Một số hàm nhóm như: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600" smtClean="0"/>
              <a:t>Max</a:t>
            </a:r>
            <a:r>
              <a:rPr lang="en-US" sz="2600" smtClean="0">
                <a:solidFill>
                  <a:srgbClr val="00B050"/>
                </a:solidFill>
              </a:rPr>
              <a:t>(column</a:t>
            </a:r>
            <a:r>
              <a:rPr lang="en-US" sz="2600">
                <a:solidFill>
                  <a:srgbClr val="00B050"/>
                </a:solidFill>
              </a:rPr>
              <a:t>)</a:t>
            </a:r>
            <a:r>
              <a:rPr lang="en-US" sz="2600">
                <a:solidFill>
                  <a:srgbClr val="92D050"/>
                </a:solidFill>
              </a:rPr>
              <a:t> </a:t>
            </a:r>
            <a:r>
              <a:rPr lang="en-US" sz="2600"/>
              <a:t>- Tìm giá trị lớn nhất trong cột </a:t>
            </a:r>
            <a:r>
              <a:rPr lang="en-US" sz="2600">
                <a:solidFill>
                  <a:srgbClr val="00B050"/>
                </a:solidFill>
              </a:rPr>
              <a:t>column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600"/>
              <a:t>Min</a:t>
            </a:r>
            <a:r>
              <a:rPr lang="en-US" sz="2600">
                <a:solidFill>
                  <a:srgbClr val="00B050"/>
                </a:solidFill>
              </a:rPr>
              <a:t>(column)</a:t>
            </a:r>
            <a:r>
              <a:rPr lang="en-US" sz="2600">
                <a:solidFill>
                  <a:srgbClr val="92D050"/>
                </a:solidFill>
              </a:rPr>
              <a:t> </a:t>
            </a:r>
            <a:r>
              <a:rPr lang="en-US" sz="2600"/>
              <a:t>- Tìm giá trị nhỏ nhất trong cột </a:t>
            </a:r>
            <a:r>
              <a:rPr lang="en-US" sz="2600">
                <a:solidFill>
                  <a:srgbClr val="00B050"/>
                </a:solidFill>
              </a:rPr>
              <a:t>column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600" smtClean="0"/>
              <a:t>Avg</a:t>
            </a:r>
            <a:r>
              <a:rPr lang="en-US" sz="2600" smtClean="0">
                <a:solidFill>
                  <a:srgbClr val="00B050"/>
                </a:solidFill>
              </a:rPr>
              <a:t>(column)</a:t>
            </a:r>
            <a:r>
              <a:rPr lang="en-US" sz="2600" smtClean="0"/>
              <a:t> - Tìm giá trị trung bình của cột </a:t>
            </a:r>
            <a:r>
              <a:rPr lang="en-US" sz="2600" smtClean="0">
                <a:solidFill>
                  <a:srgbClr val="00B050"/>
                </a:solidFill>
              </a:rPr>
              <a:t>column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600" smtClean="0"/>
              <a:t>Sum</a:t>
            </a:r>
            <a:r>
              <a:rPr lang="en-US" sz="2600" smtClean="0">
                <a:solidFill>
                  <a:srgbClr val="00B050"/>
                </a:solidFill>
              </a:rPr>
              <a:t>(column)</a:t>
            </a:r>
            <a:r>
              <a:rPr lang="en-US" sz="2600" smtClean="0"/>
              <a:t> - Tìm giá trị tổng của cột </a:t>
            </a:r>
            <a:r>
              <a:rPr lang="en-US" sz="2600" smtClean="0">
                <a:solidFill>
                  <a:srgbClr val="00B050"/>
                </a:solidFill>
              </a:rPr>
              <a:t>column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600" smtClean="0"/>
              <a:t>Count</a:t>
            </a:r>
            <a:r>
              <a:rPr lang="en-US" sz="2600">
                <a:solidFill>
                  <a:srgbClr val="00B050"/>
                </a:solidFill>
              </a:rPr>
              <a:t>(column)</a:t>
            </a:r>
            <a:r>
              <a:rPr lang="en-US" sz="2600"/>
              <a:t>  </a:t>
            </a:r>
            <a:r>
              <a:rPr lang="en-US" sz="2600"/>
              <a:t>– Hàm đếm số bộ</a:t>
            </a:r>
            <a:endParaRPr lang="en-US"/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600" smtClean="0">
                <a:solidFill>
                  <a:srgbClr val="953735"/>
                </a:solidFill>
              </a:rPr>
              <a:t>Ví </a:t>
            </a:r>
            <a:r>
              <a:rPr lang="en-US" sz="2600">
                <a:solidFill>
                  <a:srgbClr val="953735"/>
                </a:solidFill>
              </a:rPr>
              <a:t>dụ </a:t>
            </a:r>
            <a:r>
              <a:rPr lang="en-US" sz="2600" smtClean="0">
                <a:solidFill>
                  <a:srgbClr val="953735"/>
                </a:solidFill>
              </a:rPr>
              <a:t>hiển </a:t>
            </a:r>
            <a:r>
              <a:rPr lang="en-US" sz="2600">
                <a:solidFill>
                  <a:srgbClr val="953735"/>
                </a:solidFill>
              </a:rPr>
              <a:t>thị mức lương cao nhất trong bảng nhân viên</a:t>
            </a:r>
            <a:endParaRPr lang="en-US">
              <a:solidFill>
                <a:srgbClr val="953735"/>
              </a:solidFill>
            </a:endParaRPr>
          </a:p>
          <a:p>
            <a:pPr marL="457200" lvl="1" indent="0">
              <a:buNone/>
            </a:pPr>
            <a:r>
              <a:rPr lang="en-US" sz="2800" smtClean="0">
                <a:solidFill>
                  <a:srgbClr val="0000FF"/>
                </a:solidFill>
              </a:rPr>
              <a:t>SELECT</a:t>
            </a:r>
            <a:r>
              <a:rPr lang="en-US" sz="2800" smtClean="0"/>
              <a:t> Max</a:t>
            </a:r>
            <a:r>
              <a:rPr lang="en-US" sz="2800" smtClean="0">
                <a:solidFill>
                  <a:srgbClr val="00B050"/>
                </a:solidFill>
              </a:rPr>
              <a:t>(Luong)</a:t>
            </a:r>
            <a:r>
              <a:rPr lang="en-US" sz="2800" smtClean="0">
                <a:solidFill>
                  <a:srgbClr val="92D050"/>
                </a:solidFill>
              </a:rPr>
              <a:t> </a:t>
            </a:r>
            <a:r>
              <a:rPr lang="en-US" sz="2800" smtClean="0">
                <a:solidFill>
                  <a:srgbClr val="FF0000"/>
                </a:solidFill>
              </a:rPr>
              <a:t>AS </a:t>
            </a:r>
            <a:r>
              <a:rPr lang="en-US" sz="2800" smtClean="0"/>
              <a:t>‘Luong cao nhat’</a:t>
            </a:r>
          </a:p>
          <a:p>
            <a:pPr marL="457200" lvl="1" indent="0">
              <a:buNone/>
            </a:pPr>
            <a:r>
              <a:rPr lang="en-US" sz="2800" smtClean="0">
                <a:solidFill>
                  <a:srgbClr val="0000FF"/>
                </a:solidFill>
              </a:rPr>
              <a:t>FROM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B050"/>
                </a:solidFill>
              </a:rPr>
              <a:t>nhan_vien</a:t>
            </a:r>
            <a:endParaRPr lang="en-US" sz="2800" smtClean="0"/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z="2800">
                <a:latin typeface="Tahoma" charset="0"/>
                <a:cs typeface="Tahoma" charset="0"/>
              </a:rPr>
              <a:t>Các hàm tổng hợp (Aggregate Functions)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10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Hiển </a:t>
            </a:r>
            <a:r>
              <a:rPr lang="en-US">
                <a:solidFill>
                  <a:srgbClr val="953735"/>
                </a:solidFill>
              </a:rPr>
              <a:t>thị mức lương trung bình của các nhân viên thuộc mã phòng ‘PB001</a:t>
            </a:r>
            <a:r>
              <a:rPr lang="en-US" smtClean="0">
                <a:solidFill>
                  <a:srgbClr val="953735"/>
                </a:solidFill>
              </a:rPr>
              <a:t>’</a:t>
            </a:r>
          </a:p>
          <a:p>
            <a:pPr marL="690563" indent="0">
              <a:spcBef>
                <a:spcPts val="1200"/>
              </a:spcBef>
              <a:buNone/>
            </a:pPr>
            <a:r>
              <a:rPr lang="en-US">
                <a:solidFill>
                  <a:srgbClr val="0000FF"/>
                </a:solidFill>
              </a:rPr>
              <a:t>SELECT </a:t>
            </a:r>
            <a:r>
              <a:rPr lang="en-US" smtClean="0"/>
              <a:t>Avg(</a:t>
            </a:r>
            <a:r>
              <a:rPr lang="en-US" smtClean="0">
                <a:solidFill>
                  <a:srgbClr val="00B050"/>
                </a:solidFill>
              </a:rPr>
              <a:t>luong</a:t>
            </a:r>
            <a:r>
              <a:rPr lang="en-US"/>
              <a:t>) </a:t>
            </a:r>
            <a:r>
              <a:rPr lang="en-US">
                <a:solidFill>
                  <a:srgbClr val="FF0000"/>
                </a:solidFill>
              </a:rPr>
              <a:t>AS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‘Luong </a:t>
            </a:r>
            <a:r>
              <a:rPr lang="en-US" smtClean="0"/>
              <a:t>trung bình’</a:t>
            </a:r>
            <a:endParaRPr lang="en-US"/>
          </a:p>
          <a:p>
            <a:pPr marL="690563" indent="0">
              <a:spcBef>
                <a:spcPts val="1200"/>
              </a:spcBef>
              <a:buNone/>
            </a:pP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nhan_vien</a:t>
            </a:r>
            <a:endParaRPr lang="en-US">
              <a:solidFill>
                <a:srgbClr val="953735"/>
              </a:solidFill>
            </a:endParaRPr>
          </a:p>
          <a:p>
            <a:pPr marL="690563" indent="0">
              <a:spcBef>
                <a:spcPts val="12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WHERE</a:t>
            </a:r>
            <a:r>
              <a:rPr lang="en-US" smtClean="0">
                <a:solidFill>
                  <a:srgbClr val="00B050"/>
                </a:solidFill>
              </a:rPr>
              <a:t> phg</a:t>
            </a:r>
            <a:r>
              <a:rPr lang="en-US" smtClean="0">
                <a:solidFill>
                  <a:srgbClr val="CC0066"/>
                </a:solidFill>
              </a:rPr>
              <a:t>=‘PB001’</a:t>
            </a:r>
            <a:r>
              <a:rPr lang="en-US" smtClean="0"/>
              <a:t> </a:t>
            </a:r>
            <a:r>
              <a:rPr lang="en-US"/>
              <a:t>;</a:t>
            </a:r>
            <a:endParaRPr lang="en-US">
              <a:solidFill>
                <a:srgbClr val="953735"/>
              </a:solidFill>
            </a:endParaRPr>
          </a:p>
          <a:p>
            <a:pPr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Hiển thị số lượng dự án có ngày kết thúc trước ngày </a:t>
            </a:r>
            <a:r>
              <a:rPr lang="en-US" smtClean="0">
                <a:solidFill>
                  <a:srgbClr val="953735"/>
                </a:solidFill>
              </a:rPr>
              <a:t>31/12/2016.</a:t>
            </a:r>
          </a:p>
          <a:p>
            <a:pPr marL="690563" indent="0">
              <a:spcBef>
                <a:spcPts val="1200"/>
              </a:spcBef>
              <a:buNone/>
            </a:pPr>
            <a:r>
              <a:rPr lang="en-US">
                <a:solidFill>
                  <a:srgbClr val="0000FF"/>
                </a:solidFill>
              </a:rPr>
              <a:t>SELECT </a:t>
            </a:r>
            <a:r>
              <a:rPr lang="en-US" sz="2600" smtClean="0"/>
              <a:t>Count(</a:t>
            </a:r>
            <a:r>
              <a:rPr lang="en-US" smtClean="0">
                <a:solidFill>
                  <a:srgbClr val="00B050"/>
                </a:solidFill>
              </a:rPr>
              <a:t>*</a:t>
            </a:r>
            <a:r>
              <a:rPr lang="en-US" sz="2600" smtClean="0"/>
              <a:t>) </a:t>
            </a:r>
            <a:r>
              <a:rPr lang="en-US" sz="2600">
                <a:solidFill>
                  <a:srgbClr val="FF0000"/>
                </a:solidFill>
              </a:rPr>
              <a:t>AS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 sz="2600" smtClean="0"/>
              <a:t>‘So luong du an’</a:t>
            </a:r>
            <a:endParaRPr lang="en-US" sz="2600"/>
          </a:p>
          <a:p>
            <a:pPr marL="690563" indent="0">
              <a:spcBef>
                <a:spcPts val="1200"/>
              </a:spcBef>
              <a:buNone/>
            </a:pP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/>
              <a:t> </a:t>
            </a:r>
            <a:r>
              <a:rPr lang="en-US" smtClean="0">
                <a:solidFill>
                  <a:srgbClr val="00B050"/>
                </a:solidFill>
              </a:rPr>
              <a:t>du_an</a:t>
            </a:r>
            <a:endParaRPr lang="en-US">
              <a:solidFill>
                <a:srgbClr val="953735"/>
              </a:solidFill>
            </a:endParaRPr>
          </a:p>
          <a:p>
            <a:pPr marL="690563" indent="0">
              <a:spcBef>
                <a:spcPts val="1200"/>
              </a:spcBef>
              <a:buNone/>
            </a:pPr>
            <a:r>
              <a:rPr lang="en-US">
                <a:solidFill>
                  <a:srgbClr val="0000FF"/>
                </a:solidFill>
              </a:rPr>
              <a:t>WHERE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 smtClean="0">
                <a:solidFill>
                  <a:srgbClr val="00B050"/>
                </a:solidFill>
              </a:rPr>
              <a:t>ngay_ket_thuc</a:t>
            </a:r>
            <a:r>
              <a:rPr lang="en-US" smtClean="0">
                <a:solidFill>
                  <a:srgbClr val="CC0066"/>
                </a:solidFill>
              </a:rPr>
              <a:t>&lt;‘2016-12-31’</a:t>
            </a:r>
            <a:r>
              <a:rPr lang="en-US" smtClean="0"/>
              <a:t> ;</a:t>
            </a:r>
            <a:endParaRPr lang="en-US">
              <a:solidFill>
                <a:srgbClr val="9537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62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</a:t>
            </a:r>
            <a:r>
              <a:rPr lang="en-US" smtClean="0"/>
              <a:t>GROUP BY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257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Mệnh đề GROUP BY cho phép nhóm các hàng dữ liệu có giá trị giống nhau thành một nhóm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Các tính toán (thường sử dụng các hàm tổng hợp) sẽ được tính trên mỗi nhóm.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Ví dụ: Đếm số lượng nhân viên trong </a:t>
            </a:r>
            <a:r>
              <a:rPr lang="en-US" b="1" smtClean="0">
                <a:solidFill>
                  <a:srgbClr val="953735"/>
                </a:solidFill>
              </a:rPr>
              <a:t>mỗi phòng</a:t>
            </a:r>
            <a:endParaRPr lang="en-US" b="1">
              <a:solidFill>
                <a:srgbClr val="953735"/>
              </a:solidFill>
            </a:endParaRPr>
          </a:p>
          <a:p>
            <a:pPr marL="457200" indent="457200">
              <a:lnSpc>
                <a:spcPct val="120000"/>
              </a:lnSpc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en-US" smtClean="0">
                <a:solidFill>
                  <a:srgbClr val="0000FF"/>
                </a:solidFill>
              </a:rPr>
              <a:t>SELECT</a:t>
            </a:r>
            <a:r>
              <a:rPr lang="en-US" smtClean="0"/>
              <a:t>  Count(</a:t>
            </a:r>
            <a:r>
              <a:rPr lang="en-US" smtClean="0">
                <a:solidFill>
                  <a:srgbClr val="008000"/>
                </a:solidFill>
              </a:rPr>
              <a:t>*</a:t>
            </a:r>
            <a:r>
              <a:rPr lang="en-US" smtClean="0"/>
              <a:t>) </a:t>
            </a:r>
            <a:r>
              <a:rPr lang="en-US">
                <a:solidFill>
                  <a:srgbClr val="FF0000"/>
                </a:solidFill>
              </a:rPr>
              <a:t>AS</a:t>
            </a:r>
            <a:r>
              <a:rPr lang="en-US"/>
              <a:t> 'So luong',  </a:t>
            </a:r>
            <a:endParaRPr lang="en-US" smtClean="0"/>
          </a:p>
          <a:p>
            <a:pPr marL="457200" indent="457200">
              <a:lnSpc>
                <a:spcPct val="120000"/>
              </a:lnSpc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en-US">
                <a:solidFill>
                  <a:srgbClr val="008000"/>
                </a:solidFill>
              </a:rPr>
              <a:t>	</a:t>
            </a:r>
            <a:r>
              <a:rPr lang="en-US" smtClean="0">
                <a:solidFill>
                  <a:srgbClr val="008000"/>
                </a:solidFill>
              </a:rPr>
              <a:t>    phg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AS</a:t>
            </a:r>
            <a:r>
              <a:rPr lang="en-US" smtClean="0"/>
              <a:t> 'Ma Phong ban'    </a:t>
            </a:r>
          </a:p>
          <a:p>
            <a:pPr marL="45720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 smtClean="0"/>
              <a:t> </a:t>
            </a:r>
            <a:r>
              <a:rPr lang="en-US" smtClean="0">
                <a:solidFill>
                  <a:srgbClr val="008000"/>
                </a:solidFill>
              </a:rPr>
              <a:t>nhan_vien</a:t>
            </a:r>
            <a:r>
              <a:rPr lang="en-US" smtClean="0"/>
              <a:t>  </a:t>
            </a:r>
          </a:p>
          <a:p>
            <a:pPr marL="45720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GROUP BY </a:t>
            </a:r>
            <a:r>
              <a:rPr lang="en-US" smtClean="0"/>
              <a:t>phg;</a:t>
            </a:r>
            <a:endParaRPr lang="en-US">
              <a:solidFill>
                <a:srgbClr val="9537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300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</a:t>
            </a:r>
            <a:r>
              <a:rPr lang="en-US" smtClean="0"/>
              <a:t>HAVING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Mệnh đề HAVING đi kèm với GROUP BY giúp loại bỏ các nhóm không </a:t>
            </a:r>
            <a:r>
              <a:rPr lang="en-US" smtClean="0">
                <a:solidFill>
                  <a:srgbClr val="953735"/>
                </a:solidFill>
              </a:rPr>
              <a:t>thỏa </a:t>
            </a:r>
            <a:r>
              <a:rPr lang="en-US">
                <a:solidFill>
                  <a:srgbClr val="953735"/>
                </a:solidFill>
              </a:rPr>
              <a:t>mãn điều kiện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Ví dụ: </a:t>
            </a:r>
            <a:r>
              <a:rPr lang="en-US" smtClean="0">
                <a:solidFill>
                  <a:srgbClr val="953735"/>
                </a:solidFill>
              </a:rPr>
              <a:t>Cho biết </a:t>
            </a:r>
            <a:r>
              <a:rPr lang="en-US">
                <a:solidFill>
                  <a:srgbClr val="953735"/>
                </a:solidFill>
              </a:rPr>
              <a:t>lương </a:t>
            </a:r>
            <a:r>
              <a:rPr lang="en-US" smtClean="0">
                <a:solidFill>
                  <a:srgbClr val="953735"/>
                </a:solidFill>
              </a:rPr>
              <a:t>cao nhất của </a:t>
            </a:r>
            <a:r>
              <a:rPr lang="en-US">
                <a:solidFill>
                  <a:srgbClr val="953735"/>
                </a:solidFill>
              </a:rPr>
              <a:t>mỗi phòng ban, </a:t>
            </a:r>
            <a:r>
              <a:rPr lang="en-US" smtClean="0">
                <a:solidFill>
                  <a:srgbClr val="953735"/>
                </a:solidFill>
              </a:rPr>
              <a:t>chỉ </a:t>
            </a:r>
            <a:r>
              <a:rPr lang="en-US">
                <a:solidFill>
                  <a:srgbClr val="953735"/>
                </a:solidFill>
              </a:rPr>
              <a:t>hiển thị </a:t>
            </a:r>
            <a:r>
              <a:rPr lang="en-US" smtClean="0">
                <a:solidFill>
                  <a:srgbClr val="953735"/>
                </a:solidFill>
              </a:rPr>
              <a:t>các phòng </a:t>
            </a:r>
            <a:r>
              <a:rPr lang="en-US">
                <a:solidFill>
                  <a:srgbClr val="953735"/>
                </a:solidFill>
              </a:rPr>
              <a:t>có </a:t>
            </a:r>
            <a:r>
              <a:rPr lang="en-US" smtClean="0">
                <a:solidFill>
                  <a:srgbClr val="953735"/>
                </a:solidFill>
              </a:rPr>
              <a:t>luong cao nhất </a:t>
            </a:r>
            <a:r>
              <a:rPr lang="en-US">
                <a:solidFill>
                  <a:srgbClr val="953735"/>
                </a:solidFill>
              </a:rPr>
              <a:t>&gt;</a:t>
            </a:r>
            <a:r>
              <a:rPr lang="en-US" smtClean="0">
                <a:solidFill>
                  <a:srgbClr val="953735"/>
                </a:solidFill>
              </a:rPr>
              <a:t>1000</a:t>
            </a:r>
            <a:r>
              <a:rPr lang="en-US">
                <a:solidFill>
                  <a:srgbClr val="953735"/>
                </a:solidFill>
              </a:rPr>
              <a:t>$</a:t>
            </a:r>
          </a:p>
          <a:p>
            <a:pPr marL="339725" indent="0">
              <a:buNone/>
            </a:pPr>
            <a:r>
              <a:rPr lang="en-US">
                <a:solidFill>
                  <a:srgbClr val="0000FF"/>
                </a:solidFill>
              </a:rPr>
              <a:t>SELECT</a:t>
            </a:r>
            <a:r>
              <a:rPr lang="en-US"/>
              <a:t> </a:t>
            </a:r>
            <a:r>
              <a:rPr lang="en-US" smtClean="0"/>
              <a:t>Max(</a:t>
            </a:r>
            <a:r>
              <a:rPr lang="en-US" smtClean="0">
                <a:solidFill>
                  <a:srgbClr val="008000"/>
                </a:solidFill>
              </a:rPr>
              <a:t>luong</a:t>
            </a:r>
            <a:r>
              <a:rPr lang="en-US" smtClean="0"/>
              <a:t>) </a:t>
            </a:r>
            <a:r>
              <a:rPr lang="en-US">
                <a:solidFill>
                  <a:srgbClr val="FF0000"/>
                </a:solidFill>
              </a:rPr>
              <a:t>AS</a:t>
            </a:r>
            <a:r>
              <a:rPr lang="en-US"/>
              <a:t> 'Luong cao nhat ',  </a:t>
            </a:r>
            <a:endParaRPr lang="en-US" smtClean="0"/>
          </a:p>
          <a:p>
            <a:pPr marL="339725" indent="0">
              <a:buNone/>
            </a:pPr>
            <a:r>
              <a:rPr lang="en-US">
                <a:solidFill>
                  <a:srgbClr val="008000"/>
                </a:solidFill>
              </a:rPr>
              <a:t>	 </a:t>
            </a:r>
            <a:r>
              <a:rPr lang="en-US" smtClean="0">
                <a:solidFill>
                  <a:srgbClr val="008000"/>
                </a:solidFill>
              </a:rPr>
              <a:t>      phg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AS</a:t>
            </a:r>
            <a:r>
              <a:rPr lang="en-US" smtClean="0"/>
              <a:t> 'Ma phong ban'    </a:t>
            </a:r>
          </a:p>
          <a:p>
            <a:pPr marL="339725" indent="0">
              <a:buNone/>
            </a:pP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 smtClean="0"/>
              <a:t> </a:t>
            </a:r>
            <a:r>
              <a:rPr lang="en-US" smtClean="0">
                <a:solidFill>
                  <a:srgbClr val="008000"/>
                </a:solidFill>
              </a:rPr>
              <a:t>nhan_vien</a:t>
            </a:r>
            <a:r>
              <a:rPr lang="en-US" smtClean="0"/>
              <a:t>  </a:t>
            </a:r>
          </a:p>
          <a:p>
            <a:pPr marL="339725" indent="0">
              <a:buNone/>
            </a:pPr>
            <a:r>
              <a:rPr lang="en-US">
                <a:solidFill>
                  <a:srgbClr val="0000FF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008000"/>
                </a:solidFill>
              </a:rPr>
              <a:t>phg</a:t>
            </a:r>
            <a:r>
              <a:rPr lang="en-US" smtClean="0"/>
              <a:t> </a:t>
            </a:r>
          </a:p>
          <a:p>
            <a:pPr marL="339725" indent="0">
              <a:buNone/>
            </a:pPr>
            <a:r>
              <a:rPr lang="en-US">
                <a:solidFill>
                  <a:srgbClr val="0000FF"/>
                </a:solidFill>
              </a:rPr>
              <a:t>HAVING</a:t>
            </a:r>
            <a:r>
              <a:rPr lang="en-US" smtClean="0"/>
              <a:t> Max(</a:t>
            </a:r>
            <a:r>
              <a:rPr lang="en-US" smtClean="0">
                <a:solidFill>
                  <a:srgbClr val="008000"/>
                </a:solidFill>
              </a:rPr>
              <a:t>luong</a:t>
            </a:r>
            <a:r>
              <a:rPr lang="en-US" smtClean="0"/>
              <a:t>) </a:t>
            </a:r>
            <a:r>
              <a:rPr lang="en-US"/>
              <a:t>&gt;1000  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43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Tính </a:t>
            </a:r>
            <a:r>
              <a:rPr lang="en-US">
                <a:solidFill>
                  <a:srgbClr val="953735"/>
                </a:solidFill>
              </a:rPr>
              <a:t>lương trung bình của từng Phòng Ban</a:t>
            </a:r>
          </a:p>
          <a:p>
            <a:pPr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Đếm </a:t>
            </a:r>
            <a:r>
              <a:rPr lang="en-US">
                <a:solidFill>
                  <a:srgbClr val="953735"/>
                </a:solidFill>
              </a:rPr>
              <a:t>số lượng nhân viên của từng Phòng</a:t>
            </a:r>
          </a:p>
          <a:p>
            <a:pPr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Tính tổng lương công ty phải trả cho mỗi phòng ban, chỉ hiển thị nhóm nào có tổng &gt;10000$</a:t>
            </a:r>
          </a:p>
          <a:p>
            <a:pPr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Tính tổng lương công ty phải trả cho mỗi phòng ban, chỉ nhóm hàng nào có cột lương &gt;700$, chỉ hiển thị nhóm nào có tổng &gt;10000$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27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Tính </a:t>
            </a:r>
            <a:r>
              <a:rPr lang="en-US">
                <a:solidFill>
                  <a:srgbClr val="953735"/>
                </a:solidFill>
              </a:rPr>
              <a:t>lương trung bình của từng Phòng Ban</a:t>
            </a:r>
          </a:p>
          <a:p>
            <a:pPr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Đếm </a:t>
            </a:r>
            <a:r>
              <a:rPr lang="en-US">
                <a:solidFill>
                  <a:srgbClr val="953735"/>
                </a:solidFill>
              </a:rPr>
              <a:t>số lượng nhân viên của từng Phòng</a:t>
            </a:r>
          </a:p>
          <a:p>
            <a:pPr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Tính tổng lương công ty phải trả cho mỗi phòng ban, chỉ hiển thị nhóm nào có tổng &gt;10000</a:t>
            </a:r>
            <a:r>
              <a:rPr lang="en-US" smtClean="0">
                <a:solidFill>
                  <a:srgbClr val="953735"/>
                </a:solidFill>
              </a:rPr>
              <a:t>$</a:t>
            </a:r>
          </a:p>
          <a:p>
            <a:pPr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Tính </a:t>
            </a:r>
            <a:r>
              <a:rPr lang="en-US">
                <a:solidFill>
                  <a:srgbClr val="953735"/>
                </a:solidFill>
              </a:rPr>
              <a:t>tổng lương công ty phải trả cho mỗi phòng ban, chỉ nhóm hàng nào có cột lương &gt;700$, chỉ hiển thị nhóm nào có tổng &gt;10000</a:t>
            </a:r>
            <a:r>
              <a:rPr lang="en-US" smtClean="0">
                <a:solidFill>
                  <a:srgbClr val="953735"/>
                </a:solidFill>
              </a:rPr>
              <a:t>$</a:t>
            </a:r>
          </a:p>
          <a:p>
            <a:pPr marL="91440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/>
              <a:t>SELECT SUM(LUONG) AS TONGLUONG, PHG</a:t>
            </a:r>
          </a:p>
          <a:p>
            <a:pPr marL="91440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/>
              <a:t>FROM NHAN_VIEN</a:t>
            </a:r>
          </a:p>
          <a:p>
            <a:pPr marL="91440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/>
              <a:t>WHERE LUONG&gt;700</a:t>
            </a:r>
          </a:p>
          <a:p>
            <a:pPr marL="91440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/>
              <a:t>GROUP BY PHG</a:t>
            </a:r>
          </a:p>
          <a:p>
            <a:pPr marL="91440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/>
              <a:t>HAVING SUM(LUONG)&gt;10000;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335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</a:t>
            </a:r>
            <a:r>
              <a:rPr lang="en-US" smtClean="0"/>
              <a:t>ORDER BY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Cho phép sắp xếp kết quả truy vấn theo cột</a:t>
            </a:r>
          </a:p>
          <a:p>
            <a:pPr>
              <a:lnSpc>
                <a:spcPct val="120000"/>
              </a:lnSpc>
              <a:buFontTx/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Có </a:t>
            </a:r>
            <a:r>
              <a:rPr lang="en-US">
                <a:solidFill>
                  <a:srgbClr val="953735"/>
                </a:solidFill>
              </a:rPr>
              <a:t>thể sắp xếp kết quả theo chiều: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 Tăng dần (</a:t>
            </a:r>
            <a:r>
              <a:rPr lang="en-US">
                <a:solidFill>
                  <a:srgbClr val="7030A0"/>
                </a:solidFill>
              </a:rPr>
              <a:t>asc)</a:t>
            </a:r>
            <a:r>
              <a:rPr lang="en-US"/>
              <a:t> 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 Giảm dần (</a:t>
            </a:r>
            <a:r>
              <a:rPr lang="en-US">
                <a:solidFill>
                  <a:srgbClr val="7030A0"/>
                </a:solidFill>
              </a:rPr>
              <a:t>desc)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Thứ tự các cột sắp xếp ưu tiên từ trái sang phải.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Ví dụ:</a:t>
            </a:r>
            <a:endParaRPr lang="en-US">
              <a:solidFill>
                <a:srgbClr val="953735"/>
              </a:solidFill>
            </a:endParaRPr>
          </a:p>
          <a:p>
            <a:pPr marL="690563" indent="0">
              <a:buNone/>
            </a:pPr>
            <a:r>
              <a:rPr lang="en-US" sz="2400">
                <a:solidFill>
                  <a:srgbClr val="0000FF"/>
                </a:solidFill>
              </a:rPr>
              <a:t>SELECT</a:t>
            </a:r>
            <a:r>
              <a:rPr lang="en-US" sz="2400"/>
              <a:t> 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8000"/>
                </a:solidFill>
              </a:rPr>
              <a:t>id_nhanvien</a:t>
            </a:r>
            <a:r>
              <a:rPr lang="en-US" sz="2400" smtClean="0"/>
              <a:t> </a:t>
            </a:r>
            <a:r>
              <a:rPr lang="en-US" sz="2400">
                <a:solidFill>
                  <a:srgbClr val="FF0000"/>
                </a:solidFill>
              </a:rPr>
              <a:t>AS</a:t>
            </a:r>
            <a:r>
              <a:rPr lang="en-US" sz="2400"/>
              <a:t> </a:t>
            </a:r>
            <a:r>
              <a:rPr lang="en-US" sz="2400" smtClean="0"/>
              <a:t>‘Ma nhan vien ', </a:t>
            </a:r>
          </a:p>
          <a:p>
            <a:pPr marL="339725" indent="0">
              <a:buNone/>
            </a:pPr>
            <a:r>
              <a:rPr lang="en-US" sz="2400"/>
              <a:t>	</a:t>
            </a:r>
            <a:r>
              <a:rPr lang="en-US" sz="2400" smtClean="0"/>
              <a:t>	Concat(</a:t>
            </a:r>
            <a:r>
              <a:rPr lang="en-US" sz="2400" smtClean="0">
                <a:solidFill>
                  <a:srgbClr val="008000"/>
                </a:solidFill>
              </a:rPr>
              <a:t>ho_nv,</a:t>
            </a:r>
            <a:r>
              <a:rPr lang="en-US" sz="2400" smtClean="0"/>
              <a:t>' ‘,</a:t>
            </a:r>
            <a:r>
              <a:rPr lang="en-US" sz="2400" smtClean="0">
                <a:solidFill>
                  <a:srgbClr val="008000"/>
                </a:solidFill>
              </a:rPr>
              <a:t>ten_nv)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0000"/>
                </a:solidFill>
              </a:rPr>
              <a:t>AS</a:t>
            </a:r>
            <a:r>
              <a:rPr lang="en-US" sz="2400" smtClean="0"/>
              <a:t> 'Ho </a:t>
            </a:r>
            <a:r>
              <a:rPr lang="en-US" sz="2400"/>
              <a:t>va ten'  </a:t>
            </a:r>
          </a:p>
          <a:p>
            <a:pPr marL="339725" indent="0">
              <a:buNone/>
            </a:pPr>
            <a:r>
              <a:rPr lang="en-US" sz="2400">
                <a:solidFill>
                  <a:srgbClr val="008000"/>
                </a:solidFill>
              </a:rPr>
              <a:t>	       </a:t>
            </a:r>
            <a:r>
              <a:rPr lang="en-US" sz="2400" smtClean="0">
                <a:solidFill>
                  <a:srgbClr val="008000"/>
                </a:solidFill>
              </a:rPr>
              <a:t>	phg</a:t>
            </a:r>
            <a:r>
              <a:rPr lang="en-US" sz="2400" smtClean="0"/>
              <a:t> as 'Ma phong ban'    </a:t>
            </a:r>
            <a:endParaRPr lang="en-US" sz="2400"/>
          </a:p>
          <a:p>
            <a:pPr marL="739775" indent="0">
              <a:buNone/>
            </a:pPr>
            <a:r>
              <a:rPr lang="en-US" sz="2400">
                <a:solidFill>
                  <a:srgbClr val="0000FF"/>
                </a:solidFill>
              </a:rPr>
              <a:t>FROM</a:t>
            </a:r>
            <a:r>
              <a:rPr lang="en-US" sz="2400"/>
              <a:t> </a:t>
            </a:r>
            <a:r>
              <a:rPr lang="en-US" sz="2400" smtClean="0">
                <a:solidFill>
                  <a:srgbClr val="008000"/>
                </a:solidFill>
              </a:rPr>
              <a:t>nhan_vien</a:t>
            </a:r>
            <a:r>
              <a:rPr lang="en-US" sz="2400" smtClean="0"/>
              <a:t>  </a:t>
            </a:r>
            <a:endParaRPr lang="en-US" sz="2400"/>
          </a:p>
          <a:p>
            <a:pPr marL="739775" indent="0">
              <a:buNone/>
            </a:pPr>
            <a:r>
              <a:rPr lang="en-US" sz="2400">
                <a:solidFill>
                  <a:srgbClr val="0000FF"/>
                </a:solidFill>
              </a:rPr>
              <a:t>ORDER BY </a:t>
            </a:r>
            <a:r>
              <a:rPr lang="en-US" sz="2400" smtClean="0">
                <a:solidFill>
                  <a:srgbClr val="008000"/>
                </a:solidFill>
              </a:rPr>
              <a:t>phg, id_nhanvien </a:t>
            </a:r>
            <a:r>
              <a:rPr lang="en-US" sz="2400" smtClean="0">
                <a:solidFill>
                  <a:srgbClr val="FF0000"/>
                </a:solidFill>
              </a:rPr>
              <a:t>DESC</a:t>
            </a:r>
            <a:r>
              <a:rPr lang="en-US" sz="2400" smtClean="0">
                <a:solidFill>
                  <a:srgbClr val="008000"/>
                </a:solidFill>
              </a:rPr>
              <a:t> </a:t>
            </a:r>
            <a:r>
              <a:rPr lang="en-US" sz="2400" smtClean="0"/>
              <a:t>;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555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Hiển thị danh sách các nhân viên có trong bảng NHAN_VIEN theo thứ tự tăng dần của trường TEN_NV</a:t>
            </a:r>
          </a:p>
          <a:p>
            <a:pPr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Hiển thị tên dự án, ngày bắt đầu, ngày kết thúc của bảng DUAN theo thứ giảm dần của trường ngày kết thúc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72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TỔNG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>
                <a:solidFill>
                  <a:srgbClr val="953735"/>
                </a:solidFill>
              </a:rPr>
              <a:t>Viết câu truy vấn hiển thị mã phòng ban (PHG) và lương trung bình tương ứng từng phòng, chỉ lấy các hàng có mức lương trên 500$, chỉ hiển thị các phòng có lương trung bình &gt;700$ và sắp xếp theo thứ tự giảm dần theo cột </a:t>
            </a:r>
            <a:r>
              <a:rPr lang="en-US" smtClean="0">
                <a:solidFill>
                  <a:srgbClr val="953735"/>
                </a:solidFill>
              </a:rPr>
              <a:t>PHG</a:t>
            </a:r>
          </a:p>
          <a:p>
            <a:pPr marL="914400" indent="0">
              <a:buNone/>
            </a:pPr>
            <a:r>
              <a:rPr lang="en-US" smtClean="0"/>
              <a:t>SELECT phg AS ‘Ma pb’, AVG(luong) AS Luongtb</a:t>
            </a:r>
          </a:p>
          <a:p>
            <a:pPr marL="914400" indent="0">
              <a:buNone/>
            </a:pPr>
            <a:r>
              <a:rPr lang="en-US" smtClean="0"/>
              <a:t>FROM nhan_vien</a:t>
            </a:r>
          </a:p>
          <a:p>
            <a:pPr marL="914400" indent="0">
              <a:buNone/>
            </a:pPr>
            <a:r>
              <a:rPr lang="en-US" smtClean="0"/>
              <a:t>WHERE luong&gt;500</a:t>
            </a:r>
          </a:p>
          <a:p>
            <a:pPr marL="914400" indent="0">
              <a:buNone/>
            </a:pPr>
            <a:r>
              <a:rPr lang="en-US" smtClean="0"/>
              <a:t>GROUP BY phg</a:t>
            </a:r>
          </a:p>
          <a:p>
            <a:pPr marL="914400" indent="0">
              <a:buNone/>
            </a:pPr>
            <a:r>
              <a:rPr lang="en-US" smtClean="0"/>
              <a:t>HAVING AVG(luong)&gt;700</a:t>
            </a:r>
          </a:p>
          <a:p>
            <a:pPr marL="914400" indent="0">
              <a:buNone/>
            </a:pPr>
            <a:r>
              <a:rPr lang="en-US" smtClean="0"/>
              <a:t>ORDER BY phg DESC;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7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</a:rPr>
              <a:t>Bao gồm các lệnh cho phép truy vấn dữ liệu mà không làm thay đổi dữ liệu hoặc các đối tượng trong CSDL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400" smtClean="0"/>
              <a:t>Là </a:t>
            </a:r>
            <a:r>
              <a:rPr lang="en-US" sz="2400"/>
              <a:t>các truy vấn bắt đầu bằng từ khóa </a:t>
            </a:r>
            <a:r>
              <a:rPr lang="en-US" sz="2600" b="1" i="1">
                <a:solidFill>
                  <a:srgbClr val="0000FF"/>
                </a:solidFill>
              </a:rPr>
              <a:t>SELECT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400" smtClean="0"/>
              <a:t>Trả </a:t>
            </a:r>
            <a:r>
              <a:rPr lang="en-US" sz="2400"/>
              <a:t>về một bộ các thuộc tính hoặc một tập hợp các bộ thuộc tính</a:t>
            </a:r>
            <a:endParaRPr lang="en-US" sz="2000"/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endParaRPr lang="en-US" sz="2000"/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Ngôn ngữ truy vấn dữ liệu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504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629400" cy="5257800"/>
          </a:xfrm>
        </p:spPr>
        <p:txBody>
          <a:bodyPr/>
          <a:lstStyle/>
          <a:p>
            <a:pPr marL="398463" indent="-398463"/>
            <a:r>
              <a:rPr lang="en-US" dirty="0"/>
              <a:t>Ngôn ngữ truy vấn SQL được sử dụng để thao tác với hệ quản trị cơ sở dữ liệu</a:t>
            </a:r>
          </a:p>
          <a:p>
            <a:pPr marL="398463" lvl="1" indent="-398463">
              <a:buFont typeface="Wingdings" pitchFamily="2" charset="2"/>
              <a:buChar char="q"/>
            </a:pPr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Phân loại ngôn ngữ SQL: DML, DDL, DCL và DQL</a:t>
            </a:r>
          </a:p>
          <a:p>
            <a:pPr marL="398463" indent="-398463"/>
            <a:r>
              <a:rPr lang="en-US" dirty="0"/>
              <a:t>Ngôn ngữ truy vấn dữ liệu là </a:t>
            </a:r>
            <a:r>
              <a:rPr lang="en-US">
                <a:latin typeface="Tahoma" charset="0"/>
                <a:cs typeface="Tahoma" charset="0"/>
              </a:rPr>
              <a:t>các lệnh cho phép truy vấn dữ liệu mà không làm thay đổi dữ liệu hoặc các đối tượng trong CSDL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mệnh đề trong câu truy vấn:</a:t>
            </a:r>
          </a:p>
          <a:p>
            <a:pPr marL="796925" lvl="1" indent="-339725">
              <a:spcBef>
                <a:spcPts val="1200"/>
              </a:spcBef>
            </a:pPr>
            <a:r>
              <a:rPr lang="en-US"/>
              <a:t>SELECT</a:t>
            </a:r>
          </a:p>
          <a:p>
            <a:pPr marL="796925" lvl="1" indent="-339725">
              <a:spcBef>
                <a:spcPts val="1200"/>
              </a:spcBef>
            </a:pPr>
            <a:r>
              <a:rPr lang="en-US" smtClean="0"/>
              <a:t>TOP (trong SQL Server)</a:t>
            </a:r>
            <a:endParaRPr lang="en-US"/>
          </a:p>
          <a:p>
            <a:pPr marL="796925" lvl="1" indent="-339725">
              <a:spcBef>
                <a:spcPts val="1200"/>
              </a:spcBef>
            </a:pPr>
            <a:r>
              <a:rPr lang="en-US"/>
              <a:t>DISTINCT</a:t>
            </a:r>
          </a:p>
          <a:p>
            <a:pPr marL="796925" lvl="1" indent="-339725">
              <a:spcBef>
                <a:spcPts val="1200"/>
              </a:spcBef>
            </a:pPr>
            <a:r>
              <a:rPr lang="en-US"/>
              <a:t>FROM</a:t>
            </a:r>
          </a:p>
          <a:p>
            <a:pPr marL="796925" lvl="1" indent="-339725">
              <a:spcBef>
                <a:spcPts val="1200"/>
              </a:spcBef>
            </a:pPr>
            <a:r>
              <a:rPr lang="en-US"/>
              <a:t>WHERE</a:t>
            </a:r>
          </a:p>
          <a:p>
            <a:pPr marL="796925" lvl="1" indent="-339725">
              <a:spcBef>
                <a:spcPts val="1200"/>
              </a:spcBef>
            </a:pPr>
            <a:r>
              <a:rPr lang="en-US"/>
              <a:t>GROUP BY</a:t>
            </a:r>
          </a:p>
          <a:p>
            <a:pPr marL="796925" lvl="1" indent="-339725">
              <a:spcBef>
                <a:spcPts val="1200"/>
              </a:spcBef>
            </a:pPr>
            <a:r>
              <a:rPr lang="en-US"/>
              <a:t>HAVING</a:t>
            </a:r>
          </a:p>
          <a:p>
            <a:pPr marL="796925" lvl="1" indent="-339725">
              <a:spcBef>
                <a:spcPts val="1200"/>
              </a:spcBef>
            </a:pPr>
            <a:r>
              <a:rPr lang="en-US"/>
              <a:t>ORDER </a:t>
            </a:r>
            <a:r>
              <a:rPr lang="en-US" smtClean="0"/>
              <a:t>BY</a:t>
            </a:r>
          </a:p>
          <a:p>
            <a:pPr marL="796925" lvl="1" indent="-339725">
              <a:spcBef>
                <a:spcPts val="1200"/>
              </a:spcBef>
            </a:pPr>
            <a:r>
              <a:rPr lang="en-US" smtClean="0"/>
              <a:t>LIMIT</a:t>
            </a:r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18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3505200" cy="5181600"/>
          </a:xfrm>
        </p:spPr>
        <p:txBody>
          <a:bodyPr>
            <a:no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</a:rPr>
              <a:t>Cú pháp:</a:t>
            </a:r>
          </a:p>
          <a:p>
            <a:pPr marL="285750"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0000FF"/>
                </a:solidFill>
              </a:rPr>
              <a:t>SELECT [DISTINCT] </a:t>
            </a:r>
            <a:r>
              <a:rPr lang="en-US" sz="2000">
                <a:solidFill>
                  <a:srgbClr val="00B050"/>
                </a:solidFill>
              </a:rPr>
              <a:t>Column(s) </a:t>
            </a:r>
          </a:p>
          <a:p>
            <a:pPr marL="285750"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0000FF"/>
                </a:solidFill>
              </a:rPr>
              <a:t>FROM</a:t>
            </a:r>
            <a:r>
              <a:rPr lang="en-US" sz="2000">
                <a:solidFill>
                  <a:srgbClr val="CC0066"/>
                </a:solidFill>
              </a:rPr>
              <a:t> </a:t>
            </a:r>
            <a:r>
              <a:rPr lang="en-US" sz="2000">
                <a:solidFill>
                  <a:srgbClr val="00B050"/>
                </a:solidFill>
              </a:rPr>
              <a:t>TableName, Views</a:t>
            </a:r>
            <a:endParaRPr lang="en-US" sz="2000">
              <a:solidFill>
                <a:srgbClr val="CC0066"/>
              </a:solidFill>
            </a:endParaRPr>
          </a:p>
          <a:p>
            <a:pPr marL="285750"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</a:rPr>
              <a:t>[</a:t>
            </a:r>
            <a:r>
              <a:rPr lang="en-US" sz="2000">
                <a:solidFill>
                  <a:srgbClr val="0000FF"/>
                </a:solidFill>
              </a:rPr>
              <a:t>WHERE</a:t>
            </a:r>
            <a:r>
              <a:rPr lang="en-US" sz="2000">
                <a:solidFill>
                  <a:srgbClr val="CC0066"/>
                </a:solidFill>
              </a:rPr>
              <a:t>  </a:t>
            </a:r>
            <a:r>
              <a:rPr lang="en-US" sz="2000" smtClean="0">
                <a:solidFill>
                  <a:srgbClr val="00B050"/>
                </a:solidFill>
              </a:rPr>
              <a:t>Conditions</a:t>
            </a:r>
            <a:r>
              <a:rPr lang="en-US" sz="2000" smtClean="0">
                <a:solidFill>
                  <a:srgbClr val="CC0066"/>
                </a:solidFill>
              </a:rPr>
              <a:t>] </a:t>
            </a:r>
            <a:endParaRPr lang="en-US" sz="2000">
              <a:solidFill>
                <a:srgbClr val="CC0066"/>
              </a:solidFill>
            </a:endParaRPr>
          </a:p>
          <a:p>
            <a:pPr marL="285750" lvl="1">
              <a:lnSpc>
                <a:spcPct val="150000"/>
              </a:lnSpc>
              <a:buFontTx/>
              <a:buNone/>
            </a:pPr>
            <a:r>
              <a:rPr lang="en-US" sz="2000" smtClean="0">
                <a:solidFill>
                  <a:srgbClr val="CC0066"/>
                </a:solidFill>
              </a:rPr>
              <a:t>[</a:t>
            </a:r>
            <a:r>
              <a:rPr lang="en-US" sz="2000">
                <a:solidFill>
                  <a:srgbClr val="0000FF"/>
                </a:solidFill>
              </a:rPr>
              <a:t>GROUP BY </a:t>
            </a:r>
            <a:r>
              <a:rPr lang="en-US" sz="2000">
                <a:solidFill>
                  <a:srgbClr val="00B050"/>
                </a:solidFill>
              </a:rPr>
              <a:t>Row(s</a:t>
            </a:r>
            <a:r>
              <a:rPr lang="en-US" sz="2000" smtClean="0">
                <a:solidFill>
                  <a:srgbClr val="00B050"/>
                </a:solidFill>
              </a:rPr>
              <a:t>)</a:t>
            </a:r>
            <a:r>
              <a:rPr lang="en-US" sz="2000" smtClean="0">
                <a:solidFill>
                  <a:srgbClr val="CC0066"/>
                </a:solidFill>
              </a:rPr>
              <a:t>]</a:t>
            </a:r>
          </a:p>
          <a:p>
            <a:pPr marL="285750" lvl="1">
              <a:lnSpc>
                <a:spcPct val="150000"/>
              </a:lnSpc>
              <a:buFontTx/>
              <a:buNone/>
            </a:pPr>
            <a:r>
              <a:rPr lang="en-US" sz="2000" smtClean="0">
                <a:solidFill>
                  <a:srgbClr val="CC0066"/>
                </a:solidFill>
              </a:rPr>
              <a:t>[</a:t>
            </a:r>
            <a:r>
              <a:rPr lang="en-US" sz="2000">
                <a:solidFill>
                  <a:srgbClr val="0000FF"/>
                </a:solidFill>
              </a:rPr>
              <a:t>HAVING </a:t>
            </a:r>
            <a:r>
              <a:rPr lang="en-US" sz="2000" smtClean="0">
                <a:solidFill>
                  <a:srgbClr val="CC0066"/>
                </a:solidFill>
              </a:rPr>
              <a:t> </a:t>
            </a:r>
            <a:r>
              <a:rPr lang="en-US" sz="2000" smtClean="0">
                <a:solidFill>
                  <a:srgbClr val="00B050"/>
                </a:solidFill>
              </a:rPr>
              <a:t>Conditions</a:t>
            </a:r>
            <a:r>
              <a:rPr lang="en-US" sz="2000" smtClean="0">
                <a:solidFill>
                  <a:srgbClr val="CC0066"/>
                </a:solidFill>
              </a:rPr>
              <a:t>]</a:t>
            </a:r>
            <a:endParaRPr lang="en-US" sz="2000">
              <a:solidFill>
                <a:srgbClr val="CC0066"/>
              </a:solidFill>
            </a:endParaRPr>
          </a:p>
          <a:p>
            <a:pPr marL="285750" lvl="1">
              <a:lnSpc>
                <a:spcPct val="150000"/>
              </a:lnSpc>
              <a:buNone/>
            </a:pPr>
            <a:r>
              <a:rPr lang="en-US" sz="2000" smtClean="0">
                <a:solidFill>
                  <a:srgbClr val="CC0066"/>
                </a:solidFill>
              </a:rPr>
              <a:t>[</a:t>
            </a:r>
            <a:r>
              <a:rPr lang="en-US" sz="2000">
                <a:solidFill>
                  <a:srgbClr val="0000FF"/>
                </a:solidFill>
              </a:rPr>
              <a:t>ORDER BY </a:t>
            </a:r>
            <a:r>
              <a:rPr lang="en-US" sz="2000">
                <a:solidFill>
                  <a:srgbClr val="00B050"/>
                </a:solidFill>
              </a:rPr>
              <a:t>Column(s) [</a:t>
            </a:r>
            <a:r>
              <a:rPr lang="en-US" sz="2000">
                <a:solidFill>
                  <a:srgbClr val="CC0066"/>
                </a:solidFill>
                <a:ea typeface="ＭＳ Ｐゴシック" charset="0"/>
              </a:rPr>
              <a:t>asc</a:t>
            </a:r>
            <a:r>
              <a:rPr lang="en-US" sz="2000">
                <a:solidFill>
                  <a:srgbClr val="7030A0"/>
                </a:solidFill>
              </a:rPr>
              <a:t>|</a:t>
            </a:r>
            <a:r>
              <a:rPr lang="en-US" sz="2000">
                <a:solidFill>
                  <a:srgbClr val="CC0066"/>
                </a:solidFill>
                <a:ea typeface="ＭＳ Ｐゴシック" charset="0"/>
              </a:rPr>
              <a:t>desc</a:t>
            </a:r>
            <a:r>
              <a:rPr lang="en-US" sz="2000">
                <a:solidFill>
                  <a:srgbClr val="00B050"/>
                </a:solidFill>
              </a:rPr>
              <a:t>]</a:t>
            </a:r>
            <a:r>
              <a:rPr lang="en-US" sz="2000">
                <a:solidFill>
                  <a:srgbClr val="CC0066"/>
                </a:solidFill>
              </a:rPr>
              <a:t>] </a:t>
            </a:r>
            <a:endParaRPr lang="en-US" sz="2000"/>
          </a:p>
          <a:p>
            <a:pPr marL="285750" lvl="1">
              <a:lnSpc>
                <a:spcPct val="150000"/>
              </a:lnSpc>
              <a:buFontTx/>
              <a:buNone/>
            </a:pPr>
            <a:r>
              <a:rPr lang="en-US" sz="2000"/>
              <a:t>(Các mệnh đề trong cặp dấu </a:t>
            </a:r>
            <a:r>
              <a:rPr lang="en-US" sz="2000" smtClean="0"/>
              <a:t>ngoặc </a:t>
            </a:r>
            <a:r>
              <a:rPr lang="en-US" sz="2000" smtClean="0">
                <a:solidFill>
                  <a:srgbClr val="CC0066"/>
                </a:solidFill>
              </a:rPr>
              <a:t>[] </a:t>
            </a:r>
            <a:r>
              <a:rPr lang="en-US" sz="2000"/>
              <a:t>không bắt buộc)</a:t>
            </a:r>
            <a:endParaRPr lang="en-US" sz="2000">
              <a:solidFill>
                <a:srgbClr val="CC0066"/>
              </a:solidFill>
            </a:endParaRPr>
          </a:p>
          <a:p>
            <a:pPr>
              <a:buFontTx/>
              <a:buNone/>
            </a:pPr>
            <a:endParaRPr lang="en-US" sz="2400">
              <a:solidFill>
                <a:srgbClr val="953735"/>
              </a:solidFill>
            </a:endParaRPr>
          </a:p>
          <a:p>
            <a:pPr lvl="1">
              <a:buFontTx/>
              <a:buNone/>
            </a:pPr>
            <a:endParaRPr lang="en-US">
              <a:solidFill>
                <a:srgbClr val="CC0066"/>
              </a:solidFill>
            </a:endParaRPr>
          </a:p>
        </p:txBody>
      </p:sp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Cú pháp câu lệnh SELECT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810000" y="1066800"/>
            <a:ext cx="5181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400">
                <a:solidFill>
                  <a:srgbClr val="0000FF"/>
                </a:solidFill>
                <a:latin typeface="Segoe UI" pitchFamily="34" charset="0"/>
                <a:ea typeface="+mn-ea"/>
                <a:cs typeface="Segoe UI" pitchFamily="34" charset="0"/>
              </a:rPr>
              <a:t>DISTINCT</a:t>
            </a:r>
            <a:r>
              <a:rPr lang="en-US" sz="2000">
                <a:solidFill>
                  <a:srgbClr val="0000FF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có thể là các giá trị: </a:t>
            </a:r>
          </a:p>
          <a:p>
            <a:pPr marL="339725" lvl="1" eaLnBrk="1" hangingPunct="1">
              <a:lnSpc>
                <a:spcPct val="150000"/>
              </a:lnSpc>
              <a:buFont typeface="Wingdings" charset="0"/>
              <a:buChar char="ü"/>
            </a:pPr>
            <a:r>
              <a:rPr lang="en-US" sz="2000">
                <a:solidFill>
                  <a:srgbClr val="CC0066"/>
                </a:solidFill>
                <a:latin typeface="Segoe UI" pitchFamily="34" charset="0"/>
                <a:ea typeface="ＭＳ Ｐゴシック" charset="0"/>
                <a:cs typeface="Segoe UI" pitchFamily="34" charset="0"/>
              </a:rPr>
              <a:t>All</a:t>
            </a:r>
            <a:r>
              <a:rPr lang="en-US">
                <a:solidFill>
                  <a:srgbClr val="0000CC"/>
                </a:solidFill>
                <a:latin typeface="Segoe UI" pitchFamily="34" charset="0"/>
                <a:ea typeface="ＭＳ Ｐゴシック" charset="0"/>
                <a:cs typeface="Segoe UI" pitchFamily="34" charset="0"/>
              </a:rPr>
              <a:t>: </a:t>
            </a:r>
            <a:r>
              <a:rPr lang="en-US">
                <a:latin typeface="Segoe UI" pitchFamily="34" charset="0"/>
                <a:ea typeface="ＭＳ Ｐゴシック" charset="0"/>
                <a:cs typeface="Segoe UI" pitchFamily="34" charset="0"/>
              </a:rPr>
              <a:t>trả về mọi bản ghi tìm thấy</a:t>
            </a:r>
          </a:p>
          <a:p>
            <a:pPr marL="339725" lvl="1" eaLnBrk="1" hangingPunct="1">
              <a:lnSpc>
                <a:spcPct val="150000"/>
              </a:lnSpc>
              <a:buFont typeface="Wingdings" charset="0"/>
              <a:buChar char="ü"/>
            </a:pPr>
            <a:r>
              <a:rPr lang="en-US" sz="2000">
                <a:solidFill>
                  <a:srgbClr val="CC0066"/>
                </a:solidFill>
                <a:latin typeface="Segoe UI" pitchFamily="34" charset="0"/>
                <a:ea typeface="ＭＳ Ｐゴシック" charset="0"/>
                <a:cs typeface="Segoe UI" pitchFamily="34" charset="0"/>
              </a:rPr>
              <a:t>Distinct: </a:t>
            </a:r>
            <a:r>
              <a:rPr lang="en-US">
                <a:latin typeface="Segoe UI" pitchFamily="34" charset="0"/>
                <a:ea typeface="ＭＳ Ｐゴシック" charset="0"/>
                <a:cs typeface="Segoe UI" pitchFamily="34" charset="0"/>
              </a:rPr>
              <a:t>trả về các bản ghi không trùng </a:t>
            </a:r>
            <a:r>
              <a:rPr lang="en-US" smtClean="0">
                <a:latin typeface="Segoe UI" pitchFamily="34" charset="0"/>
                <a:ea typeface="ＭＳ Ｐゴシック" charset="0"/>
                <a:cs typeface="Segoe UI" pitchFamily="34" charset="0"/>
              </a:rPr>
              <a:t>lặp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en-US" sz="2400">
                <a:latin typeface="Segoe UI" pitchFamily="34" charset="0"/>
                <a:cs typeface="Segoe UI" pitchFamily="34" charset="0"/>
              </a:rPr>
              <a:t>Mệnh đề </a:t>
            </a:r>
            <a:r>
              <a:rPr lang="en-US" sz="2400" smtClean="0">
                <a:solidFill>
                  <a:srgbClr val="0000FF"/>
                </a:solidFill>
                <a:latin typeface="Segoe UI" pitchFamily="34" charset="0"/>
                <a:ea typeface="+mn-ea"/>
                <a:cs typeface="Segoe UI" pitchFamily="34" charset="0"/>
              </a:rPr>
              <a:t>SELECT</a:t>
            </a:r>
            <a:r>
              <a:rPr lang="en-US" sz="2400" smtClean="0">
                <a:solidFill>
                  <a:srgbClr val="CC0066"/>
                </a:solidFill>
                <a:latin typeface="Segoe UI" pitchFamily="34" charset="0"/>
                <a:cs typeface="Segoe UI" pitchFamily="34" charset="0"/>
              </a:rPr>
              <a:t>: </a:t>
            </a:r>
            <a:r>
              <a:rPr lang="en-US" sz="2400" smtClean="0">
                <a:latin typeface="Segoe UI" pitchFamily="34" charset="0"/>
                <a:cs typeface="Segoe UI" pitchFamily="34" charset="0"/>
              </a:rPr>
              <a:t>các cột hiển thị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en-US" sz="2400">
                <a:latin typeface="Segoe UI" pitchFamily="34" charset="0"/>
                <a:cs typeface="Segoe UI" pitchFamily="34" charset="0"/>
              </a:rPr>
              <a:t>Mệnh đề </a:t>
            </a:r>
            <a:r>
              <a:rPr lang="en-US" sz="2400">
                <a:solidFill>
                  <a:srgbClr val="0000FF"/>
                </a:solidFill>
                <a:latin typeface="Segoe UI" pitchFamily="34" charset="0"/>
                <a:ea typeface="+mn-ea"/>
                <a:cs typeface="Segoe UI" pitchFamily="34" charset="0"/>
              </a:rPr>
              <a:t>FROM</a:t>
            </a:r>
            <a:r>
              <a:rPr lang="en-US" sz="2400" smtClean="0">
                <a:solidFill>
                  <a:srgbClr val="CC0066"/>
                </a:solidFill>
                <a:latin typeface="Segoe UI" pitchFamily="34" charset="0"/>
                <a:cs typeface="Segoe UI" pitchFamily="34" charset="0"/>
              </a:rPr>
              <a:t>: </a:t>
            </a:r>
            <a:r>
              <a:rPr lang="en-US" sz="2400" smtClean="0">
                <a:latin typeface="Segoe UI" pitchFamily="34" charset="0"/>
                <a:cs typeface="Segoe UI" pitchFamily="34" charset="0"/>
              </a:rPr>
              <a:t>tên bảng</a:t>
            </a:r>
            <a:endParaRPr lang="en-US" sz="2400">
              <a:latin typeface="Segoe UI" pitchFamily="34" charset="0"/>
              <a:cs typeface="Segoe UI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en-US" sz="2400" smtClean="0">
                <a:latin typeface="Segoe UI" pitchFamily="34" charset="0"/>
                <a:cs typeface="Segoe UI" pitchFamily="34" charset="0"/>
              </a:rPr>
              <a:t>Mệnh đề </a:t>
            </a:r>
            <a:r>
              <a:rPr lang="en-US" sz="2400">
                <a:solidFill>
                  <a:srgbClr val="0000FF"/>
                </a:solidFill>
                <a:latin typeface="Segoe UI" pitchFamily="34" charset="0"/>
                <a:ea typeface="+mn-ea"/>
                <a:cs typeface="Segoe UI" pitchFamily="34" charset="0"/>
              </a:rPr>
              <a:t>WHERE/HAVING</a:t>
            </a:r>
            <a:r>
              <a:rPr lang="en-US" sz="2400" smtClean="0">
                <a:solidFill>
                  <a:srgbClr val="CC0066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smtClean="0">
                <a:latin typeface="Segoe UI" pitchFamily="34" charset="0"/>
                <a:cs typeface="Segoe UI" pitchFamily="34" charset="0"/>
              </a:rPr>
              <a:t>cho phép truy vấn lựa chọn theo hàng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en-US" sz="2400" smtClean="0">
                <a:latin typeface="Segoe UI" pitchFamily="34" charset="0"/>
                <a:cs typeface="Segoe UI" pitchFamily="34" charset="0"/>
              </a:rPr>
              <a:t>Mệnh 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đề </a:t>
            </a:r>
            <a:r>
              <a:rPr lang="en-US" sz="2400">
                <a:solidFill>
                  <a:srgbClr val="0000FF"/>
                </a:solidFill>
                <a:latin typeface="Segoe UI" pitchFamily="34" charset="0"/>
                <a:ea typeface="+mn-ea"/>
                <a:cs typeface="Segoe UI" pitchFamily="34" charset="0"/>
              </a:rPr>
              <a:t>GROUP BY 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cho phép nhóm dữ liệu theo </a:t>
            </a:r>
            <a:r>
              <a:rPr lang="en-US" sz="2400" smtClean="0">
                <a:latin typeface="Segoe UI" pitchFamily="34" charset="0"/>
                <a:cs typeface="Segoe UI" pitchFamily="34" charset="0"/>
              </a:rPr>
              <a:t>hàng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en-US" sz="2400">
                <a:latin typeface="Segoe UI" pitchFamily="34" charset="0"/>
                <a:cs typeface="Segoe UI" pitchFamily="34" charset="0"/>
              </a:rPr>
              <a:t>Mệnh đề </a:t>
            </a:r>
            <a:r>
              <a:rPr lang="en-US" sz="2400">
                <a:solidFill>
                  <a:srgbClr val="0000FF"/>
                </a:solidFill>
                <a:latin typeface="Segoe UI" pitchFamily="34" charset="0"/>
                <a:ea typeface="+mn-ea"/>
                <a:cs typeface="Segoe UI" pitchFamily="34" charset="0"/>
              </a:rPr>
              <a:t>ORDER BY 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cho phép sắp xếp dữ liệu theo cột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981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>
                <a:solidFill>
                  <a:srgbClr val="953735"/>
                </a:solidFill>
              </a:rPr>
              <a:t>Sử dụng cơ sở dữ liệu quản lý nhân viên trong dự án (đã giới thiệu ở bài 2)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p:pic>
        <p:nvPicPr>
          <p:cNvPr id="8" name="Picture 7" descr="HINH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3200"/>
            <a:ext cx="8162823" cy="1905000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845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6925" lvl="1" indent="-339725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</a:rPr>
              <a:t>Truy vấn lựa chọn tất cả các hàng và cột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</a:rPr>
              <a:t>		</a:t>
            </a:r>
            <a:r>
              <a:rPr lang="en-US">
                <a:solidFill>
                  <a:srgbClr val="0000FF"/>
                </a:solidFill>
              </a:rPr>
              <a:t>SELECT</a:t>
            </a:r>
            <a:r>
              <a:rPr lang="en-US">
                <a:solidFill>
                  <a:srgbClr val="CC0066"/>
                </a:solidFill>
              </a:rPr>
              <a:t> * </a:t>
            </a: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>
                <a:solidFill>
                  <a:srgbClr val="CC0066"/>
                </a:solidFill>
              </a:rPr>
              <a:t>  </a:t>
            </a:r>
            <a:r>
              <a:rPr lang="en-US" smtClean="0">
                <a:solidFill>
                  <a:srgbClr val="00B050"/>
                </a:solidFill>
              </a:rPr>
              <a:t>TableName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mtClean="0">
                <a:solidFill>
                  <a:srgbClr val="00B050"/>
                </a:solidFill>
              </a:rPr>
              <a:t>		</a:t>
            </a:r>
            <a:r>
              <a:rPr lang="en-US" smtClean="0"/>
              <a:t>( * đại diện tất cả các cột có trong table)</a:t>
            </a:r>
            <a:endParaRPr lang="en-US"/>
          </a:p>
          <a:p>
            <a:pPr marL="796925" lvl="1" indent="-339725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</a:rPr>
              <a:t>Truy vấn lựa chọn một số cột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>
                <a:solidFill>
                  <a:srgbClr val="CC0066"/>
                </a:solidFill>
              </a:rPr>
              <a:t>		</a:t>
            </a:r>
            <a:r>
              <a:rPr lang="en-US" sz="2400">
                <a:solidFill>
                  <a:srgbClr val="0000FF"/>
                </a:solidFill>
              </a:rPr>
              <a:t>SELECT</a:t>
            </a:r>
            <a:r>
              <a:rPr lang="en-US" sz="2400">
                <a:solidFill>
                  <a:srgbClr val="CC0066"/>
                </a:solidFill>
              </a:rPr>
              <a:t>  </a:t>
            </a:r>
            <a:r>
              <a:rPr lang="en-US" sz="2400">
                <a:solidFill>
                  <a:srgbClr val="00B050"/>
                </a:solidFill>
              </a:rPr>
              <a:t>Column1, Column2 </a:t>
            </a:r>
            <a:r>
              <a:rPr lang="en-US" sz="2400">
                <a:solidFill>
                  <a:srgbClr val="CC0066"/>
                </a:solidFill>
              </a:rPr>
              <a:t>… </a:t>
            </a:r>
            <a:endParaRPr lang="en-US" sz="2400" smtClean="0">
              <a:solidFill>
                <a:srgbClr val="CC0066"/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>
                <a:solidFill>
                  <a:srgbClr val="CC0066"/>
                </a:solidFill>
              </a:rPr>
              <a:t>	</a:t>
            </a:r>
            <a:r>
              <a:rPr lang="en-US" sz="2400" smtClean="0">
                <a:solidFill>
                  <a:srgbClr val="CC0066"/>
                </a:solidFill>
              </a:rPr>
              <a:t>	</a:t>
            </a:r>
            <a:r>
              <a:rPr lang="en-US" sz="2400">
                <a:solidFill>
                  <a:srgbClr val="0000FF"/>
                </a:solidFill>
              </a:rPr>
              <a:t>FROM</a:t>
            </a:r>
            <a:r>
              <a:rPr lang="en-US" sz="2400" smtClean="0">
                <a:solidFill>
                  <a:srgbClr val="CC0066"/>
                </a:solidFill>
              </a:rPr>
              <a:t>  </a:t>
            </a:r>
            <a:r>
              <a:rPr lang="en-US" sz="2400">
                <a:solidFill>
                  <a:srgbClr val="00B050"/>
                </a:solidFill>
              </a:rPr>
              <a:t>TableName </a:t>
            </a:r>
            <a:endParaRPr lang="en-US">
              <a:solidFill>
                <a:srgbClr val="CC0066"/>
              </a:solidFill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endParaRPr lang="en-US" sz="2400">
              <a:solidFill>
                <a:srgbClr val="CC0066"/>
              </a:solidFill>
            </a:endParaRPr>
          </a:p>
        </p:txBody>
      </p:sp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Câu lệnh SELECT đơn giản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835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"/>
          </a:xfrm>
        </p:spPr>
        <p:txBody>
          <a:bodyPr>
            <a:norm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sz="2400">
                <a:solidFill>
                  <a:srgbClr val="953735"/>
                </a:solidFill>
              </a:rPr>
              <a:t>Truy vấn lựa chọn tất cả các cột của bảng NHAN_VIEN</a:t>
            </a:r>
          </a:p>
          <a:p>
            <a:pPr marL="0" indent="0">
              <a:buNone/>
            </a:pPr>
            <a:endParaRPr lang="en-US">
              <a:solidFill>
                <a:srgbClr val="0000FF"/>
              </a:solidFill>
            </a:endParaRPr>
          </a:p>
        </p:txBody>
      </p:sp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Ví dụ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476345"/>
            <a:ext cx="3899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Segoe UI" pitchFamily="34" charset="0"/>
                <a:cs typeface="Segoe UI" pitchFamily="34" charset="0"/>
              </a:rPr>
              <a:t>SELECT</a:t>
            </a:r>
            <a:r>
              <a:rPr lang="en-US" sz="2400">
                <a:solidFill>
                  <a:srgbClr val="00B050"/>
                </a:solidFill>
                <a:latin typeface="Segoe UI" pitchFamily="34" charset="0"/>
                <a:cs typeface="Segoe UI" pitchFamily="34" charset="0"/>
              </a:rPr>
              <a:t> * </a:t>
            </a:r>
            <a:r>
              <a:rPr lang="en-US" sz="2400">
                <a:solidFill>
                  <a:srgbClr val="0000FF"/>
                </a:solidFill>
                <a:latin typeface="Segoe UI" pitchFamily="34" charset="0"/>
                <a:cs typeface="Segoe UI" pitchFamily="34" charset="0"/>
              </a:rPr>
              <a:t>FROM</a:t>
            </a:r>
            <a:r>
              <a:rPr lang="en-US" sz="240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>
                <a:solidFill>
                  <a:srgbClr val="00B050"/>
                </a:solidFill>
                <a:latin typeface="Segoe UI" pitchFamily="34" charset="0"/>
                <a:cs typeface="Segoe UI" pitchFamily="34" charset="0"/>
              </a:rPr>
              <a:t>nhan_vien</a:t>
            </a:r>
            <a:r>
              <a:rPr lang="en-US" sz="240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;</a:t>
            </a:r>
          </a:p>
        </p:txBody>
      </p:sp>
      <p:pic>
        <p:nvPicPr>
          <p:cNvPr id="3" name="Picture 2" descr="hinh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020050" cy="137160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3505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32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ＭＳ Ｐゴシック" charset="0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4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3"/>
              </a:buBlip>
            </a:pPr>
            <a:r>
              <a:rPr lang="en-US" sz="2400">
                <a:solidFill>
                  <a:srgbClr val="953735"/>
                </a:solidFill>
                <a:latin typeface="Segoe UI" pitchFamily="34" charset="0"/>
                <a:cs typeface="Segoe UI" pitchFamily="34" charset="0"/>
              </a:rPr>
              <a:t>Truy vấn lựa chọn cột họ, tên và lương của bảng NHAN_VIEN</a:t>
            </a:r>
          </a:p>
          <a:p>
            <a:pPr marL="0" indent="0">
              <a:buFontTx/>
              <a:buNone/>
            </a:pPr>
            <a:endParaRPr lang="en-US" sz="2000">
              <a:solidFill>
                <a:srgbClr val="0000FF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5496" y="4562475"/>
            <a:ext cx="6605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Segoe UI" pitchFamily="34" charset="0"/>
                <a:cs typeface="Segoe UI" pitchFamily="34" charset="0"/>
              </a:rPr>
              <a:t>SELECT </a:t>
            </a:r>
            <a:r>
              <a:rPr lang="en-US" sz="2400">
                <a:solidFill>
                  <a:srgbClr val="00B050"/>
                </a:solidFill>
                <a:latin typeface="Segoe UI" pitchFamily="34" charset="0"/>
                <a:cs typeface="Segoe UI" pitchFamily="34" charset="0"/>
              </a:rPr>
              <a:t>ho_nv, ten_nv, luong</a:t>
            </a:r>
            <a:r>
              <a:rPr lang="en-US" sz="2400">
                <a:solidFill>
                  <a:srgbClr val="0000FF"/>
                </a:solidFill>
                <a:latin typeface="Segoe UI" pitchFamily="34" charset="0"/>
                <a:cs typeface="Segoe UI" pitchFamily="34" charset="0"/>
              </a:rPr>
              <a:t> FROM  </a:t>
            </a:r>
            <a:r>
              <a:rPr lang="en-US" sz="2400">
                <a:solidFill>
                  <a:srgbClr val="00B050"/>
                </a:solidFill>
                <a:latin typeface="Segoe UI" pitchFamily="34" charset="0"/>
                <a:cs typeface="Segoe UI" pitchFamily="34" charset="0"/>
              </a:rPr>
              <a:t>nhan_vien</a:t>
            </a:r>
            <a:r>
              <a:rPr lang="en-US" sz="2400">
                <a:solidFill>
                  <a:srgbClr val="0000FF"/>
                </a:solidFill>
                <a:latin typeface="Segoe UI" pitchFamily="34" charset="0"/>
                <a:cs typeface="Segoe UI" pitchFamily="34" charset="0"/>
              </a:rPr>
              <a:t> ;</a:t>
            </a:r>
          </a:p>
        </p:txBody>
      </p:sp>
      <p:pic>
        <p:nvPicPr>
          <p:cNvPr id="6" name="Picture 5" descr="hinh1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44" y="5181600"/>
            <a:ext cx="3642431" cy="1000125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406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  <p:bldP spid="2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lvl="1" indent="-339725">
              <a:lnSpc>
                <a:spcPct val="120000"/>
              </a:lnSpc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</a:rPr>
              <a:t>Viết câu truy vấn hiển thị tất cả các thông tin các phòng ban trong công </a:t>
            </a:r>
            <a:r>
              <a:rPr lang="en-US" sz="2800" smtClean="0">
                <a:solidFill>
                  <a:srgbClr val="953735"/>
                </a:solidFill>
              </a:rPr>
              <a:t>ty</a:t>
            </a:r>
          </a:p>
          <a:p>
            <a:pPr marL="0" lvl="1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800" smtClean="0">
                <a:solidFill>
                  <a:srgbClr val="0000FF"/>
                </a:solidFill>
              </a:rPr>
              <a:t>	SELECT </a:t>
            </a:r>
            <a:r>
              <a:rPr lang="en-US" sz="2800">
                <a:solidFill>
                  <a:srgbClr val="00B050"/>
                </a:solidFill>
              </a:rPr>
              <a:t>*</a:t>
            </a:r>
            <a:r>
              <a:rPr lang="en-US" sz="2800"/>
              <a:t> </a:t>
            </a:r>
            <a:r>
              <a:rPr lang="en-US" sz="2800">
                <a:solidFill>
                  <a:srgbClr val="0000FF"/>
                </a:solidFill>
              </a:rPr>
              <a:t>FROM</a:t>
            </a:r>
            <a:r>
              <a:rPr lang="en-US" sz="2800"/>
              <a:t> </a:t>
            </a:r>
            <a:r>
              <a:rPr lang="en-US" sz="2800" smtClean="0">
                <a:solidFill>
                  <a:srgbClr val="00B050"/>
                </a:solidFill>
              </a:rPr>
              <a:t>phong_ban</a:t>
            </a:r>
            <a:r>
              <a:rPr lang="en-US" sz="2800" smtClean="0"/>
              <a:t> ;</a:t>
            </a:r>
            <a:endParaRPr lang="en-US" sz="2800">
              <a:solidFill>
                <a:srgbClr val="953735"/>
              </a:solidFill>
            </a:endParaRPr>
          </a:p>
          <a:p>
            <a:pPr marL="339725" lvl="1" indent="-339725">
              <a:lnSpc>
                <a:spcPct val="120000"/>
              </a:lnSpc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</a:rPr>
              <a:t>Viết câu truy vấn hiển thị thông tin các cột: tên dự án, ngày bắt đầu và ngày kết thúc dự án trong bảng DU_AN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mtClean="0">
                <a:solidFill>
                  <a:srgbClr val="0000FF"/>
                </a:solidFill>
              </a:rPr>
              <a:t>	SELECT </a:t>
            </a:r>
            <a:r>
              <a:rPr lang="en-US" smtClean="0">
                <a:solidFill>
                  <a:srgbClr val="00B050"/>
                </a:solidFill>
              </a:rPr>
              <a:t>Ten_duan, ngay_batdau, ngay_ketthuc 	</a:t>
            </a:r>
            <a:r>
              <a:rPr lang="en-US" smtClean="0">
                <a:solidFill>
                  <a:srgbClr val="0000FF"/>
                </a:solidFill>
              </a:rPr>
              <a:t>FROM</a:t>
            </a:r>
            <a:r>
              <a:rPr lang="en-US" smtClean="0"/>
              <a:t> </a:t>
            </a:r>
            <a:r>
              <a:rPr lang="en-US" smtClean="0">
                <a:solidFill>
                  <a:srgbClr val="00B050"/>
                </a:solidFill>
              </a:rPr>
              <a:t>du_an</a:t>
            </a:r>
            <a:r>
              <a:rPr lang="en-US" smtClean="0"/>
              <a:t> </a:t>
            </a:r>
            <a:r>
              <a:rPr lang="en-US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591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lvl="1" indent="-339725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</a:rPr>
              <a:t>Mệnh đề AS giúp thay đổi </a:t>
            </a:r>
            <a:r>
              <a:rPr lang="en-US" sz="2800" smtClean="0">
                <a:solidFill>
                  <a:srgbClr val="953735"/>
                </a:solidFill>
              </a:rPr>
              <a:t>tiêu đề </a:t>
            </a:r>
            <a:r>
              <a:rPr lang="en-US" sz="2800">
                <a:solidFill>
                  <a:srgbClr val="953735"/>
                </a:solidFill>
              </a:rPr>
              <a:t>cột </a:t>
            </a:r>
            <a:r>
              <a:rPr lang="en-US" sz="2800" smtClean="0">
                <a:solidFill>
                  <a:srgbClr val="953735"/>
                </a:solidFill>
              </a:rPr>
              <a:t>hiển </a:t>
            </a:r>
            <a:r>
              <a:rPr lang="en-US" sz="2800">
                <a:solidFill>
                  <a:srgbClr val="953735"/>
                </a:solidFill>
              </a:rPr>
              <a:t>thị trong tập kết quả</a:t>
            </a:r>
          </a:p>
          <a:p>
            <a:pPr marL="0" indent="0">
              <a:buNone/>
            </a:pPr>
            <a:r>
              <a:rPr lang="en-US"/>
              <a:t>     </a:t>
            </a:r>
            <a:r>
              <a:rPr lang="en-US" sz="2400">
                <a:solidFill>
                  <a:srgbClr val="0000FF"/>
                </a:solidFill>
              </a:rPr>
              <a:t>SELECT</a:t>
            </a:r>
            <a:r>
              <a:rPr lang="en-US" sz="2400"/>
              <a:t> </a:t>
            </a:r>
            <a:r>
              <a:rPr lang="en-US" sz="2400">
                <a:solidFill>
                  <a:srgbClr val="00B050"/>
                </a:solidFill>
              </a:rPr>
              <a:t>Column1 </a:t>
            </a:r>
            <a:r>
              <a:rPr lang="en-US" sz="2400">
                <a:solidFill>
                  <a:srgbClr val="FF0000"/>
                </a:solidFill>
              </a:rPr>
              <a:t>AS </a:t>
            </a:r>
            <a:r>
              <a:rPr lang="en-US" sz="2400"/>
              <a:t> ‘</a:t>
            </a:r>
            <a:r>
              <a:rPr lang="en-US" sz="2400">
                <a:solidFill>
                  <a:srgbClr val="008000"/>
                </a:solidFill>
              </a:rPr>
              <a:t>alias</a:t>
            </a:r>
            <a:r>
              <a:rPr lang="en-US" sz="2400"/>
              <a:t>’, … </a:t>
            </a:r>
            <a:r>
              <a:rPr lang="en-US" sz="2400">
                <a:solidFill>
                  <a:srgbClr val="0000FF"/>
                </a:solidFill>
              </a:rPr>
              <a:t>FROM</a:t>
            </a:r>
            <a:r>
              <a:rPr lang="en-US" sz="2400" smtClean="0"/>
              <a:t>  </a:t>
            </a:r>
            <a:r>
              <a:rPr lang="en-US" sz="2400">
                <a:solidFill>
                  <a:srgbClr val="00B050"/>
                </a:solidFill>
              </a:rPr>
              <a:t>TableName</a:t>
            </a:r>
            <a:endParaRPr lang="en-US"/>
          </a:p>
          <a:p>
            <a:pPr marL="339725" lvl="1" indent="-339725">
              <a:lnSpc>
                <a:spcPct val="150000"/>
              </a:lnSpc>
              <a:buBlip>
                <a:blip r:embed="rId2"/>
              </a:buBlip>
            </a:pPr>
            <a:r>
              <a:rPr lang="en-US"/>
              <a:t> </a:t>
            </a:r>
            <a:r>
              <a:rPr lang="en-US" sz="2800">
                <a:solidFill>
                  <a:srgbClr val="953735"/>
                </a:solidFill>
              </a:rPr>
              <a:t>Ví dụ: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sz="2400"/>
              <a:t> </a:t>
            </a:r>
            <a:r>
              <a:rPr lang="en-US" sz="2400">
                <a:solidFill>
                  <a:srgbClr val="0000FF"/>
                </a:solidFill>
              </a:rPr>
              <a:t>SELECT </a:t>
            </a:r>
            <a:r>
              <a:rPr lang="en-US" sz="2400" smtClean="0">
                <a:solidFill>
                  <a:srgbClr val="00B050"/>
                </a:solidFill>
              </a:rPr>
              <a:t>ho_nv</a:t>
            </a:r>
            <a:r>
              <a:rPr lang="en-US" sz="2400" smtClean="0"/>
              <a:t> </a:t>
            </a:r>
            <a:r>
              <a:rPr lang="en-US" sz="2400">
                <a:solidFill>
                  <a:srgbClr val="FF0000"/>
                </a:solidFill>
              </a:rPr>
              <a:t>AS</a:t>
            </a:r>
            <a:r>
              <a:rPr lang="en-US" sz="2400"/>
              <a:t> 'Ho Nhan Vien</a:t>
            </a:r>
            <a:r>
              <a:rPr lang="en-US" sz="2400" smtClean="0"/>
              <a:t>', </a:t>
            </a:r>
            <a:r>
              <a:rPr lang="en-US" sz="2400" smtClean="0">
                <a:solidFill>
                  <a:srgbClr val="00B050"/>
                </a:solidFill>
              </a:rPr>
              <a:t>ten_nv</a:t>
            </a:r>
            <a:r>
              <a:rPr lang="en-US" sz="2400" smtClean="0"/>
              <a:t> </a:t>
            </a:r>
            <a:r>
              <a:rPr lang="en-US" sz="2400">
                <a:solidFill>
                  <a:srgbClr val="FF0000"/>
                </a:solidFill>
              </a:rPr>
              <a:t>AS</a:t>
            </a:r>
            <a:r>
              <a:rPr lang="en-US" sz="2400"/>
              <a:t> 'Ten 	</a:t>
            </a:r>
            <a:r>
              <a:rPr lang="en-US" sz="2400" smtClean="0"/>
              <a:t>	Nhan </a:t>
            </a:r>
            <a:r>
              <a:rPr lang="en-US" sz="2400"/>
              <a:t>Vien</a:t>
            </a:r>
            <a:r>
              <a:rPr lang="en-US" sz="2400" smtClean="0"/>
              <a:t>', </a:t>
            </a:r>
            <a:r>
              <a:rPr lang="en-US" sz="2400" smtClean="0">
                <a:solidFill>
                  <a:srgbClr val="00B050"/>
                </a:solidFill>
              </a:rPr>
              <a:t>luong</a:t>
            </a:r>
            <a:r>
              <a:rPr lang="en-US" sz="2400" smtClean="0"/>
              <a:t> </a:t>
            </a:r>
          </a:p>
          <a:p>
            <a:pPr marL="0" indent="457200">
              <a:buNone/>
            </a:pPr>
            <a:r>
              <a:rPr lang="en-US" sz="2400">
                <a:solidFill>
                  <a:srgbClr val="0000FF"/>
                </a:solidFill>
              </a:rPr>
              <a:t>FROM </a:t>
            </a:r>
            <a:r>
              <a:rPr lang="en-US" sz="2400" smtClean="0">
                <a:solidFill>
                  <a:srgbClr val="00B050"/>
                </a:solidFill>
              </a:rPr>
              <a:t>nhan_vien </a:t>
            </a:r>
            <a:r>
              <a:rPr lang="en-US" sz="2400"/>
              <a:t>;</a:t>
            </a:r>
            <a:endParaRPr lang="en-US"/>
          </a:p>
        </p:txBody>
      </p:sp>
      <p:pic>
        <p:nvPicPr>
          <p:cNvPr id="4" name="Picture 3" descr="hinh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886528"/>
            <a:ext cx="4750970" cy="14058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692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10197</TotalTime>
  <Words>1802</Words>
  <Application>Microsoft Office PowerPoint</Application>
  <PresentationFormat>On-screen Show (4:3)</PresentationFormat>
  <Paragraphs>271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ＭＳ Ｐゴシック</vt:lpstr>
      <vt:lpstr>Arial</vt:lpstr>
      <vt:lpstr>Calibri</vt:lpstr>
      <vt:lpstr>Courier New</vt:lpstr>
      <vt:lpstr>Lucida Grande</vt:lpstr>
      <vt:lpstr>Roboto</vt:lpstr>
      <vt:lpstr>Roboto Lt</vt:lpstr>
      <vt:lpstr>Segoe UI</vt:lpstr>
      <vt:lpstr>Tahoma</vt:lpstr>
      <vt:lpstr>Wingdings</vt:lpstr>
      <vt:lpstr>Custom Design</vt:lpstr>
      <vt:lpstr>CƠ SỞ DỮ LIỆU</vt:lpstr>
      <vt:lpstr>Mục tiêu</vt:lpstr>
      <vt:lpstr>Ngôn ngữ truy vấn dữ liệu</vt:lpstr>
      <vt:lpstr>Cú pháp câu lệnh SELECT</vt:lpstr>
      <vt:lpstr>CASE STUDY</vt:lpstr>
      <vt:lpstr>Câu lệnh SELECT đơn giản</vt:lpstr>
      <vt:lpstr>Ví dụ</vt:lpstr>
      <vt:lpstr>Câu hỏi</vt:lpstr>
      <vt:lpstr>Mệnh đề as</vt:lpstr>
      <vt:lpstr>Biểu thức trong mệnh đề select</vt:lpstr>
      <vt:lpstr>Từ khóa distinct</vt:lpstr>
      <vt:lpstr>Mệnh đề TOP</vt:lpstr>
      <vt:lpstr>Mệnh đề where</vt:lpstr>
      <vt:lpstr>Mệnh đề where</vt:lpstr>
      <vt:lpstr>So sánh dùng toán tử like</vt:lpstr>
      <vt:lpstr>Câu hỏi</vt:lpstr>
      <vt:lpstr>Demo</vt:lpstr>
      <vt:lpstr>Demo</vt:lpstr>
      <vt:lpstr>Demo</vt:lpstr>
      <vt:lpstr>CƠ SỞ DỮ LIỆU</vt:lpstr>
      <vt:lpstr>Các hàm tổng hợp (Aggregate Functions)</vt:lpstr>
      <vt:lpstr>Câu hỏi</vt:lpstr>
      <vt:lpstr>Mệnh đề GROUP BY</vt:lpstr>
      <vt:lpstr>Mệnh đề HAVING</vt:lpstr>
      <vt:lpstr>Câu hỏi</vt:lpstr>
      <vt:lpstr>Câu hỏi</vt:lpstr>
      <vt:lpstr>Mệnh đề ORDER BY</vt:lpstr>
      <vt:lpstr>Câu hỏi</vt:lpstr>
      <vt:lpstr>CÂU HỎI TỔNG HỢP</vt:lpstr>
      <vt:lpstr>Tổng kết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OS</cp:lastModifiedBy>
  <cp:revision>1567</cp:revision>
  <dcterms:created xsi:type="dcterms:W3CDTF">2013-04-23T08:05:33Z</dcterms:created>
  <dcterms:modified xsi:type="dcterms:W3CDTF">2022-03-30T06:44:18Z</dcterms:modified>
</cp:coreProperties>
</file>