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6"/>
  </p:notesMasterIdLst>
  <p:sldIdLst>
    <p:sldId id="541" r:id="rId2"/>
    <p:sldId id="637" r:id="rId3"/>
    <p:sldId id="645" r:id="rId4"/>
    <p:sldId id="652" r:id="rId5"/>
    <p:sldId id="650" r:id="rId6"/>
    <p:sldId id="653" r:id="rId7"/>
    <p:sldId id="654" r:id="rId8"/>
    <p:sldId id="655" r:id="rId9"/>
    <p:sldId id="646" r:id="rId10"/>
    <p:sldId id="656" r:id="rId11"/>
    <p:sldId id="647" r:id="rId12"/>
    <p:sldId id="648" r:id="rId13"/>
    <p:sldId id="649" r:id="rId14"/>
    <p:sldId id="657" r:id="rId15"/>
    <p:sldId id="673" r:id="rId16"/>
    <p:sldId id="674" r:id="rId17"/>
    <p:sldId id="672" r:id="rId18"/>
    <p:sldId id="679" r:id="rId19"/>
    <p:sldId id="658" r:id="rId20"/>
    <p:sldId id="680" r:id="rId21"/>
    <p:sldId id="675" r:id="rId22"/>
    <p:sldId id="660" r:id="rId23"/>
    <p:sldId id="671" r:id="rId24"/>
    <p:sldId id="664" r:id="rId25"/>
    <p:sldId id="665" r:id="rId26"/>
    <p:sldId id="666" r:id="rId27"/>
    <p:sldId id="676" r:id="rId28"/>
    <p:sldId id="668" r:id="rId29"/>
    <p:sldId id="677" r:id="rId30"/>
    <p:sldId id="667" r:id="rId31"/>
    <p:sldId id="678" r:id="rId32"/>
    <p:sldId id="639" r:id="rId33"/>
    <p:sldId id="486" r:id="rId34"/>
    <p:sldId id="62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FF"/>
    <a:srgbClr val="FF5A33"/>
    <a:srgbClr val="FF3300"/>
    <a:srgbClr val="5C00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000" autoAdjust="0"/>
  </p:normalViewPr>
  <p:slideViewPr>
    <p:cSldViewPr>
      <p:cViewPr varScale="1">
        <p:scale>
          <a:sx n="77" d="100"/>
          <a:sy n="77" d="100"/>
        </p:scale>
        <p:origin x="792" y="72"/>
      </p:cViewPr>
      <p:guideLst>
        <p:guide orient="horz" pos="2160"/>
        <p:guide pos="384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7/31/2022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a:t>
            </a:fld>
            <a:endParaRPr lang="en-US"/>
          </a:p>
        </p:txBody>
      </p:sp>
    </p:spTree>
    <p:extLst>
      <p:ext uri="{BB962C8B-B14F-4D97-AF65-F5344CB8AC3E}">
        <p14:creationId xmlns:p14="http://schemas.microsoft.com/office/powerpoint/2010/main" val="1344468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CSDL này có trong phần tài nguyên</a:t>
            </a:r>
          </a:p>
        </p:txBody>
      </p:sp>
      <p:sp>
        <p:nvSpPr>
          <p:cNvPr id="4" name="Slide Number Placeholder 3"/>
          <p:cNvSpPr>
            <a:spLocks noGrp="1"/>
          </p:cNvSpPr>
          <p:nvPr>
            <p:ph type="sldNum" sz="quarter" idx="10"/>
          </p:nvPr>
        </p:nvSpPr>
        <p:spPr/>
        <p:txBody>
          <a:bodyPr/>
          <a:lstStyle/>
          <a:p>
            <a:fld id="{A4D6F88A-F17F-491B-A558-A5E9980DD532}" type="slidenum">
              <a:rPr lang="en-US" smtClean="0"/>
              <a:pPr/>
              <a:t>4</a:t>
            </a:fld>
            <a:endParaRPr lang="en-US"/>
          </a:p>
        </p:txBody>
      </p:sp>
    </p:spTree>
    <p:extLst>
      <p:ext uri="{BB962C8B-B14F-4D97-AF65-F5344CB8AC3E}">
        <p14:creationId xmlns:p14="http://schemas.microsoft.com/office/powerpoint/2010/main" val="2272937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Giảng viên giải thích 2 bảng cần có cột chung (quan hệ tham chiếu)</a:t>
            </a:r>
          </a:p>
        </p:txBody>
      </p:sp>
      <p:sp>
        <p:nvSpPr>
          <p:cNvPr id="4" name="Slide Number Placeholder 3"/>
          <p:cNvSpPr>
            <a:spLocks noGrp="1"/>
          </p:cNvSpPr>
          <p:nvPr>
            <p:ph type="sldNum" sz="quarter" idx="10"/>
          </p:nvPr>
        </p:nvSpPr>
        <p:spPr/>
        <p:txBody>
          <a:bodyPr/>
          <a:lstStyle/>
          <a:p>
            <a:fld id="{A4D6F88A-F17F-491B-A558-A5E9980DD532}" type="slidenum">
              <a:rPr lang="en-US" smtClean="0"/>
              <a:pPr/>
              <a:t>5</a:t>
            </a:fld>
            <a:endParaRPr lang="en-US"/>
          </a:p>
        </p:txBody>
      </p:sp>
    </p:spTree>
    <p:extLst>
      <p:ext uri="{BB962C8B-B14F-4D97-AF65-F5344CB8AC3E}">
        <p14:creationId xmlns:p14="http://schemas.microsoft.com/office/powerpoint/2010/main" val="111147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Giảng viên giải thích cho sinh viên hiểu để 2 bảng bảng JOIN được với nhau chúng phải có cột chung</a:t>
            </a:r>
          </a:p>
        </p:txBody>
      </p:sp>
      <p:sp>
        <p:nvSpPr>
          <p:cNvPr id="4" name="Slide Number Placeholder 3"/>
          <p:cNvSpPr>
            <a:spLocks noGrp="1"/>
          </p:cNvSpPr>
          <p:nvPr>
            <p:ph type="sldNum" sz="quarter" idx="10"/>
          </p:nvPr>
        </p:nvSpPr>
        <p:spPr/>
        <p:txBody>
          <a:bodyPr/>
          <a:lstStyle/>
          <a:p>
            <a:fld id="{A4D6F88A-F17F-491B-A558-A5E9980DD532}" type="slidenum">
              <a:rPr lang="en-US" smtClean="0"/>
              <a:pPr/>
              <a:t>12</a:t>
            </a:fld>
            <a:endParaRPr lang="en-US"/>
          </a:p>
        </p:txBody>
      </p:sp>
    </p:spTree>
    <p:extLst>
      <p:ext uri="{BB962C8B-B14F-4D97-AF65-F5344CB8AC3E}">
        <p14:creationId xmlns:p14="http://schemas.microsoft.com/office/powerpoint/2010/main" val="3362136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34</a:t>
            </a:fld>
            <a:endParaRPr lang="en-US"/>
          </a:p>
        </p:txBody>
      </p:sp>
    </p:spTree>
    <p:extLst>
      <p:ext uri="{BB962C8B-B14F-4D97-AF65-F5344CB8AC3E}">
        <p14:creationId xmlns:p14="http://schemas.microsoft.com/office/powerpoint/2010/main" val="533016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1"/>
            <a:ext cx="12204700"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5486400" y="4953000"/>
            <a:ext cx="67056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6" name="Straight Connector 5"/>
          <p:cNvCxnSpPr/>
          <p:nvPr userDrawn="1"/>
        </p:nvCxnSpPr>
        <p:spPr>
          <a:xfrm>
            <a:off x="5583936" y="4953000"/>
            <a:ext cx="6303264"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508000" y="2133600"/>
            <a:ext cx="4368800"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800"/>
          </a:p>
        </p:txBody>
      </p:sp>
      <p:sp>
        <p:nvSpPr>
          <p:cNvPr id="5" name="Title 4"/>
          <p:cNvSpPr>
            <a:spLocks noGrp="1"/>
          </p:cNvSpPr>
          <p:nvPr>
            <p:ph type="title" hasCustomPrompt="1"/>
          </p:nvPr>
        </p:nvSpPr>
        <p:spPr>
          <a:xfrm>
            <a:off x="5506720" y="4284596"/>
            <a:ext cx="6100064" cy="704980"/>
          </a:xfrm>
        </p:spPr>
        <p:txBody>
          <a:bodyPr>
            <a:normAutofit/>
          </a:bodyPr>
          <a:lstStyle>
            <a:lvl1pPr algn="l">
              <a:defRPr lang="en-US" sz="3400" b="1" kern="1200" cap="small" baseline="0" dirty="0">
                <a:solidFill>
                  <a:srgbClr val="FF5A33"/>
                </a:solidFill>
                <a:effectLst>
                  <a:outerShdw blurRad="38100" dist="38100" dir="2700000" algn="tl">
                    <a:srgbClr val="000000">
                      <a:alpha val="43137"/>
                    </a:srgbClr>
                  </a:outerShdw>
                </a:effectLst>
                <a:latin typeface="+mn-lt"/>
                <a:ea typeface="+mn-ea"/>
                <a:cs typeface="+mn-cs"/>
              </a:defRPr>
            </a:lvl1pPr>
          </a:lstStyle>
          <a:p>
            <a:r>
              <a:rPr lang="en-US" dirty="0" err="1" smtClean="0"/>
              <a:t>Tên</a:t>
            </a:r>
            <a:r>
              <a:rPr lang="en-US" dirty="0" smtClean="0"/>
              <a:t> </a:t>
            </a:r>
            <a:r>
              <a:rPr lang="en-US" dirty="0" err="1" smtClean="0"/>
              <a:t>môn</a:t>
            </a:r>
            <a:r>
              <a:rPr lang="en-US" dirty="0" smtClean="0"/>
              <a:t> </a:t>
            </a:r>
            <a:r>
              <a:rPr lang="en-US" dirty="0" err="1" smtClean="0"/>
              <a:t>học</a:t>
            </a:r>
            <a:endParaRPr lang="en-US" dirty="0"/>
          </a:p>
        </p:txBody>
      </p:sp>
      <p:sp>
        <p:nvSpPr>
          <p:cNvPr id="10" name="Picture Placeholder 9"/>
          <p:cNvSpPr>
            <a:spLocks noGrp="1"/>
          </p:cNvSpPr>
          <p:nvPr>
            <p:ph type="pic" sz="quarter" idx="10" hasCustomPrompt="1"/>
          </p:nvPr>
        </p:nvSpPr>
        <p:spPr>
          <a:xfrm>
            <a:off x="1016000" y="2743200"/>
            <a:ext cx="3352800" cy="1828800"/>
          </a:xfrm>
        </p:spPr>
        <p:txBody>
          <a:bodyPr/>
          <a:lstStyle>
            <a:lvl1pPr>
              <a:defRPr/>
            </a:lvl1pPr>
          </a:lstStyle>
          <a:p>
            <a:r>
              <a:rPr lang="en-US" dirty="0" smtClean="0"/>
              <a:t>Logo</a:t>
            </a:r>
            <a:endParaRPr lang="en-US" dirty="0"/>
          </a:p>
        </p:txBody>
      </p:sp>
    </p:spTree>
    <p:extLst>
      <p:ext uri="{BB962C8B-B14F-4D97-AF65-F5344CB8AC3E}">
        <p14:creationId xmlns:p14="http://schemas.microsoft.com/office/powerpoint/2010/main" val="3745537326"/>
      </p:ext>
    </p:extLst>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930400" y="6188076"/>
            <a:ext cx="28448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Placeholder 1"/>
          <p:cNvSpPr txBox="1">
            <a:spLocks/>
          </p:cNvSpPr>
          <p:nvPr userDrawn="1"/>
        </p:nvSpPr>
        <p:spPr>
          <a:xfrm>
            <a:off x="2946400" y="274638"/>
            <a:ext cx="8636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sz="3200" dirty="0" smtClean="0"/>
              <a:t>Click to edit Master title style</a:t>
            </a:r>
            <a:endParaRPr lang="en-US" sz="3200" dirty="0"/>
          </a:p>
        </p:txBody>
      </p:sp>
      <p:sp>
        <p:nvSpPr>
          <p:cNvPr id="4"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0" y="228601"/>
            <a:ext cx="2133600" cy="484909"/>
          </a:xfrm>
          <a:prstGeom prst="rect">
            <a:avLst/>
          </a:prstGeom>
        </p:spPr>
      </p:pic>
      <p:cxnSp>
        <p:nvCxnSpPr>
          <p:cNvPr id="6" name="Straight Connector 5"/>
          <p:cNvCxnSpPr/>
          <p:nvPr userDrawn="1"/>
        </p:nvCxnSpPr>
        <p:spPr>
          <a:xfrm flipH="1">
            <a:off x="711200" y="835152"/>
            <a:ext cx="108712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198438"/>
            <a:ext cx="94488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727200" y="1066800"/>
            <a:ext cx="103632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hasCustomPrompt="1"/>
          </p:nvPr>
        </p:nvSpPr>
        <p:spPr>
          <a:xfrm>
            <a:off x="6604000" y="1828800"/>
            <a:ext cx="53848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828800" y="6172201"/>
            <a:ext cx="28448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946400" y="274638"/>
            <a:ext cx="86360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8"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0" y="228601"/>
            <a:ext cx="2133600" cy="484909"/>
          </a:xfrm>
          <a:prstGeom prst="rect">
            <a:avLst/>
          </a:prstGeom>
        </p:spPr>
      </p:pic>
    </p:spTree>
    <p:extLst>
      <p:ext uri="{BB962C8B-B14F-4D97-AF65-F5344CB8AC3E}">
        <p14:creationId xmlns:p14="http://schemas.microsoft.com/office/powerpoint/2010/main" val="3971389339"/>
      </p:ext>
    </p:extLst>
  </p:cSld>
  <p:clrMapOvr>
    <a:masterClrMapping/>
  </p:clrMapOvr>
  <p:transition spd="slow">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016" y="218718"/>
            <a:ext cx="2003184" cy="522314"/>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p:transition spd="slow">
    <p:pu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1"/>
            <a:ext cx="2844800" cy="365125"/>
          </a:xfrm>
          <a:prstGeom prst="rect">
            <a:avLst/>
          </a:prstGeom>
        </p:spPr>
        <p:txBody>
          <a:bodyPr/>
          <a:lstStyle/>
          <a:p>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09600" y="6356351"/>
            <a:ext cx="2844800" cy="365125"/>
          </a:xfrm>
          <a:prstGeom prst="rect">
            <a:avLst/>
          </a:prstGeom>
        </p:spPr>
        <p:txBody>
          <a:bodyPr/>
          <a:lstStyle/>
          <a:p>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2032000" y="2551018"/>
            <a:ext cx="85344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3732707" y="2575401"/>
            <a:ext cx="4568091"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2568620" y="609600"/>
            <a:ext cx="725796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4103893" y="3124200"/>
            <a:ext cx="4735308"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sz="1800"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6016752" y="3568725"/>
            <a:ext cx="3488947"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72800" cy="4724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8737600" y="6400801"/>
            <a:ext cx="2844800" cy="32067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
        <p:nvSpPr>
          <p:cNvPr id="7" name="Footer Placeholder 3"/>
          <p:cNvSpPr txBox="1">
            <a:spLocks/>
          </p:cNvSpPr>
          <p:nvPr userDrawn="1"/>
        </p:nvSpPr>
        <p:spPr>
          <a:xfrm>
            <a:off x="609600" y="6416676"/>
            <a:ext cx="6908800" cy="365125"/>
          </a:xfrm>
          <a:prstGeom prst="rect">
            <a:avLst/>
          </a:prstGeom>
        </p:spPr>
        <p:txBody>
          <a:bodyPr anchor="ct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r>
              <a:rPr lang="vi-VN" sz="1200" smtClean="0">
                <a:solidFill>
                  <a:srgbClr val="898989"/>
                </a:solidFill>
                <a:latin typeface="Segoe UI" pitchFamily="34" charset="0"/>
                <a:cs typeface="Segoe UI" pitchFamily="34" charset="0"/>
              </a:rPr>
              <a:t>Slide </a:t>
            </a:r>
            <a:r>
              <a:rPr lang="en-US" sz="1200" smtClean="0">
                <a:solidFill>
                  <a:srgbClr val="898989"/>
                </a:solidFill>
                <a:latin typeface="Segoe UI" pitchFamily="34" charset="0"/>
                <a:cs typeface="Segoe UI" pitchFamily="34" charset="0"/>
              </a:rPr>
              <a:t>6</a:t>
            </a:r>
            <a:r>
              <a:rPr lang="vi-VN" sz="1200" smtClean="0">
                <a:solidFill>
                  <a:srgbClr val="898989"/>
                </a:solidFill>
                <a:latin typeface="Segoe UI" pitchFamily="34" charset="0"/>
                <a:cs typeface="Segoe UI" pitchFamily="34" charset="0"/>
              </a:rPr>
              <a:t> - Ngôn ngữ truy vấn có cấu trúc (SQL)</a:t>
            </a:r>
            <a:r>
              <a:rPr lang="en-US" sz="1200" smtClean="0">
                <a:solidFill>
                  <a:srgbClr val="898989"/>
                </a:solidFill>
                <a:latin typeface="Segoe UI" pitchFamily="34" charset="0"/>
                <a:cs typeface="Segoe UI" pitchFamily="34" charset="0"/>
              </a:rPr>
              <a:t> – Truy vấn</a:t>
            </a:r>
            <a:r>
              <a:rPr lang="en-US" sz="1200" baseline="0" smtClean="0">
                <a:solidFill>
                  <a:srgbClr val="898989"/>
                </a:solidFill>
                <a:latin typeface="Segoe UI" pitchFamily="34" charset="0"/>
                <a:cs typeface="Segoe UI" pitchFamily="34" charset="0"/>
              </a:rPr>
              <a:t> trên nhiều bảng </a:t>
            </a:r>
            <a:endParaRPr lang="en-US" sz="1200">
              <a:solidFill>
                <a:srgbClr val="898989"/>
              </a:solidFill>
              <a:latin typeface="Segoe UI" pitchFamily="34" charset="0"/>
              <a:cs typeface="Segoe UI" pitchFamily="34" charset="0"/>
            </a:endParaRPr>
          </a:p>
        </p:txBody>
      </p:sp>
      <p:cxnSp>
        <p:nvCxnSpPr>
          <p:cNvPr id="9" name="Straight Connector 8"/>
          <p:cNvCxnSpPr/>
          <p:nvPr userDrawn="1"/>
        </p:nvCxnSpPr>
        <p:spPr>
          <a:xfrm>
            <a:off x="622169" y="6400800"/>
            <a:ext cx="10972800"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transition spd="slow">
    <p:push/>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slideLayout" Target="../slideLayouts/slideLayout2.xml"/><Relationship Id="rId7" Type="http://schemas.microsoft.com/office/2007/relationships/hdphoto" Target="../media/hdphoto4.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notesSlide" Target="../notesSlides/notesSlide6.xml"/><Relationship Id="rId9" Type="http://schemas.microsoft.com/office/2007/relationships/hdphoto" Target="../media/hdphoto5.wdp"/></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20000"/>
          </a:bodyPr>
          <a:lstStyle/>
          <a:p>
            <a:r>
              <a:rPr lang="en-US" smtClean="0"/>
              <a:t>Bài 6: </a:t>
            </a:r>
            <a:r>
              <a:rPr lang="en-US"/>
              <a:t>Ngôn ngữ truy vấn SQL- </a:t>
            </a:r>
          </a:p>
          <a:p>
            <a:r>
              <a:rPr lang="en-US"/>
              <a:t>Truy vấn dữ liệu trên nhiều bảng</a:t>
            </a:r>
          </a:p>
          <a:p>
            <a:r>
              <a:rPr lang="en-US"/>
              <a:t>Phần 1</a:t>
            </a:r>
            <a:endParaRPr lang="en-US" dirty="0"/>
          </a:p>
        </p:txBody>
      </p:sp>
      <p:sp>
        <p:nvSpPr>
          <p:cNvPr id="11" name="Title 10"/>
          <p:cNvSpPr>
            <a:spLocks noGrp="1"/>
          </p:cNvSpPr>
          <p:nvPr>
            <p:ph type="title"/>
          </p:nvPr>
        </p:nvSpPr>
        <p:spPr/>
        <p:txBody>
          <a:bodyPr/>
          <a:lstStyle/>
          <a:p>
            <a:r>
              <a:rPr lang="en-US"/>
              <a:t>Cơ sở dữ liệu</a:t>
            </a:r>
          </a:p>
        </p:txBody>
      </p:sp>
      <p:pic>
        <p:nvPicPr>
          <p:cNvPr id="13" name="Picture Placeholder 12"/>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2628900" y="2743200"/>
            <a:ext cx="1828800" cy="1828800"/>
          </a:xfrm>
        </p:spPr>
      </p:pic>
    </p:spTree>
    <p:extLst>
      <p:ext uri="{BB962C8B-B14F-4D97-AF65-F5344CB8AC3E}">
        <p14:creationId xmlns:p14="http://schemas.microsoft.com/office/powerpoint/2010/main" val="2485863324"/>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INNER JOIN</a:t>
            </a:r>
            <a:endParaRPr lang="en-US"/>
          </a:p>
        </p:txBody>
      </p:sp>
      <p:pic>
        <p:nvPicPr>
          <p:cNvPr id="4" name="Content Placeholder 3"/>
          <p:cNvPicPr>
            <a:picLocks noGrp="1" noChangeAspect="1"/>
          </p:cNvPicPr>
          <p:nvPr>
            <p:ph idx="1"/>
          </p:nvPr>
        </p:nvPicPr>
        <p:blipFill>
          <a:blip r:embed="rId2"/>
          <a:srcRect t="2688" b="2688"/>
          <a:stretch>
            <a:fillRect/>
          </a:stretch>
        </p:blipFill>
        <p:spPr>
          <a:xfrm>
            <a:off x="3004932" y="2618318"/>
            <a:ext cx="5681869" cy="3630083"/>
          </a:xfrm>
        </p:spPr>
      </p:pic>
      <p:sp>
        <p:nvSpPr>
          <p:cNvPr id="5" name="Rectangle 4"/>
          <p:cNvSpPr/>
          <p:nvPr/>
        </p:nvSpPr>
        <p:spPr>
          <a:xfrm>
            <a:off x="609600" y="990601"/>
            <a:ext cx="10972800" cy="1643527"/>
          </a:xfrm>
          <a:prstGeom prst="rect">
            <a:avLst/>
          </a:prstGeom>
        </p:spPr>
        <p:txBody>
          <a:bodyPr wrap="square">
            <a:spAutoFit/>
          </a:bodyPr>
          <a:lstStyle/>
          <a:p>
            <a:pPr marL="342900" lvl="1" indent="-342900">
              <a:lnSpc>
                <a:spcPct val="120000"/>
              </a:lnSpc>
              <a:spcBef>
                <a:spcPct val="20000"/>
              </a:spcBef>
              <a:buClr>
                <a:srgbClr val="FF5A33"/>
              </a:buClr>
              <a:buBlip>
                <a:blip r:embed="rId3"/>
              </a:buBlip>
            </a:pPr>
            <a:r>
              <a:rPr lang="en-US" sz="2800" b="1">
                <a:solidFill>
                  <a:srgbClr val="FF5A33"/>
                </a:solidFill>
                <a:latin typeface="Segoe UI" pitchFamily="34" charset="0"/>
                <a:cs typeface="Segoe UI" pitchFamily="34" charset="0"/>
              </a:rPr>
              <a:t>INNER JOIN</a:t>
            </a:r>
            <a:r>
              <a:rPr lang="en-US" sz="2800">
                <a:latin typeface="Segoe UI" pitchFamily="34" charset="0"/>
                <a:cs typeface="Segoe UI" pitchFamily="34" charset="0"/>
              </a:rPr>
              <a:t> </a:t>
            </a:r>
            <a:r>
              <a:rPr lang="vi-VN" sz="2800" smtClean="0">
                <a:solidFill>
                  <a:srgbClr val="953735"/>
                </a:solidFill>
                <a:latin typeface="Segoe UI" pitchFamily="34" charset="0"/>
                <a:cs typeface="Segoe UI" pitchFamily="34" charset="0"/>
              </a:rPr>
              <a:t>là </a:t>
            </a:r>
            <a:r>
              <a:rPr lang="vi-VN" sz="2800">
                <a:solidFill>
                  <a:srgbClr val="953735"/>
                </a:solidFill>
                <a:latin typeface="Segoe UI" pitchFamily="34" charset="0"/>
                <a:cs typeface="Segoe UI" pitchFamily="34" charset="0"/>
              </a:rPr>
              <a:t>một lệnh Join được sử dụng để kết hợp các hàng từ cả hai bảng thỏa mãn điều kiện </a:t>
            </a:r>
            <a:r>
              <a:rPr lang="vi-VN" sz="2800">
                <a:solidFill>
                  <a:srgbClr val="953735"/>
                </a:solidFill>
                <a:latin typeface="Segoe UI" pitchFamily="34" charset="0"/>
                <a:cs typeface="Segoe UI" pitchFamily="34" charset="0"/>
              </a:rPr>
              <a:t>đã </a:t>
            </a:r>
            <a:r>
              <a:rPr lang="vi-VN" sz="2800" smtClean="0">
                <a:solidFill>
                  <a:srgbClr val="953735"/>
                </a:solidFill>
                <a:latin typeface="Segoe UI" pitchFamily="34" charset="0"/>
                <a:cs typeface="Segoe UI" pitchFamily="34" charset="0"/>
              </a:rPr>
              <a:t>cho</a:t>
            </a:r>
            <a:r>
              <a:rPr lang="en-US" sz="2800">
                <a:solidFill>
                  <a:srgbClr val="953735"/>
                </a:solidFill>
                <a:latin typeface="Segoe UI" pitchFamily="34" charset="0"/>
                <a:cs typeface="Segoe UI" pitchFamily="34" charset="0"/>
              </a:rPr>
              <a:t> </a:t>
            </a:r>
            <a:r>
              <a:rPr lang="en-US" sz="2800" smtClean="0">
                <a:solidFill>
                  <a:srgbClr val="953735"/>
                </a:solidFill>
                <a:latin typeface="Segoe UI" pitchFamily="34" charset="0"/>
                <a:cs typeface="Segoe UI" pitchFamily="34" charset="0"/>
              </a:rPr>
              <a:t>(chọn </a:t>
            </a:r>
            <a:r>
              <a:rPr lang="en-US" sz="2800">
                <a:solidFill>
                  <a:srgbClr val="953735"/>
                </a:solidFill>
                <a:latin typeface="Segoe UI" pitchFamily="34" charset="0"/>
                <a:cs typeface="Segoe UI" pitchFamily="34" charset="0"/>
              </a:rPr>
              <a:t>các bản ghi có giá trị phù hợp trong cả </a:t>
            </a:r>
            <a:r>
              <a:rPr lang="en-US" sz="2800">
                <a:solidFill>
                  <a:srgbClr val="953735"/>
                </a:solidFill>
                <a:latin typeface="Segoe UI" pitchFamily="34" charset="0"/>
                <a:cs typeface="Segoe UI" pitchFamily="34" charset="0"/>
              </a:rPr>
              <a:t>hai </a:t>
            </a:r>
            <a:r>
              <a:rPr lang="en-US" sz="2800" smtClean="0">
                <a:solidFill>
                  <a:srgbClr val="953735"/>
                </a:solidFill>
                <a:latin typeface="Segoe UI" pitchFamily="34" charset="0"/>
                <a:cs typeface="Segoe UI" pitchFamily="34" charset="0"/>
              </a:rPr>
              <a:t>bảng).</a:t>
            </a:r>
            <a:endParaRPr lang="en-US" sz="2800">
              <a:solidFill>
                <a:srgbClr val="953735"/>
              </a:solidFill>
              <a:latin typeface="Segoe UI" pitchFamily="34" charset="0"/>
              <a:cs typeface="Segoe UI" pitchFamily="34" charset="0"/>
            </a:endParaRPr>
          </a:p>
        </p:txBody>
      </p:sp>
      <p:sp>
        <p:nvSpPr>
          <p:cNvPr id="3" name="Slide Number Placeholder 2"/>
          <p:cNvSpPr>
            <a:spLocks noGrp="1"/>
          </p:cNvSpPr>
          <p:nvPr>
            <p:ph type="sldNum" sz="quarter" idx="12"/>
          </p:nvPr>
        </p:nvSpPr>
        <p:spPr/>
        <p:txBody>
          <a:bodyPr/>
          <a:lstStyle/>
          <a:p>
            <a:fld id="{8AACEE26-D979-411F-B229-D9F26BAEDF07}" type="slidenum">
              <a:rPr lang="en-US" smtClean="0"/>
              <a:t>10</a:t>
            </a:fld>
            <a:endParaRPr lang="en-US" dirty="0"/>
          </a:p>
        </p:txBody>
      </p:sp>
    </p:spTree>
    <p:extLst>
      <p:ext uri="{BB962C8B-B14F-4D97-AF65-F5344CB8AC3E}">
        <p14:creationId xmlns:p14="http://schemas.microsoft.com/office/powerpoint/2010/main" val="1649851027"/>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Inner Join</a:t>
            </a:r>
          </a:p>
        </p:txBody>
      </p:sp>
      <p:sp>
        <p:nvSpPr>
          <p:cNvPr id="3" name="Content Placeholder 2"/>
          <p:cNvSpPr>
            <a:spLocks noGrp="1"/>
          </p:cNvSpPr>
          <p:nvPr>
            <p:ph idx="1"/>
          </p:nvPr>
        </p:nvSpPr>
        <p:spPr/>
        <p:txBody>
          <a:bodyPr/>
          <a:lstStyle/>
          <a:p>
            <a:pPr marL="342900" lvl="1" indent="-342900">
              <a:lnSpc>
                <a:spcPct val="120000"/>
              </a:lnSpc>
              <a:buBlip>
                <a:blip r:embed="rId2"/>
              </a:buBlip>
            </a:pPr>
            <a:r>
              <a:rPr lang="en-US" sz="2800">
                <a:solidFill>
                  <a:srgbClr val="953735"/>
                </a:solidFill>
              </a:rPr>
              <a:t>Cú pháp:</a:t>
            </a:r>
          </a:p>
          <a:p>
            <a:pPr marL="339725" indent="0">
              <a:lnSpc>
                <a:spcPct val="120000"/>
              </a:lnSpc>
              <a:buNone/>
            </a:pPr>
            <a:r>
              <a:rPr lang="en-US">
                <a:solidFill>
                  <a:srgbClr val="0000FF"/>
                </a:solidFill>
              </a:rPr>
              <a:t>SELECT</a:t>
            </a:r>
            <a:r>
              <a:rPr lang="en-US"/>
              <a:t> </a:t>
            </a:r>
            <a:r>
              <a:rPr lang="en-US">
                <a:solidFill>
                  <a:srgbClr val="008000"/>
                </a:solidFill>
              </a:rPr>
              <a:t>column1</a:t>
            </a:r>
            <a:r>
              <a:rPr lang="en-US"/>
              <a:t>, </a:t>
            </a:r>
            <a:r>
              <a:rPr lang="en-US">
                <a:solidFill>
                  <a:srgbClr val="008000"/>
                </a:solidFill>
              </a:rPr>
              <a:t>column2</a:t>
            </a:r>
            <a:r>
              <a:rPr lang="en-US"/>
              <a:t>,… </a:t>
            </a:r>
            <a:endParaRPr lang="en-US" smtClean="0"/>
          </a:p>
          <a:p>
            <a:pPr marL="339725" indent="0">
              <a:lnSpc>
                <a:spcPct val="120000"/>
              </a:lnSpc>
              <a:buNone/>
            </a:pPr>
            <a:r>
              <a:rPr lang="en-US">
                <a:solidFill>
                  <a:srgbClr val="0000FF"/>
                </a:solidFill>
              </a:rPr>
              <a:t>FROM</a:t>
            </a:r>
            <a:r>
              <a:rPr lang="en-US" smtClean="0"/>
              <a:t> </a:t>
            </a:r>
            <a:r>
              <a:rPr lang="en-US" smtClean="0">
                <a:solidFill>
                  <a:srgbClr val="008000"/>
                </a:solidFill>
              </a:rPr>
              <a:t>table1</a:t>
            </a:r>
            <a:r>
              <a:rPr lang="en-US" smtClean="0"/>
              <a:t> </a:t>
            </a:r>
          </a:p>
          <a:p>
            <a:pPr marL="339725" indent="0">
              <a:lnSpc>
                <a:spcPct val="120000"/>
              </a:lnSpc>
              <a:buNone/>
            </a:pPr>
            <a:r>
              <a:rPr lang="en-US">
                <a:solidFill>
                  <a:srgbClr val="CC0066"/>
                </a:solidFill>
              </a:rPr>
              <a:t> </a:t>
            </a:r>
            <a:r>
              <a:rPr lang="en-US" smtClean="0">
                <a:solidFill>
                  <a:srgbClr val="CC0066"/>
                </a:solidFill>
              </a:rPr>
              <a:t> [</a:t>
            </a:r>
            <a:r>
              <a:rPr lang="en-US">
                <a:solidFill>
                  <a:srgbClr val="CC0066"/>
                </a:solidFill>
              </a:rPr>
              <a:t>INNER] </a:t>
            </a:r>
            <a:r>
              <a:rPr lang="en-US" smtClean="0">
                <a:solidFill>
                  <a:srgbClr val="CC0066"/>
                </a:solidFill>
              </a:rPr>
              <a:t> </a:t>
            </a:r>
            <a:r>
              <a:rPr lang="en-US" smtClean="0">
                <a:solidFill>
                  <a:srgbClr val="FF0000"/>
                </a:solidFill>
              </a:rPr>
              <a:t>JOIN</a:t>
            </a:r>
            <a:r>
              <a:rPr lang="en-US" smtClean="0"/>
              <a:t> </a:t>
            </a:r>
            <a:r>
              <a:rPr lang="en-US">
                <a:solidFill>
                  <a:srgbClr val="008000"/>
                </a:solidFill>
              </a:rPr>
              <a:t>table2</a:t>
            </a:r>
            <a:r>
              <a:rPr lang="en-US"/>
              <a:t> </a:t>
            </a:r>
            <a:r>
              <a:rPr lang="en-US">
                <a:solidFill>
                  <a:srgbClr val="FF0000"/>
                </a:solidFill>
              </a:rPr>
              <a:t>ON</a:t>
            </a:r>
            <a:r>
              <a:rPr lang="en-US"/>
              <a:t> </a:t>
            </a:r>
            <a:r>
              <a:rPr lang="en-US">
                <a:solidFill>
                  <a:srgbClr val="CC0066"/>
                </a:solidFill>
              </a:rPr>
              <a:t>&lt;điều kiện join 1&gt;</a:t>
            </a:r>
            <a:endParaRPr lang="en-US" sz="2400">
              <a:solidFill>
                <a:srgbClr val="CC0066"/>
              </a:solidFill>
            </a:endParaRPr>
          </a:p>
          <a:p>
            <a:pPr marL="339725" indent="0">
              <a:lnSpc>
                <a:spcPct val="120000"/>
              </a:lnSpc>
              <a:buNone/>
            </a:pPr>
            <a:r>
              <a:rPr lang="en-US" smtClean="0"/>
              <a:t>[ </a:t>
            </a:r>
            <a:r>
              <a:rPr lang="en-US" smtClean="0">
                <a:solidFill>
                  <a:srgbClr val="CC0066"/>
                </a:solidFill>
              </a:rPr>
              <a:t>[</a:t>
            </a:r>
            <a:r>
              <a:rPr lang="en-US">
                <a:solidFill>
                  <a:srgbClr val="CC0066"/>
                </a:solidFill>
              </a:rPr>
              <a:t>INNER]  </a:t>
            </a:r>
            <a:r>
              <a:rPr lang="en-US">
                <a:solidFill>
                  <a:srgbClr val="FF0000"/>
                </a:solidFill>
              </a:rPr>
              <a:t>JOIN</a:t>
            </a:r>
            <a:r>
              <a:rPr lang="en-US"/>
              <a:t> </a:t>
            </a:r>
            <a:r>
              <a:rPr lang="en-US">
                <a:solidFill>
                  <a:srgbClr val="008000"/>
                </a:solidFill>
              </a:rPr>
              <a:t>table3</a:t>
            </a:r>
            <a:r>
              <a:rPr lang="en-US"/>
              <a:t> </a:t>
            </a:r>
            <a:r>
              <a:rPr lang="en-US">
                <a:solidFill>
                  <a:srgbClr val="FF0000"/>
                </a:solidFill>
              </a:rPr>
              <a:t>ON</a:t>
            </a:r>
            <a:r>
              <a:rPr lang="en-US"/>
              <a:t> </a:t>
            </a:r>
            <a:r>
              <a:rPr lang="en-US">
                <a:solidFill>
                  <a:srgbClr val="CC0066"/>
                </a:solidFill>
              </a:rPr>
              <a:t>&lt;điều kiện join 2</a:t>
            </a:r>
            <a:r>
              <a:rPr lang="en-US" smtClean="0">
                <a:solidFill>
                  <a:srgbClr val="CC0066"/>
                </a:solidFill>
              </a:rPr>
              <a:t>&gt;</a:t>
            </a:r>
            <a:r>
              <a:rPr lang="en-US" smtClean="0"/>
              <a:t>]</a:t>
            </a:r>
            <a:endParaRPr lang="en-US"/>
          </a:p>
          <a:p>
            <a:pPr marL="0" indent="0">
              <a:lnSpc>
                <a:spcPct val="120000"/>
              </a:lnSpc>
              <a:buNone/>
            </a:pPr>
            <a:r>
              <a:rPr lang="en-US"/>
              <a:t>    </a:t>
            </a:r>
            <a:r>
              <a:rPr lang="en-US" smtClean="0"/>
              <a:t>… ;</a:t>
            </a:r>
            <a:endParaRPr lang="en-US"/>
          </a:p>
          <a:p>
            <a:pPr marL="0" indent="0">
              <a:buNone/>
            </a:pPr>
            <a:endParaRPr lang="en-US"/>
          </a:p>
          <a:p>
            <a:pPr marL="0" indent="0">
              <a:buNone/>
            </a:pPr>
            <a:endParaRPr lang="en-US"/>
          </a:p>
          <a:p>
            <a:pPr marL="0" indent="0">
              <a:buNone/>
            </a:pPr>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11</a:t>
            </a:fld>
            <a:endParaRPr lang="en-US" dirty="0"/>
          </a:p>
        </p:txBody>
      </p:sp>
    </p:spTree>
    <p:extLst>
      <p:ext uri="{BB962C8B-B14F-4D97-AF65-F5344CB8AC3E}">
        <p14:creationId xmlns:p14="http://schemas.microsoft.com/office/powerpoint/2010/main" val="4079512485"/>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a:xfrm>
            <a:off x="609600" y="1066800"/>
            <a:ext cx="11125200" cy="5257800"/>
          </a:xfrm>
        </p:spPr>
        <p:txBody>
          <a:bodyPr>
            <a:normAutofit/>
          </a:bodyPr>
          <a:lstStyle/>
          <a:p>
            <a:pPr marL="342900" lvl="1" indent="-342900">
              <a:lnSpc>
                <a:spcPct val="120000"/>
              </a:lnSpc>
              <a:buBlip>
                <a:blip r:embed="rId3"/>
              </a:buBlip>
            </a:pPr>
            <a:r>
              <a:rPr lang="en-US" sz="2800">
                <a:solidFill>
                  <a:srgbClr val="953735"/>
                </a:solidFill>
              </a:rPr>
              <a:t>Sử dụng câu lệnh JOIN để hiển thị dữ liệu của 2 bảng Nhân viên và Phòng ban</a:t>
            </a:r>
          </a:p>
          <a:p>
            <a:pPr marL="0" lvl="1" indent="0">
              <a:lnSpc>
                <a:spcPct val="120000"/>
              </a:lnSpc>
              <a:buNone/>
            </a:pPr>
            <a:endParaRPr lang="en-US" sz="1000">
              <a:solidFill>
                <a:srgbClr val="953735"/>
              </a:solidFill>
            </a:endParaRPr>
          </a:p>
          <a:p>
            <a:pPr marL="400050" lvl="1" indent="0">
              <a:lnSpc>
                <a:spcPct val="150000"/>
              </a:lnSpc>
              <a:buNone/>
            </a:pPr>
            <a:r>
              <a:rPr lang="en-US" sz="2800">
                <a:solidFill>
                  <a:srgbClr val="0000FF"/>
                </a:solidFill>
              </a:rPr>
              <a:t>SELECT</a:t>
            </a:r>
            <a:r>
              <a:rPr lang="en-US" sz="2000"/>
              <a:t>  </a:t>
            </a:r>
            <a:r>
              <a:rPr lang="en-US" sz="2800">
                <a:solidFill>
                  <a:srgbClr val="008000"/>
                </a:solidFill>
              </a:rPr>
              <a:t>ID_NhanVien</a:t>
            </a:r>
            <a:r>
              <a:rPr lang="en-US" sz="2800"/>
              <a:t>, </a:t>
            </a:r>
            <a:r>
              <a:rPr lang="en-US" sz="2800">
                <a:solidFill>
                  <a:srgbClr val="008000"/>
                </a:solidFill>
              </a:rPr>
              <a:t>ho_nv</a:t>
            </a:r>
            <a:r>
              <a:rPr lang="en-US" sz="2800"/>
              <a:t>, </a:t>
            </a:r>
            <a:r>
              <a:rPr lang="en-US" sz="2800">
                <a:solidFill>
                  <a:srgbClr val="008000"/>
                </a:solidFill>
              </a:rPr>
              <a:t>ten_nv, ten_pb</a:t>
            </a:r>
            <a:r>
              <a:rPr lang="en-US" sz="2800"/>
              <a:t>   </a:t>
            </a:r>
            <a:r>
              <a:rPr lang="en-US" sz="2800">
                <a:solidFill>
                  <a:srgbClr val="0000FF"/>
                </a:solidFill>
              </a:rPr>
              <a:t>FROM</a:t>
            </a:r>
            <a:r>
              <a:rPr lang="en-US" sz="2800"/>
              <a:t> </a:t>
            </a:r>
            <a:r>
              <a:rPr lang="en-US" sz="2800">
                <a:solidFill>
                  <a:srgbClr val="008000"/>
                </a:solidFill>
              </a:rPr>
              <a:t>phong_ban </a:t>
            </a:r>
            <a:r>
              <a:rPr lang="en-US" sz="2800">
                <a:solidFill>
                  <a:srgbClr val="CC0066"/>
                </a:solidFill>
              </a:rPr>
              <a:t>PB</a:t>
            </a:r>
            <a:r>
              <a:rPr lang="en-US" sz="2800">
                <a:solidFill>
                  <a:srgbClr val="008000"/>
                </a:solidFill>
              </a:rPr>
              <a:t> </a:t>
            </a:r>
            <a:r>
              <a:rPr lang="en-US" sz="2800">
                <a:solidFill>
                  <a:srgbClr val="FF0000"/>
                </a:solidFill>
              </a:rPr>
              <a:t>INNER JOIN</a:t>
            </a:r>
            <a:r>
              <a:rPr lang="en-US" sz="2800"/>
              <a:t> </a:t>
            </a:r>
            <a:r>
              <a:rPr lang="en-US" sz="2800">
                <a:solidFill>
                  <a:srgbClr val="008000"/>
                </a:solidFill>
              </a:rPr>
              <a:t>nhan_vien</a:t>
            </a:r>
            <a:r>
              <a:rPr lang="en-US" sz="2800"/>
              <a:t> </a:t>
            </a:r>
            <a:r>
              <a:rPr lang="en-US" sz="2800">
                <a:solidFill>
                  <a:srgbClr val="CC0066"/>
                </a:solidFill>
              </a:rPr>
              <a:t>NV</a:t>
            </a:r>
            <a:r>
              <a:rPr lang="en-US" sz="2800">
                <a:solidFill>
                  <a:srgbClr val="FF5A33"/>
                </a:solidFill>
              </a:rPr>
              <a:t>  </a:t>
            </a:r>
            <a:r>
              <a:rPr lang="en-US" sz="2800" smtClean="0">
                <a:solidFill>
                  <a:srgbClr val="FF0000"/>
                </a:solidFill>
              </a:rPr>
              <a:t>ON</a:t>
            </a:r>
            <a:r>
              <a:rPr lang="en-US" sz="2800" smtClean="0"/>
              <a:t>  </a:t>
            </a:r>
            <a:r>
              <a:rPr lang="en-US" sz="2800">
                <a:solidFill>
                  <a:srgbClr val="CC0066"/>
                </a:solidFill>
              </a:rPr>
              <a:t>PB</a:t>
            </a:r>
            <a:r>
              <a:rPr lang="en-US" sz="2800">
                <a:solidFill>
                  <a:srgbClr val="008000"/>
                </a:solidFill>
              </a:rPr>
              <a:t>.ma_pb</a:t>
            </a:r>
            <a:r>
              <a:rPr lang="en-US" sz="2800"/>
              <a:t> = </a:t>
            </a:r>
            <a:r>
              <a:rPr lang="en-US" sz="2800">
                <a:solidFill>
                  <a:srgbClr val="CC0066"/>
                </a:solidFill>
              </a:rPr>
              <a:t>NV</a:t>
            </a:r>
            <a:r>
              <a:rPr lang="en-US" sz="2800">
                <a:solidFill>
                  <a:srgbClr val="008000"/>
                </a:solidFill>
              </a:rPr>
              <a:t>.phg </a:t>
            </a:r>
            <a:r>
              <a:rPr lang="en-US" smtClean="0">
                <a:solidFill>
                  <a:srgbClr val="C00000"/>
                </a:solidFill>
              </a:rPr>
              <a:t>;</a:t>
            </a:r>
            <a:endParaRPr lang="en-US" sz="2000">
              <a:solidFill>
                <a:srgbClr val="008000"/>
              </a:solidFill>
            </a:endParaRPr>
          </a:p>
        </p:txBody>
      </p:sp>
      <p:sp>
        <p:nvSpPr>
          <p:cNvPr id="4" name="Slide Number Placeholder 3"/>
          <p:cNvSpPr>
            <a:spLocks noGrp="1"/>
          </p:cNvSpPr>
          <p:nvPr>
            <p:ph type="sldNum" sz="quarter" idx="12"/>
          </p:nvPr>
        </p:nvSpPr>
        <p:spPr/>
        <p:txBody>
          <a:bodyPr/>
          <a:lstStyle/>
          <a:p>
            <a:fld id="{8AACEE26-D979-411F-B229-D9F26BAEDF07}" type="slidenum">
              <a:rPr lang="en-US" smtClean="0"/>
              <a:t>12</a:t>
            </a:fld>
            <a:endParaRPr lang="en-US" dirty="0"/>
          </a:p>
        </p:txBody>
      </p:sp>
    </p:spTree>
    <p:extLst>
      <p:ext uri="{BB962C8B-B14F-4D97-AF65-F5344CB8AC3E}">
        <p14:creationId xmlns:p14="http://schemas.microsoft.com/office/powerpoint/2010/main" val="2403525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wd">
                                    <p:tmPct val="50000"/>
                                  </p:iterate>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(2)</a:t>
            </a:r>
          </a:p>
        </p:txBody>
      </p:sp>
      <p:sp>
        <p:nvSpPr>
          <p:cNvPr id="3" name="Content Placeholder 2"/>
          <p:cNvSpPr>
            <a:spLocks noGrp="1"/>
          </p:cNvSpPr>
          <p:nvPr>
            <p:ph idx="1"/>
          </p:nvPr>
        </p:nvSpPr>
        <p:spPr>
          <a:xfrm>
            <a:off x="609600" y="1066800"/>
            <a:ext cx="10972800" cy="5257800"/>
          </a:xfrm>
        </p:spPr>
        <p:txBody>
          <a:bodyPr>
            <a:normAutofit/>
          </a:bodyPr>
          <a:lstStyle/>
          <a:p>
            <a:pPr marL="342900" lvl="1" indent="-342900">
              <a:lnSpc>
                <a:spcPct val="120000"/>
              </a:lnSpc>
              <a:spcAft>
                <a:spcPts val="1200"/>
              </a:spcAft>
              <a:buBlip>
                <a:blip r:embed="rId2"/>
              </a:buBlip>
            </a:pPr>
            <a:r>
              <a:rPr lang="en-US" sz="2800">
                <a:solidFill>
                  <a:srgbClr val="953735"/>
                </a:solidFill>
              </a:rPr>
              <a:t>Sử dụng mệnh đề JOIN để hiển thị dữ liệu trong 3 bảng: NHAN_VIEN, DU_AN và QUANLY_DUAN</a:t>
            </a:r>
          </a:p>
          <a:p>
            <a:pPr indent="-3175">
              <a:lnSpc>
                <a:spcPct val="120000"/>
              </a:lnSpc>
              <a:spcBef>
                <a:spcPts val="1200"/>
              </a:spcBef>
              <a:buNone/>
            </a:pPr>
            <a:r>
              <a:rPr lang="en-US">
                <a:solidFill>
                  <a:srgbClr val="0000FF"/>
                </a:solidFill>
              </a:rPr>
              <a:t>SELECT</a:t>
            </a:r>
            <a:r>
              <a:rPr lang="en-US">
                <a:solidFill>
                  <a:srgbClr val="CC0066"/>
                </a:solidFill>
              </a:rPr>
              <a:t> DA.</a:t>
            </a:r>
            <a:r>
              <a:rPr lang="en-US">
                <a:solidFill>
                  <a:srgbClr val="008000"/>
                </a:solidFill>
              </a:rPr>
              <a:t>ma_duan, </a:t>
            </a:r>
            <a:r>
              <a:rPr lang="en-US">
                <a:solidFill>
                  <a:srgbClr val="CC0066"/>
                </a:solidFill>
              </a:rPr>
              <a:t>DA.</a:t>
            </a:r>
            <a:r>
              <a:rPr lang="en-US">
                <a:solidFill>
                  <a:srgbClr val="008000"/>
                </a:solidFill>
              </a:rPr>
              <a:t>ten_duan</a:t>
            </a:r>
            <a:r>
              <a:rPr lang="en-US">
                <a:solidFill>
                  <a:srgbClr val="00B050"/>
                </a:solidFill>
              </a:rPr>
              <a:t>, </a:t>
            </a:r>
            <a:r>
              <a:rPr lang="en-US">
                <a:solidFill>
                  <a:srgbClr val="CC0066"/>
                </a:solidFill>
              </a:rPr>
              <a:t>NV.</a:t>
            </a:r>
            <a:r>
              <a:rPr lang="en-US">
                <a:solidFill>
                  <a:srgbClr val="008000"/>
                </a:solidFill>
              </a:rPr>
              <a:t>ho_nv, </a:t>
            </a:r>
            <a:r>
              <a:rPr lang="en-US" smtClean="0">
                <a:solidFill>
                  <a:srgbClr val="CC0066"/>
                </a:solidFill>
              </a:rPr>
              <a:t>NV.</a:t>
            </a:r>
            <a:r>
              <a:rPr lang="en-US" smtClean="0">
                <a:solidFill>
                  <a:srgbClr val="008000"/>
                </a:solidFill>
              </a:rPr>
              <a:t>ten_nv</a:t>
            </a:r>
            <a:r>
              <a:rPr lang="en-US">
                <a:solidFill>
                  <a:srgbClr val="008000"/>
                </a:solidFill>
              </a:rPr>
              <a:t>, </a:t>
            </a:r>
            <a:r>
              <a:rPr lang="en-US" smtClean="0">
                <a:solidFill>
                  <a:srgbClr val="008000"/>
                </a:solidFill>
              </a:rPr>
              <a:t>	</a:t>
            </a:r>
            <a:r>
              <a:rPr lang="en-US" smtClean="0">
                <a:solidFill>
                  <a:srgbClr val="CC0066"/>
                </a:solidFill>
              </a:rPr>
              <a:t>QL.</a:t>
            </a:r>
            <a:r>
              <a:rPr lang="en-US" smtClean="0">
                <a:solidFill>
                  <a:srgbClr val="008000"/>
                </a:solidFill>
              </a:rPr>
              <a:t>ngay_tham_gia</a:t>
            </a:r>
            <a:r>
              <a:rPr lang="en-US">
                <a:solidFill>
                  <a:srgbClr val="00B050"/>
                </a:solidFill>
              </a:rPr>
              <a:t>, </a:t>
            </a:r>
            <a:r>
              <a:rPr lang="en-US">
                <a:solidFill>
                  <a:srgbClr val="CC0066"/>
                </a:solidFill>
              </a:rPr>
              <a:t>QL.</a:t>
            </a:r>
            <a:r>
              <a:rPr lang="en-US">
                <a:solidFill>
                  <a:srgbClr val="008000"/>
                </a:solidFill>
              </a:rPr>
              <a:t>ngay_ket_thuc</a:t>
            </a:r>
          </a:p>
          <a:p>
            <a:pPr indent="-3175">
              <a:lnSpc>
                <a:spcPct val="120000"/>
              </a:lnSpc>
              <a:buNone/>
            </a:pPr>
            <a:r>
              <a:rPr lang="en-US">
                <a:solidFill>
                  <a:srgbClr val="CC0066"/>
                </a:solidFill>
              </a:rPr>
              <a:t>	</a:t>
            </a:r>
            <a:r>
              <a:rPr lang="en-US">
                <a:solidFill>
                  <a:srgbClr val="0000FF"/>
                </a:solidFill>
              </a:rPr>
              <a:t>FROM</a:t>
            </a:r>
            <a:r>
              <a:rPr lang="en-US">
                <a:solidFill>
                  <a:srgbClr val="C00000"/>
                </a:solidFill>
              </a:rPr>
              <a:t> ((</a:t>
            </a:r>
            <a:r>
              <a:rPr lang="en-US">
                <a:solidFill>
                  <a:srgbClr val="008000"/>
                </a:solidFill>
              </a:rPr>
              <a:t>nhan_vien </a:t>
            </a:r>
            <a:r>
              <a:rPr lang="en-US">
                <a:solidFill>
                  <a:srgbClr val="CC0066"/>
                </a:solidFill>
              </a:rPr>
              <a:t>NV </a:t>
            </a:r>
            <a:r>
              <a:rPr lang="en-US">
                <a:solidFill>
                  <a:srgbClr val="FF0000"/>
                </a:solidFill>
              </a:rPr>
              <a:t>INNER JOIN</a:t>
            </a:r>
            <a:r>
              <a:rPr lang="en-US">
                <a:solidFill>
                  <a:srgbClr val="008000"/>
                </a:solidFill>
              </a:rPr>
              <a:t> quanly_duan </a:t>
            </a:r>
            <a:r>
              <a:rPr lang="en-US">
                <a:solidFill>
                  <a:srgbClr val="CC0066"/>
                </a:solidFill>
              </a:rPr>
              <a:t>QL </a:t>
            </a:r>
            <a:br>
              <a:rPr lang="en-US">
                <a:solidFill>
                  <a:srgbClr val="CC0066"/>
                </a:solidFill>
              </a:rPr>
            </a:br>
            <a:r>
              <a:rPr lang="en-US" smtClean="0">
                <a:solidFill>
                  <a:srgbClr val="CC0066"/>
                </a:solidFill>
              </a:rPr>
              <a:t>	</a:t>
            </a:r>
            <a:r>
              <a:rPr lang="en-US" smtClean="0">
                <a:solidFill>
                  <a:srgbClr val="FF0000"/>
                </a:solidFill>
              </a:rPr>
              <a:t>ON </a:t>
            </a:r>
            <a:r>
              <a:rPr lang="en-US">
                <a:solidFill>
                  <a:srgbClr val="CC0066"/>
                </a:solidFill>
              </a:rPr>
              <a:t>NV</a:t>
            </a:r>
            <a:r>
              <a:rPr lang="en-US">
                <a:solidFill>
                  <a:srgbClr val="C00000"/>
                </a:solidFill>
              </a:rPr>
              <a:t>.id_nhanvien = </a:t>
            </a:r>
            <a:r>
              <a:rPr lang="en-US">
                <a:solidFill>
                  <a:srgbClr val="CC0066"/>
                </a:solidFill>
              </a:rPr>
              <a:t>QL</a:t>
            </a:r>
            <a:r>
              <a:rPr lang="en-US">
                <a:solidFill>
                  <a:srgbClr val="C00000"/>
                </a:solidFill>
              </a:rPr>
              <a:t>.ma_nhanvien) </a:t>
            </a:r>
          </a:p>
          <a:p>
            <a:pPr indent="-3175">
              <a:lnSpc>
                <a:spcPct val="120000"/>
              </a:lnSpc>
              <a:buNone/>
            </a:pPr>
            <a:r>
              <a:rPr lang="en-US" smtClean="0">
                <a:solidFill>
                  <a:srgbClr val="FF0000"/>
                </a:solidFill>
              </a:rPr>
              <a:t>		INNER </a:t>
            </a:r>
            <a:r>
              <a:rPr lang="en-US">
                <a:solidFill>
                  <a:srgbClr val="FF0000"/>
                </a:solidFill>
              </a:rPr>
              <a:t>JOIN</a:t>
            </a:r>
            <a:r>
              <a:rPr lang="en-US">
                <a:solidFill>
                  <a:srgbClr val="C00000"/>
                </a:solidFill>
              </a:rPr>
              <a:t> </a:t>
            </a:r>
            <a:r>
              <a:rPr lang="en-US">
                <a:solidFill>
                  <a:srgbClr val="008000"/>
                </a:solidFill>
              </a:rPr>
              <a:t>du_an </a:t>
            </a:r>
            <a:r>
              <a:rPr lang="en-US">
                <a:solidFill>
                  <a:srgbClr val="CC0066"/>
                </a:solidFill>
              </a:rPr>
              <a:t>DA </a:t>
            </a:r>
            <a:r>
              <a:rPr lang="en-US">
                <a:solidFill>
                  <a:srgbClr val="FF0000"/>
                </a:solidFill>
              </a:rPr>
              <a:t>ON </a:t>
            </a:r>
            <a:r>
              <a:rPr lang="en-US">
                <a:solidFill>
                  <a:srgbClr val="CC0066"/>
                </a:solidFill>
              </a:rPr>
              <a:t>DA</a:t>
            </a:r>
            <a:r>
              <a:rPr lang="en-US">
                <a:solidFill>
                  <a:srgbClr val="C00000"/>
                </a:solidFill>
              </a:rPr>
              <a:t>.ma_duan = </a:t>
            </a:r>
            <a:r>
              <a:rPr lang="en-US">
                <a:solidFill>
                  <a:srgbClr val="CC0066"/>
                </a:solidFill>
              </a:rPr>
              <a:t>QL</a:t>
            </a:r>
            <a:r>
              <a:rPr lang="en-US">
                <a:solidFill>
                  <a:srgbClr val="C00000"/>
                </a:solidFill>
              </a:rPr>
              <a:t>.ma_duan);</a:t>
            </a:r>
            <a:endParaRPr lang="en-US">
              <a:solidFill>
                <a:srgbClr val="953735"/>
              </a:solidFill>
            </a:endParaRPr>
          </a:p>
        </p:txBody>
      </p:sp>
      <p:sp>
        <p:nvSpPr>
          <p:cNvPr id="5" name="Slide Number Placeholder 4"/>
          <p:cNvSpPr>
            <a:spLocks noGrp="1"/>
          </p:cNvSpPr>
          <p:nvPr>
            <p:ph type="sldNum" sz="quarter" idx="12"/>
          </p:nvPr>
        </p:nvSpPr>
        <p:spPr/>
        <p:txBody>
          <a:bodyPr/>
          <a:lstStyle/>
          <a:p>
            <a:fld id="{8AACEE26-D979-411F-B229-D9F26BAEDF07}" type="slidenum">
              <a:rPr lang="en-US" smtClean="0"/>
              <a:t>13</a:t>
            </a:fld>
            <a:endParaRPr lang="en-US" dirty="0"/>
          </a:p>
        </p:txBody>
      </p:sp>
    </p:spTree>
    <p:extLst>
      <p:ext uri="{BB962C8B-B14F-4D97-AF65-F5344CB8AC3E}">
        <p14:creationId xmlns:p14="http://schemas.microsoft.com/office/powerpoint/2010/main" val="36302956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wd">
                                    <p:tmPct val="5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250"/>
                                        <p:tgtEl>
                                          <p:spTgt spid="3">
                                            <p:txEl>
                                              <p:pRg st="1" end="1"/>
                                            </p:txEl>
                                          </p:spTgt>
                                        </p:tgtEl>
                                      </p:cBhvr>
                                    </p:animEffect>
                                  </p:childTnLst>
                                </p:cTn>
                              </p:par>
                            </p:childTnLst>
                          </p:cTn>
                        </p:par>
                        <p:par>
                          <p:cTn id="8" fill="hold">
                            <p:stCondLst>
                              <p:cond delay="1625"/>
                            </p:stCondLst>
                            <p:childTnLst>
                              <p:par>
                                <p:cTn id="9" presetID="22" presetClass="entr" presetSubtype="8" fill="hold" nodeType="afterEffect">
                                  <p:stCondLst>
                                    <p:cond delay="0"/>
                                  </p:stCondLst>
                                  <p:iterate type="wd">
                                    <p:tmPct val="50000"/>
                                  </p:iterate>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250"/>
                                        <p:tgtEl>
                                          <p:spTgt spid="3">
                                            <p:txEl>
                                              <p:pRg st="2" end="2"/>
                                            </p:txEl>
                                          </p:spTgt>
                                        </p:tgtEl>
                                      </p:cBhvr>
                                    </p:animEffect>
                                  </p:childTnLst>
                                </p:cTn>
                              </p:par>
                            </p:childTnLst>
                          </p:cTn>
                        </p:par>
                        <p:par>
                          <p:cTn id="12" fill="hold">
                            <p:stCondLst>
                              <p:cond delay="3375"/>
                            </p:stCondLst>
                            <p:childTnLst>
                              <p:par>
                                <p:cTn id="13" presetID="22" presetClass="entr" presetSubtype="8" fill="hold" nodeType="afterEffect">
                                  <p:stCondLst>
                                    <p:cond delay="0"/>
                                  </p:stCondLst>
                                  <p:iterate type="wd">
                                    <p:tmPct val="50000"/>
                                  </p:iterate>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 sánh inner join với phép tích</a:t>
            </a:r>
          </a:p>
        </p:txBody>
      </p:sp>
      <p:sp>
        <p:nvSpPr>
          <p:cNvPr id="3" name="Content Placeholder 2"/>
          <p:cNvSpPr>
            <a:spLocks noGrp="1"/>
          </p:cNvSpPr>
          <p:nvPr>
            <p:ph idx="1"/>
          </p:nvPr>
        </p:nvSpPr>
        <p:spPr>
          <a:xfrm>
            <a:off x="609600" y="1066800"/>
            <a:ext cx="10972800" cy="5410200"/>
          </a:xfrm>
        </p:spPr>
        <p:txBody>
          <a:bodyPr>
            <a:normAutofit/>
          </a:bodyPr>
          <a:lstStyle/>
          <a:p>
            <a:pPr marL="342900" lvl="1" indent="-342900">
              <a:lnSpc>
                <a:spcPct val="110000"/>
              </a:lnSpc>
              <a:spcBef>
                <a:spcPts val="1200"/>
              </a:spcBef>
              <a:spcAft>
                <a:spcPts val="1200"/>
              </a:spcAft>
              <a:buBlip>
                <a:blip r:embed="rId2"/>
              </a:buBlip>
            </a:pPr>
            <a:r>
              <a:rPr lang="en-US" sz="2800">
                <a:solidFill>
                  <a:srgbClr val="953735"/>
                </a:solidFill>
              </a:rPr>
              <a:t>Phép tích sẽ nhân số lượng bản ghi 2 bảng, sau đó loại bỏ các bản ghi không thoã mãn điều kiện</a:t>
            </a:r>
          </a:p>
          <a:p>
            <a:pPr lvl="1">
              <a:lnSpc>
                <a:spcPct val="120000"/>
              </a:lnSpc>
              <a:spcBef>
                <a:spcPts val="1200"/>
              </a:spcBef>
              <a:spcAft>
                <a:spcPts val="1200"/>
              </a:spcAft>
              <a:buBlip>
                <a:blip r:embed="rId3"/>
              </a:buBlip>
            </a:pPr>
            <a:r>
              <a:rPr lang="en-US" sz="2800"/>
              <a:t>Ví dụ: Bảng </a:t>
            </a:r>
            <a:r>
              <a:rPr lang="en-US" sz="2800" smtClean="0"/>
              <a:t>PB </a:t>
            </a:r>
            <a:r>
              <a:rPr lang="en-US" sz="2800"/>
              <a:t>có 3 bản ghi, bảng </a:t>
            </a:r>
            <a:r>
              <a:rPr lang="en-US" sz="2800" smtClean="0"/>
              <a:t>NV </a:t>
            </a:r>
            <a:r>
              <a:rPr lang="en-US" sz="2800"/>
              <a:t>có 4 bản ghi -&gt; tích sẽ cho ra 12 bản ghi, sau đó sẽ loại bỏ các bản ghi không </a:t>
            </a:r>
            <a:r>
              <a:rPr lang="en-US" sz="2800" smtClean="0"/>
              <a:t>thỏa </a:t>
            </a:r>
            <a:r>
              <a:rPr lang="en-US" sz="2800"/>
              <a:t>mãn điều kiện: </a:t>
            </a:r>
            <a:r>
              <a:rPr lang="en-US" sz="2800" smtClean="0">
                <a:solidFill>
                  <a:srgbClr val="FF5A33"/>
                </a:solidFill>
              </a:rPr>
              <a:t>PB</a:t>
            </a:r>
            <a:r>
              <a:rPr lang="en-US" sz="2800" smtClean="0">
                <a:solidFill>
                  <a:srgbClr val="008000"/>
                </a:solidFill>
              </a:rPr>
              <a:t>.MA_PB</a:t>
            </a:r>
            <a:r>
              <a:rPr lang="en-US" sz="2800" smtClean="0"/>
              <a:t> </a:t>
            </a:r>
            <a:r>
              <a:rPr lang="en-US" sz="2800"/>
              <a:t>= </a:t>
            </a:r>
            <a:r>
              <a:rPr lang="en-US" sz="2800" smtClean="0">
                <a:solidFill>
                  <a:srgbClr val="FF5A33"/>
                </a:solidFill>
              </a:rPr>
              <a:t>NV</a:t>
            </a:r>
            <a:r>
              <a:rPr lang="en-US" sz="2800" smtClean="0">
                <a:solidFill>
                  <a:srgbClr val="008000"/>
                </a:solidFill>
              </a:rPr>
              <a:t>.PHG</a:t>
            </a:r>
            <a:endParaRPr lang="en-US" sz="2800"/>
          </a:p>
          <a:p>
            <a:pPr marL="342900" lvl="1" indent="-342900">
              <a:lnSpc>
                <a:spcPct val="110000"/>
              </a:lnSpc>
              <a:spcBef>
                <a:spcPts val="1200"/>
              </a:spcBef>
              <a:spcAft>
                <a:spcPts val="1200"/>
              </a:spcAft>
              <a:buBlip>
                <a:blip r:embed="rId2"/>
              </a:buBlip>
            </a:pPr>
            <a:r>
              <a:rPr lang="en-US" sz="2800">
                <a:solidFill>
                  <a:srgbClr val="953735"/>
                </a:solidFill>
              </a:rPr>
              <a:t>Với</a:t>
            </a:r>
            <a:r>
              <a:rPr lang="en-US"/>
              <a:t> </a:t>
            </a:r>
            <a:r>
              <a:rPr lang="en-US">
                <a:solidFill>
                  <a:srgbClr val="FF0000"/>
                </a:solidFill>
              </a:rPr>
              <a:t>INNER JOIN </a:t>
            </a:r>
            <a:r>
              <a:rPr lang="en-US" sz="2800">
                <a:solidFill>
                  <a:srgbClr val="953735"/>
                </a:solidFill>
              </a:rPr>
              <a:t>thì trong quá trình thực hiện tích 2 bảng nó sẽ kiểm tra điều kiện ở </a:t>
            </a:r>
            <a:r>
              <a:rPr lang="en-US">
                <a:solidFill>
                  <a:srgbClr val="FF0000"/>
                </a:solidFill>
              </a:rPr>
              <a:t>ON</a:t>
            </a:r>
            <a:r>
              <a:rPr lang="en-US"/>
              <a:t> </a:t>
            </a:r>
            <a:r>
              <a:rPr lang="en-US" sz="2800">
                <a:solidFill>
                  <a:srgbClr val="953735"/>
                </a:solidFill>
              </a:rPr>
              <a:t>luôn, nếu đúng thì chọn, sai thì bỏ qua.</a:t>
            </a:r>
          </a:p>
          <a:p>
            <a:pPr marL="342900" lvl="1" indent="-342900">
              <a:lnSpc>
                <a:spcPct val="110000"/>
              </a:lnSpc>
              <a:spcBef>
                <a:spcPts val="1200"/>
              </a:spcBef>
              <a:spcAft>
                <a:spcPts val="1200"/>
              </a:spcAft>
              <a:buBlip>
                <a:blip r:embed="rId2"/>
              </a:buBlip>
            </a:pPr>
            <a:r>
              <a:rPr lang="en-US" sz="2800">
                <a:solidFill>
                  <a:srgbClr val="953735"/>
                </a:solidFill>
              </a:rPr>
              <a:t>Như vậy xét về tốc độ truy vấn thì trường hợp sử dụng</a:t>
            </a:r>
            <a:r>
              <a:rPr lang="en-US">
                <a:solidFill>
                  <a:srgbClr val="953735"/>
                </a:solidFill>
              </a:rPr>
              <a:t> </a:t>
            </a:r>
            <a:r>
              <a:rPr lang="en-US">
                <a:solidFill>
                  <a:srgbClr val="FF0000"/>
                </a:solidFill>
              </a:rPr>
              <a:t>INNER JOIN</a:t>
            </a:r>
            <a:r>
              <a:rPr lang="en-US"/>
              <a:t> </a:t>
            </a:r>
            <a:r>
              <a:rPr lang="en-US" sz="2800">
                <a:solidFill>
                  <a:srgbClr val="953735"/>
                </a:solidFill>
              </a:rPr>
              <a:t>sẽ nhanh hơn rất nhiều so với sử dụng phép tích</a:t>
            </a:r>
          </a:p>
        </p:txBody>
      </p:sp>
      <p:sp>
        <p:nvSpPr>
          <p:cNvPr id="4" name="Slide Number Placeholder 3"/>
          <p:cNvSpPr>
            <a:spLocks noGrp="1"/>
          </p:cNvSpPr>
          <p:nvPr>
            <p:ph type="sldNum" sz="quarter" idx="12"/>
          </p:nvPr>
        </p:nvSpPr>
        <p:spPr/>
        <p:txBody>
          <a:bodyPr/>
          <a:lstStyle/>
          <a:p>
            <a:fld id="{8AACEE26-D979-411F-B229-D9F26BAEDF07}" type="slidenum">
              <a:rPr lang="en-US" smtClean="0"/>
              <a:t>14</a:t>
            </a:fld>
            <a:endParaRPr lang="en-US" dirty="0"/>
          </a:p>
        </p:txBody>
      </p:sp>
    </p:spTree>
    <p:extLst>
      <p:ext uri="{BB962C8B-B14F-4D97-AF65-F5344CB8AC3E}">
        <p14:creationId xmlns:p14="http://schemas.microsoft.com/office/powerpoint/2010/main" val="2886918090"/>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Câu hỏi thực hành</a:t>
            </a:r>
            <a:endParaRPr lang="en-US"/>
          </a:p>
        </p:txBody>
      </p:sp>
      <p:sp>
        <p:nvSpPr>
          <p:cNvPr id="3" name="Content Placeholder 2"/>
          <p:cNvSpPr>
            <a:spLocks noGrp="1"/>
          </p:cNvSpPr>
          <p:nvPr>
            <p:ph idx="1"/>
          </p:nvPr>
        </p:nvSpPr>
        <p:spPr>
          <a:xfrm>
            <a:off x="685800" y="1066800"/>
            <a:ext cx="10896600" cy="5257800"/>
          </a:xfrm>
        </p:spPr>
        <p:txBody>
          <a:bodyPr>
            <a:normAutofit lnSpcReduction="10000"/>
          </a:bodyPr>
          <a:lstStyle/>
          <a:p>
            <a:pPr marL="342900" lvl="1" indent="-342900">
              <a:lnSpc>
                <a:spcPct val="120000"/>
              </a:lnSpc>
              <a:buBlip>
                <a:blip r:embed="rId2"/>
              </a:buBlip>
            </a:pPr>
            <a:r>
              <a:rPr lang="en-US" sz="2800">
                <a:solidFill>
                  <a:srgbClr val="953735"/>
                </a:solidFill>
              </a:rPr>
              <a:t>Sử dụng JOIN hoặc phép tích để hiển thị thông tin của 4 bảng gồm: họ và tên nhân viên, lương, tên phòng ban mà nhân viên thuộc về, tên dự án, ngày bắt đầu tham gia vào dự án và số giờ đã làm</a:t>
            </a:r>
          </a:p>
          <a:p>
            <a:pPr indent="-3175">
              <a:lnSpc>
                <a:spcPct val="130000"/>
              </a:lnSpc>
              <a:spcBef>
                <a:spcPts val="1200"/>
              </a:spcBef>
              <a:buNone/>
            </a:pPr>
            <a:r>
              <a:rPr lang="en-US">
                <a:solidFill>
                  <a:srgbClr val="0000FF"/>
                </a:solidFill>
              </a:rPr>
              <a:t>SELECT</a:t>
            </a:r>
            <a:r>
              <a:rPr lang="en-US">
                <a:solidFill>
                  <a:srgbClr val="CC0066"/>
                </a:solidFill>
              </a:rPr>
              <a:t> </a:t>
            </a:r>
            <a:r>
              <a:rPr lang="en-US" smtClean="0"/>
              <a:t>Concat(</a:t>
            </a:r>
            <a:r>
              <a:rPr lang="en-US" smtClean="0">
                <a:solidFill>
                  <a:srgbClr val="CC0066"/>
                </a:solidFill>
              </a:rPr>
              <a:t>NV.</a:t>
            </a:r>
            <a:r>
              <a:rPr lang="en-US" smtClean="0">
                <a:solidFill>
                  <a:srgbClr val="008000"/>
                </a:solidFill>
              </a:rPr>
              <a:t>ho_nv,’ ’,</a:t>
            </a:r>
            <a:r>
              <a:rPr lang="en-US" smtClean="0">
                <a:solidFill>
                  <a:srgbClr val="CC0066"/>
                </a:solidFill>
              </a:rPr>
              <a:t>NV.</a:t>
            </a:r>
            <a:r>
              <a:rPr lang="en-US" smtClean="0">
                <a:solidFill>
                  <a:srgbClr val="008000"/>
                </a:solidFill>
              </a:rPr>
              <a:t>ten_nv</a:t>
            </a:r>
            <a:r>
              <a:rPr lang="en-US" smtClean="0"/>
              <a:t>)</a:t>
            </a:r>
            <a:r>
              <a:rPr lang="en-US" smtClean="0">
                <a:solidFill>
                  <a:srgbClr val="008000"/>
                </a:solidFill>
              </a:rPr>
              <a:t> </a:t>
            </a:r>
            <a:r>
              <a:rPr lang="en-US" smtClean="0">
                <a:solidFill>
                  <a:srgbClr val="FF0000"/>
                </a:solidFill>
              </a:rPr>
              <a:t>AS</a:t>
            </a:r>
            <a:r>
              <a:rPr lang="en-US" smtClean="0">
                <a:solidFill>
                  <a:srgbClr val="008000"/>
                </a:solidFill>
              </a:rPr>
              <a:t> ‘Họ và tên’, </a:t>
            </a:r>
            <a:r>
              <a:rPr lang="en-US" smtClean="0">
                <a:solidFill>
                  <a:srgbClr val="CC0066"/>
                </a:solidFill>
              </a:rPr>
              <a:t>NV.</a:t>
            </a:r>
            <a:r>
              <a:rPr lang="en-US" smtClean="0">
                <a:solidFill>
                  <a:srgbClr val="008000"/>
                </a:solidFill>
              </a:rPr>
              <a:t>luong, </a:t>
            </a:r>
            <a:r>
              <a:rPr lang="en-US" smtClean="0">
                <a:solidFill>
                  <a:srgbClr val="CC0066"/>
                </a:solidFill>
              </a:rPr>
              <a:t>PB.</a:t>
            </a:r>
            <a:r>
              <a:rPr lang="en-US" smtClean="0">
                <a:solidFill>
                  <a:srgbClr val="008000"/>
                </a:solidFill>
              </a:rPr>
              <a:t>ten_pb</a:t>
            </a:r>
            <a:r>
              <a:rPr lang="en-US" smtClean="0">
                <a:solidFill>
                  <a:srgbClr val="00B050"/>
                </a:solidFill>
              </a:rPr>
              <a:t>,</a:t>
            </a:r>
            <a:r>
              <a:rPr lang="en-US">
                <a:solidFill>
                  <a:srgbClr val="CC0066"/>
                </a:solidFill>
              </a:rPr>
              <a:t> </a:t>
            </a:r>
            <a:r>
              <a:rPr lang="en-US" smtClean="0">
                <a:solidFill>
                  <a:srgbClr val="CC0066"/>
                </a:solidFill>
              </a:rPr>
              <a:t>DA.</a:t>
            </a:r>
            <a:r>
              <a:rPr lang="en-US" smtClean="0">
                <a:solidFill>
                  <a:srgbClr val="008000"/>
                </a:solidFill>
              </a:rPr>
              <a:t>ten_duan</a:t>
            </a:r>
            <a:r>
              <a:rPr lang="en-US">
                <a:solidFill>
                  <a:srgbClr val="00B050"/>
                </a:solidFill>
              </a:rPr>
              <a:t>,</a:t>
            </a:r>
            <a:r>
              <a:rPr lang="en-US" smtClean="0">
                <a:solidFill>
                  <a:srgbClr val="00B050"/>
                </a:solidFill>
              </a:rPr>
              <a:t> </a:t>
            </a:r>
            <a:r>
              <a:rPr lang="en-US" smtClean="0">
                <a:solidFill>
                  <a:srgbClr val="CC0066"/>
                </a:solidFill>
              </a:rPr>
              <a:t>QL.</a:t>
            </a:r>
            <a:r>
              <a:rPr lang="en-US" smtClean="0">
                <a:solidFill>
                  <a:srgbClr val="008000"/>
                </a:solidFill>
              </a:rPr>
              <a:t>ngay_tham_gia</a:t>
            </a:r>
            <a:r>
              <a:rPr lang="en-US">
                <a:solidFill>
                  <a:srgbClr val="00B050"/>
                </a:solidFill>
              </a:rPr>
              <a:t>, </a:t>
            </a:r>
            <a:r>
              <a:rPr lang="en-US" smtClean="0">
                <a:solidFill>
                  <a:srgbClr val="CC0066"/>
                </a:solidFill>
              </a:rPr>
              <a:t>QL.</a:t>
            </a:r>
            <a:r>
              <a:rPr lang="en-US" smtClean="0">
                <a:solidFill>
                  <a:srgbClr val="008000"/>
                </a:solidFill>
              </a:rPr>
              <a:t>so_gio</a:t>
            </a:r>
            <a:br>
              <a:rPr lang="en-US" smtClean="0">
                <a:solidFill>
                  <a:srgbClr val="008000"/>
                </a:solidFill>
              </a:rPr>
            </a:br>
            <a:r>
              <a:rPr lang="en-US" smtClean="0">
                <a:solidFill>
                  <a:srgbClr val="0000FF"/>
                </a:solidFill>
              </a:rPr>
              <a:t>FROM</a:t>
            </a:r>
            <a:r>
              <a:rPr lang="en-US" smtClean="0">
                <a:solidFill>
                  <a:srgbClr val="C00000"/>
                </a:solidFill>
              </a:rPr>
              <a:t> (((</a:t>
            </a:r>
            <a:r>
              <a:rPr lang="en-US" smtClean="0">
                <a:solidFill>
                  <a:srgbClr val="008000"/>
                </a:solidFill>
              </a:rPr>
              <a:t>phong_ban </a:t>
            </a:r>
            <a:r>
              <a:rPr lang="en-US" smtClean="0">
                <a:solidFill>
                  <a:srgbClr val="CC0066"/>
                </a:solidFill>
              </a:rPr>
              <a:t>PB </a:t>
            </a:r>
            <a:r>
              <a:rPr lang="en-US">
                <a:solidFill>
                  <a:srgbClr val="FF0000"/>
                </a:solidFill>
              </a:rPr>
              <a:t>INNER JOIN </a:t>
            </a:r>
            <a:r>
              <a:rPr lang="en-US" smtClean="0">
                <a:solidFill>
                  <a:srgbClr val="008000"/>
                </a:solidFill>
              </a:rPr>
              <a:t>nhan_vien </a:t>
            </a:r>
            <a:r>
              <a:rPr lang="en-US" smtClean="0">
                <a:solidFill>
                  <a:srgbClr val="CC0066"/>
                </a:solidFill>
              </a:rPr>
              <a:t>NV </a:t>
            </a:r>
            <a:br>
              <a:rPr lang="en-US" smtClean="0">
                <a:solidFill>
                  <a:srgbClr val="CC0066"/>
                </a:solidFill>
              </a:rPr>
            </a:br>
            <a:r>
              <a:rPr lang="en-US" smtClean="0">
                <a:solidFill>
                  <a:srgbClr val="FF0000"/>
                </a:solidFill>
              </a:rPr>
              <a:t>ON </a:t>
            </a:r>
            <a:r>
              <a:rPr lang="en-US" smtClean="0">
                <a:solidFill>
                  <a:srgbClr val="CC0066"/>
                </a:solidFill>
              </a:rPr>
              <a:t>PB</a:t>
            </a:r>
            <a:r>
              <a:rPr lang="en-US" smtClean="0">
                <a:solidFill>
                  <a:srgbClr val="C00000"/>
                </a:solidFill>
              </a:rPr>
              <a:t>.</a:t>
            </a:r>
            <a:r>
              <a:rPr lang="en-US" smtClean="0">
                <a:solidFill>
                  <a:srgbClr val="008000"/>
                </a:solidFill>
              </a:rPr>
              <a:t>Ma_pb</a:t>
            </a:r>
            <a:r>
              <a:rPr lang="en-US" smtClean="0">
                <a:solidFill>
                  <a:srgbClr val="C00000"/>
                </a:solidFill>
              </a:rPr>
              <a:t> </a:t>
            </a:r>
            <a:r>
              <a:rPr lang="en-US">
                <a:solidFill>
                  <a:srgbClr val="C00000"/>
                </a:solidFill>
              </a:rPr>
              <a:t>= </a:t>
            </a:r>
            <a:r>
              <a:rPr lang="en-US" smtClean="0">
                <a:solidFill>
                  <a:srgbClr val="CC0066"/>
                </a:solidFill>
              </a:rPr>
              <a:t>NV</a:t>
            </a:r>
            <a:r>
              <a:rPr lang="en-US" smtClean="0">
                <a:solidFill>
                  <a:srgbClr val="C00000"/>
                </a:solidFill>
              </a:rPr>
              <a:t>.</a:t>
            </a:r>
            <a:r>
              <a:rPr lang="en-US" smtClean="0">
                <a:solidFill>
                  <a:srgbClr val="008000"/>
                </a:solidFill>
              </a:rPr>
              <a:t>pgh</a:t>
            </a:r>
            <a:r>
              <a:rPr lang="en-US" smtClean="0">
                <a:solidFill>
                  <a:srgbClr val="C00000"/>
                </a:solidFill>
              </a:rPr>
              <a:t>) </a:t>
            </a:r>
            <a:r>
              <a:rPr lang="en-US" smtClean="0">
                <a:solidFill>
                  <a:srgbClr val="FF0000"/>
                </a:solidFill>
              </a:rPr>
              <a:t>INNER </a:t>
            </a:r>
            <a:r>
              <a:rPr lang="en-US">
                <a:solidFill>
                  <a:srgbClr val="FF0000"/>
                </a:solidFill>
              </a:rPr>
              <a:t>JOIN</a:t>
            </a:r>
            <a:r>
              <a:rPr lang="en-US">
                <a:solidFill>
                  <a:srgbClr val="008000"/>
                </a:solidFill>
              </a:rPr>
              <a:t> quanly_duan </a:t>
            </a:r>
            <a:r>
              <a:rPr lang="en-US" smtClean="0">
                <a:solidFill>
                  <a:srgbClr val="CC0066"/>
                </a:solidFill>
              </a:rPr>
              <a:t>QL </a:t>
            </a:r>
            <a:r>
              <a:rPr lang="en-US">
                <a:solidFill>
                  <a:srgbClr val="FF0000"/>
                </a:solidFill>
              </a:rPr>
              <a:t>ON </a:t>
            </a:r>
            <a:r>
              <a:rPr lang="en-US" smtClean="0">
                <a:solidFill>
                  <a:srgbClr val="CC0066"/>
                </a:solidFill>
              </a:rPr>
              <a:t>NV</a:t>
            </a:r>
            <a:r>
              <a:rPr lang="en-US" smtClean="0">
                <a:solidFill>
                  <a:srgbClr val="C00000"/>
                </a:solidFill>
              </a:rPr>
              <a:t>.</a:t>
            </a:r>
            <a:r>
              <a:rPr lang="en-US" smtClean="0">
                <a:solidFill>
                  <a:srgbClr val="008000"/>
                </a:solidFill>
              </a:rPr>
              <a:t>id_nhanvien</a:t>
            </a:r>
            <a:r>
              <a:rPr lang="en-US" smtClean="0">
                <a:solidFill>
                  <a:srgbClr val="C00000"/>
                </a:solidFill>
              </a:rPr>
              <a:t> </a:t>
            </a:r>
            <a:r>
              <a:rPr lang="en-US">
                <a:solidFill>
                  <a:srgbClr val="C00000"/>
                </a:solidFill>
              </a:rPr>
              <a:t>= </a:t>
            </a:r>
            <a:r>
              <a:rPr lang="en-US" smtClean="0">
                <a:solidFill>
                  <a:srgbClr val="CC0066"/>
                </a:solidFill>
              </a:rPr>
              <a:t>QL</a:t>
            </a:r>
            <a:r>
              <a:rPr lang="en-US" smtClean="0">
                <a:solidFill>
                  <a:srgbClr val="C00000"/>
                </a:solidFill>
              </a:rPr>
              <a:t>.</a:t>
            </a:r>
            <a:r>
              <a:rPr lang="en-US" smtClean="0">
                <a:solidFill>
                  <a:srgbClr val="008000"/>
                </a:solidFill>
              </a:rPr>
              <a:t>ma_nhanvien</a:t>
            </a:r>
            <a:r>
              <a:rPr lang="en-US">
                <a:solidFill>
                  <a:srgbClr val="C00000"/>
                </a:solidFill>
              </a:rPr>
              <a:t>) </a:t>
            </a:r>
            <a:r>
              <a:rPr lang="en-US" smtClean="0">
                <a:solidFill>
                  <a:srgbClr val="FF0000"/>
                </a:solidFill>
              </a:rPr>
              <a:t>INNER </a:t>
            </a:r>
            <a:r>
              <a:rPr lang="en-US">
                <a:solidFill>
                  <a:srgbClr val="FF0000"/>
                </a:solidFill>
              </a:rPr>
              <a:t>JOIN</a:t>
            </a:r>
            <a:r>
              <a:rPr lang="en-US">
                <a:solidFill>
                  <a:srgbClr val="C00000"/>
                </a:solidFill>
              </a:rPr>
              <a:t> </a:t>
            </a:r>
            <a:r>
              <a:rPr lang="en-US">
                <a:solidFill>
                  <a:srgbClr val="008000"/>
                </a:solidFill>
              </a:rPr>
              <a:t>du_an </a:t>
            </a:r>
            <a:r>
              <a:rPr lang="en-US" smtClean="0">
                <a:solidFill>
                  <a:srgbClr val="CC0066"/>
                </a:solidFill>
              </a:rPr>
              <a:t>DA </a:t>
            </a:r>
            <a:r>
              <a:rPr lang="en-US">
                <a:solidFill>
                  <a:srgbClr val="FF0000"/>
                </a:solidFill>
              </a:rPr>
              <a:t>ON </a:t>
            </a:r>
            <a:r>
              <a:rPr lang="en-US" smtClean="0">
                <a:solidFill>
                  <a:srgbClr val="CC0066"/>
                </a:solidFill>
              </a:rPr>
              <a:t>DA</a:t>
            </a:r>
            <a:r>
              <a:rPr lang="en-US" smtClean="0">
                <a:solidFill>
                  <a:srgbClr val="C00000"/>
                </a:solidFill>
              </a:rPr>
              <a:t>.</a:t>
            </a:r>
            <a:r>
              <a:rPr lang="en-US" smtClean="0">
                <a:solidFill>
                  <a:srgbClr val="008000"/>
                </a:solidFill>
              </a:rPr>
              <a:t>ma_duan</a:t>
            </a:r>
            <a:r>
              <a:rPr lang="en-US" smtClean="0">
                <a:solidFill>
                  <a:srgbClr val="C00000"/>
                </a:solidFill>
              </a:rPr>
              <a:t> </a:t>
            </a:r>
            <a:r>
              <a:rPr lang="en-US">
                <a:solidFill>
                  <a:srgbClr val="C00000"/>
                </a:solidFill>
              </a:rPr>
              <a:t>= </a:t>
            </a:r>
            <a:r>
              <a:rPr lang="en-US" smtClean="0">
                <a:solidFill>
                  <a:srgbClr val="CC0066"/>
                </a:solidFill>
              </a:rPr>
              <a:t>QL</a:t>
            </a:r>
            <a:r>
              <a:rPr lang="en-US" smtClean="0">
                <a:solidFill>
                  <a:srgbClr val="C00000"/>
                </a:solidFill>
              </a:rPr>
              <a:t>.</a:t>
            </a:r>
            <a:r>
              <a:rPr lang="en-US" smtClean="0">
                <a:solidFill>
                  <a:srgbClr val="008000"/>
                </a:solidFill>
              </a:rPr>
              <a:t>ma_duan</a:t>
            </a:r>
            <a:r>
              <a:rPr lang="en-US">
                <a:solidFill>
                  <a:srgbClr val="C00000"/>
                </a:solidFill>
              </a:rPr>
              <a:t>) ;</a:t>
            </a:r>
            <a:endParaRPr lang="en-US">
              <a:solidFill>
                <a:srgbClr val="953735"/>
              </a:solidFill>
            </a:endParaRPr>
          </a:p>
        </p:txBody>
      </p:sp>
      <p:sp>
        <p:nvSpPr>
          <p:cNvPr id="4" name="Slide Number Placeholder 3"/>
          <p:cNvSpPr>
            <a:spLocks noGrp="1"/>
          </p:cNvSpPr>
          <p:nvPr>
            <p:ph type="sldNum" sz="quarter" idx="12"/>
          </p:nvPr>
        </p:nvSpPr>
        <p:spPr/>
        <p:txBody>
          <a:bodyPr/>
          <a:lstStyle/>
          <a:p>
            <a:fld id="{8AACEE26-D979-411F-B229-D9F26BAEDF07}" type="slidenum">
              <a:rPr lang="en-US" smtClean="0"/>
              <a:t>15</a:t>
            </a:fld>
            <a:endParaRPr lang="en-US" dirty="0"/>
          </a:p>
        </p:txBody>
      </p:sp>
    </p:spTree>
    <p:extLst>
      <p:ext uri="{BB962C8B-B14F-4D97-AF65-F5344CB8AC3E}">
        <p14:creationId xmlns:p14="http://schemas.microsoft.com/office/powerpoint/2010/main" val="18514186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wd">
                                    <p:tmPct val="5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Câu hỏi thực hành</a:t>
            </a:r>
            <a:endParaRPr lang="en-US"/>
          </a:p>
        </p:txBody>
      </p:sp>
      <p:sp>
        <p:nvSpPr>
          <p:cNvPr id="3" name="Content Placeholder 2"/>
          <p:cNvSpPr>
            <a:spLocks noGrp="1"/>
          </p:cNvSpPr>
          <p:nvPr>
            <p:ph idx="1"/>
          </p:nvPr>
        </p:nvSpPr>
        <p:spPr>
          <a:xfrm>
            <a:off x="609600" y="1066800"/>
            <a:ext cx="10972800" cy="5257800"/>
          </a:xfrm>
        </p:spPr>
        <p:txBody>
          <a:bodyPr>
            <a:normAutofit fontScale="92500"/>
          </a:bodyPr>
          <a:lstStyle/>
          <a:p>
            <a:pPr marL="342900" lvl="1" indent="-342900">
              <a:lnSpc>
                <a:spcPct val="120000"/>
              </a:lnSpc>
              <a:buBlip>
                <a:blip r:embed="rId2"/>
              </a:buBlip>
            </a:pPr>
            <a:r>
              <a:rPr lang="en-US" sz="3000">
                <a:solidFill>
                  <a:srgbClr val="953735"/>
                </a:solidFill>
              </a:rPr>
              <a:t>Viết câu truy vấn hiển thị các thông tin bao gồm họ, tên, lương của nhân viên, tên dự án với điều kiện nhân viên thuộc phòng ban có tên ‘Thiết kế’, tham gia vào các dự án có ngày  bắt đầu ‘1/1/2016’</a:t>
            </a:r>
          </a:p>
          <a:p>
            <a:pPr indent="-3175">
              <a:lnSpc>
                <a:spcPct val="120000"/>
              </a:lnSpc>
              <a:spcBef>
                <a:spcPts val="1200"/>
              </a:spcBef>
              <a:buNone/>
            </a:pPr>
            <a:r>
              <a:rPr lang="en-US">
                <a:solidFill>
                  <a:srgbClr val="0000FF"/>
                </a:solidFill>
              </a:rPr>
              <a:t>SELECT</a:t>
            </a:r>
            <a:r>
              <a:rPr lang="en-US">
                <a:solidFill>
                  <a:srgbClr val="CC0066"/>
                </a:solidFill>
              </a:rPr>
              <a:t> </a:t>
            </a:r>
            <a:r>
              <a:rPr lang="en-US" smtClean="0">
                <a:solidFill>
                  <a:srgbClr val="CC0066"/>
                </a:solidFill>
              </a:rPr>
              <a:t>NV.</a:t>
            </a:r>
            <a:r>
              <a:rPr lang="en-US" smtClean="0">
                <a:solidFill>
                  <a:srgbClr val="008000"/>
                </a:solidFill>
              </a:rPr>
              <a:t>ho_nv, </a:t>
            </a:r>
            <a:r>
              <a:rPr lang="en-US" smtClean="0">
                <a:solidFill>
                  <a:srgbClr val="CC0066"/>
                </a:solidFill>
              </a:rPr>
              <a:t>NV.</a:t>
            </a:r>
            <a:r>
              <a:rPr lang="en-US" smtClean="0">
                <a:solidFill>
                  <a:srgbClr val="008000"/>
                </a:solidFill>
              </a:rPr>
              <a:t>ten_nv, </a:t>
            </a:r>
            <a:r>
              <a:rPr lang="en-US" smtClean="0">
                <a:solidFill>
                  <a:srgbClr val="CC0066"/>
                </a:solidFill>
              </a:rPr>
              <a:t>NV.</a:t>
            </a:r>
            <a:r>
              <a:rPr lang="en-US" smtClean="0">
                <a:solidFill>
                  <a:srgbClr val="008000"/>
                </a:solidFill>
              </a:rPr>
              <a:t>luong</a:t>
            </a:r>
            <a:r>
              <a:rPr lang="en-US">
                <a:solidFill>
                  <a:srgbClr val="008000"/>
                </a:solidFill>
              </a:rPr>
              <a:t>, </a:t>
            </a:r>
            <a:r>
              <a:rPr lang="en-US" smtClean="0">
                <a:solidFill>
                  <a:srgbClr val="CC0066"/>
                </a:solidFill>
              </a:rPr>
              <a:t>DA.</a:t>
            </a:r>
            <a:r>
              <a:rPr lang="en-US" smtClean="0">
                <a:solidFill>
                  <a:srgbClr val="008000"/>
                </a:solidFill>
              </a:rPr>
              <a:t>ten_duan</a:t>
            </a:r>
            <a:r>
              <a:rPr lang="en-US">
                <a:solidFill>
                  <a:srgbClr val="00B050"/>
                </a:solidFill>
              </a:rPr>
              <a:t>, </a:t>
            </a:r>
            <a:r>
              <a:rPr lang="en-US" smtClean="0">
                <a:solidFill>
                  <a:srgbClr val="0000FF"/>
                </a:solidFill>
              </a:rPr>
              <a:t>FROM</a:t>
            </a:r>
            <a:r>
              <a:rPr lang="en-US" smtClean="0">
                <a:solidFill>
                  <a:srgbClr val="C00000"/>
                </a:solidFill>
              </a:rPr>
              <a:t> </a:t>
            </a:r>
            <a:r>
              <a:rPr lang="en-US">
                <a:solidFill>
                  <a:srgbClr val="C00000"/>
                </a:solidFill>
              </a:rPr>
              <a:t>(((</a:t>
            </a:r>
            <a:r>
              <a:rPr lang="en-US">
                <a:solidFill>
                  <a:srgbClr val="008000"/>
                </a:solidFill>
              </a:rPr>
              <a:t>phong_ban </a:t>
            </a:r>
            <a:r>
              <a:rPr lang="en-US" smtClean="0">
                <a:solidFill>
                  <a:srgbClr val="CC0066"/>
                </a:solidFill>
              </a:rPr>
              <a:t>PB </a:t>
            </a:r>
            <a:r>
              <a:rPr lang="en-US">
                <a:solidFill>
                  <a:srgbClr val="FF0000"/>
                </a:solidFill>
              </a:rPr>
              <a:t>INNER JOIN </a:t>
            </a:r>
            <a:r>
              <a:rPr lang="en-US">
                <a:solidFill>
                  <a:srgbClr val="008000"/>
                </a:solidFill>
              </a:rPr>
              <a:t>nhan_vien </a:t>
            </a:r>
            <a:r>
              <a:rPr lang="en-US" smtClean="0">
                <a:solidFill>
                  <a:srgbClr val="CC0066"/>
                </a:solidFill>
              </a:rPr>
              <a:t>NV </a:t>
            </a:r>
            <a:r>
              <a:rPr lang="en-US">
                <a:solidFill>
                  <a:srgbClr val="CC0066"/>
                </a:solidFill>
              </a:rPr>
              <a:t/>
            </a:r>
            <a:br>
              <a:rPr lang="en-US">
                <a:solidFill>
                  <a:srgbClr val="CC0066"/>
                </a:solidFill>
              </a:rPr>
            </a:br>
            <a:r>
              <a:rPr lang="en-US">
                <a:solidFill>
                  <a:srgbClr val="FF0000"/>
                </a:solidFill>
              </a:rPr>
              <a:t>ON </a:t>
            </a:r>
            <a:r>
              <a:rPr lang="en-US" smtClean="0">
                <a:solidFill>
                  <a:srgbClr val="CC0066"/>
                </a:solidFill>
              </a:rPr>
              <a:t>PB</a:t>
            </a:r>
            <a:r>
              <a:rPr lang="en-US" smtClean="0">
                <a:solidFill>
                  <a:srgbClr val="C00000"/>
                </a:solidFill>
              </a:rPr>
              <a:t>.</a:t>
            </a:r>
            <a:r>
              <a:rPr lang="en-US" smtClean="0">
                <a:solidFill>
                  <a:srgbClr val="008000"/>
                </a:solidFill>
              </a:rPr>
              <a:t>Ma_pb</a:t>
            </a:r>
            <a:r>
              <a:rPr lang="en-US" smtClean="0">
                <a:solidFill>
                  <a:srgbClr val="C00000"/>
                </a:solidFill>
              </a:rPr>
              <a:t> </a:t>
            </a:r>
            <a:r>
              <a:rPr lang="en-US">
                <a:solidFill>
                  <a:srgbClr val="C00000"/>
                </a:solidFill>
              </a:rPr>
              <a:t>= </a:t>
            </a:r>
            <a:r>
              <a:rPr lang="en-US" smtClean="0">
                <a:solidFill>
                  <a:srgbClr val="CC0066"/>
                </a:solidFill>
              </a:rPr>
              <a:t>NV</a:t>
            </a:r>
            <a:r>
              <a:rPr lang="en-US" smtClean="0">
                <a:solidFill>
                  <a:srgbClr val="C00000"/>
                </a:solidFill>
              </a:rPr>
              <a:t>.</a:t>
            </a:r>
            <a:r>
              <a:rPr lang="en-US" smtClean="0">
                <a:solidFill>
                  <a:srgbClr val="008000"/>
                </a:solidFill>
              </a:rPr>
              <a:t>pgh</a:t>
            </a:r>
            <a:r>
              <a:rPr lang="en-US">
                <a:solidFill>
                  <a:srgbClr val="C00000"/>
                </a:solidFill>
              </a:rPr>
              <a:t>) </a:t>
            </a:r>
            <a:r>
              <a:rPr lang="en-US">
                <a:solidFill>
                  <a:srgbClr val="FF0000"/>
                </a:solidFill>
              </a:rPr>
              <a:t>INNER JOIN</a:t>
            </a:r>
            <a:r>
              <a:rPr lang="en-US">
                <a:solidFill>
                  <a:srgbClr val="008000"/>
                </a:solidFill>
              </a:rPr>
              <a:t> quanly_duan </a:t>
            </a:r>
            <a:r>
              <a:rPr lang="en-US" smtClean="0">
                <a:solidFill>
                  <a:srgbClr val="CC0066"/>
                </a:solidFill>
              </a:rPr>
              <a:t>QL </a:t>
            </a:r>
            <a:r>
              <a:rPr lang="en-US">
                <a:solidFill>
                  <a:srgbClr val="FF0000"/>
                </a:solidFill>
              </a:rPr>
              <a:t>ON </a:t>
            </a:r>
            <a:r>
              <a:rPr lang="en-US" smtClean="0">
                <a:solidFill>
                  <a:srgbClr val="CC0066"/>
                </a:solidFill>
              </a:rPr>
              <a:t>NV</a:t>
            </a:r>
            <a:r>
              <a:rPr lang="en-US" smtClean="0">
                <a:solidFill>
                  <a:srgbClr val="C00000"/>
                </a:solidFill>
              </a:rPr>
              <a:t>.</a:t>
            </a:r>
            <a:r>
              <a:rPr lang="en-US" smtClean="0">
                <a:solidFill>
                  <a:srgbClr val="008000"/>
                </a:solidFill>
              </a:rPr>
              <a:t>id_nhanvien</a:t>
            </a:r>
            <a:r>
              <a:rPr lang="en-US" smtClean="0">
                <a:solidFill>
                  <a:srgbClr val="C00000"/>
                </a:solidFill>
              </a:rPr>
              <a:t> </a:t>
            </a:r>
            <a:r>
              <a:rPr lang="en-US">
                <a:solidFill>
                  <a:srgbClr val="C00000"/>
                </a:solidFill>
              </a:rPr>
              <a:t>= </a:t>
            </a:r>
            <a:r>
              <a:rPr lang="en-US" smtClean="0">
                <a:solidFill>
                  <a:srgbClr val="CC0066"/>
                </a:solidFill>
              </a:rPr>
              <a:t>QL</a:t>
            </a:r>
            <a:r>
              <a:rPr lang="en-US" smtClean="0">
                <a:solidFill>
                  <a:srgbClr val="C00000"/>
                </a:solidFill>
              </a:rPr>
              <a:t>.</a:t>
            </a:r>
            <a:r>
              <a:rPr lang="en-US" smtClean="0">
                <a:solidFill>
                  <a:srgbClr val="008000"/>
                </a:solidFill>
              </a:rPr>
              <a:t>ma_nhanvien</a:t>
            </a:r>
            <a:r>
              <a:rPr lang="en-US" smtClean="0">
                <a:solidFill>
                  <a:srgbClr val="C00000"/>
                </a:solidFill>
              </a:rPr>
              <a:t>) </a:t>
            </a:r>
            <a:r>
              <a:rPr lang="en-US">
                <a:solidFill>
                  <a:srgbClr val="FF0000"/>
                </a:solidFill>
              </a:rPr>
              <a:t>INNER JOIN</a:t>
            </a:r>
            <a:r>
              <a:rPr lang="en-US">
                <a:solidFill>
                  <a:srgbClr val="C00000"/>
                </a:solidFill>
              </a:rPr>
              <a:t> </a:t>
            </a:r>
            <a:r>
              <a:rPr lang="en-US">
                <a:solidFill>
                  <a:srgbClr val="008000"/>
                </a:solidFill>
              </a:rPr>
              <a:t>du_an </a:t>
            </a:r>
            <a:r>
              <a:rPr lang="en-US" smtClean="0">
                <a:solidFill>
                  <a:srgbClr val="CC0066"/>
                </a:solidFill>
              </a:rPr>
              <a:t>DA </a:t>
            </a:r>
            <a:r>
              <a:rPr lang="en-US">
                <a:solidFill>
                  <a:srgbClr val="FF0000"/>
                </a:solidFill>
              </a:rPr>
              <a:t>ON </a:t>
            </a:r>
            <a:r>
              <a:rPr lang="en-US" smtClean="0">
                <a:solidFill>
                  <a:srgbClr val="CC0066"/>
                </a:solidFill>
              </a:rPr>
              <a:t>DA</a:t>
            </a:r>
            <a:r>
              <a:rPr lang="en-US" smtClean="0">
                <a:solidFill>
                  <a:srgbClr val="C00000"/>
                </a:solidFill>
              </a:rPr>
              <a:t>.</a:t>
            </a:r>
            <a:r>
              <a:rPr lang="en-US" smtClean="0">
                <a:solidFill>
                  <a:srgbClr val="008000"/>
                </a:solidFill>
              </a:rPr>
              <a:t>ma_duan</a:t>
            </a:r>
            <a:r>
              <a:rPr lang="en-US" smtClean="0">
                <a:solidFill>
                  <a:srgbClr val="C00000"/>
                </a:solidFill>
              </a:rPr>
              <a:t> </a:t>
            </a:r>
            <a:r>
              <a:rPr lang="en-US">
                <a:solidFill>
                  <a:srgbClr val="C00000"/>
                </a:solidFill>
              </a:rPr>
              <a:t>= </a:t>
            </a:r>
            <a:r>
              <a:rPr lang="en-US" smtClean="0">
                <a:solidFill>
                  <a:srgbClr val="CC0066"/>
                </a:solidFill>
              </a:rPr>
              <a:t>QL</a:t>
            </a:r>
            <a:r>
              <a:rPr lang="en-US" smtClean="0">
                <a:solidFill>
                  <a:srgbClr val="C00000"/>
                </a:solidFill>
              </a:rPr>
              <a:t>.</a:t>
            </a:r>
            <a:r>
              <a:rPr lang="en-US" smtClean="0">
                <a:solidFill>
                  <a:srgbClr val="008000"/>
                </a:solidFill>
              </a:rPr>
              <a:t>ma_duan</a:t>
            </a:r>
            <a:r>
              <a:rPr lang="en-US" smtClean="0">
                <a:solidFill>
                  <a:srgbClr val="C00000"/>
                </a:solidFill>
              </a:rPr>
              <a:t>)</a:t>
            </a:r>
            <a:br>
              <a:rPr lang="en-US" smtClean="0">
                <a:solidFill>
                  <a:srgbClr val="C00000"/>
                </a:solidFill>
              </a:rPr>
            </a:br>
            <a:r>
              <a:rPr lang="en-US" smtClean="0">
                <a:solidFill>
                  <a:srgbClr val="0000FF"/>
                </a:solidFill>
              </a:rPr>
              <a:t>WHERE </a:t>
            </a:r>
            <a:r>
              <a:rPr lang="en-US" smtClean="0">
                <a:solidFill>
                  <a:srgbClr val="CC0066"/>
                </a:solidFill>
              </a:rPr>
              <a:t>PB.</a:t>
            </a:r>
            <a:r>
              <a:rPr lang="en-US" smtClean="0">
                <a:solidFill>
                  <a:srgbClr val="008000"/>
                </a:solidFill>
              </a:rPr>
              <a:t>Ten_pb = </a:t>
            </a:r>
            <a:r>
              <a:rPr lang="en-US">
                <a:solidFill>
                  <a:srgbClr val="CC0066"/>
                </a:solidFill>
              </a:rPr>
              <a:t>‘Thiết kế</a:t>
            </a:r>
            <a:r>
              <a:rPr lang="en-US" smtClean="0">
                <a:solidFill>
                  <a:srgbClr val="008000"/>
                </a:solidFill>
              </a:rPr>
              <a:t>’ </a:t>
            </a:r>
            <a:r>
              <a:rPr lang="en-US">
                <a:solidFill>
                  <a:srgbClr val="0000FF"/>
                </a:solidFill>
              </a:rPr>
              <a:t>AND</a:t>
            </a:r>
            <a:r>
              <a:rPr lang="en-US" smtClean="0">
                <a:solidFill>
                  <a:srgbClr val="008000"/>
                </a:solidFill>
              </a:rPr>
              <a:t> </a:t>
            </a:r>
            <a:r>
              <a:rPr lang="en-US" smtClean="0">
                <a:solidFill>
                  <a:srgbClr val="CC0066"/>
                </a:solidFill>
              </a:rPr>
              <a:t>DA.</a:t>
            </a:r>
            <a:r>
              <a:rPr lang="en-US" smtClean="0">
                <a:solidFill>
                  <a:srgbClr val="008000"/>
                </a:solidFill>
              </a:rPr>
              <a:t>ngay_batdau = ‘2016-01-01’</a:t>
            </a:r>
            <a:r>
              <a:rPr lang="en-US" smtClean="0">
                <a:solidFill>
                  <a:srgbClr val="C00000"/>
                </a:solidFill>
              </a:rPr>
              <a:t> </a:t>
            </a:r>
            <a:r>
              <a:rPr lang="en-US">
                <a:solidFill>
                  <a:srgbClr val="C00000"/>
                </a:solidFill>
              </a:rPr>
              <a:t>;</a:t>
            </a:r>
            <a:endParaRPr lang="en-US">
              <a:solidFill>
                <a:srgbClr val="008000"/>
              </a:solidFill>
            </a:endParaRPr>
          </a:p>
        </p:txBody>
      </p:sp>
      <p:sp>
        <p:nvSpPr>
          <p:cNvPr id="4" name="Slide Number Placeholder 3"/>
          <p:cNvSpPr>
            <a:spLocks noGrp="1"/>
          </p:cNvSpPr>
          <p:nvPr>
            <p:ph type="sldNum" sz="quarter" idx="12"/>
          </p:nvPr>
        </p:nvSpPr>
        <p:spPr/>
        <p:txBody>
          <a:bodyPr/>
          <a:lstStyle/>
          <a:p>
            <a:fld id="{8AACEE26-D979-411F-B229-D9F26BAEDF07}" type="slidenum">
              <a:rPr lang="en-US" smtClean="0"/>
              <a:t>16</a:t>
            </a:fld>
            <a:endParaRPr lang="en-US" dirty="0"/>
          </a:p>
        </p:txBody>
      </p:sp>
    </p:spTree>
    <p:extLst>
      <p:ext uri="{BB962C8B-B14F-4D97-AF65-F5344CB8AC3E}">
        <p14:creationId xmlns:p14="http://schemas.microsoft.com/office/powerpoint/2010/main" val="36967072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wd">
                                    <p:tmPct val="5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20000"/>
          </a:bodyPr>
          <a:lstStyle/>
          <a:p>
            <a:r>
              <a:rPr lang="en-US" smtClean="0"/>
              <a:t>Bài 6: </a:t>
            </a:r>
            <a:r>
              <a:rPr lang="en-US"/>
              <a:t>Ngôn ngữ truy vấn SQL- </a:t>
            </a:r>
          </a:p>
          <a:p>
            <a:r>
              <a:rPr lang="en-US"/>
              <a:t>Truy vấn dữ liệu trên nhiều bảng</a:t>
            </a:r>
          </a:p>
          <a:p>
            <a:r>
              <a:rPr lang="en-US"/>
              <a:t>Phần 2</a:t>
            </a:r>
            <a:endParaRPr lang="en-US" dirty="0"/>
          </a:p>
        </p:txBody>
      </p:sp>
      <p:sp>
        <p:nvSpPr>
          <p:cNvPr id="11" name="Title 10"/>
          <p:cNvSpPr>
            <a:spLocks noGrp="1"/>
          </p:cNvSpPr>
          <p:nvPr>
            <p:ph type="title"/>
          </p:nvPr>
        </p:nvSpPr>
        <p:spPr/>
        <p:txBody>
          <a:bodyPr/>
          <a:lstStyle/>
          <a:p>
            <a:r>
              <a:rPr lang="en-US"/>
              <a:t>Cơ sở dữ liệu</a:t>
            </a:r>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628900" y="2743200"/>
            <a:ext cx="1828800" cy="1828800"/>
          </a:xfrm>
        </p:spPr>
      </p:pic>
    </p:spTree>
    <p:extLst>
      <p:ext uri="{BB962C8B-B14F-4D97-AF65-F5344CB8AC3E}">
        <p14:creationId xmlns:p14="http://schemas.microsoft.com/office/powerpoint/2010/main" val="3485352695"/>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839200" y="1447800"/>
            <a:ext cx="2948683" cy="1947244"/>
          </a:xfrm>
          <a:prstGeom prst="rect">
            <a:avLst/>
          </a:prstGeom>
        </p:spPr>
      </p:pic>
      <p:sp>
        <p:nvSpPr>
          <p:cNvPr id="2" name="Title 1"/>
          <p:cNvSpPr>
            <a:spLocks noGrp="1"/>
          </p:cNvSpPr>
          <p:nvPr>
            <p:ph type="title"/>
          </p:nvPr>
        </p:nvSpPr>
        <p:spPr/>
        <p:txBody>
          <a:bodyPr/>
          <a:lstStyle/>
          <a:p>
            <a:r>
              <a:rPr lang="en-US"/>
              <a:t>Outter join</a:t>
            </a:r>
          </a:p>
        </p:txBody>
      </p:sp>
      <p:sp>
        <p:nvSpPr>
          <p:cNvPr id="5" name="Content Placeholder 4"/>
          <p:cNvSpPr>
            <a:spLocks noGrp="1"/>
          </p:cNvSpPr>
          <p:nvPr>
            <p:ph idx="1"/>
          </p:nvPr>
        </p:nvSpPr>
        <p:spPr>
          <a:xfrm>
            <a:off x="609600" y="914400"/>
            <a:ext cx="8001000" cy="5486400"/>
          </a:xfrm>
        </p:spPr>
        <p:txBody>
          <a:bodyPr>
            <a:normAutofit/>
          </a:bodyPr>
          <a:lstStyle/>
          <a:p>
            <a:pPr marL="342900" lvl="1" indent="-342900" algn="just">
              <a:lnSpc>
                <a:spcPct val="120000"/>
              </a:lnSpc>
              <a:spcBef>
                <a:spcPts val="600"/>
              </a:spcBef>
              <a:buBlip>
                <a:blip r:embed="rId3"/>
              </a:buBlip>
            </a:pPr>
            <a:r>
              <a:rPr lang="en-US" sz="3600">
                <a:solidFill>
                  <a:srgbClr val="953735"/>
                </a:solidFill>
              </a:rPr>
              <a:t>Có 2 </a:t>
            </a:r>
            <a:r>
              <a:rPr lang="en-US" sz="3600" smtClean="0">
                <a:solidFill>
                  <a:srgbClr val="953735"/>
                </a:solidFill>
              </a:rPr>
              <a:t>loại:</a:t>
            </a:r>
          </a:p>
          <a:p>
            <a:pPr marL="517525" lvl="1" algn="just">
              <a:lnSpc>
                <a:spcPct val="120000"/>
              </a:lnSpc>
              <a:spcBef>
                <a:spcPts val="600"/>
              </a:spcBef>
              <a:buBlip>
                <a:blip r:embed="rId4"/>
              </a:buBlip>
            </a:pPr>
            <a:r>
              <a:rPr lang="en-US" sz="2600" smtClean="0">
                <a:solidFill>
                  <a:srgbClr val="FF0000"/>
                </a:solidFill>
              </a:rPr>
              <a:t>Loại 1: FULL </a:t>
            </a:r>
            <a:r>
              <a:rPr lang="en-US" sz="2600">
                <a:solidFill>
                  <a:srgbClr val="FF0000"/>
                </a:solidFill>
              </a:rPr>
              <a:t>OUTTER JOIN: </a:t>
            </a:r>
            <a:r>
              <a:rPr lang="en-US" sz="2600"/>
              <a:t>kết quả gồm tất cả các bản ghi của cả hai bảng. Với các bản ghi chỉ xuất hiện trong một bảng thì các cột dữ liệu từ bảng kia được điền giá trị NULL </a:t>
            </a:r>
            <a:endParaRPr lang="en-US" sz="2600" smtClean="0"/>
          </a:p>
          <a:p>
            <a:pPr marL="342900" lvl="1" indent="-342900" algn="just">
              <a:lnSpc>
                <a:spcPct val="110000"/>
              </a:lnSpc>
              <a:buBlip>
                <a:blip r:embed="rId3"/>
              </a:buBlip>
            </a:pPr>
            <a:r>
              <a:rPr lang="en-US" sz="2800" smtClean="0">
                <a:solidFill>
                  <a:srgbClr val="953735"/>
                </a:solidFill>
              </a:rPr>
              <a:t>Cú pháp:</a:t>
            </a:r>
            <a:endParaRPr lang="en-US" sz="2800">
              <a:solidFill>
                <a:srgbClr val="953735"/>
              </a:solidFill>
            </a:endParaRPr>
          </a:p>
          <a:p>
            <a:pPr marL="914400" indent="0" algn="just">
              <a:lnSpc>
                <a:spcPct val="120000"/>
              </a:lnSpc>
              <a:buNone/>
            </a:pPr>
            <a:r>
              <a:rPr lang="en-US">
                <a:solidFill>
                  <a:srgbClr val="0000FF"/>
                </a:solidFill>
              </a:rPr>
              <a:t>SELECT</a:t>
            </a:r>
            <a:r>
              <a:rPr lang="en-US"/>
              <a:t> </a:t>
            </a:r>
            <a:r>
              <a:rPr lang="en-US">
                <a:solidFill>
                  <a:srgbClr val="008000"/>
                </a:solidFill>
              </a:rPr>
              <a:t>column1</a:t>
            </a:r>
            <a:r>
              <a:rPr lang="en-US"/>
              <a:t>, </a:t>
            </a:r>
            <a:r>
              <a:rPr lang="en-US">
                <a:solidFill>
                  <a:srgbClr val="008000"/>
                </a:solidFill>
              </a:rPr>
              <a:t>column2</a:t>
            </a:r>
            <a:r>
              <a:rPr lang="en-US"/>
              <a:t>,… </a:t>
            </a:r>
          </a:p>
          <a:p>
            <a:pPr marL="914400" indent="0" algn="just">
              <a:lnSpc>
                <a:spcPct val="120000"/>
              </a:lnSpc>
              <a:buNone/>
            </a:pPr>
            <a:r>
              <a:rPr lang="en-US">
                <a:solidFill>
                  <a:srgbClr val="0000FF"/>
                </a:solidFill>
              </a:rPr>
              <a:t>FROM</a:t>
            </a:r>
            <a:r>
              <a:rPr lang="en-US"/>
              <a:t> </a:t>
            </a:r>
            <a:r>
              <a:rPr lang="en-US">
                <a:solidFill>
                  <a:srgbClr val="008000"/>
                </a:solidFill>
              </a:rPr>
              <a:t>table1</a:t>
            </a:r>
            <a:r>
              <a:rPr lang="en-US"/>
              <a:t> </a:t>
            </a:r>
            <a:r>
              <a:rPr lang="en-US">
                <a:solidFill>
                  <a:srgbClr val="FF0000"/>
                </a:solidFill>
              </a:rPr>
              <a:t>FULL </a:t>
            </a:r>
            <a:r>
              <a:rPr lang="en-US">
                <a:solidFill>
                  <a:srgbClr val="CC0066"/>
                </a:solidFill>
              </a:rPr>
              <a:t>[OUTER] </a:t>
            </a:r>
            <a:r>
              <a:rPr lang="en-US">
                <a:solidFill>
                  <a:srgbClr val="FF0000"/>
                </a:solidFill>
              </a:rPr>
              <a:t>JOIN</a:t>
            </a:r>
            <a:r>
              <a:rPr lang="en-US"/>
              <a:t> </a:t>
            </a:r>
            <a:r>
              <a:rPr lang="en-US">
                <a:solidFill>
                  <a:srgbClr val="008000"/>
                </a:solidFill>
              </a:rPr>
              <a:t>table2</a:t>
            </a:r>
            <a:r>
              <a:rPr lang="en-US"/>
              <a:t> </a:t>
            </a:r>
          </a:p>
          <a:p>
            <a:pPr marL="914400" indent="0" algn="just">
              <a:lnSpc>
                <a:spcPct val="120000"/>
              </a:lnSpc>
              <a:buNone/>
            </a:pPr>
            <a:r>
              <a:rPr lang="en-US">
                <a:solidFill>
                  <a:srgbClr val="FF0000"/>
                </a:solidFill>
              </a:rPr>
              <a:t>	ON</a:t>
            </a:r>
            <a:r>
              <a:rPr lang="en-US"/>
              <a:t> </a:t>
            </a:r>
            <a:r>
              <a:rPr lang="en-US">
                <a:solidFill>
                  <a:srgbClr val="CC0066"/>
                </a:solidFill>
              </a:rPr>
              <a:t>&lt;điều kiện join&gt;</a:t>
            </a:r>
            <a:r>
              <a:rPr lang="en-US"/>
              <a:t>;</a:t>
            </a:r>
            <a:endParaRPr lang="en-US">
              <a:solidFill>
                <a:srgbClr val="953735"/>
              </a:solidFill>
            </a:endParaRPr>
          </a:p>
          <a:p>
            <a:pPr marL="517525" lvl="1" algn="just">
              <a:lnSpc>
                <a:spcPct val="120000"/>
              </a:lnSpc>
              <a:spcBef>
                <a:spcPts val="600"/>
              </a:spcBef>
              <a:buBlip>
                <a:blip r:embed="rId4"/>
              </a:buBlip>
            </a:pPr>
            <a:endParaRPr lang="en-US" sz="2600"/>
          </a:p>
        </p:txBody>
      </p:sp>
      <p:sp>
        <p:nvSpPr>
          <p:cNvPr id="3" name="Slide Number Placeholder 2"/>
          <p:cNvSpPr>
            <a:spLocks noGrp="1"/>
          </p:cNvSpPr>
          <p:nvPr>
            <p:ph type="sldNum" sz="quarter" idx="12"/>
          </p:nvPr>
        </p:nvSpPr>
        <p:spPr/>
        <p:txBody>
          <a:bodyPr/>
          <a:lstStyle/>
          <a:p>
            <a:fld id="{8AACEE26-D979-411F-B229-D9F26BAEDF07}" type="slidenum">
              <a:rPr lang="en-US" smtClean="0"/>
              <a:t>18</a:t>
            </a:fld>
            <a:endParaRPr lang="en-US" dirty="0"/>
          </a:p>
        </p:txBody>
      </p:sp>
    </p:spTree>
    <p:extLst>
      <p:ext uri="{BB962C8B-B14F-4D97-AF65-F5344CB8AC3E}">
        <p14:creationId xmlns:p14="http://schemas.microsoft.com/office/powerpoint/2010/main" val="1668761605"/>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9067800" y="1738046"/>
            <a:ext cx="2895599" cy="1919554"/>
          </a:xfrm>
          <a:prstGeom prst="rect">
            <a:avLst/>
          </a:prstGeom>
        </p:spPr>
      </p:pic>
      <p:sp>
        <p:nvSpPr>
          <p:cNvPr id="2" name="Title 1"/>
          <p:cNvSpPr>
            <a:spLocks noGrp="1"/>
          </p:cNvSpPr>
          <p:nvPr>
            <p:ph type="title"/>
          </p:nvPr>
        </p:nvSpPr>
        <p:spPr/>
        <p:txBody>
          <a:bodyPr/>
          <a:lstStyle/>
          <a:p>
            <a:r>
              <a:rPr lang="en-US"/>
              <a:t>Outter join</a:t>
            </a:r>
          </a:p>
        </p:txBody>
      </p:sp>
      <p:sp>
        <p:nvSpPr>
          <p:cNvPr id="5" name="Content Placeholder 4"/>
          <p:cNvSpPr>
            <a:spLocks noGrp="1"/>
          </p:cNvSpPr>
          <p:nvPr>
            <p:ph idx="1"/>
          </p:nvPr>
        </p:nvSpPr>
        <p:spPr>
          <a:xfrm>
            <a:off x="609600" y="914400"/>
            <a:ext cx="8382000" cy="5486400"/>
          </a:xfrm>
        </p:spPr>
        <p:txBody>
          <a:bodyPr>
            <a:normAutofit fontScale="85000" lnSpcReduction="10000"/>
          </a:bodyPr>
          <a:lstStyle/>
          <a:p>
            <a:pPr marL="342900" lvl="1" indent="-342900">
              <a:lnSpc>
                <a:spcPct val="120000"/>
              </a:lnSpc>
              <a:spcBef>
                <a:spcPts val="600"/>
              </a:spcBef>
              <a:buBlip>
                <a:blip r:embed="rId3"/>
              </a:buBlip>
            </a:pPr>
            <a:r>
              <a:rPr lang="en-US" sz="3600">
                <a:solidFill>
                  <a:srgbClr val="953735"/>
                </a:solidFill>
              </a:rPr>
              <a:t>Có 2 </a:t>
            </a:r>
            <a:r>
              <a:rPr lang="en-US" sz="3600" smtClean="0">
                <a:solidFill>
                  <a:srgbClr val="953735"/>
                </a:solidFill>
              </a:rPr>
              <a:t>loại:</a:t>
            </a:r>
          </a:p>
          <a:p>
            <a:pPr marL="517525" lvl="1" algn="just">
              <a:lnSpc>
                <a:spcPct val="120000"/>
              </a:lnSpc>
              <a:spcBef>
                <a:spcPts val="1200"/>
              </a:spcBef>
              <a:buBlip>
                <a:blip r:embed="rId4"/>
              </a:buBlip>
            </a:pPr>
            <a:r>
              <a:rPr lang="en-US" sz="2600" smtClean="0">
                <a:solidFill>
                  <a:srgbClr val="FF0000"/>
                </a:solidFill>
              </a:rPr>
              <a:t>Loại 2: HALF </a:t>
            </a:r>
            <a:r>
              <a:rPr lang="en-US" sz="2600">
                <a:solidFill>
                  <a:srgbClr val="FF0000"/>
                </a:solidFill>
              </a:rPr>
              <a:t>OUTER JOIN </a:t>
            </a:r>
            <a:r>
              <a:rPr lang="en-US" sz="2600"/>
              <a:t>(</a:t>
            </a:r>
            <a:r>
              <a:rPr lang="en-US" sz="2600">
                <a:solidFill>
                  <a:srgbClr val="FF0000"/>
                </a:solidFill>
              </a:rPr>
              <a:t>LEFT</a:t>
            </a:r>
            <a:r>
              <a:rPr lang="en-US" sz="2600"/>
              <a:t> hoặc </a:t>
            </a:r>
            <a:r>
              <a:rPr lang="en-US" sz="2600">
                <a:solidFill>
                  <a:srgbClr val="FF0000"/>
                </a:solidFill>
              </a:rPr>
              <a:t>RIGHT</a:t>
            </a:r>
            <a:r>
              <a:rPr lang="en-US" sz="2600"/>
              <a:t>): nếu bảng A LEFT OUTER JOIN với bảng B thì kết quả gồm các bản ghi có trong bảng A, với các bản ghi không có mặt trong bảng B thì các cột từ B được điền NULL. Các bản ghi chỉ có trong B mà không có trong A sẽ không được trả về </a:t>
            </a:r>
            <a:endParaRPr lang="en-US" sz="2600" smtClean="0"/>
          </a:p>
          <a:p>
            <a:pPr marL="342900" lvl="1" indent="-342900" algn="just">
              <a:lnSpc>
                <a:spcPct val="120000"/>
              </a:lnSpc>
              <a:buBlip>
                <a:blip r:embed="rId3"/>
              </a:buBlip>
            </a:pPr>
            <a:r>
              <a:rPr lang="en-US" sz="3300">
                <a:solidFill>
                  <a:srgbClr val="953735"/>
                </a:solidFill>
              </a:rPr>
              <a:t>Cú pháp:</a:t>
            </a:r>
          </a:p>
          <a:p>
            <a:pPr marL="914400" indent="0" algn="just">
              <a:lnSpc>
                <a:spcPct val="130000"/>
              </a:lnSpc>
              <a:buNone/>
            </a:pPr>
            <a:r>
              <a:rPr lang="en-US" sz="3300">
                <a:solidFill>
                  <a:srgbClr val="0000FF"/>
                </a:solidFill>
              </a:rPr>
              <a:t>SELECT </a:t>
            </a:r>
            <a:r>
              <a:rPr lang="en-US" sz="3300">
                <a:solidFill>
                  <a:srgbClr val="00B050"/>
                </a:solidFill>
              </a:rPr>
              <a:t>column1, column2,… </a:t>
            </a:r>
          </a:p>
          <a:p>
            <a:pPr marL="914400" indent="0" algn="just">
              <a:lnSpc>
                <a:spcPct val="130000"/>
              </a:lnSpc>
              <a:buNone/>
            </a:pPr>
            <a:r>
              <a:rPr lang="en-US" sz="3300">
                <a:solidFill>
                  <a:srgbClr val="0000FF"/>
                </a:solidFill>
              </a:rPr>
              <a:t>FROM </a:t>
            </a:r>
            <a:r>
              <a:rPr lang="en-US" sz="3300">
                <a:solidFill>
                  <a:srgbClr val="00B050"/>
                </a:solidFill>
              </a:rPr>
              <a:t>table1</a:t>
            </a:r>
            <a:r>
              <a:rPr lang="en-US" sz="3300">
                <a:solidFill>
                  <a:srgbClr val="0000FF"/>
                </a:solidFill>
              </a:rPr>
              <a:t> </a:t>
            </a:r>
            <a:r>
              <a:rPr lang="en-US" sz="3300">
                <a:solidFill>
                  <a:srgbClr val="FF0000"/>
                </a:solidFill>
              </a:rPr>
              <a:t>LEFT</a:t>
            </a:r>
            <a:r>
              <a:rPr lang="en-US" sz="3300">
                <a:solidFill>
                  <a:srgbClr val="0000FF"/>
                </a:solidFill>
              </a:rPr>
              <a:t>|</a:t>
            </a:r>
            <a:r>
              <a:rPr lang="en-US" sz="3300">
                <a:solidFill>
                  <a:srgbClr val="FF0000"/>
                </a:solidFill>
              </a:rPr>
              <a:t>RIGHT</a:t>
            </a:r>
            <a:r>
              <a:rPr lang="en-US" sz="3300">
                <a:solidFill>
                  <a:srgbClr val="0000FF"/>
                </a:solidFill>
              </a:rPr>
              <a:t> [OUTER] JOIN </a:t>
            </a:r>
            <a:r>
              <a:rPr lang="en-US" sz="3300">
                <a:solidFill>
                  <a:srgbClr val="00B050"/>
                </a:solidFill>
              </a:rPr>
              <a:t>table2</a:t>
            </a:r>
            <a:r>
              <a:rPr lang="en-US" sz="3300">
                <a:solidFill>
                  <a:srgbClr val="0000FF"/>
                </a:solidFill>
              </a:rPr>
              <a:t> </a:t>
            </a:r>
          </a:p>
          <a:p>
            <a:pPr marL="914400" indent="0" algn="just">
              <a:lnSpc>
                <a:spcPct val="130000"/>
              </a:lnSpc>
              <a:buNone/>
            </a:pPr>
            <a:r>
              <a:rPr lang="en-US" sz="3300">
                <a:solidFill>
                  <a:srgbClr val="0000FF"/>
                </a:solidFill>
              </a:rPr>
              <a:t>	</a:t>
            </a:r>
            <a:r>
              <a:rPr lang="en-US" sz="3300">
                <a:solidFill>
                  <a:srgbClr val="FF0000"/>
                </a:solidFill>
              </a:rPr>
              <a:t>ON</a:t>
            </a:r>
            <a:r>
              <a:rPr lang="en-US" sz="3300">
                <a:solidFill>
                  <a:srgbClr val="0000FF"/>
                </a:solidFill>
              </a:rPr>
              <a:t> </a:t>
            </a:r>
            <a:r>
              <a:rPr lang="en-US" sz="3300">
                <a:solidFill>
                  <a:srgbClr val="C00000"/>
                </a:solidFill>
              </a:rPr>
              <a:t>&lt;điều kiện join&gt;</a:t>
            </a:r>
            <a:r>
              <a:rPr lang="en-US" sz="3300">
                <a:solidFill>
                  <a:srgbClr val="0000FF"/>
                </a:solidFill>
              </a:rPr>
              <a:t>;</a:t>
            </a:r>
          </a:p>
          <a:p>
            <a:pPr marL="0" indent="0">
              <a:lnSpc>
                <a:spcPct val="120000"/>
              </a:lnSpc>
              <a:spcBef>
                <a:spcPts val="1200"/>
              </a:spcBef>
              <a:buNone/>
            </a:pPr>
            <a:endParaRPr lang="en-US" sz="3000"/>
          </a:p>
        </p:txBody>
      </p:sp>
      <p:sp>
        <p:nvSpPr>
          <p:cNvPr id="3" name="Slide Number Placeholder 2"/>
          <p:cNvSpPr>
            <a:spLocks noGrp="1"/>
          </p:cNvSpPr>
          <p:nvPr>
            <p:ph type="sldNum" sz="quarter" idx="12"/>
          </p:nvPr>
        </p:nvSpPr>
        <p:spPr/>
        <p:txBody>
          <a:bodyPr/>
          <a:lstStyle/>
          <a:p>
            <a:fld id="{8AACEE26-D979-411F-B229-D9F26BAEDF07}" type="slidenum">
              <a:rPr lang="en-US" smtClean="0"/>
              <a:t>19</a:t>
            </a:fld>
            <a:endParaRPr lang="en-US" dirty="0"/>
          </a:p>
        </p:txBody>
      </p:sp>
    </p:spTree>
    <p:extLst>
      <p:ext uri="{BB962C8B-B14F-4D97-AF65-F5344CB8AC3E}">
        <p14:creationId xmlns:p14="http://schemas.microsoft.com/office/powerpoint/2010/main" val="289630631"/>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8354420" y="1501140"/>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a:xfrm>
            <a:off x="609600" y="1066800"/>
            <a:ext cx="8001000" cy="5257800"/>
          </a:xfrm>
        </p:spPr>
        <p:txBody>
          <a:bodyPr>
            <a:normAutofit/>
          </a:bodyPr>
          <a:lstStyle/>
          <a:p>
            <a:pPr marL="342900" lvl="1" indent="-342900">
              <a:lnSpc>
                <a:spcPct val="120000"/>
              </a:lnSpc>
              <a:buBlip>
                <a:blip r:embed="rId3"/>
              </a:buBlip>
            </a:pPr>
            <a:r>
              <a:rPr lang="en-US" sz="2800">
                <a:solidFill>
                  <a:srgbClr val="953735"/>
                </a:solidFill>
              </a:rPr>
              <a:t>Tìm hiểu câu lệnh truy vấn Select trên nhiều bảng với mệnh đề JOIN</a:t>
            </a:r>
          </a:p>
          <a:p>
            <a:pPr marL="342900" lvl="1" indent="-342900">
              <a:lnSpc>
                <a:spcPct val="150000"/>
              </a:lnSpc>
              <a:buBlip>
                <a:blip r:embed="rId3"/>
              </a:buBlip>
            </a:pPr>
            <a:r>
              <a:rPr lang="en-US" sz="2800">
                <a:solidFill>
                  <a:srgbClr val="953735"/>
                </a:solidFill>
              </a:rPr>
              <a:t>Phân loại </a:t>
            </a:r>
            <a:r>
              <a:rPr lang="en-US" sz="2800" b="1">
                <a:solidFill>
                  <a:srgbClr val="0000FF"/>
                </a:solidFill>
              </a:rPr>
              <a:t>INNER JOIN</a:t>
            </a:r>
            <a:r>
              <a:rPr lang="en-US" sz="2800">
                <a:solidFill>
                  <a:srgbClr val="953735"/>
                </a:solidFill>
              </a:rPr>
              <a:t>, </a:t>
            </a:r>
            <a:r>
              <a:rPr lang="en-US" sz="2800" b="1">
                <a:solidFill>
                  <a:srgbClr val="0000FF"/>
                </a:solidFill>
              </a:rPr>
              <a:t>LEFT/RIGHT OUTER JOIN</a:t>
            </a:r>
          </a:p>
          <a:p>
            <a:pPr marL="342900" lvl="1" indent="-342900">
              <a:lnSpc>
                <a:spcPct val="150000"/>
              </a:lnSpc>
              <a:buBlip>
                <a:blip r:embed="rId3"/>
              </a:buBlip>
            </a:pPr>
            <a:r>
              <a:rPr lang="en-US" sz="2800">
                <a:solidFill>
                  <a:srgbClr val="953735"/>
                </a:solidFill>
              </a:rPr>
              <a:t>Câu truy vấn lồng nhau - </a:t>
            </a:r>
            <a:r>
              <a:rPr lang="en-US" sz="2800" b="1">
                <a:solidFill>
                  <a:srgbClr val="0000FF"/>
                </a:solidFill>
              </a:rPr>
              <a:t>SUB QUERY</a:t>
            </a:r>
            <a:endParaRPr lang="vi-VN" sz="2800" b="1" dirty="0">
              <a:solidFill>
                <a:srgbClr val="0000FF"/>
              </a:solidFill>
            </a:endParaRPr>
          </a:p>
        </p:txBody>
      </p:sp>
      <p:sp>
        <p:nvSpPr>
          <p:cNvPr id="5" name="Slide Number Placeholder 4"/>
          <p:cNvSpPr>
            <a:spLocks noGrp="1"/>
          </p:cNvSpPr>
          <p:nvPr>
            <p:ph type="sldNum" sz="quarter" idx="12"/>
          </p:nvPr>
        </p:nvSpPr>
        <p:spPr/>
        <p:txBody>
          <a:bodyPr/>
          <a:lstStyle/>
          <a:p>
            <a:fld id="{8AACEE26-D979-411F-B229-D9F26BAEDF07}" type="slidenum">
              <a:rPr lang="en-US" smtClean="0"/>
              <a:t>2</a:t>
            </a:fld>
            <a:endParaRPr lang="en-US" dirty="0"/>
          </a:p>
        </p:txBody>
      </p:sp>
    </p:spTree>
    <p:extLst>
      <p:ext uri="{BB962C8B-B14F-4D97-AF65-F5344CB8AC3E}">
        <p14:creationId xmlns:p14="http://schemas.microsoft.com/office/powerpoint/2010/main" val="3621256336"/>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pPr marL="342900" lvl="1" indent="-342900">
              <a:lnSpc>
                <a:spcPct val="110000"/>
              </a:lnSpc>
              <a:buBlip>
                <a:blip r:embed="rId2"/>
              </a:buBlip>
            </a:pPr>
            <a:r>
              <a:rPr lang="en-US" sz="2800">
                <a:solidFill>
                  <a:srgbClr val="953735"/>
                </a:solidFill>
              </a:rPr>
              <a:t>Left outer </a:t>
            </a:r>
            <a:r>
              <a:rPr lang="en-US" sz="2800" smtClean="0">
                <a:solidFill>
                  <a:srgbClr val="953735"/>
                </a:solidFill>
              </a:rPr>
              <a:t>join: </a:t>
            </a:r>
            <a:r>
              <a:rPr lang="en-US" sz="2800"/>
              <a:t>trả về tất cả các bản ghi từ bảng bên trái (table1) và các bản ghi phù hợp từ bảng bên phải (table2). Kết quả là 0 bản ghi từ phía bên phải, nếu không có bản ghi nào phù </a:t>
            </a:r>
            <a:r>
              <a:rPr lang="en-US" sz="2800"/>
              <a:t>hợp</a:t>
            </a:r>
            <a:r>
              <a:rPr lang="en-US" sz="2800" smtClean="0"/>
              <a:t>.</a:t>
            </a:r>
          </a:p>
          <a:p>
            <a:pPr marL="342900" lvl="1" indent="-342900">
              <a:lnSpc>
                <a:spcPct val="110000"/>
              </a:lnSpc>
              <a:buBlip>
                <a:blip r:embed="rId2"/>
              </a:buBlip>
            </a:pPr>
            <a:r>
              <a:rPr lang="en-US" sz="2800" smtClean="0">
                <a:solidFill>
                  <a:srgbClr val="C00000"/>
                </a:solidFill>
              </a:rPr>
              <a:t>Ví dụ:</a:t>
            </a:r>
            <a:endParaRPr lang="en-US" sz="2800">
              <a:solidFill>
                <a:srgbClr val="C00000"/>
              </a:solidFill>
            </a:endParaRPr>
          </a:p>
          <a:p>
            <a:pPr marL="339725" indent="0">
              <a:lnSpc>
                <a:spcPct val="120000"/>
              </a:lnSpc>
              <a:buNone/>
            </a:pPr>
            <a:r>
              <a:rPr lang="en-US" sz="2400" smtClean="0">
                <a:solidFill>
                  <a:srgbClr val="0000FF"/>
                </a:solidFill>
              </a:rPr>
              <a:t>SELECT</a:t>
            </a:r>
            <a:r>
              <a:rPr lang="en-US" sz="2400" smtClean="0"/>
              <a:t> </a:t>
            </a:r>
            <a:r>
              <a:rPr lang="en-US" sz="2400">
                <a:solidFill>
                  <a:srgbClr val="CC0066"/>
                </a:solidFill>
              </a:rPr>
              <a:t>NV.</a:t>
            </a:r>
            <a:r>
              <a:rPr lang="en-US" sz="2400">
                <a:solidFill>
                  <a:srgbClr val="008000"/>
                </a:solidFill>
              </a:rPr>
              <a:t>ID_nhanvien</a:t>
            </a:r>
            <a:r>
              <a:rPr lang="en-US" sz="2400"/>
              <a:t>, </a:t>
            </a:r>
            <a:r>
              <a:rPr lang="en-US" sz="2400">
                <a:solidFill>
                  <a:srgbClr val="CC0066"/>
                </a:solidFill>
              </a:rPr>
              <a:t>NV.</a:t>
            </a:r>
            <a:r>
              <a:rPr lang="en-US" sz="2400">
                <a:solidFill>
                  <a:srgbClr val="008000"/>
                </a:solidFill>
              </a:rPr>
              <a:t>ho_nv</a:t>
            </a:r>
            <a:r>
              <a:rPr lang="en-US" sz="2400"/>
              <a:t>, </a:t>
            </a:r>
            <a:r>
              <a:rPr lang="en-US" sz="2400">
                <a:solidFill>
                  <a:srgbClr val="CC0066"/>
                </a:solidFill>
              </a:rPr>
              <a:t>NV.</a:t>
            </a:r>
            <a:r>
              <a:rPr lang="en-US" sz="2400">
                <a:solidFill>
                  <a:srgbClr val="008000"/>
                </a:solidFill>
              </a:rPr>
              <a:t>ten_nv</a:t>
            </a:r>
            <a:r>
              <a:rPr lang="en-US" sz="2400"/>
              <a:t>, </a:t>
            </a:r>
            <a:r>
              <a:rPr lang="en-US" sz="2400">
                <a:solidFill>
                  <a:srgbClr val="CC0066"/>
                </a:solidFill>
              </a:rPr>
              <a:t>PB.</a:t>
            </a:r>
            <a:r>
              <a:rPr lang="en-US" sz="2400">
                <a:solidFill>
                  <a:srgbClr val="008000"/>
                </a:solidFill>
              </a:rPr>
              <a:t>ten_pb</a:t>
            </a:r>
            <a:br>
              <a:rPr lang="en-US" sz="2400">
                <a:solidFill>
                  <a:srgbClr val="008000"/>
                </a:solidFill>
              </a:rPr>
            </a:br>
            <a:r>
              <a:rPr lang="en-US" sz="2400">
                <a:solidFill>
                  <a:srgbClr val="0000FF"/>
                </a:solidFill>
              </a:rPr>
              <a:t>FROM</a:t>
            </a:r>
            <a:r>
              <a:rPr lang="en-US" sz="2400"/>
              <a:t> </a:t>
            </a:r>
            <a:r>
              <a:rPr lang="en-US" sz="2400">
                <a:solidFill>
                  <a:srgbClr val="008000"/>
                </a:solidFill>
              </a:rPr>
              <a:t>phong_ban</a:t>
            </a:r>
            <a:r>
              <a:rPr lang="en-US" sz="2400"/>
              <a:t> </a:t>
            </a:r>
            <a:r>
              <a:rPr lang="en-US" sz="2400">
                <a:solidFill>
                  <a:srgbClr val="CC0066"/>
                </a:solidFill>
              </a:rPr>
              <a:t>PB</a:t>
            </a:r>
            <a:r>
              <a:rPr lang="en-US" sz="2400"/>
              <a:t> </a:t>
            </a:r>
            <a:r>
              <a:rPr lang="en-US" sz="2400">
                <a:solidFill>
                  <a:srgbClr val="FF0000"/>
                </a:solidFill>
              </a:rPr>
              <a:t>LEFT JOIN </a:t>
            </a:r>
            <a:r>
              <a:rPr lang="en-US" sz="2400">
                <a:solidFill>
                  <a:srgbClr val="008000"/>
                </a:solidFill>
              </a:rPr>
              <a:t>nhan_vien</a:t>
            </a:r>
            <a:r>
              <a:rPr lang="en-US" sz="2400"/>
              <a:t> </a:t>
            </a:r>
            <a:r>
              <a:rPr lang="en-US" sz="2400">
                <a:solidFill>
                  <a:srgbClr val="CC0066"/>
                </a:solidFill>
              </a:rPr>
              <a:t>NV</a:t>
            </a:r>
            <a:r>
              <a:rPr lang="en-US" sz="2400"/>
              <a:t> </a:t>
            </a:r>
            <a:br>
              <a:rPr lang="en-US" sz="2400"/>
            </a:br>
            <a:r>
              <a:rPr lang="en-US" sz="2400">
                <a:solidFill>
                  <a:srgbClr val="FF0000"/>
                </a:solidFill>
              </a:rPr>
              <a:t>	ON</a:t>
            </a:r>
            <a:r>
              <a:rPr lang="en-US" sz="2400"/>
              <a:t> </a:t>
            </a:r>
            <a:r>
              <a:rPr lang="en-US" sz="2400">
                <a:solidFill>
                  <a:srgbClr val="CC0066"/>
                </a:solidFill>
              </a:rPr>
              <a:t>PB.</a:t>
            </a:r>
            <a:r>
              <a:rPr lang="en-US" sz="2400">
                <a:solidFill>
                  <a:srgbClr val="008000"/>
                </a:solidFill>
              </a:rPr>
              <a:t>ma_pb</a:t>
            </a:r>
            <a:r>
              <a:rPr lang="en-US" sz="2400"/>
              <a:t> = </a:t>
            </a:r>
            <a:r>
              <a:rPr lang="en-US" sz="2400">
                <a:solidFill>
                  <a:srgbClr val="CC0066"/>
                </a:solidFill>
              </a:rPr>
              <a:t>NV.</a:t>
            </a:r>
            <a:r>
              <a:rPr lang="en-US" sz="2400">
                <a:solidFill>
                  <a:srgbClr val="008000"/>
                </a:solidFill>
              </a:rPr>
              <a:t>phg</a:t>
            </a:r>
            <a:r>
              <a:rPr lang="en-US" sz="2400"/>
              <a:t>;</a:t>
            </a:r>
          </a:p>
        </p:txBody>
      </p:sp>
      <p:pic>
        <p:nvPicPr>
          <p:cNvPr id="4" name="Picture 3" descr="hinh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9548" y="4026356"/>
            <a:ext cx="4290391" cy="2298244"/>
          </a:xfrm>
          <a:prstGeom prst="rect">
            <a:avLst/>
          </a:prstGeom>
        </p:spPr>
      </p:pic>
      <p:sp>
        <p:nvSpPr>
          <p:cNvPr id="5" name="Slide Number Placeholder 4"/>
          <p:cNvSpPr>
            <a:spLocks noGrp="1"/>
          </p:cNvSpPr>
          <p:nvPr>
            <p:ph type="sldNum" sz="quarter" idx="12"/>
          </p:nvPr>
        </p:nvSpPr>
        <p:spPr/>
        <p:txBody>
          <a:bodyPr/>
          <a:lstStyle/>
          <a:p>
            <a:fld id="{8AACEE26-D979-411F-B229-D9F26BAEDF07}" type="slidenum">
              <a:rPr lang="en-US" smtClean="0"/>
              <a:t>20</a:t>
            </a:fld>
            <a:endParaRPr lang="en-US" dirty="0"/>
          </a:p>
        </p:txBody>
      </p:sp>
    </p:spTree>
    <p:extLst>
      <p:ext uri="{BB962C8B-B14F-4D97-AF65-F5344CB8AC3E}">
        <p14:creationId xmlns:p14="http://schemas.microsoft.com/office/powerpoint/2010/main" val="190611052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wd">
                                    <p:tmPct val="50000"/>
                                  </p:iterate>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25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pPr marL="342900" lvl="1" indent="-342900">
              <a:lnSpc>
                <a:spcPct val="110000"/>
              </a:lnSpc>
              <a:buBlip>
                <a:blip r:embed="rId2"/>
              </a:buBlip>
            </a:pPr>
            <a:r>
              <a:rPr lang="en-US" sz="2800">
                <a:solidFill>
                  <a:srgbClr val="953735"/>
                </a:solidFill>
              </a:rPr>
              <a:t>Righ outer </a:t>
            </a:r>
            <a:r>
              <a:rPr lang="en-US" sz="2800">
                <a:solidFill>
                  <a:srgbClr val="953735"/>
                </a:solidFill>
              </a:rPr>
              <a:t>join: </a:t>
            </a:r>
            <a:r>
              <a:rPr lang="en-US" sz="2800"/>
              <a:t>trả về tất cả các bản ghi từ bảng bên phải (table2) và các bản ghi phù hợp từ bảng bên trái (table1). Kết quả là 0 bản ghi từ phía bên trái, nếu không có bản ghi nào phù hợp.</a:t>
            </a:r>
          </a:p>
          <a:p>
            <a:pPr marL="342900" lvl="1" indent="-342900">
              <a:lnSpc>
                <a:spcPct val="110000"/>
              </a:lnSpc>
              <a:buBlip>
                <a:blip r:embed="rId2"/>
              </a:buBlip>
            </a:pPr>
            <a:r>
              <a:rPr lang="en-US" sz="2800" smtClean="0">
                <a:solidFill>
                  <a:srgbClr val="953735"/>
                </a:solidFill>
              </a:rPr>
              <a:t>Ví dụ:</a:t>
            </a:r>
            <a:endParaRPr lang="en-US" sz="2800">
              <a:solidFill>
                <a:srgbClr val="953735"/>
              </a:solidFill>
            </a:endParaRPr>
          </a:p>
          <a:p>
            <a:pPr marL="339725" indent="0">
              <a:lnSpc>
                <a:spcPct val="120000"/>
              </a:lnSpc>
              <a:buNone/>
            </a:pPr>
            <a:r>
              <a:rPr lang="en-US" sz="2400">
                <a:solidFill>
                  <a:srgbClr val="0000FF"/>
                </a:solidFill>
              </a:rPr>
              <a:t>SELECT</a:t>
            </a:r>
            <a:r>
              <a:rPr lang="en-US" sz="2400"/>
              <a:t> </a:t>
            </a:r>
            <a:r>
              <a:rPr lang="en-US" sz="2400">
                <a:solidFill>
                  <a:srgbClr val="CC0066"/>
                </a:solidFill>
              </a:rPr>
              <a:t>NV.</a:t>
            </a:r>
            <a:r>
              <a:rPr lang="en-US" sz="2400">
                <a:solidFill>
                  <a:srgbClr val="008000"/>
                </a:solidFill>
              </a:rPr>
              <a:t>ID_nhanvien</a:t>
            </a:r>
            <a:r>
              <a:rPr lang="en-US" sz="2400"/>
              <a:t>, </a:t>
            </a:r>
            <a:r>
              <a:rPr lang="en-US" sz="2400">
                <a:solidFill>
                  <a:srgbClr val="CC0066"/>
                </a:solidFill>
              </a:rPr>
              <a:t>NV.</a:t>
            </a:r>
            <a:r>
              <a:rPr lang="en-US" sz="2400">
                <a:solidFill>
                  <a:srgbClr val="008000"/>
                </a:solidFill>
              </a:rPr>
              <a:t>ho_nv</a:t>
            </a:r>
            <a:r>
              <a:rPr lang="en-US" sz="2400"/>
              <a:t>, </a:t>
            </a:r>
            <a:r>
              <a:rPr lang="en-US" sz="2400">
                <a:solidFill>
                  <a:srgbClr val="CC0066"/>
                </a:solidFill>
              </a:rPr>
              <a:t>NV.</a:t>
            </a:r>
            <a:r>
              <a:rPr lang="en-US" sz="2400">
                <a:solidFill>
                  <a:srgbClr val="008000"/>
                </a:solidFill>
              </a:rPr>
              <a:t>ten_nv</a:t>
            </a:r>
            <a:r>
              <a:rPr lang="en-US" sz="2400"/>
              <a:t>, </a:t>
            </a:r>
            <a:r>
              <a:rPr lang="en-US" sz="2400">
                <a:solidFill>
                  <a:srgbClr val="CC0066"/>
                </a:solidFill>
              </a:rPr>
              <a:t>PB.</a:t>
            </a:r>
            <a:r>
              <a:rPr lang="en-US" sz="2400">
                <a:solidFill>
                  <a:srgbClr val="008000"/>
                </a:solidFill>
              </a:rPr>
              <a:t>ten_pb</a:t>
            </a:r>
            <a:br>
              <a:rPr lang="en-US" sz="2400">
                <a:solidFill>
                  <a:srgbClr val="008000"/>
                </a:solidFill>
              </a:rPr>
            </a:br>
            <a:r>
              <a:rPr lang="en-US" sz="2400">
                <a:solidFill>
                  <a:srgbClr val="0000FF"/>
                </a:solidFill>
              </a:rPr>
              <a:t>FROM</a:t>
            </a:r>
            <a:r>
              <a:rPr lang="en-US" sz="2400"/>
              <a:t> </a:t>
            </a:r>
            <a:r>
              <a:rPr lang="en-US" sz="2400">
                <a:solidFill>
                  <a:srgbClr val="008000"/>
                </a:solidFill>
              </a:rPr>
              <a:t>nhan_vien</a:t>
            </a:r>
            <a:r>
              <a:rPr lang="en-US" sz="2400"/>
              <a:t> </a:t>
            </a:r>
            <a:r>
              <a:rPr lang="en-US" sz="2400">
                <a:solidFill>
                  <a:srgbClr val="CC0066"/>
                </a:solidFill>
              </a:rPr>
              <a:t>NV </a:t>
            </a:r>
            <a:r>
              <a:rPr lang="en-US" sz="2400">
                <a:solidFill>
                  <a:srgbClr val="FF0000"/>
                </a:solidFill>
              </a:rPr>
              <a:t>RIGHT JOIN </a:t>
            </a:r>
            <a:r>
              <a:rPr lang="en-US" sz="2400">
                <a:solidFill>
                  <a:srgbClr val="008000"/>
                </a:solidFill>
              </a:rPr>
              <a:t>phong_ban</a:t>
            </a:r>
            <a:r>
              <a:rPr lang="en-US" sz="2400"/>
              <a:t> </a:t>
            </a:r>
            <a:r>
              <a:rPr lang="en-US" sz="2400">
                <a:solidFill>
                  <a:srgbClr val="CC0066"/>
                </a:solidFill>
              </a:rPr>
              <a:t>PB</a:t>
            </a:r>
            <a:r>
              <a:rPr lang="en-US" sz="2400"/>
              <a:t/>
            </a:r>
            <a:br>
              <a:rPr lang="en-US" sz="2400"/>
            </a:br>
            <a:r>
              <a:rPr lang="en-US" sz="2400">
                <a:solidFill>
                  <a:srgbClr val="FF0000"/>
                </a:solidFill>
              </a:rPr>
              <a:t>	ON</a:t>
            </a:r>
            <a:r>
              <a:rPr lang="en-US" sz="2400"/>
              <a:t> </a:t>
            </a:r>
            <a:r>
              <a:rPr lang="en-US" sz="2400">
                <a:solidFill>
                  <a:srgbClr val="CC0066"/>
                </a:solidFill>
              </a:rPr>
              <a:t>PB.</a:t>
            </a:r>
            <a:r>
              <a:rPr lang="en-US" sz="2400">
                <a:solidFill>
                  <a:srgbClr val="008000"/>
                </a:solidFill>
              </a:rPr>
              <a:t>ma_pb</a:t>
            </a:r>
            <a:r>
              <a:rPr lang="en-US" sz="2400"/>
              <a:t> = </a:t>
            </a:r>
            <a:r>
              <a:rPr lang="en-US" sz="2400">
                <a:solidFill>
                  <a:srgbClr val="CC0066"/>
                </a:solidFill>
              </a:rPr>
              <a:t>NV.</a:t>
            </a:r>
            <a:r>
              <a:rPr lang="en-US" sz="2400">
                <a:solidFill>
                  <a:srgbClr val="008000"/>
                </a:solidFill>
              </a:rPr>
              <a:t>phg</a:t>
            </a:r>
            <a:r>
              <a:rPr lang="en-US" sz="2400"/>
              <a:t>;</a:t>
            </a:r>
          </a:p>
        </p:txBody>
      </p:sp>
      <p:pic>
        <p:nvPicPr>
          <p:cNvPr id="4" name="Picture 3" descr="hinh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3962" y="4038600"/>
            <a:ext cx="4267534" cy="2286000"/>
          </a:xfrm>
          <a:prstGeom prst="rect">
            <a:avLst/>
          </a:prstGeom>
        </p:spPr>
      </p:pic>
      <p:sp>
        <p:nvSpPr>
          <p:cNvPr id="5" name="Slide Number Placeholder 4"/>
          <p:cNvSpPr>
            <a:spLocks noGrp="1"/>
          </p:cNvSpPr>
          <p:nvPr>
            <p:ph type="sldNum" sz="quarter" idx="12"/>
          </p:nvPr>
        </p:nvSpPr>
        <p:spPr/>
        <p:txBody>
          <a:bodyPr/>
          <a:lstStyle/>
          <a:p>
            <a:fld id="{8AACEE26-D979-411F-B229-D9F26BAEDF07}" type="slidenum">
              <a:rPr lang="en-US" smtClean="0"/>
              <a:t>21</a:t>
            </a:fld>
            <a:endParaRPr lang="en-US" dirty="0"/>
          </a:p>
        </p:txBody>
      </p:sp>
    </p:spTree>
    <p:extLst>
      <p:ext uri="{BB962C8B-B14F-4D97-AF65-F5344CB8AC3E}">
        <p14:creationId xmlns:p14="http://schemas.microsoft.com/office/powerpoint/2010/main" val="31414502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wd">
                                    <p:tmPct val="50000"/>
                                  </p:iterate>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25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Câu hỏi thực hành</a:t>
            </a:r>
            <a:endParaRPr lang="en-US"/>
          </a:p>
        </p:txBody>
      </p:sp>
      <p:sp>
        <p:nvSpPr>
          <p:cNvPr id="3" name="Content Placeholder 2"/>
          <p:cNvSpPr>
            <a:spLocks noGrp="1"/>
          </p:cNvSpPr>
          <p:nvPr>
            <p:ph idx="1"/>
          </p:nvPr>
        </p:nvSpPr>
        <p:spPr>
          <a:xfrm>
            <a:off x="685800" y="1066800"/>
            <a:ext cx="10896600" cy="5257800"/>
          </a:xfrm>
        </p:spPr>
        <p:txBody>
          <a:bodyPr/>
          <a:lstStyle/>
          <a:p>
            <a:pPr marL="342900" lvl="1" indent="-342900">
              <a:lnSpc>
                <a:spcPct val="110000"/>
              </a:lnSpc>
              <a:spcAft>
                <a:spcPts val="1200"/>
              </a:spcAft>
              <a:buBlip>
                <a:blip r:embed="rId2"/>
              </a:buBlip>
            </a:pPr>
            <a:r>
              <a:rPr lang="en-US" sz="2800">
                <a:solidFill>
                  <a:srgbClr val="953735"/>
                </a:solidFill>
              </a:rPr>
              <a:t>Viết câu truy vấn hiển thị thông tin bao gồm: Mã, họ, tên nhân viên, và tên phòng ban mà nhân viên trực thuộc. Nếu nhân viên chưa được phân bổ vào phòng nào thì cột tên phòng để trống</a:t>
            </a:r>
          </a:p>
          <a:p>
            <a:pPr marL="339725" indent="0">
              <a:buNone/>
            </a:pPr>
            <a:r>
              <a:rPr lang="en-US" sz="2600" smtClean="0">
                <a:solidFill>
                  <a:srgbClr val="0000FF"/>
                </a:solidFill>
              </a:rPr>
              <a:t>SELECT</a:t>
            </a:r>
            <a:r>
              <a:rPr lang="en-US" sz="2600" smtClean="0"/>
              <a:t> </a:t>
            </a:r>
            <a:r>
              <a:rPr lang="en-US" sz="2600">
                <a:solidFill>
                  <a:srgbClr val="CC0066"/>
                </a:solidFill>
              </a:rPr>
              <a:t>NV.</a:t>
            </a:r>
            <a:r>
              <a:rPr lang="en-US" sz="2600">
                <a:solidFill>
                  <a:srgbClr val="008000"/>
                </a:solidFill>
              </a:rPr>
              <a:t>ID_NhanVien</a:t>
            </a:r>
            <a:r>
              <a:rPr lang="en-US" sz="2600"/>
              <a:t>, </a:t>
            </a:r>
            <a:r>
              <a:rPr lang="en-US" sz="2600">
                <a:solidFill>
                  <a:srgbClr val="CC0066"/>
                </a:solidFill>
              </a:rPr>
              <a:t>NV.</a:t>
            </a:r>
            <a:r>
              <a:rPr lang="en-US" sz="2600">
                <a:solidFill>
                  <a:srgbClr val="008000"/>
                </a:solidFill>
              </a:rPr>
              <a:t>ho_nv</a:t>
            </a:r>
            <a:r>
              <a:rPr lang="en-US" sz="2600"/>
              <a:t>, </a:t>
            </a:r>
            <a:r>
              <a:rPr lang="en-US" sz="2600">
                <a:solidFill>
                  <a:srgbClr val="CC0066"/>
                </a:solidFill>
              </a:rPr>
              <a:t>NV.</a:t>
            </a:r>
            <a:r>
              <a:rPr lang="en-US" sz="2600">
                <a:solidFill>
                  <a:srgbClr val="008000"/>
                </a:solidFill>
              </a:rPr>
              <a:t>ten_nv</a:t>
            </a:r>
            <a:r>
              <a:rPr lang="en-US" sz="2600"/>
              <a:t>, </a:t>
            </a:r>
            <a:r>
              <a:rPr lang="en-US" sz="2600">
                <a:solidFill>
                  <a:srgbClr val="CC0066"/>
                </a:solidFill>
              </a:rPr>
              <a:t>PB.</a:t>
            </a:r>
            <a:r>
              <a:rPr lang="en-US" sz="2600">
                <a:solidFill>
                  <a:srgbClr val="008000"/>
                </a:solidFill>
              </a:rPr>
              <a:t>ten_pb</a:t>
            </a:r>
            <a:br>
              <a:rPr lang="en-US" sz="2600">
                <a:solidFill>
                  <a:srgbClr val="008000"/>
                </a:solidFill>
              </a:rPr>
            </a:br>
            <a:r>
              <a:rPr lang="en-US" sz="2600">
                <a:solidFill>
                  <a:srgbClr val="0000FF"/>
                </a:solidFill>
              </a:rPr>
              <a:t>FROM </a:t>
            </a:r>
            <a:r>
              <a:rPr lang="en-US" sz="2600">
                <a:solidFill>
                  <a:srgbClr val="008000"/>
                </a:solidFill>
              </a:rPr>
              <a:t>phong_ban</a:t>
            </a:r>
            <a:r>
              <a:rPr lang="en-US" sz="2600"/>
              <a:t> </a:t>
            </a:r>
            <a:r>
              <a:rPr lang="en-US" sz="2600">
                <a:solidFill>
                  <a:srgbClr val="CC0066"/>
                </a:solidFill>
              </a:rPr>
              <a:t>PB</a:t>
            </a:r>
            <a:r>
              <a:rPr lang="en-US" sz="2600"/>
              <a:t> </a:t>
            </a:r>
            <a:r>
              <a:rPr lang="en-US" sz="2600">
                <a:solidFill>
                  <a:srgbClr val="FF0000"/>
                </a:solidFill>
              </a:rPr>
              <a:t>RIGHT JOIN </a:t>
            </a:r>
            <a:r>
              <a:rPr lang="en-US" sz="2600">
                <a:solidFill>
                  <a:srgbClr val="008000"/>
                </a:solidFill>
              </a:rPr>
              <a:t>nhan_vien</a:t>
            </a:r>
            <a:r>
              <a:rPr lang="en-US" sz="2600"/>
              <a:t> </a:t>
            </a:r>
            <a:r>
              <a:rPr lang="en-US" sz="2600">
                <a:solidFill>
                  <a:srgbClr val="CC0066"/>
                </a:solidFill>
              </a:rPr>
              <a:t>NV</a:t>
            </a:r>
            <a:r>
              <a:rPr lang="en-US" sz="2600"/>
              <a:t> </a:t>
            </a:r>
            <a:br>
              <a:rPr lang="en-US" sz="2600"/>
            </a:br>
            <a:r>
              <a:rPr lang="en-US" sz="2600">
                <a:solidFill>
                  <a:srgbClr val="FF0000"/>
                </a:solidFill>
              </a:rPr>
              <a:t>	ON</a:t>
            </a:r>
            <a:r>
              <a:rPr lang="en-US" sz="2600"/>
              <a:t> </a:t>
            </a:r>
            <a:r>
              <a:rPr lang="en-US" sz="2600">
                <a:solidFill>
                  <a:srgbClr val="CC0066"/>
                </a:solidFill>
              </a:rPr>
              <a:t>PB.</a:t>
            </a:r>
            <a:r>
              <a:rPr lang="en-US" sz="2600">
                <a:solidFill>
                  <a:srgbClr val="008000"/>
                </a:solidFill>
              </a:rPr>
              <a:t>ma_pb</a:t>
            </a:r>
            <a:r>
              <a:rPr lang="en-US" sz="2600"/>
              <a:t> = </a:t>
            </a:r>
            <a:r>
              <a:rPr lang="en-US" sz="2600">
                <a:solidFill>
                  <a:srgbClr val="CC0066"/>
                </a:solidFill>
              </a:rPr>
              <a:t>NV.</a:t>
            </a:r>
            <a:r>
              <a:rPr lang="en-US" sz="2600">
                <a:solidFill>
                  <a:srgbClr val="008000"/>
                </a:solidFill>
              </a:rPr>
              <a:t>phg</a:t>
            </a:r>
            <a:r>
              <a:rPr lang="en-US" sz="2600"/>
              <a:t>;</a:t>
            </a:r>
          </a:p>
          <a:p>
            <a:endParaRPr lang="en-US"/>
          </a:p>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22</a:t>
            </a:fld>
            <a:endParaRPr lang="en-US" dirty="0"/>
          </a:p>
        </p:txBody>
      </p:sp>
      <p:pic>
        <p:nvPicPr>
          <p:cNvPr id="5" name="Picture 4" descr="hinh2.PNG"/>
          <p:cNvPicPr>
            <a:picLocks noChangeAspect="1"/>
          </p:cNvPicPr>
          <p:nvPr/>
        </p:nvPicPr>
        <p:blipFill rotWithShape="1">
          <a:blip r:embed="rId3">
            <a:extLst>
              <a:ext uri="{28A0092B-C50C-407E-A947-70E740481C1C}">
                <a14:useLocalDpi xmlns:a14="http://schemas.microsoft.com/office/drawing/2010/main" val="0"/>
              </a:ext>
            </a:extLst>
          </a:blip>
          <a:srcRect b="33473"/>
          <a:stretch/>
        </p:blipFill>
        <p:spPr>
          <a:xfrm>
            <a:off x="3430276" y="4343400"/>
            <a:ext cx="5407647" cy="1600200"/>
          </a:xfrm>
          <a:prstGeom prst="rect">
            <a:avLst/>
          </a:prstGeom>
        </p:spPr>
      </p:pic>
    </p:spTree>
    <p:extLst>
      <p:ext uri="{BB962C8B-B14F-4D97-AF65-F5344CB8AC3E}">
        <p14:creationId xmlns:p14="http://schemas.microsoft.com/office/powerpoint/2010/main" val="4139774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wd">
                                    <p:tmPct val="5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SELF-JOIN</a:t>
            </a:r>
          </a:p>
        </p:txBody>
      </p:sp>
      <p:sp>
        <p:nvSpPr>
          <p:cNvPr id="3" name="Content Placeholder 2"/>
          <p:cNvSpPr>
            <a:spLocks noGrp="1"/>
          </p:cNvSpPr>
          <p:nvPr>
            <p:ph idx="1"/>
          </p:nvPr>
        </p:nvSpPr>
        <p:spPr>
          <a:xfrm>
            <a:off x="685800" y="990600"/>
            <a:ext cx="10896600" cy="5334000"/>
          </a:xfrm>
        </p:spPr>
        <p:txBody>
          <a:bodyPr>
            <a:normAutofit/>
          </a:bodyPr>
          <a:lstStyle/>
          <a:p>
            <a:pPr marL="342900" lvl="1" indent="-342900">
              <a:lnSpc>
                <a:spcPct val="110000"/>
              </a:lnSpc>
              <a:buBlip>
                <a:blip r:embed="rId2"/>
              </a:buBlip>
            </a:pPr>
            <a:r>
              <a:rPr lang="en-US" sz="2800">
                <a:solidFill>
                  <a:srgbClr val="953735"/>
                </a:solidFill>
              </a:rPr>
              <a:t>Một bảng kết nối với chính nó</a:t>
            </a:r>
          </a:p>
          <a:p>
            <a:pPr marL="342900" lvl="1" indent="-342900">
              <a:lnSpc>
                <a:spcPct val="110000"/>
              </a:lnSpc>
              <a:buBlip>
                <a:blip r:embed="rId2"/>
              </a:buBlip>
            </a:pPr>
            <a:r>
              <a:rPr lang="en-US" sz="2800">
                <a:solidFill>
                  <a:srgbClr val="953735"/>
                </a:solidFill>
              </a:rPr>
              <a:t>Ví dụ:</a:t>
            </a:r>
          </a:p>
          <a:p>
            <a:endParaRPr lang="en-US"/>
          </a:p>
          <a:p>
            <a:endParaRPr lang="en-US"/>
          </a:p>
          <a:p>
            <a:endParaRPr lang="en-US"/>
          </a:p>
          <a:p>
            <a:pPr marL="342900" lvl="1" indent="-342900">
              <a:lnSpc>
                <a:spcPct val="110000"/>
              </a:lnSpc>
              <a:buBlip>
                <a:blip r:embed="rId2"/>
              </a:buBlip>
            </a:pPr>
            <a:r>
              <a:rPr lang="en-US" sz="2800">
                <a:solidFill>
                  <a:srgbClr val="953735"/>
                </a:solidFill>
              </a:rPr>
              <a:t>Hiển thị tên nhân viên và tên người Quản Lý của anh ấy:</a:t>
            </a:r>
          </a:p>
          <a:p>
            <a:pPr marL="339725" indent="0">
              <a:lnSpc>
                <a:spcPct val="130000"/>
              </a:lnSpc>
              <a:buNone/>
            </a:pPr>
            <a:r>
              <a:rPr lang="en-US" sz="2600">
                <a:solidFill>
                  <a:srgbClr val="0000FF"/>
                </a:solidFill>
              </a:rPr>
              <a:t>SELECT</a:t>
            </a:r>
            <a:r>
              <a:rPr lang="en-US" sz="2600"/>
              <a:t> </a:t>
            </a:r>
            <a:r>
              <a:rPr lang="en-US" sz="2600" smtClean="0">
                <a:solidFill>
                  <a:srgbClr val="CC0066"/>
                </a:solidFill>
              </a:rPr>
              <a:t>NV.</a:t>
            </a:r>
            <a:r>
              <a:rPr lang="en-US" sz="2600" smtClean="0">
                <a:solidFill>
                  <a:srgbClr val="008000"/>
                </a:solidFill>
              </a:rPr>
              <a:t>ma_nv</a:t>
            </a:r>
            <a:r>
              <a:rPr lang="en-US" sz="2600"/>
              <a:t>, </a:t>
            </a:r>
            <a:r>
              <a:rPr lang="en-US" sz="2600" smtClean="0">
                <a:solidFill>
                  <a:srgbClr val="CC0066"/>
                </a:solidFill>
              </a:rPr>
              <a:t>NV.</a:t>
            </a:r>
            <a:r>
              <a:rPr lang="en-US" sz="2600" smtClean="0">
                <a:solidFill>
                  <a:srgbClr val="008000"/>
                </a:solidFill>
              </a:rPr>
              <a:t>ten_nv</a:t>
            </a:r>
            <a:r>
              <a:rPr lang="en-US" sz="2600"/>
              <a:t>, </a:t>
            </a:r>
            <a:r>
              <a:rPr lang="en-US" sz="2600" smtClean="0">
                <a:solidFill>
                  <a:srgbClr val="CC0066"/>
                </a:solidFill>
              </a:rPr>
              <a:t>QL.</a:t>
            </a:r>
            <a:r>
              <a:rPr lang="en-US" sz="2600" smtClean="0">
                <a:solidFill>
                  <a:srgbClr val="008000"/>
                </a:solidFill>
              </a:rPr>
              <a:t>ten_nv</a:t>
            </a:r>
            <a:r>
              <a:rPr lang="en-US" sz="2600" smtClean="0"/>
              <a:t> </a:t>
            </a:r>
            <a:r>
              <a:rPr lang="en-US" sz="2600">
                <a:solidFill>
                  <a:srgbClr val="FF0000"/>
                </a:solidFill>
              </a:rPr>
              <a:t>AS</a:t>
            </a:r>
            <a:r>
              <a:rPr lang="en-US" sz="2600"/>
              <a:t> ‘Nguoi quan ly’</a:t>
            </a:r>
            <a:br>
              <a:rPr lang="en-US" sz="2600"/>
            </a:br>
            <a:r>
              <a:rPr lang="en-US" sz="2600">
                <a:solidFill>
                  <a:srgbClr val="0000FF"/>
                </a:solidFill>
              </a:rPr>
              <a:t>FROM </a:t>
            </a:r>
            <a:r>
              <a:rPr lang="en-US" sz="2600">
                <a:solidFill>
                  <a:srgbClr val="008000"/>
                </a:solidFill>
              </a:rPr>
              <a:t>nhan_vien</a:t>
            </a:r>
            <a:r>
              <a:rPr lang="en-US" sz="2600"/>
              <a:t> </a:t>
            </a:r>
            <a:r>
              <a:rPr lang="en-US" sz="2600" smtClean="0">
                <a:solidFill>
                  <a:srgbClr val="CC0066"/>
                </a:solidFill>
              </a:rPr>
              <a:t>NV</a:t>
            </a:r>
            <a:r>
              <a:rPr lang="en-US" sz="2600" smtClean="0"/>
              <a:t> </a:t>
            </a:r>
            <a:r>
              <a:rPr lang="en-US" sz="2600">
                <a:solidFill>
                  <a:srgbClr val="FF0000"/>
                </a:solidFill>
              </a:rPr>
              <a:t>INNER JOIN </a:t>
            </a:r>
            <a:r>
              <a:rPr lang="en-US" sz="2600">
                <a:solidFill>
                  <a:srgbClr val="008000"/>
                </a:solidFill>
              </a:rPr>
              <a:t>nhan_vien</a:t>
            </a:r>
            <a:r>
              <a:rPr lang="en-US" sz="2600"/>
              <a:t> </a:t>
            </a:r>
            <a:r>
              <a:rPr lang="en-US" sz="2600" smtClean="0">
                <a:solidFill>
                  <a:srgbClr val="CC0066"/>
                </a:solidFill>
              </a:rPr>
              <a:t>QL</a:t>
            </a:r>
            <a:r>
              <a:rPr lang="en-US" sz="2600" smtClean="0"/>
              <a:t> </a:t>
            </a:r>
            <a:r>
              <a:rPr lang="en-US" sz="2600"/>
              <a:t/>
            </a:r>
            <a:br>
              <a:rPr lang="en-US" sz="2600"/>
            </a:br>
            <a:r>
              <a:rPr lang="en-US" sz="2600">
                <a:solidFill>
                  <a:srgbClr val="FF0000"/>
                </a:solidFill>
              </a:rPr>
              <a:t>	ON</a:t>
            </a:r>
            <a:r>
              <a:rPr lang="en-US" sz="2600"/>
              <a:t> </a:t>
            </a:r>
            <a:r>
              <a:rPr lang="en-US" sz="2600" smtClean="0">
                <a:solidFill>
                  <a:srgbClr val="CC0066"/>
                </a:solidFill>
              </a:rPr>
              <a:t>QL.</a:t>
            </a:r>
            <a:r>
              <a:rPr lang="en-US" sz="2600" smtClean="0">
                <a:solidFill>
                  <a:srgbClr val="008000"/>
                </a:solidFill>
              </a:rPr>
              <a:t> </a:t>
            </a:r>
            <a:r>
              <a:rPr lang="en-US" sz="2600">
                <a:solidFill>
                  <a:srgbClr val="008000"/>
                </a:solidFill>
              </a:rPr>
              <a:t>ma_nv</a:t>
            </a:r>
            <a:r>
              <a:rPr lang="en-US" sz="2600"/>
              <a:t> = </a:t>
            </a:r>
            <a:r>
              <a:rPr lang="en-US" sz="2600" smtClean="0">
                <a:solidFill>
                  <a:srgbClr val="CC0066"/>
                </a:solidFill>
              </a:rPr>
              <a:t>NV.</a:t>
            </a:r>
            <a:r>
              <a:rPr lang="en-US" sz="2600" smtClean="0">
                <a:solidFill>
                  <a:srgbClr val="008000"/>
                </a:solidFill>
              </a:rPr>
              <a:t> </a:t>
            </a:r>
            <a:r>
              <a:rPr lang="en-US" sz="2600">
                <a:solidFill>
                  <a:srgbClr val="008000"/>
                </a:solidFill>
              </a:rPr>
              <a:t>ma_quanly</a:t>
            </a:r>
            <a:r>
              <a:rPr lang="en-US" sz="2600"/>
              <a:t>;</a:t>
            </a:r>
          </a:p>
        </p:txBody>
      </p:sp>
      <p:graphicFrame>
        <p:nvGraphicFramePr>
          <p:cNvPr id="4" name="Table 3"/>
          <p:cNvGraphicFramePr>
            <a:graphicFrameLocks noGrp="1"/>
          </p:cNvGraphicFramePr>
          <p:nvPr>
            <p:extLst>
              <p:ext uri="{D42A27DB-BD31-4B8C-83A1-F6EECF244321}">
                <p14:modId xmlns:p14="http://schemas.microsoft.com/office/powerpoint/2010/main" val="298017765"/>
              </p:ext>
            </p:extLst>
          </p:nvPr>
        </p:nvGraphicFramePr>
        <p:xfrm>
          <a:off x="3886200" y="1574800"/>
          <a:ext cx="5943600" cy="18288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355600">
                <a:tc>
                  <a:txBody>
                    <a:bodyPr/>
                    <a:lstStyle/>
                    <a:p>
                      <a:r>
                        <a:rPr lang="en-US"/>
                        <a:t>MA_NV</a:t>
                      </a:r>
                    </a:p>
                  </a:txBody>
                  <a:tcPr/>
                </a:tc>
                <a:tc>
                  <a:txBody>
                    <a:bodyPr/>
                    <a:lstStyle/>
                    <a:p>
                      <a:r>
                        <a:rPr lang="en-US"/>
                        <a:t>TEN_NV</a:t>
                      </a:r>
                    </a:p>
                  </a:txBody>
                  <a:tcPr/>
                </a:tc>
                <a:tc>
                  <a:txBody>
                    <a:bodyPr/>
                    <a:lstStyle/>
                    <a:p>
                      <a:r>
                        <a:rPr lang="en-US"/>
                        <a:t>MA_QUANLY</a:t>
                      </a:r>
                    </a:p>
                  </a:txBody>
                  <a:tcPr/>
                </a:tc>
                <a:extLst>
                  <a:ext uri="{0D108BD9-81ED-4DB2-BD59-A6C34878D82A}">
                    <a16:rowId xmlns:a16="http://schemas.microsoft.com/office/drawing/2014/main" val="10000"/>
                  </a:ext>
                </a:extLst>
              </a:tr>
              <a:tr h="355600">
                <a:tc>
                  <a:txBody>
                    <a:bodyPr/>
                    <a:lstStyle/>
                    <a:p>
                      <a:r>
                        <a:rPr lang="en-US"/>
                        <a:t>1</a:t>
                      </a:r>
                    </a:p>
                  </a:txBody>
                  <a:tcPr/>
                </a:tc>
                <a:tc>
                  <a:txBody>
                    <a:bodyPr/>
                    <a:lstStyle/>
                    <a:p>
                      <a:r>
                        <a:rPr lang="en-US"/>
                        <a:t>Nga</a:t>
                      </a:r>
                    </a:p>
                  </a:txBody>
                  <a:tcPr/>
                </a:tc>
                <a:tc>
                  <a:txBody>
                    <a:bodyPr/>
                    <a:lstStyle/>
                    <a:p>
                      <a:endParaRPr lang="en-US"/>
                    </a:p>
                  </a:txBody>
                  <a:tcPr/>
                </a:tc>
                <a:extLst>
                  <a:ext uri="{0D108BD9-81ED-4DB2-BD59-A6C34878D82A}">
                    <a16:rowId xmlns:a16="http://schemas.microsoft.com/office/drawing/2014/main" val="10001"/>
                  </a:ext>
                </a:extLst>
              </a:tr>
              <a:tr h="355600">
                <a:tc>
                  <a:txBody>
                    <a:bodyPr/>
                    <a:lstStyle/>
                    <a:p>
                      <a:r>
                        <a:rPr lang="en-US"/>
                        <a:t>2</a:t>
                      </a:r>
                    </a:p>
                  </a:txBody>
                  <a:tcPr/>
                </a:tc>
                <a:tc>
                  <a:txBody>
                    <a:bodyPr/>
                    <a:lstStyle/>
                    <a:p>
                      <a:r>
                        <a:rPr lang="en-US"/>
                        <a:t>An</a:t>
                      </a:r>
                    </a:p>
                  </a:txBody>
                  <a:tcPr/>
                </a:tc>
                <a:tc>
                  <a:txBody>
                    <a:bodyPr/>
                    <a:lstStyle/>
                    <a:p>
                      <a:r>
                        <a:rPr lang="en-US"/>
                        <a:t>1</a:t>
                      </a:r>
                    </a:p>
                  </a:txBody>
                  <a:tcPr/>
                </a:tc>
                <a:extLst>
                  <a:ext uri="{0D108BD9-81ED-4DB2-BD59-A6C34878D82A}">
                    <a16:rowId xmlns:a16="http://schemas.microsoft.com/office/drawing/2014/main" val="10002"/>
                  </a:ext>
                </a:extLst>
              </a:tr>
              <a:tr h="355600">
                <a:tc>
                  <a:txBody>
                    <a:bodyPr/>
                    <a:lstStyle/>
                    <a:p>
                      <a:r>
                        <a:rPr lang="en-US"/>
                        <a:t>3</a:t>
                      </a:r>
                    </a:p>
                  </a:txBody>
                  <a:tcPr/>
                </a:tc>
                <a:tc>
                  <a:txBody>
                    <a:bodyPr/>
                    <a:lstStyle/>
                    <a:p>
                      <a:r>
                        <a:rPr lang="en-US"/>
                        <a:t>Van</a:t>
                      </a:r>
                    </a:p>
                  </a:txBody>
                  <a:tcPr/>
                </a:tc>
                <a:tc>
                  <a:txBody>
                    <a:bodyPr/>
                    <a:lstStyle/>
                    <a:p>
                      <a:r>
                        <a:rPr lang="en-US"/>
                        <a:t>2</a:t>
                      </a:r>
                    </a:p>
                  </a:txBody>
                  <a:tcPr/>
                </a:tc>
                <a:extLst>
                  <a:ext uri="{0D108BD9-81ED-4DB2-BD59-A6C34878D82A}">
                    <a16:rowId xmlns:a16="http://schemas.microsoft.com/office/drawing/2014/main" val="10003"/>
                  </a:ext>
                </a:extLst>
              </a:tr>
              <a:tr h="355600">
                <a:tc>
                  <a:txBody>
                    <a:bodyPr/>
                    <a:lstStyle/>
                    <a:p>
                      <a:r>
                        <a:rPr lang="en-US"/>
                        <a:t>4</a:t>
                      </a:r>
                    </a:p>
                  </a:txBody>
                  <a:tcPr/>
                </a:tc>
                <a:tc>
                  <a:txBody>
                    <a:bodyPr/>
                    <a:lstStyle/>
                    <a:p>
                      <a:r>
                        <a:rPr lang="en-US"/>
                        <a:t>Hoang</a:t>
                      </a:r>
                    </a:p>
                  </a:txBody>
                  <a:tcPr/>
                </a:tc>
                <a:tc>
                  <a:txBody>
                    <a:bodyPr/>
                    <a:lstStyle/>
                    <a:p>
                      <a:r>
                        <a:rPr lang="en-US"/>
                        <a:t>2</a:t>
                      </a:r>
                    </a:p>
                  </a:txBody>
                  <a:tcPr/>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sz="quarter" idx="12"/>
          </p:nvPr>
        </p:nvSpPr>
        <p:spPr/>
        <p:txBody>
          <a:bodyPr/>
          <a:lstStyle/>
          <a:p>
            <a:fld id="{8AACEE26-D979-411F-B229-D9F26BAEDF07}" type="slidenum">
              <a:rPr lang="en-US" smtClean="0"/>
              <a:t>23</a:t>
            </a:fld>
            <a:endParaRPr lang="en-US" dirty="0"/>
          </a:p>
        </p:txBody>
      </p:sp>
    </p:spTree>
    <p:extLst>
      <p:ext uri="{BB962C8B-B14F-4D97-AF65-F5344CB8AC3E}">
        <p14:creationId xmlns:p14="http://schemas.microsoft.com/office/powerpoint/2010/main" val="29163263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wd">
                                    <p:tmPct val="50000"/>
                                  </p:iterate>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left)">
                                      <p:cBhvr>
                                        <p:cTn id="7"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truy vấn con</a:t>
            </a:r>
          </a:p>
        </p:txBody>
      </p:sp>
      <p:sp>
        <p:nvSpPr>
          <p:cNvPr id="3" name="Content Placeholder 2"/>
          <p:cNvSpPr>
            <a:spLocks noGrp="1"/>
          </p:cNvSpPr>
          <p:nvPr>
            <p:ph idx="1"/>
          </p:nvPr>
        </p:nvSpPr>
        <p:spPr/>
        <p:txBody>
          <a:bodyPr/>
          <a:lstStyle/>
          <a:p>
            <a:pPr marL="342900" lvl="1" indent="-342900">
              <a:lnSpc>
                <a:spcPct val="110000"/>
              </a:lnSpc>
              <a:buBlip>
                <a:blip r:embed="rId2"/>
              </a:buBlip>
            </a:pPr>
            <a:r>
              <a:rPr lang="en-CA" sz="2800" dirty="0">
                <a:solidFill>
                  <a:srgbClr val="953735"/>
                </a:solidFill>
              </a:rPr>
              <a:t>Là câu truy vấn SELECT nằm lồng bên trong một câu truy vấn khác</a:t>
            </a:r>
          </a:p>
          <a:p>
            <a:pPr marL="342900" lvl="1" indent="-342900">
              <a:lnSpc>
                <a:spcPct val="110000"/>
              </a:lnSpc>
              <a:buBlip>
                <a:blip r:embed="rId2"/>
              </a:buBlip>
            </a:pPr>
            <a:r>
              <a:rPr lang="en-CA" sz="2800" dirty="0">
                <a:solidFill>
                  <a:srgbClr val="953735"/>
                </a:solidFill>
              </a:rPr>
              <a:t>Câu truy vấn con có thể được sử dụng:</a:t>
            </a:r>
          </a:p>
          <a:p>
            <a:pPr marL="517525" lvl="1">
              <a:lnSpc>
                <a:spcPct val="110000"/>
              </a:lnSpc>
              <a:spcBef>
                <a:spcPts val="1200"/>
              </a:spcBef>
              <a:buBlip>
                <a:blip r:embed="rId3"/>
              </a:buBlip>
            </a:pPr>
            <a:r>
              <a:rPr lang="en-CA" dirty="0"/>
              <a:t>Trong mệnh đề WHERE như một điều kiện tìm kiếm</a:t>
            </a:r>
          </a:p>
          <a:p>
            <a:pPr marL="517525" lvl="1">
              <a:lnSpc>
                <a:spcPct val="110000"/>
              </a:lnSpc>
              <a:spcBef>
                <a:spcPts val="1200"/>
              </a:spcBef>
              <a:buBlip>
                <a:blip r:embed="rId3"/>
              </a:buBlip>
            </a:pPr>
            <a:r>
              <a:rPr lang="en-CA" dirty="0"/>
              <a:t>Trong mệnh đề HAVING như một điều kiện tìm kiếm</a:t>
            </a:r>
          </a:p>
          <a:p>
            <a:pPr marL="517525" lvl="1">
              <a:lnSpc>
                <a:spcPct val="110000"/>
              </a:lnSpc>
              <a:spcBef>
                <a:spcPts val="1200"/>
              </a:spcBef>
              <a:buBlip>
                <a:blip r:embed="rId3"/>
              </a:buBlip>
            </a:pPr>
            <a:r>
              <a:rPr lang="en-CA" dirty="0"/>
              <a:t>Trong mệnh đề FROM như một đặc tả bảng</a:t>
            </a:r>
          </a:p>
          <a:p>
            <a:pPr marL="517525" lvl="1">
              <a:lnSpc>
                <a:spcPct val="110000"/>
              </a:lnSpc>
              <a:spcBef>
                <a:spcPts val="1200"/>
              </a:spcBef>
              <a:buBlip>
                <a:blip r:embed="rId3"/>
              </a:buBlip>
            </a:pPr>
            <a:r>
              <a:rPr lang="en-CA" dirty="0"/>
              <a:t>Trong mệnh </a:t>
            </a:r>
            <a:r>
              <a:rPr lang="en-CA"/>
              <a:t>đề SELECT như </a:t>
            </a:r>
            <a:r>
              <a:rPr lang="en-CA" dirty="0"/>
              <a:t>một đặc tả cột</a:t>
            </a:r>
            <a:endParaRPr lang="en-CA" sz="2200" dirty="0"/>
          </a:p>
          <a:p>
            <a:pPr marL="342900" lvl="1" indent="-342900">
              <a:lnSpc>
                <a:spcPct val="110000"/>
              </a:lnSpc>
              <a:buBlip>
                <a:blip r:embed="rId2"/>
              </a:buBlip>
            </a:pPr>
            <a:r>
              <a:rPr lang="en-CA" sz="2800">
                <a:solidFill>
                  <a:srgbClr val="953735"/>
                </a:solidFill>
              </a:rPr>
              <a:t>Nội dung câu truy vấn con được đặt trong cặp dấu ngoặc ()</a:t>
            </a:r>
            <a:endParaRPr lang="en-US" sz="2800">
              <a:solidFill>
                <a:srgbClr val="953735"/>
              </a:solidFill>
            </a:endParaRPr>
          </a:p>
        </p:txBody>
      </p:sp>
      <p:sp>
        <p:nvSpPr>
          <p:cNvPr id="4" name="Slide Number Placeholder 3"/>
          <p:cNvSpPr>
            <a:spLocks noGrp="1"/>
          </p:cNvSpPr>
          <p:nvPr>
            <p:ph type="sldNum" sz="quarter" idx="12"/>
          </p:nvPr>
        </p:nvSpPr>
        <p:spPr/>
        <p:txBody>
          <a:bodyPr/>
          <a:lstStyle/>
          <a:p>
            <a:fld id="{8AACEE26-D979-411F-B229-D9F26BAEDF07}" type="slidenum">
              <a:rPr lang="en-US" smtClean="0"/>
              <a:t>24</a:t>
            </a:fld>
            <a:endParaRPr lang="en-US" dirty="0"/>
          </a:p>
        </p:txBody>
      </p:sp>
    </p:spTree>
    <p:extLst>
      <p:ext uri="{BB962C8B-B14F-4D97-AF65-F5344CB8AC3E}">
        <p14:creationId xmlns:p14="http://schemas.microsoft.com/office/powerpoint/2010/main" val="3775203578"/>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pPr marL="342900" lvl="1" indent="-342900">
              <a:lnSpc>
                <a:spcPct val="110000"/>
              </a:lnSpc>
              <a:buBlip>
                <a:blip r:embed="rId2"/>
              </a:buBlip>
            </a:pPr>
            <a:r>
              <a:rPr lang="en-US" sz="2800">
                <a:solidFill>
                  <a:srgbClr val="953735"/>
                </a:solidFill>
              </a:rPr>
              <a:t>Sử dụng câu truy vấn con để hiển thị thông tin các nhân viên có lương lớn hơn mức lương trung bình toàn công ty</a:t>
            </a:r>
          </a:p>
          <a:p>
            <a:pPr marL="461963" indent="0">
              <a:buNone/>
            </a:pPr>
            <a:endParaRPr lang="en-US"/>
          </a:p>
          <a:p>
            <a:pPr marL="461963" indent="0">
              <a:buNone/>
            </a:pPr>
            <a:r>
              <a:rPr lang="en-US">
                <a:solidFill>
                  <a:srgbClr val="0000FF"/>
                </a:solidFill>
              </a:rPr>
              <a:t>SELECT</a:t>
            </a:r>
            <a:r>
              <a:rPr lang="en-US"/>
              <a:t> </a:t>
            </a:r>
            <a:r>
              <a:rPr lang="en-US">
                <a:solidFill>
                  <a:srgbClr val="008000"/>
                </a:solidFill>
              </a:rPr>
              <a:t>*</a:t>
            </a:r>
            <a:r>
              <a:rPr lang="en-US"/>
              <a:t>  </a:t>
            </a:r>
            <a:r>
              <a:rPr lang="en-US">
                <a:solidFill>
                  <a:srgbClr val="0000FF"/>
                </a:solidFill>
              </a:rPr>
              <a:t>FROM</a:t>
            </a:r>
            <a:r>
              <a:rPr lang="en-US"/>
              <a:t> </a:t>
            </a:r>
            <a:r>
              <a:rPr lang="en-US" smtClean="0">
                <a:solidFill>
                  <a:srgbClr val="008000"/>
                </a:solidFill>
              </a:rPr>
              <a:t>nhan_vien</a:t>
            </a:r>
            <a:r>
              <a:rPr lang="en-US" smtClean="0"/>
              <a:t> </a:t>
            </a:r>
            <a:br>
              <a:rPr lang="en-US" smtClean="0"/>
            </a:br>
            <a:r>
              <a:rPr lang="en-US" smtClean="0">
                <a:solidFill>
                  <a:srgbClr val="0000FF"/>
                </a:solidFill>
              </a:rPr>
              <a:t>WHERE </a:t>
            </a:r>
            <a:r>
              <a:rPr lang="en-US" smtClean="0">
                <a:solidFill>
                  <a:srgbClr val="008000"/>
                </a:solidFill>
              </a:rPr>
              <a:t>luong</a:t>
            </a:r>
            <a:r>
              <a:rPr lang="en-US" smtClean="0"/>
              <a:t> </a:t>
            </a:r>
            <a:r>
              <a:rPr lang="en-US"/>
              <a:t>&gt; </a:t>
            </a:r>
            <a:r>
              <a:rPr lang="en-US" smtClean="0"/>
              <a:t/>
            </a:r>
            <a:br>
              <a:rPr lang="en-US" smtClean="0"/>
            </a:br>
            <a:r>
              <a:rPr lang="en-US"/>
              <a:t>	</a:t>
            </a:r>
            <a:r>
              <a:rPr lang="en-US" smtClean="0"/>
              <a:t>(</a:t>
            </a:r>
            <a:r>
              <a:rPr lang="en-US">
                <a:solidFill>
                  <a:srgbClr val="CC0066"/>
                </a:solidFill>
              </a:rPr>
              <a:t>SELECT </a:t>
            </a:r>
            <a:r>
              <a:rPr lang="en-US"/>
              <a:t>AVG(</a:t>
            </a:r>
            <a:r>
              <a:rPr lang="en-US">
                <a:solidFill>
                  <a:srgbClr val="CC0066"/>
                </a:solidFill>
              </a:rPr>
              <a:t>luong</a:t>
            </a:r>
            <a:r>
              <a:rPr lang="en-US"/>
              <a:t>)</a:t>
            </a:r>
            <a:r>
              <a:rPr lang="en-US">
                <a:solidFill>
                  <a:srgbClr val="CC0066"/>
                </a:solidFill>
              </a:rPr>
              <a:t> FROM </a:t>
            </a:r>
            <a:r>
              <a:rPr lang="en-US">
                <a:solidFill>
                  <a:srgbClr val="008000"/>
                </a:solidFill>
              </a:rPr>
              <a:t>nhan_vien</a:t>
            </a:r>
            <a:r>
              <a:rPr lang="en-US" smtClean="0"/>
              <a:t>);</a:t>
            </a:r>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25</a:t>
            </a:fld>
            <a:endParaRPr lang="en-US" dirty="0"/>
          </a:p>
        </p:txBody>
      </p:sp>
    </p:spTree>
    <p:extLst>
      <p:ext uri="{BB962C8B-B14F-4D97-AF65-F5344CB8AC3E}">
        <p14:creationId xmlns:p14="http://schemas.microsoft.com/office/powerpoint/2010/main" val="1183834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wd">
                                    <p:tmPct val="50000"/>
                                  </p:iterate>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274638"/>
            <a:ext cx="7086600" cy="487362"/>
          </a:xfrm>
        </p:spPr>
        <p:txBody>
          <a:bodyPr/>
          <a:lstStyle/>
          <a:p>
            <a:r>
              <a:rPr lang="en-US"/>
              <a:t>SO SÁNH JOIN VÀ CÂU TRUY VẤN CON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5655354"/>
              </p:ext>
            </p:extLst>
          </p:nvPr>
        </p:nvGraphicFramePr>
        <p:xfrm>
          <a:off x="1143000" y="1447800"/>
          <a:ext cx="10058400" cy="4343400"/>
        </p:xfrm>
        <a:graphic>
          <a:graphicData uri="http://schemas.openxmlformats.org/drawingml/2006/table">
            <a:tbl>
              <a:tblPr firstRow="1" bandRow="1">
                <a:tableStyleId>{5C22544A-7EE6-4342-B048-85BDC9FD1C3A}</a:tableStyleId>
              </a:tblPr>
              <a:tblGrid>
                <a:gridCol w="4387174">
                  <a:extLst>
                    <a:ext uri="{9D8B030D-6E8A-4147-A177-3AD203B41FA5}">
                      <a16:colId xmlns:a16="http://schemas.microsoft.com/office/drawing/2014/main" val="20000"/>
                    </a:ext>
                  </a:extLst>
                </a:gridCol>
                <a:gridCol w="5671226">
                  <a:extLst>
                    <a:ext uri="{9D8B030D-6E8A-4147-A177-3AD203B41FA5}">
                      <a16:colId xmlns:a16="http://schemas.microsoft.com/office/drawing/2014/main" val="20001"/>
                    </a:ext>
                  </a:extLst>
                </a:gridCol>
              </a:tblGrid>
              <a:tr h="517071">
                <a:tc>
                  <a:txBody>
                    <a:bodyPr/>
                    <a:lstStyle/>
                    <a:p>
                      <a:pPr algn="ctr"/>
                      <a:r>
                        <a:rPr lang="en-CA" sz="2400" dirty="0" smtClean="0">
                          <a:latin typeface="Segoe UI" pitchFamily="34" charset="0"/>
                          <a:cs typeface="Segoe UI" pitchFamily="34" charset="0"/>
                        </a:rPr>
                        <a:t>JOIN</a:t>
                      </a:r>
                      <a:endParaRPr lang="en-CA" sz="2400" dirty="0">
                        <a:solidFill>
                          <a:srgbClr val="002060"/>
                        </a:solidFill>
                        <a:latin typeface="Segoe UI" pitchFamily="34" charset="0"/>
                        <a:cs typeface="Segoe UI" pitchFamily="34" charset="0"/>
                      </a:endParaRPr>
                    </a:p>
                  </a:txBody>
                  <a:tcPr/>
                </a:tc>
                <a:tc>
                  <a:txBody>
                    <a:bodyPr/>
                    <a:lstStyle/>
                    <a:p>
                      <a:pPr algn="ctr"/>
                      <a:r>
                        <a:rPr lang="en-CA" sz="2400" dirty="0">
                          <a:latin typeface="Segoe UI" pitchFamily="34" charset="0"/>
                          <a:cs typeface="Segoe UI" pitchFamily="34" charset="0"/>
                        </a:rPr>
                        <a:t>CÂU TRUY VẤN CON</a:t>
                      </a:r>
                      <a:endParaRPr lang="en-CA" sz="2400" dirty="0">
                        <a:solidFill>
                          <a:srgbClr val="002060"/>
                        </a:solidFill>
                        <a:latin typeface="Segoe UI" pitchFamily="34" charset="0"/>
                        <a:cs typeface="Segoe UI" pitchFamily="34" charset="0"/>
                      </a:endParaRPr>
                    </a:p>
                  </a:txBody>
                  <a:tcPr/>
                </a:tc>
                <a:extLst>
                  <a:ext uri="{0D108BD9-81ED-4DB2-BD59-A6C34878D82A}">
                    <a16:rowId xmlns:a16="http://schemas.microsoft.com/office/drawing/2014/main" val="10000"/>
                  </a:ext>
                </a:extLst>
              </a:tr>
              <a:tr h="930729">
                <a:tc>
                  <a:txBody>
                    <a:bodyPr/>
                    <a:lstStyle/>
                    <a:p>
                      <a:r>
                        <a:rPr lang="en-CA" sz="2400" dirty="0">
                          <a:latin typeface="Segoe UI" pitchFamily="34" charset="0"/>
                          <a:cs typeface="Segoe UI" pitchFamily="34" charset="0"/>
                        </a:rPr>
                        <a:t>Kết quả có thể bao gồm các cột của cả 2 bảng</a:t>
                      </a:r>
                    </a:p>
                  </a:txBody>
                  <a:tcPr/>
                </a:tc>
                <a:tc>
                  <a:txBody>
                    <a:bodyPr/>
                    <a:lstStyle/>
                    <a:p>
                      <a:r>
                        <a:rPr lang="en-CA" sz="2400" dirty="0" smtClean="0">
                          <a:latin typeface="Segoe UI" pitchFamily="34" charset="0"/>
                          <a:cs typeface="Segoe UI" pitchFamily="34" charset="0"/>
                        </a:rPr>
                        <a:t>Không thể bao gồm các cột của câu truy vấn con</a:t>
                      </a:r>
                      <a:endParaRPr lang="en-CA" sz="2400" dirty="0">
                        <a:latin typeface="Segoe UI" pitchFamily="34" charset="0"/>
                        <a:cs typeface="Segoe UI" pitchFamily="34" charset="0"/>
                      </a:endParaRPr>
                    </a:p>
                  </a:txBody>
                  <a:tcPr/>
                </a:tc>
                <a:extLst>
                  <a:ext uri="{0D108BD9-81ED-4DB2-BD59-A6C34878D82A}">
                    <a16:rowId xmlns:a16="http://schemas.microsoft.com/office/drawing/2014/main" val="10001"/>
                  </a:ext>
                </a:extLst>
              </a:tr>
              <a:tr h="930729">
                <a:tc>
                  <a:txBody>
                    <a:bodyPr/>
                    <a:lstStyle/>
                    <a:p>
                      <a:r>
                        <a:rPr lang="en-CA" sz="2400" dirty="0" smtClean="0">
                          <a:latin typeface="Segoe UI" pitchFamily="34" charset="0"/>
                          <a:cs typeface="Segoe UI" pitchFamily="34" charset="0"/>
                        </a:rPr>
                        <a:t>Sử dụng mối quan hệ giữa 2 bảng</a:t>
                      </a:r>
                      <a:endParaRPr lang="en-CA" sz="2400" dirty="0">
                        <a:latin typeface="Segoe UI" pitchFamily="34" charset="0"/>
                        <a:cs typeface="Segoe UI" pitchFamily="34" charset="0"/>
                      </a:endParaRPr>
                    </a:p>
                  </a:txBody>
                  <a:tcPr/>
                </a:tc>
                <a:tc>
                  <a:txBody>
                    <a:bodyPr/>
                    <a:lstStyle/>
                    <a:p>
                      <a:endParaRPr lang="en-CA" sz="2400" dirty="0">
                        <a:latin typeface="Segoe UI" pitchFamily="34" charset="0"/>
                        <a:cs typeface="Segoe UI" pitchFamily="34" charset="0"/>
                      </a:endParaRPr>
                    </a:p>
                  </a:txBody>
                  <a:tcPr/>
                </a:tc>
                <a:extLst>
                  <a:ext uri="{0D108BD9-81ED-4DB2-BD59-A6C34878D82A}">
                    <a16:rowId xmlns:a16="http://schemas.microsoft.com/office/drawing/2014/main" val="10002"/>
                  </a:ext>
                </a:extLst>
              </a:tr>
              <a:tr h="517071">
                <a:tc>
                  <a:txBody>
                    <a:bodyPr/>
                    <a:lstStyle/>
                    <a:p>
                      <a:r>
                        <a:rPr lang="en-CA" sz="2400" dirty="0">
                          <a:latin typeface="Segoe UI" pitchFamily="34" charset="0"/>
                          <a:cs typeface="Segoe UI" pitchFamily="34" charset="0"/>
                        </a:rPr>
                        <a:t>Chạy nhanh hơn</a:t>
                      </a:r>
                    </a:p>
                  </a:txBody>
                  <a:tcPr/>
                </a:tc>
                <a:tc>
                  <a:txBody>
                    <a:bodyPr/>
                    <a:lstStyle/>
                    <a:p>
                      <a:endParaRPr lang="en-CA" sz="2400" dirty="0">
                        <a:latin typeface="Segoe UI" pitchFamily="34" charset="0"/>
                        <a:cs typeface="Segoe UI" pitchFamily="34" charset="0"/>
                      </a:endParaRPr>
                    </a:p>
                  </a:txBody>
                  <a:tcPr/>
                </a:tc>
                <a:extLst>
                  <a:ext uri="{0D108BD9-81ED-4DB2-BD59-A6C34878D82A}">
                    <a16:rowId xmlns:a16="http://schemas.microsoft.com/office/drawing/2014/main" val="10003"/>
                  </a:ext>
                </a:extLst>
              </a:tr>
              <a:tr h="930729">
                <a:tc>
                  <a:txBody>
                    <a:bodyPr/>
                    <a:lstStyle/>
                    <a:p>
                      <a:endParaRPr lang="en-CA" sz="2400" dirty="0">
                        <a:latin typeface="Segoe UI" pitchFamily="34" charset="0"/>
                        <a:cs typeface="Segoe UI" pitchFamily="34" charset="0"/>
                      </a:endParaRPr>
                    </a:p>
                  </a:txBody>
                  <a:tcPr/>
                </a:tc>
                <a:tc>
                  <a:txBody>
                    <a:bodyPr/>
                    <a:lstStyle/>
                    <a:p>
                      <a:r>
                        <a:rPr lang="en-CA" sz="2400" dirty="0" smtClean="0">
                          <a:latin typeface="Segoe UI" pitchFamily="34" charset="0"/>
                          <a:cs typeface="Segoe UI" pitchFamily="34" charset="0"/>
                        </a:rPr>
                        <a:t>Có thể chuyển 1 giá trị tính toán ra câu truy vấn bên ngoài</a:t>
                      </a:r>
                      <a:endParaRPr lang="en-CA" sz="2400" dirty="0">
                        <a:latin typeface="Segoe UI" pitchFamily="34" charset="0"/>
                        <a:cs typeface="Segoe UI" pitchFamily="34" charset="0"/>
                      </a:endParaRPr>
                    </a:p>
                  </a:txBody>
                  <a:tcPr/>
                </a:tc>
                <a:extLst>
                  <a:ext uri="{0D108BD9-81ED-4DB2-BD59-A6C34878D82A}">
                    <a16:rowId xmlns:a16="http://schemas.microsoft.com/office/drawing/2014/main" val="10004"/>
                  </a:ext>
                </a:extLst>
              </a:tr>
              <a:tr h="517071">
                <a:tc>
                  <a:txBody>
                    <a:bodyPr/>
                    <a:lstStyle/>
                    <a:p>
                      <a:endParaRPr lang="en-CA" sz="2400" dirty="0">
                        <a:latin typeface="Segoe UI" pitchFamily="34" charset="0"/>
                        <a:cs typeface="Segoe UI" pitchFamily="34" charset="0"/>
                      </a:endParaRPr>
                    </a:p>
                  </a:txBody>
                  <a:tcPr/>
                </a:tc>
                <a:tc>
                  <a:txBody>
                    <a:bodyPr/>
                    <a:lstStyle/>
                    <a:p>
                      <a:r>
                        <a:rPr lang="en-CA" sz="2400" dirty="0">
                          <a:latin typeface="Segoe UI" pitchFamily="34" charset="0"/>
                          <a:cs typeface="Segoe UI" pitchFamily="34" charset="0"/>
                        </a:rPr>
                        <a:t>Dễ viết code và dễ hiểu</a:t>
                      </a:r>
                    </a:p>
                  </a:txBody>
                  <a:tcP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12"/>
          </p:nvPr>
        </p:nvSpPr>
        <p:spPr/>
        <p:txBody>
          <a:bodyPr/>
          <a:lstStyle/>
          <a:p>
            <a:fld id="{8AACEE26-D979-411F-B229-D9F26BAEDF07}" type="slidenum">
              <a:rPr lang="en-US" smtClean="0"/>
              <a:t>26</a:t>
            </a:fld>
            <a:endParaRPr lang="en-US" dirty="0"/>
          </a:p>
        </p:txBody>
      </p:sp>
    </p:spTree>
    <p:extLst>
      <p:ext uri="{BB962C8B-B14F-4D97-AF65-F5344CB8AC3E}">
        <p14:creationId xmlns:p14="http://schemas.microsoft.com/office/powerpoint/2010/main" val="1541184311"/>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Từ khoá </a:t>
            </a:r>
            <a:r>
              <a:rPr lang="en-US" smtClean="0"/>
              <a:t>ANY - ALL</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6725692"/>
              </p:ext>
            </p:extLst>
          </p:nvPr>
        </p:nvGraphicFramePr>
        <p:xfrm>
          <a:off x="609600" y="990600"/>
          <a:ext cx="10972800" cy="5334000"/>
        </p:xfrm>
        <a:graphic>
          <a:graphicData uri="http://schemas.openxmlformats.org/drawingml/2006/table">
            <a:tbl>
              <a:tblPr firstRow="1" bandRow="1">
                <a:tableStyleId>{5C22544A-7EE6-4342-B048-85BDC9FD1C3A}</a:tableStyleId>
              </a:tblPr>
              <a:tblGrid>
                <a:gridCol w="2641600">
                  <a:extLst>
                    <a:ext uri="{9D8B030D-6E8A-4147-A177-3AD203B41FA5}">
                      <a16:colId xmlns:a16="http://schemas.microsoft.com/office/drawing/2014/main" val="20000"/>
                    </a:ext>
                  </a:extLst>
                </a:gridCol>
                <a:gridCol w="2946400">
                  <a:extLst>
                    <a:ext uri="{9D8B030D-6E8A-4147-A177-3AD203B41FA5}">
                      <a16:colId xmlns:a16="http://schemas.microsoft.com/office/drawing/2014/main" val="20001"/>
                    </a:ext>
                  </a:extLst>
                </a:gridCol>
                <a:gridCol w="5384800">
                  <a:extLst>
                    <a:ext uri="{9D8B030D-6E8A-4147-A177-3AD203B41FA5}">
                      <a16:colId xmlns:a16="http://schemas.microsoft.com/office/drawing/2014/main" val="20002"/>
                    </a:ext>
                  </a:extLst>
                </a:gridCol>
              </a:tblGrid>
              <a:tr h="850139">
                <a:tc>
                  <a:txBody>
                    <a:bodyPr/>
                    <a:lstStyle/>
                    <a:p>
                      <a:pPr algn="ctr"/>
                      <a:r>
                        <a:rPr lang="en-US" sz="2000">
                          <a:latin typeface="Segoe UI" pitchFamily="34" charset="0"/>
                          <a:cs typeface="Segoe UI" pitchFamily="34" charset="0"/>
                        </a:rPr>
                        <a:t>Điều kiện</a:t>
                      </a:r>
                    </a:p>
                  </a:txBody>
                  <a:tcPr anchor="ctr"/>
                </a:tc>
                <a:tc>
                  <a:txBody>
                    <a:bodyPr/>
                    <a:lstStyle/>
                    <a:p>
                      <a:pPr algn="ctr"/>
                      <a:r>
                        <a:rPr lang="en-US" sz="2000">
                          <a:latin typeface="Segoe UI" pitchFamily="34" charset="0"/>
                          <a:cs typeface="Segoe UI" pitchFamily="34" charset="0"/>
                        </a:rPr>
                        <a:t>Kết quả tương đương</a:t>
                      </a:r>
                    </a:p>
                  </a:txBody>
                  <a:tcPr anchor="ctr"/>
                </a:tc>
                <a:tc>
                  <a:txBody>
                    <a:bodyPr/>
                    <a:lstStyle/>
                    <a:p>
                      <a:pPr algn="ctr"/>
                      <a:r>
                        <a:rPr lang="en-US" sz="2000">
                          <a:latin typeface="Segoe UI" pitchFamily="34" charset="0"/>
                          <a:cs typeface="Segoe UI" pitchFamily="34" charset="0"/>
                        </a:rPr>
                        <a:t>Mô tả</a:t>
                      </a:r>
                    </a:p>
                  </a:txBody>
                  <a:tcPr anchor="ctr"/>
                </a:tc>
                <a:extLst>
                  <a:ext uri="{0D108BD9-81ED-4DB2-BD59-A6C34878D82A}">
                    <a16:rowId xmlns:a16="http://schemas.microsoft.com/office/drawing/2014/main" val="10000"/>
                  </a:ext>
                </a:extLst>
              </a:tr>
              <a:tr h="876261">
                <a:tc>
                  <a:txBody>
                    <a:bodyPr/>
                    <a:lstStyle/>
                    <a:p>
                      <a:pPr algn="ctr"/>
                      <a:r>
                        <a:rPr lang="en-US" sz="2000">
                          <a:latin typeface="Segoe UI" pitchFamily="34" charset="0"/>
                          <a:cs typeface="Segoe UI" pitchFamily="34" charset="0"/>
                        </a:rPr>
                        <a:t>X&gt; </a:t>
                      </a:r>
                      <a:r>
                        <a:rPr lang="en-US" sz="2000" smtClean="0">
                          <a:latin typeface="Segoe UI" pitchFamily="34" charset="0"/>
                          <a:cs typeface="Segoe UI" pitchFamily="34" charset="0"/>
                        </a:rPr>
                        <a:t>ANY(1,2</a:t>
                      </a:r>
                      <a:r>
                        <a:rPr lang="en-US" sz="2000">
                          <a:latin typeface="Segoe UI" pitchFamily="34" charset="0"/>
                          <a:cs typeface="Segoe UI" pitchFamily="34" charset="0"/>
                        </a:rPr>
                        <a:t>)</a:t>
                      </a:r>
                    </a:p>
                  </a:txBody>
                  <a:tcPr anchor="ctr"/>
                </a:tc>
                <a:tc>
                  <a:txBody>
                    <a:bodyPr/>
                    <a:lstStyle/>
                    <a:p>
                      <a:pPr algn="ctr"/>
                      <a:r>
                        <a:rPr lang="en-US" sz="2000" smtClean="0">
                          <a:latin typeface="Segoe UI" pitchFamily="34" charset="0"/>
                          <a:cs typeface="Segoe UI" pitchFamily="34" charset="0"/>
                        </a:rPr>
                        <a:t>X &gt; 1</a:t>
                      </a:r>
                      <a:endParaRPr lang="en-US" sz="2000">
                        <a:latin typeface="Segoe UI" pitchFamily="34" charset="0"/>
                        <a:cs typeface="Segoe UI" pitchFamily="34" charset="0"/>
                      </a:endParaRPr>
                    </a:p>
                  </a:txBody>
                  <a:tcPr anchor="ctr"/>
                </a:tc>
                <a:tc>
                  <a:txBody>
                    <a:bodyPr/>
                    <a:lstStyle/>
                    <a:p>
                      <a:pPr algn="l"/>
                      <a:r>
                        <a:rPr lang="en-US" sz="2000">
                          <a:latin typeface="Segoe UI" pitchFamily="34" charset="0"/>
                          <a:cs typeface="Segoe UI" pitchFamily="34" charset="0"/>
                        </a:rPr>
                        <a:t>X phải lớn hơn ít nhất 1 giá trị trả về từ câu truy vấn con</a:t>
                      </a:r>
                    </a:p>
                  </a:txBody>
                  <a:tcPr anchor="ctr"/>
                </a:tc>
                <a:extLst>
                  <a:ext uri="{0D108BD9-81ED-4DB2-BD59-A6C34878D82A}">
                    <a16:rowId xmlns:a16="http://schemas.microsoft.com/office/drawing/2014/main" val="10001"/>
                  </a:ext>
                </a:extLst>
              </a:tr>
              <a:tr h="894144">
                <a:tc>
                  <a:txBody>
                    <a:bodyPr/>
                    <a:lstStyle/>
                    <a:p>
                      <a:pPr algn="ctr"/>
                      <a:r>
                        <a:rPr lang="en-US" sz="2000">
                          <a:latin typeface="Segoe UI" pitchFamily="34" charset="0"/>
                          <a:cs typeface="Segoe UI" pitchFamily="34" charset="0"/>
                        </a:rPr>
                        <a:t>X&lt;ANY(1,2)</a:t>
                      </a:r>
                    </a:p>
                  </a:txBody>
                  <a:tcPr anchor="ctr"/>
                </a:tc>
                <a:tc>
                  <a:txBody>
                    <a:bodyPr/>
                    <a:lstStyle/>
                    <a:p>
                      <a:pPr algn="ctr"/>
                      <a:r>
                        <a:rPr lang="en-US" sz="2000" smtClean="0">
                          <a:latin typeface="Segoe UI" pitchFamily="34" charset="0"/>
                          <a:cs typeface="Segoe UI" pitchFamily="34" charset="0"/>
                        </a:rPr>
                        <a:t>X &lt; 2</a:t>
                      </a:r>
                      <a:endParaRPr lang="en-US" sz="2000">
                        <a:latin typeface="Segoe UI" pitchFamily="34" charset="0"/>
                        <a:cs typeface="Segoe UI"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latin typeface="Segoe UI" pitchFamily="34" charset="0"/>
                          <a:cs typeface="Segoe UI" pitchFamily="34" charset="0"/>
                        </a:rPr>
                        <a:t>X phải nhỏ hơn ít nhất 1 giá trị trả về từ câu truy vấn con</a:t>
                      </a:r>
                    </a:p>
                  </a:txBody>
                  <a:tcPr anchor="ctr"/>
                </a:tc>
                <a:extLst>
                  <a:ext uri="{0D108BD9-81ED-4DB2-BD59-A6C34878D82A}">
                    <a16:rowId xmlns:a16="http://schemas.microsoft.com/office/drawing/2014/main" val="10002"/>
                  </a:ext>
                </a:extLst>
              </a:tr>
              <a:tr h="6547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a:latin typeface="Segoe UI" pitchFamily="34" charset="0"/>
                          <a:cs typeface="Segoe UI" pitchFamily="34" charset="0"/>
                        </a:rPr>
                        <a:t>X=ANY(1,2</a:t>
                      </a:r>
                      <a:r>
                        <a:rPr lang="en-US" sz="2000" smtClean="0">
                          <a:latin typeface="Segoe UI" pitchFamily="34" charset="0"/>
                          <a:cs typeface="Segoe UI" pitchFamily="34" charset="0"/>
                        </a:rPr>
                        <a:t>)</a:t>
                      </a:r>
                      <a:endParaRPr lang="en-US" sz="2000">
                        <a:latin typeface="Segoe UI" pitchFamily="34" charset="0"/>
                        <a:cs typeface="Segoe UI" pitchFamily="34" charset="0"/>
                      </a:endParaRPr>
                    </a:p>
                  </a:txBody>
                  <a:tcPr anchor="ctr"/>
                </a:tc>
                <a:tc>
                  <a:txBody>
                    <a:bodyPr/>
                    <a:lstStyle/>
                    <a:p>
                      <a:pPr algn="ctr"/>
                      <a:r>
                        <a:rPr lang="en-US" sz="2000">
                          <a:latin typeface="Segoe UI" pitchFamily="34" charset="0"/>
                          <a:cs typeface="Segoe UI" pitchFamily="34" charset="0"/>
                        </a:rPr>
                        <a:t>(</a:t>
                      </a:r>
                      <a:r>
                        <a:rPr lang="en-US" sz="2000" smtClean="0">
                          <a:latin typeface="Segoe UI" pitchFamily="34" charset="0"/>
                          <a:cs typeface="Segoe UI" pitchFamily="34" charset="0"/>
                        </a:rPr>
                        <a:t>X = 1</a:t>
                      </a:r>
                      <a:r>
                        <a:rPr lang="en-US" sz="2000">
                          <a:latin typeface="Segoe UI" pitchFamily="34" charset="0"/>
                          <a:cs typeface="Segoe UI" pitchFamily="34" charset="0"/>
                        </a:rPr>
                        <a:t>) </a:t>
                      </a:r>
                      <a:r>
                        <a:rPr lang="en-US" sz="2000" smtClean="0">
                          <a:latin typeface="Segoe UI" pitchFamily="34" charset="0"/>
                          <a:cs typeface="Segoe UI" pitchFamily="34" charset="0"/>
                        </a:rPr>
                        <a:t>OR </a:t>
                      </a:r>
                      <a:r>
                        <a:rPr lang="en-US" sz="2000">
                          <a:latin typeface="Segoe UI" pitchFamily="34" charset="0"/>
                          <a:cs typeface="Segoe UI" pitchFamily="34" charset="0"/>
                        </a:rPr>
                        <a:t>(</a:t>
                      </a:r>
                      <a:r>
                        <a:rPr lang="en-US" sz="2000" smtClean="0">
                          <a:latin typeface="Segoe UI" pitchFamily="34" charset="0"/>
                          <a:cs typeface="Segoe UI" pitchFamily="34" charset="0"/>
                        </a:rPr>
                        <a:t>X = 2</a:t>
                      </a:r>
                      <a:r>
                        <a:rPr lang="en-US" sz="2000">
                          <a:latin typeface="Segoe UI" pitchFamily="34" charset="0"/>
                          <a:cs typeface="Segoe UI" pitchFamily="34" charset="0"/>
                        </a:rPr>
                        <a:t>)</a:t>
                      </a:r>
                    </a:p>
                  </a:txBody>
                  <a:tcPr anchor="ctr"/>
                </a:tc>
                <a:tc>
                  <a:txBody>
                    <a:bodyPr/>
                    <a:lstStyle/>
                    <a:p>
                      <a:pPr algn="l"/>
                      <a:r>
                        <a:rPr lang="en-US" sz="2000">
                          <a:latin typeface="Segoe UI" pitchFamily="34" charset="0"/>
                          <a:cs typeface="Segoe UI" pitchFamily="34" charset="0"/>
                        </a:rPr>
                        <a:t>X</a:t>
                      </a:r>
                      <a:r>
                        <a:rPr lang="en-US" sz="2400" kern="1200">
                          <a:solidFill>
                            <a:srgbClr val="0000FF"/>
                          </a:solidFill>
                          <a:latin typeface="Segoe UI" pitchFamily="34" charset="0"/>
                          <a:ea typeface="+mn-ea"/>
                          <a:cs typeface="Segoe UI" pitchFamily="34" charset="0"/>
                        </a:rPr>
                        <a:t> </a:t>
                      </a:r>
                      <a:r>
                        <a:rPr lang="en-US" sz="2000" kern="1200">
                          <a:solidFill>
                            <a:srgbClr val="0000FF"/>
                          </a:solidFill>
                          <a:latin typeface="Segoe UI" pitchFamily="34" charset="0"/>
                          <a:ea typeface="+mn-ea"/>
                          <a:cs typeface="Segoe UI" pitchFamily="34" charset="0"/>
                        </a:rPr>
                        <a:t>IN</a:t>
                      </a:r>
                      <a:r>
                        <a:rPr lang="en-US" sz="2000">
                          <a:latin typeface="Segoe UI" pitchFamily="34" charset="0"/>
                          <a:cs typeface="Segoe UI" pitchFamily="34" charset="0"/>
                        </a:rPr>
                        <a:t> (1,2)</a:t>
                      </a:r>
                    </a:p>
                  </a:txBody>
                  <a:tcPr anchor="ctr"/>
                </a:tc>
                <a:extLst>
                  <a:ext uri="{0D108BD9-81ED-4DB2-BD59-A6C34878D82A}">
                    <a16:rowId xmlns:a16="http://schemas.microsoft.com/office/drawing/2014/main" val="10003"/>
                  </a:ext>
                </a:extLst>
              </a:tr>
              <a:tr h="1029368">
                <a:tc>
                  <a:txBody>
                    <a:bodyPr/>
                    <a:lstStyle/>
                    <a:p>
                      <a:pPr algn="ctr"/>
                      <a:r>
                        <a:rPr lang="en-US" sz="2000">
                          <a:latin typeface="Segoe UI" pitchFamily="34" charset="0"/>
                          <a:cs typeface="Segoe UI" pitchFamily="34" charset="0"/>
                        </a:rPr>
                        <a:t>X</a:t>
                      </a:r>
                      <a:r>
                        <a:rPr lang="en-US" sz="2000" smtClean="0">
                          <a:latin typeface="Segoe UI" pitchFamily="34" charset="0"/>
                          <a:cs typeface="Segoe UI" pitchFamily="34" charset="0"/>
                        </a:rPr>
                        <a:t>&gt;= ALL </a:t>
                      </a:r>
                      <a:r>
                        <a:rPr lang="en-US" sz="2000">
                          <a:latin typeface="Segoe UI" pitchFamily="34" charset="0"/>
                          <a:cs typeface="Segoe UI" pitchFamily="34" charset="0"/>
                        </a:rPr>
                        <a:t>(1,2)</a:t>
                      </a:r>
                    </a:p>
                  </a:txBody>
                  <a:tcPr anchor="ctr"/>
                </a:tc>
                <a:tc>
                  <a:txBody>
                    <a:bodyPr/>
                    <a:lstStyle/>
                    <a:p>
                      <a:pPr algn="ctr"/>
                      <a:r>
                        <a:rPr lang="en-US" sz="2000" smtClean="0">
                          <a:latin typeface="Segoe UI" pitchFamily="34" charset="0"/>
                          <a:cs typeface="Segoe UI" pitchFamily="34" charset="0"/>
                        </a:rPr>
                        <a:t>X</a:t>
                      </a:r>
                      <a:r>
                        <a:rPr lang="en-US" sz="2000" baseline="0" smtClean="0">
                          <a:latin typeface="Segoe UI" pitchFamily="34" charset="0"/>
                          <a:cs typeface="Segoe UI" pitchFamily="34" charset="0"/>
                        </a:rPr>
                        <a:t> = 2</a:t>
                      </a:r>
                      <a:endParaRPr lang="en-US" sz="2000">
                        <a:latin typeface="Segoe UI" pitchFamily="34" charset="0"/>
                        <a:cs typeface="Segoe UI" pitchFamily="34" charset="0"/>
                      </a:endParaRPr>
                    </a:p>
                  </a:txBody>
                  <a:tcPr anchor="ctr"/>
                </a:tc>
                <a:tc>
                  <a:txBody>
                    <a:bodyPr/>
                    <a:lstStyle/>
                    <a:p>
                      <a:pPr algn="l"/>
                      <a:r>
                        <a:rPr lang="en-US" sz="2000">
                          <a:latin typeface="Segoe UI" pitchFamily="34" charset="0"/>
                          <a:cs typeface="Segoe UI" pitchFamily="34" charset="0"/>
                        </a:rPr>
                        <a:t>X </a:t>
                      </a:r>
                      <a:r>
                        <a:rPr lang="en-US" sz="2000" smtClean="0">
                          <a:latin typeface="Segoe UI" pitchFamily="34" charset="0"/>
                          <a:cs typeface="Segoe UI" pitchFamily="34" charset="0"/>
                        </a:rPr>
                        <a:t>lớn</a:t>
                      </a:r>
                      <a:r>
                        <a:rPr lang="en-US" sz="2000" baseline="0" smtClean="0">
                          <a:latin typeface="Segoe UI" pitchFamily="34" charset="0"/>
                          <a:cs typeface="Segoe UI" pitchFamily="34" charset="0"/>
                        </a:rPr>
                        <a:t> hơn hoặc </a:t>
                      </a:r>
                      <a:r>
                        <a:rPr lang="en-US" sz="2000" smtClean="0">
                          <a:latin typeface="Segoe UI" pitchFamily="34" charset="0"/>
                          <a:cs typeface="Segoe UI" pitchFamily="34" charset="0"/>
                        </a:rPr>
                        <a:t>bằng</a:t>
                      </a:r>
                      <a:r>
                        <a:rPr lang="en-US" sz="2000" baseline="0" smtClean="0">
                          <a:latin typeface="Segoe UI" pitchFamily="34" charset="0"/>
                          <a:cs typeface="Segoe UI" pitchFamily="34" charset="0"/>
                        </a:rPr>
                        <a:t> giá trị lớn</a:t>
                      </a:r>
                      <a:r>
                        <a:rPr lang="en-US" sz="2000" smtClean="0">
                          <a:latin typeface="Segoe UI" pitchFamily="34" charset="0"/>
                          <a:cs typeface="Segoe UI" pitchFamily="34" charset="0"/>
                        </a:rPr>
                        <a:t> </a:t>
                      </a:r>
                      <a:r>
                        <a:rPr lang="en-US" sz="2000">
                          <a:latin typeface="Segoe UI" pitchFamily="34" charset="0"/>
                          <a:cs typeface="Segoe UI" pitchFamily="34" charset="0"/>
                        </a:rPr>
                        <a:t>nhất </a:t>
                      </a:r>
                      <a:r>
                        <a:rPr lang="en-US" sz="2000" smtClean="0">
                          <a:latin typeface="Segoe UI" pitchFamily="34" charset="0"/>
                          <a:cs typeface="Segoe UI" pitchFamily="34" charset="0"/>
                        </a:rPr>
                        <a:t>trong tập </a:t>
                      </a:r>
                      <a:r>
                        <a:rPr lang="en-US" sz="2000">
                          <a:latin typeface="Segoe UI" pitchFamily="34" charset="0"/>
                          <a:cs typeface="Segoe UI" pitchFamily="34" charset="0"/>
                        </a:rPr>
                        <a:t>giá trị trả về từ câu truy vấn con</a:t>
                      </a:r>
                    </a:p>
                  </a:txBody>
                  <a:tcPr anchor="ctr"/>
                </a:tc>
                <a:extLst>
                  <a:ext uri="{0D108BD9-81ED-4DB2-BD59-A6C34878D82A}">
                    <a16:rowId xmlns:a16="http://schemas.microsoft.com/office/drawing/2014/main" val="10004"/>
                  </a:ext>
                </a:extLst>
              </a:tr>
              <a:tr h="1029368">
                <a:tc>
                  <a:txBody>
                    <a:bodyPr/>
                    <a:lstStyle/>
                    <a:p>
                      <a:pPr algn="ctr"/>
                      <a:r>
                        <a:rPr lang="en-US" sz="2000" smtClean="0">
                          <a:latin typeface="Segoe UI" pitchFamily="34" charset="0"/>
                          <a:cs typeface="Segoe UI" pitchFamily="34" charset="0"/>
                        </a:rPr>
                        <a:t>X&lt;=ALL (1,2</a:t>
                      </a:r>
                      <a:r>
                        <a:rPr lang="en-US" sz="2000">
                          <a:latin typeface="Segoe UI" pitchFamily="34" charset="0"/>
                          <a:cs typeface="Segoe UI" pitchFamily="34" charset="0"/>
                        </a:rPr>
                        <a:t>)</a:t>
                      </a:r>
                    </a:p>
                  </a:txBody>
                  <a:tcPr anchor="ctr"/>
                </a:tc>
                <a:tc>
                  <a:txBody>
                    <a:bodyPr/>
                    <a:lstStyle/>
                    <a:p>
                      <a:pPr algn="ctr"/>
                      <a:r>
                        <a:rPr lang="en-US" sz="2000" smtClean="0">
                          <a:latin typeface="Segoe UI" pitchFamily="34" charset="0"/>
                          <a:cs typeface="Segoe UI" pitchFamily="34" charset="0"/>
                        </a:rPr>
                        <a:t>X = 1</a:t>
                      </a:r>
                      <a:endParaRPr lang="en-US" sz="2000">
                        <a:latin typeface="Segoe UI" pitchFamily="34" charset="0"/>
                        <a:cs typeface="Segoe UI" pitchFamily="34" charset="0"/>
                      </a:endParaRPr>
                    </a:p>
                  </a:txBody>
                  <a:tcPr anchor="ctr"/>
                </a:tc>
                <a:tc>
                  <a:txBody>
                    <a:bodyPr/>
                    <a:lstStyle/>
                    <a:p>
                      <a:pPr algn="l"/>
                      <a:r>
                        <a:rPr lang="en-US" sz="2000" smtClean="0">
                          <a:latin typeface="Segoe UI" pitchFamily="34" charset="0"/>
                          <a:cs typeface="Segoe UI" pitchFamily="34" charset="0"/>
                        </a:rPr>
                        <a:t>X nhỏ</a:t>
                      </a:r>
                      <a:r>
                        <a:rPr lang="en-US" sz="2000" baseline="0" smtClean="0">
                          <a:latin typeface="Segoe UI" pitchFamily="34" charset="0"/>
                          <a:cs typeface="Segoe UI" pitchFamily="34" charset="0"/>
                        </a:rPr>
                        <a:t> hơn hoặc </a:t>
                      </a:r>
                      <a:r>
                        <a:rPr lang="en-US" sz="2000" smtClean="0">
                          <a:latin typeface="Segoe UI" pitchFamily="34" charset="0"/>
                          <a:cs typeface="Segoe UI" pitchFamily="34" charset="0"/>
                        </a:rPr>
                        <a:t>bằng</a:t>
                      </a:r>
                      <a:r>
                        <a:rPr lang="en-US" sz="2000" baseline="0" smtClean="0">
                          <a:latin typeface="Segoe UI" pitchFamily="34" charset="0"/>
                          <a:cs typeface="Segoe UI" pitchFamily="34" charset="0"/>
                        </a:rPr>
                        <a:t> giá trị nhỏ</a:t>
                      </a:r>
                      <a:r>
                        <a:rPr lang="en-US" sz="2000" smtClean="0">
                          <a:latin typeface="Segoe UI" pitchFamily="34" charset="0"/>
                          <a:cs typeface="Segoe UI" pitchFamily="34" charset="0"/>
                        </a:rPr>
                        <a:t> nhất trong tập giá trị trả về từ câu truy vấn con</a:t>
                      </a:r>
                      <a:endParaRPr lang="en-US" sz="2000">
                        <a:latin typeface="Segoe UI" pitchFamily="34" charset="0"/>
                        <a:cs typeface="Segoe UI" pitchFamily="34" charset="0"/>
                      </a:endParaRPr>
                    </a:p>
                  </a:txBody>
                  <a:tcPr anchor="ct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12"/>
          </p:nvPr>
        </p:nvSpPr>
        <p:spPr/>
        <p:txBody>
          <a:bodyPr/>
          <a:lstStyle/>
          <a:p>
            <a:fld id="{8AACEE26-D979-411F-B229-D9F26BAEDF07}" type="slidenum">
              <a:rPr lang="en-US" smtClean="0"/>
              <a:t>27</a:t>
            </a:fld>
            <a:endParaRPr lang="en-US" dirty="0"/>
          </a:p>
        </p:txBody>
      </p:sp>
    </p:spTree>
    <p:extLst>
      <p:ext uri="{BB962C8B-B14F-4D97-AF65-F5344CB8AC3E}">
        <p14:creationId xmlns:p14="http://schemas.microsoft.com/office/powerpoint/2010/main" val="548309591"/>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từ </a:t>
            </a:r>
            <a:r>
              <a:rPr lang="en-US"/>
              <a:t>khoá ANY</a:t>
            </a:r>
          </a:p>
        </p:txBody>
      </p:sp>
      <p:sp>
        <p:nvSpPr>
          <p:cNvPr id="3" name="Slide Number Placeholder 2"/>
          <p:cNvSpPr>
            <a:spLocks noGrp="1"/>
          </p:cNvSpPr>
          <p:nvPr>
            <p:ph type="sldNum" sz="quarter" idx="12"/>
          </p:nvPr>
        </p:nvSpPr>
        <p:spPr/>
        <p:txBody>
          <a:bodyPr/>
          <a:lstStyle/>
          <a:p>
            <a:fld id="{8AACEE26-D979-411F-B229-D9F26BAEDF07}" type="slidenum">
              <a:rPr lang="en-US" smtClean="0"/>
              <a:t>28</a:t>
            </a:fld>
            <a:endParaRPr lang="en-US" dirty="0"/>
          </a:p>
        </p:txBody>
      </p:sp>
      <p:sp>
        <p:nvSpPr>
          <p:cNvPr id="6" name="Content Placeholder 5"/>
          <p:cNvSpPr>
            <a:spLocks noGrp="1"/>
          </p:cNvSpPr>
          <p:nvPr>
            <p:ph idx="1"/>
          </p:nvPr>
        </p:nvSpPr>
        <p:spPr>
          <a:xfrm>
            <a:off x="609600" y="1066800"/>
            <a:ext cx="10972800" cy="5257800"/>
          </a:xfrm>
        </p:spPr>
        <p:txBody>
          <a:bodyPr/>
          <a:lstStyle/>
          <a:p>
            <a:pPr marL="342900" lvl="1" indent="-342900">
              <a:lnSpc>
                <a:spcPct val="110000"/>
              </a:lnSpc>
              <a:buBlip>
                <a:blip r:embed="rId2"/>
              </a:buBlip>
            </a:pPr>
            <a:r>
              <a:rPr lang="en-US" sz="2800">
                <a:solidFill>
                  <a:srgbClr val="953735"/>
                </a:solidFill>
              </a:rPr>
              <a:t>Ví dụ: Hiển thị danh sách nhân viên có lương lớn hơn lương thấp nhấp của phòng ‘PB002’ </a:t>
            </a:r>
          </a:p>
          <a:p>
            <a:pPr marL="461963" indent="0">
              <a:lnSpc>
                <a:spcPct val="120000"/>
              </a:lnSpc>
              <a:buNone/>
            </a:pPr>
            <a:r>
              <a:rPr lang="en-US" smtClean="0">
                <a:solidFill>
                  <a:srgbClr val="0000FF"/>
                </a:solidFill>
              </a:rPr>
              <a:t>SELECT</a:t>
            </a:r>
            <a:r>
              <a:rPr lang="en-US" smtClean="0"/>
              <a:t> </a:t>
            </a:r>
            <a:r>
              <a:rPr lang="en-US">
                <a:solidFill>
                  <a:srgbClr val="008000"/>
                </a:solidFill>
              </a:rPr>
              <a:t>*</a:t>
            </a:r>
            <a:r>
              <a:rPr lang="en-US"/>
              <a:t>  </a:t>
            </a:r>
            <a:r>
              <a:rPr lang="en-US">
                <a:solidFill>
                  <a:srgbClr val="0000FF"/>
                </a:solidFill>
              </a:rPr>
              <a:t>FROM</a:t>
            </a:r>
            <a:r>
              <a:rPr lang="en-US"/>
              <a:t> </a:t>
            </a:r>
            <a:r>
              <a:rPr lang="en-US">
                <a:solidFill>
                  <a:srgbClr val="008000"/>
                </a:solidFill>
              </a:rPr>
              <a:t>nhan_vien</a:t>
            </a:r>
            <a:r>
              <a:rPr lang="en-US"/>
              <a:t> </a:t>
            </a:r>
            <a:br>
              <a:rPr lang="en-US"/>
            </a:br>
            <a:r>
              <a:rPr lang="en-US">
                <a:solidFill>
                  <a:srgbClr val="0000FF"/>
                </a:solidFill>
              </a:rPr>
              <a:t>WHERE </a:t>
            </a:r>
            <a:r>
              <a:rPr lang="en-US">
                <a:solidFill>
                  <a:srgbClr val="008000"/>
                </a:solidFill>
              </a:rPr>
              <a:t>luong</a:t>
            </a:r>
            <a:r>
              <a:rPr lang="en-US"/>
              <a:t> &gt; </a:t>
            </a:r>
            <a:r>
              <a:rPr lang="en-US">
                <a:solidFill>
                  <a:srgbClr val="FF0000"/>
                </a:solidFill>
              </a:rPr>
              <a:t>ANY</a:t>
            </a:r>
            <a:r>
              <a:rPr lang="en-US">
                <a:solidFill>
                  <a:srgbClr val="C00000"/>
                </a:solidFill>
              </a:rPr>
              <a:t> </a:t>
            </a:r>
            <a:br>
              <a:rPr lang="en-US">
                <a:solidFill>
                  <a:srgbClr val="C00000"/>
                </a:solidFill>
              </a:rPr>
            </a:br>
            <a:r>
              <a:rPr lang="en-US">
                <a:solidFill>
                  <a:srgbClr val="C00000"/>
                </a:solidFill>
              </a:rPr>
              <a:t>(</a:t>
            </a:r>
            <a:r>
              <a:rPr lang="en-US" sz="2400">
                <a:solidFill>
                  <a:srgbClr val="CC0066"/>
                </a:solidFill>
              </a:rPr>
              <a:t>SELECT </a:t>
            </a:r>
            <a:r>
              <a:rPr lang="en-US" sz="2400">
                <a:solidFill>
                  <a:srgbClr val="008000"/>
                </a:solidFill>
              </a:rPr>
              <a:t>luong</a:t>
            </a:r>
            <a:r>
              <a:rPr lang="en-US" sz="2400"/>
              <a:t>  </a:t>
            </a:r>
            <a:r>
              <a:rPr lang="en-US" sz="2400">
                <a:solidFill>
                  <a:srgbClr val="CC0066"/>
                </a:solidFill>
              </a:rPr>
              <a:t>FROM </a:t>
            </a:r>
            <a:r>
              <a:rPr lang="en-US" sz="2400">
                <a:solidFill>
                  <a:srgbClr val="008000"/>
                </a:solidFill>
              </a:rPr>
              <a:t>nhan_vien </a:t>
            </a:r>
            <a:r>
              <a:rPr lang="en-US" sz="2400"/>
              <a:t> </a:t>
            </a:r>
            <a:r>
              <a:rPr lang="en-US" sz="2400">
                <a:solidFill>
                  <a:srgbClr val="CC0066"/>
                </a:solidFill>
              </a:rPr>
              <a:t>WHERE</a:t>
            </a:r>
            <a:r>
              <a:rPr lang="en-US" sz="2400">
                <a:solidFill>
                  <a:srgbClr val="0000FF"/>
                </a:solidFill>
              </a:rPr>
              <a:t> </a:t>
            </a:r>
            <a:r>
              <a:rPr lang="en-US" sz="2400">
                <a:solidFill>
                  <a:srgbClr val="008000"/>
                </a:solidFill>
              </a:rPr>
              <a:t>phg</a:t>
            </a:r>
            <a:r>
              <a:rPr lang="en-US" sz="2400">
                <a:solidFill>
                  <a:srgbClr val="0000FF"/>
                </a:solidFill>
              </a:rPr>
              <a:t> </a:t>
            </a:r>
            <a:r>
              <a:rPr lang="en-US" sz="2400">
                <a:solidFill>
                  <a:srgbClr val="CC0066"/>
                </a:solidFill>
              </a:rPr>
              <a:t>=</a:t>
            </a:r>
            <a:r>
              <a:rPr lang="en-US" sz="2400">
                <a:solidFill>
                  <a:srgbClr val="0000FF"/>
                </a:solidFill>
              </a:rPr>
              <a:t> </a:t>
            </a:r>
            <a:r>
              <a:rPr lang="en-US" sz="2400">
                <a:solidFill>
                  <a:srgbClr val="CC0066"/>
                </a:solidFill>
              </a:rPr>
              <a:t>‘PB002’</a:t>
            </a:r>
            <a:r>
              <a:rPr lang="en-US" smtClean="0">
                <a:solidFill>
                  <a:srgbClr val="C00000"/>
                </a:solidFill>
              </a:rPr>
              <a:t>);</a:t>
            </a:r>
          </a:p>
          <a:p>
            <a:pPr marL="0" lvl="1" indent="0">
              <a:lnSpc>
                <a:spcPct val="110000"/>
              </a:lnSpc>
              <a:buNone/>
            </a:pPr>
            <a:r>
              <a:rPr lang="en-US" sz="2800">
                <a:solidFill>
                  <a:srgbClr val="953735"/>
                </a:solidFill>
              </a:rPr>
              <a:t>Hoặc</a:t>
            </a:r>
          </a:p>
          <a:p>
            <a:pPr marL="461963" lvl="1" indent="0">
              <a:lnSpc>
                <a:spcPct val="110000"/>
              </a:lnSpc>
              <a:buNone/>
            </a:pPr>
            <a:r>
              <a:rPr lang="en-US" sz="2800">
                <a:solidFill>
                  <a:srgbClr val="0000FF"/>
                </a:solidFill>
              </a:rPr>
              <a:t>SELECT</a:t>
            </a:r>
            <a:r>
              <a:rPr lang="en-US" sz="2800"/>
              <a:t> </a:t>
            </a:r>
            <a:r>
              <a:rPr lang="en-US" sz="2800">
                <a:solidFill>
                  <a:srgbClr val="008000"/>
                </a:solidFill>
              </a:rPr>
              <a:t>*</a:t>
            </a:r>
            <a:r>
              <a:rPr lang="en-US" sz="2800"/>
              <a:t>  </a:t>
            </a:r>
            <a:r>
              <a:rPr lang="en-US" sz="2800">
                <a:solidFill>
                  <a:srgbClr val="0000FF"/>
                </a:solidFill>
              </a:rPr>
              <a:t>FROM</a:t>
            </a:r>
            <a:r>
              <a:rPr lang="en-US" sz="2800"/>
              <a:t> </a:t>
            </a:r>
            <a:r>
              <a:rPr lang="en-US" sz="2800">
                <a:solidFill>
                  <a:srgbClr val="008000"/>
                </a:solidFill>
              </a:rPr>
              <a:t>nhan_vien</a:t>
            </a:r>
            <a:r>
              <a:rPr lang="en-US" sz="2800"/>
              <a:t> </a:t>
            </a:r>
            <a:br>
              <a:rPr lang="en-US" sz="2800"/>
            </a:br>
            <a:r>
              <a:rPr lang="en-US" sz="2800">
                <a:solidFill>
                  <a:srgbClr val="0000FF"/>
                </a:solidFill>
              </a:rPr>
              <a:t>WHERE </a:t>
            </a:r>
            <a:r>
              <a:rPr lang="en-US" sz="2800">
                <a:solidFill>
                  <a:srgbClr val="008000"/>
                </a:solidFill>
              </a:rPr>
              <a:t>luong</a:t>
            </a:r>
            <a:r>
              <a:rPr lang="en-US" sz="2800"/>
              <a:t> &gt;</a:t>
            </a:r>
            <a:r>
              <a:rPr lang="en-US" sz="2800">
                <a:solidFill>
                  <a:srgbClr val="C00000"/>
                </a:solidFill>
              </a:rPr>
              <a:t/>
            </a:r>
            <a:br>
              <a:rPr lang="en-US" sz="2800">
                <a:solidFill>
                  <a:srgbClr val="C00000"/>
                </a:solidFill>
              </a:rPr>
            </a:br>
            <a:r>
              <a:rPr lang="en-US" sz="2800">
                <a:solidFill>
                  <a:srgbClr val="C00000"/>
                </a:solidFill>
              </a:rPr>
              <a:t>(</a:t>
            </a:r>
            <a:r>
              <a:rPr lang="en-US">
                <a:solidFill>
                  <a:srgbClr val="CC0066"/>
                </a:solidFill>
              </a:rPr>
              <a:t>SELECT </a:t>
            </a:r>
            <a:r>
              <a:rPr lang="en-US" smtClean="0"/>
              <a:t>Min(</a:t>
            </a:r>
            <a:r>
              <a:rPr lang="en-US" smtClean="0">
                <a:solidFill>
                  <a:srgbClr val="008000"/>
                </a:solidFill>
              </a:rPr>
              <a:t>luong</a:t>
            </a:r>
            <a:r>
              <a:rPr lang="en-US" smtClean="0"/>
              <a:t>)  </a:t>
            </a:r>
            <a:r>
              <a:rPr lang="en-US">
                <a:solidFill>
                  <a:srgbClr val="CC0066"/>
                </a:solidFill>
              </a:rPr>
              <a:t>FROM </a:t>
            </a:r>
            <a:r>
              <a:rPr lang="en-US">
                <a:solidFill>
                  <a:srgbClr val="008000"/>
                </a:solidFill>
              </a:rPr>
              <a:t>nhan_vien </a:t>
            </a:r>
            <a:r>
              <a:rPr lang="en-US"/>
              <a:t> </a:t>
            </a:r>
            <a:r>
              <a:rPr lang="en-US">
                <a:solidFill>
                  <a:srgbClr val="CC0066"/>
                </a:solidFill>
              </a:rPr>
              <a:t>WHERE</a:t>
            </a:r>
            <a:r>
              <a:rPr lang="en-US">
                <a:solidFill>
                  <a:srgbClr val="0000FF"/>
                </a:solidFill>
              </a:rPr>
              <a:t> </a:t>
            </a:r>
            <a:r>
              <a:rPr lang="en-US">
                <a:solidFill>
                  <a:srgbClr val="008000"/>
                </a:solidFill>
              </a:rPr>
              <a:t>phg</a:t>
            </a:r>
            <a:r>
              <a:rPr lang="en-US">
                <a:solidFill>
                  <a:srgbClr val="0000FF"/>
                </a:solidFill>
              </a:rPr>
              <a:t> </a:t>
            </a:r>
            <a:r>
              <a:rPr lang="en-US">
                <a:solidFill>
                  <a:srgbClr val="CC0066"/>
                </a:solidFill>
              </a:rPr>
              <a:t>=</a:t>
            </a:r>
            <a:r>
              <a:rPr lang="en-US">
                <a:solidFill>
                  <a:srgbClr val="0000FF"/>
                </a:solidFill>
              </a:rPr>
              <a:t> </a:t>
            </a:r>
            <a:r>
              <a:rPr lang="en-US">
                <a:solidFill>
                  <a:srgbClr val="CC0066"/>
                </a:solidFill>
              </a:rPr>
              <a:t>‘PB002</a:t>
            </a:r>
            <a:r>
              <a:rPr lang="en-US" smtClean="0">
                <a:solidFill>
                  <a:srgbClr val="CC0066"/>
                </a:solidFill>
              </a:rPr>
              <a:t>’</a:t>
            </a:r>
            <a:r>
              <a:rPr lang="en-US" sz="2800">
                <a:solidFill>
                  <a:srgbClr val="C00000"/>
                </a:solidFill>
              </a:rPr>
              <a:t>);</a:t>
            </a:r>
            <a:endParaRPr lang="en-US" sz="2800">
              <a:solidFill>
                <a:srgbClr val="953735"/>
              </a:solidFill>
            </a:endParaRPr>
          </a:p>
          <a:p>
            <a:endParaRPr lang="en-US"/>
          </a:p>
        </p:txBody>
      </p:sp>
    </p:spTree>
    <p:extLst>
      <p:ext uri="{BB962C8B-B14F-4D97-AF65-F5344CB8AC3E}">
        <p14:creationId xmlns:p14="http://schemas.microsoft.com/office/powerpoint/2010/main" val="19845358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wd">
                                    <p:tmPct val="50000"/>
                                  </p:iterate>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25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iterate type="wd">
                                    <p:tmPct val="50000"/>
                                  </p:iterate>
                                  <p:childTnLst>
                                    <p:set>
                                      <p:cBhvr>
                                        <p:cTn id="15" dur="1" fill="hold">
                                          <p:stCondLst>
                                            <p:cond delay="0"/>
                                          </p:stCondLst>
                                        </p:cTn>
                                        <p:tgtEl>
                                          <p:spTgt spid="6">
                                            <p:txEl>
                                              <p:pRg st="3" end="3"/>
                                            </p:txEl>
                                          </p:spTgt>
                                        </p:tgtEl>
                                        <p:attrNameLst>
                                          <p:attrName>style.visibility</p:attrName>
                                        </p:attrNameLst>
                                      </p:cBhvr>
                                      <p:to>
                                        <p:strVal val="visible"/>
                                      </p:to>
                                    </p:set>
                                    <p:animEffect transition="in" filter="wipe(left)">
                                      <p:cBhvr>
                                        <p:cTn id="16" dur="25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từ </a:t>
            </a:r>
            <a:r>
              <a:rPr lang="en-US"/>
              <a:t>khoá </a:t>
            </a:r>
            <a:r>
              <a:rPr lang="en-US" smtClean="0"/>
              <a:t>ALL</a:t>
            </a:r>
            <a:endParaRPr lang="en-US"/>
          </a:p>
        </p:txBody>
      </p:sp>
      <p:sp>
        <p:nvSpPr>
          <p:cNvPr id="3" name="Slide Number Placeholder 2"/>
          <p:cNvSpPr>
            <a:spLocks noGrp="1"/>
          </p:cNvSpPr>
          <p:nvPr>
            <p:ph type="sldNum" sz="quarter" idx="12"/>
          </p:nvPr>
        </p:nvSpPr>
        <p:spPr/>
        <p:txBody>
          <a:bodyPr/>
          <a:lstStyle/>
          <a:p>
            <a:fld id="{8AACEE26-D979-411F-B229-D9F26BAEDF07}" type="slidenum">
              <a:rPr lang="en-US" smtClean="0"/>
              <a:t>29</a:t>
            </a:fld>
            <a:endParaRPr lang="en-US" dirty="0"/>
          </a:p>
        </p:txBody>
      </p:sp>
      <p:sp>
        <p:nvSpPr>
          <p:cNvPr id="6" name="Content Placeholder 5"/>
          <p:cNvSpPr>
            <a:spLocks noGrp="1"/>
          </p:cNvSpPr>
          <p:nvPr>
            <p:ph idx="1"/>
          </p:nvPr>
        </p:nvSpPr>
        <p:spPr>
          <a:xfrm>
            <a:off x="609600" y="1066800"/>
            <a:ext cx="10972800" cy="5257800"/>
          </a:xfrm>
        </p:spPr>
        <p:txBody>
          <a:bodyPr>
            <a:normAutofit/>
          </a:bodyPr>
          <a:lstStyle/>
          <a:p>
            <a:pPr marL="342900" lvl="1" indent="-342900">
              <a:lnSpc>
                <a:spcPct val="110000"/>
              </a:lnSpc>
              <a:buBlip>
                <a:blip r:embed="rId2"/>
              </a:buBlip>
            </a:pPr>
            <a:r>
              <a:rPr lang="en-US" sz="2800">
                <a:solidFill>
                  <a:srgbClr val="953735"/>
                </a:solidFill>
              </a:rPr>
              <a:t>Ví dụ: Hiển thị danh sách nhân viên có lương lớn hơn lương của tất cả các nhân viên phòng ‘PB002’ </a:t>
            </a:r>
          </a:p>
          <a:p>
            <a:pPr marL="461963" indent="0">
              <a:lnSpc>
                <a:spcPct val="120000"/>
              </a:lnSpc>
              <a:buNone/>
            </a:pPr>
            <a:r>
              <a:rPr lang="en-US" smtClean="0">
                <a:solidFill>
                  <a:srgbClr val="0000FF"/>
                </a:solidFill>
              </a:rPr>
              <a:t>SELECT</a:t>
            </a:r>
            <a:r>
              <a:rPr lang="en-US" smtClean="0"/>
              <a:t> </a:t>
            </a:r>
            <a:r>
              <a:rPr lang="en-US">
                <a:solidFill>
                  <a:srgbClr val="008000"/>
                </a:solidFill>
              </a:rPr>
              <a:t>*</a:t>
            </a:r>
            <a:r>
              <a:rPr lang="en-US"/>
              <a:t>  </a:t>
            </a:r>
            <a:r>
              <a:rPr lang="en-US">
                <a:solidFill>
                  <a:srgbClr val="0000FF"/>
                </a:solidFill>
              </a:rPr>
              <a:t>FROM</a:t>
            </a:r>
            <a:r>
              <a:rPr lang="en-US"/>
              <a:t> </a:t>
            </a:r>
            <a:r>
              <a:rPr lang="en-US">
                <a:solidFill>
                  <a:srgbClr val="008000"/>
                </a:solidFill>
              </a:rPr>
              <a:t>nhan_vien</a:t>
            </a:r>
            <a:r>
              <a:rPr lang="en-US"/>
              <a:t> </a:t>
            </a:r>
            <a:br>
              <a:rPr lang="en-US"/>
            </a:br>
            <a:r>
              <a:rPr lang="en-US">
                <a:solidFill>
                  <a:srgbClr val="0000FF"/>
                </a:solidFill>
              </a:rPr>
              <a:t>WHERE </a:t>
            </a:r>
            <a:r>
              <a:rPr lang="en-US">
                <a:solidFill>
                  <a:srgbClr val="008000"/>
                </a:solidFill>
              </a:rPr>
              <a:t>luong</a:t>
            </a:r>
            <a:r>
              <a:rPr lang="en-US"/>
              <a:t> &gt; </a:t>
            </a:r>
            <a:r>
              <a:rPr lang="en-US" smtClean="0">
                <a:solidFill>
                  <a:srgbClr val="FF0000"/>
                </a:solidFill>
              </a:rPr>
              <a:t>ALL</a:t>
            </a:r>
            <a:r>
              <a:rPr lang="en-US" smtClean="0">
                <a:solidFill>
                  <a:srgbClr val="C00000"/>
                </a:solidFill>
              </a:rPr>
              <a:t> </a:t>
            </a:r>
            <a:r>
              <a:rPr lang="en-US">
                <a:solidFill>
                  <a:srgbClr val="C00000"/>
                </a:solidFill>
              </a:rPr>
              <a:t/>
            </a:r>
            <a:br>
              <a:rPr lang="en-US">
                <a:solidFill>
                  <a:srgbClr val="C00000"/>
                </a:solidFill>
              </a:rPr>
            </a:br>
            <a:r>
              <a:rPr lang="en-US">
                <a:solidFill>
                  <a:srgbClr val="C00000"/>
                </a:solidFill>
              </a:rPr>
              <a:t>(</a:t>
            </a:r>
            <a:r>
              <a:rPr lang="en-US" sz="2400">
                <a:solidFill>
                  <a:srgbClr val="CC0066"/>
                </a:solidFill>
              </a:rPr>
              <a:t>SELECT </a:t>
            </a:r>
            <a:r>
              <a:rPr lang="en-US" sz="2400">
                <a:solidFill>
                  <a:srgbClr val="008000"/>
                </a:solidFill>
              </a:rPr>
              <a:t>luong</a:t>
            </a:r>
            <a:r>
              <a:rPr lang="en-US" sz="2400"/>
              <a:t>  </a:t>
            </a:r>
            <a:r>
              <a:rPr lang="en-US" sz="2400">
                <a:solidFill>
                  <a:srgbClr val="CC0066"/>
                </a:solidFill>
              </a:rPr>
              <a:t>FROM </a:t>
            </a:r>
            <a:r>
              <a:rPr lang="en-US" sz="2400">
                <a:solidFill>
                  <a:srgbClr val="008000"/>
                </a:solidFill>
              </a:rPr>
              <a:t>nhan_vien </a:t>
            </a:r>
            <a:r>
              <a:rPr lang="en-US" sz="2400"/>
              <a:t> </a:t>
            </a:r>
            <a:r>
              <a:rPr lang="en-US" sz="2400">
                <a:solidFill>
                  <a:srgbClr val="CC0066"/>
                </a:solidFill>
              </a:rPr>
              <a:t>WHERE</a:t>
            </a:r>
            <a:r>
              <a:rPr lang="en-US" sz="2400">
                <a:solidFill>
                  <a:srgbClr val="0000FF"/>
                </a:solidFill>
              </a:rPr>
              <a:t> </a:t>
            </a:r>
            <a:r>
              <a:rPr lang="en-US" sz="2400">
                <a:solidFill>
                  <a:srgbClr val="008000"/>
                </a:solidFill>
              </a:rPr>
              <a:t>phg</a:t>
            </a:r>
            <a:r>
              <a:rPr lang="en-US" sz="2400">
                <a:solidFill>
                  <a:srgbClr val="0000FF"/>
                </a:solidFill>
              </a:rPr>
              <a:t> </a:t>
            </a:r>
            <a:r>
              <a:rPr lang="en-US" sz="2400">
                <a:solidFill>
                  <a:srgbClr val="CC0066"/>
                </a:solidFill>
              </a:rPr>
              <a:t>=</a:t>
            </a:r>
            <a:r>
              <a:rPr lang="en-US" sz="2400">
                <a:solidFill>
                  <a:srgbClr val="0000FF"/>
                </a:solidFill>
              </a:rPr>
              <a:t> </a:t>
            </a:r>
            <a:r>
              <a:rPr lang="en-US" sz="2400">
                <a:solidFill>
                  <a:srgbClr val="CC0066"/>
                </a:solidFill>
              </a:rPr>
              <a:t>‘PB002’</a:t>
            </a:r>
            <a:r>
              <a:rPr lang="en-US" smtClean="0">
                <a:solidFill>
                  <a:srgbClr val="C00000"/>
                </a:solidFill>
              </a:rPr>
              <a:t>);</a:t>
            </a:r>
          </a:p>
          <a:p>
            <a:pPr marL="0" lvl="1" indent="0">
              <a:lnSpc>
                <a:spcPct val="110000"/>
              </a:lnSpc>
              <a:buNone/>
            </a:pPr>
            <a:r>
              <a:rPr lang="en-US" sz="2800">
                <a:solidFill>
                  <a:srgbClr val="953735"/>
                </a:solidFill>
              </a:rPr>
              <a:t>Hoặc</a:t>
            </a:r>
          </a:p>
          <a:p>
            <a:pPr marL="461963" lvl="1" indent="0">
              <a:lnSpc>
                <a:spcPct val="110000"/>
              </a:lnSpc>
              <a:buNone/>
            </a:pPr>
            <a:r>
              <a:rPr lang="en-US" sz="2800">
                <a:solidFill>
                  <a:srgbClr val="0000FF"/>
                </a:solidFill>
              </a:rPr>
              <a:t>SELECT</a:t>
            </a:r>
            <a:r>
              <a:rPr lang="en-US" sz="2800"/>
              <a:t> </a:t>
            </a:r>
            <a:r>
              <a:rPr lang="en-US" sz="2800">
                <a:solidFill>
                  <a:srgbClr val="008000"/>
                </a:solidFill>
              </a:rPr>
              <a:t>*</a:t>
            </a:r>
            <a:r>
              <a:rPr lang="en-US" sz="2800"/>
              <a:t>  </a:t>
            </a:r>
            <a:r>
              <a:rPr lang="en-US" sz="2800">
                <a:solidFill>
                  <a:srgbClr val="0000FF"/>
                </a:solidFill>
              </a:rPr>
              <a:t>FROM</a:t>
            </a:r>
            <a:r>
              <a:rPr lang="en-US" sz="2800"/>
              <a:t> </a:t>
            </a:r>
            <a:r>
              <a:rPr lang="en-US" sz="2800">
                <a:solidFill>
                  <a:srgbClr val="008000"/>
                </a:solidFill>
              </a:rPr>
              <a:t>nhan_vien</a:t>
            </a:r>
            <a:r>
              <a:rPr lang="en-US" sz="2800"/>
              <a:t> </a:t>
            </a:r>
            <a:br>
              <a:rPr lang="en-US" sz="2800"/>
            </a:br>
            <a:r>
              <a:rPr lang="en-US" sz="2800">
                <a:solidFill>
                  <a:srgbClr val="0000FF"/>
                </a:solidFill>
              </a:rPr>
              <a:t>WHERE </a:t>
            </a:r>
            <a:r>
              <a:rPr lang="en-US" sz="2800">
                <a:solidFill>
                  <a:srgbClr val="008000"/>
                </a:solidFill>
              </a:rPr>
              <a:t>luong</a:t>
            </a:r>
            <a:r>
              <a:rPr lang="en-US" sz="2800"/>
              <a:t> &gt;</a:t>
            </a:r>
            <a:r>
              <a:rPr lang="en-US" sz="2800">
                <a:solidFill>
                  <a:srgbClr val="C00000"/>
                </a:solidFill>
              </a:rPr>
              <a:t/>
            </a:r>
            <a:br>
              <a:rPr lang="en-US" sz="2800">
                <a:solidFill>
                  <a:srgbClr val="C00000"/>
                </a:solidFill>
              </a:rPr>
            </a:br>
            <a:r>
              <a:rPr lang="en-US" sz="2800">
                <a:solidFill>
                  <a:srgbClr val="C00000"/>
                </a:solidFill>
              </a:rPr>
              <a:t>(</a:t>
            </a:r>
            <a:r>
              <a:rPr lang="en-US">
                <a:solidFill>
                  <a:srgbClr val="CC0066"/>
                </a:solidFill>
              </a:rPr>
              <a:t>SELECT </a:t>
            </a:r>
            <a:r>
              <a:rPr lang="en-US" smtClean="0"/>
              <a:t>Max(</a:t>
            </a:r>
            <a:r>
              <a:rPr lang="en-US" smtClean="0">
                <a:solidFill>
                  <a:srgbClr val="008000"/>
                </a:solidFill>
              </a:rPr>
              <a:t>luong</a:t>
            </a:r>
            <a:r>
              <a:rPr lang="en-US" smtClean="0"/>
              <a:t>)  </a:t>
            </a:r>
            <a:r>
              <a:rPr lang="en-US">
                <a:solidFill>
                  <a:srgbClr val="CC0066"/>
                </a:solidFill>
              </a:rPr>
              <a:t>FROM </a:t>
            </a:r>
            <a:r>
              <a:rPr lang="en-US">
                <a:solidFill>
                  <a:srgbClr val="008000"/>
                </a:solidFill>
              </a:rPr>
              <a:t>nhan_vien </a:t>
            </a:r>
            <a:r>
              <a:rPr lang="en-US"/>
              <a:t> </a:t>
            </a:r>
            <a:r>
              <a:rPr lang="en-US">
                <a:solidFill>
                  <a:srgbClr val="CC0066"/>
                </a:solidFill>
              </a:rPr>
              <a:t>WHERE</a:t>
            </a:r>
            <a:r>
              <a:rPr lang="en-US">
                <a:solidFill>
                  <a:srgbClr val="0000FF"/>
                </a:solidFill>
              </a:rPr>
              <a:t> </a:t>
            </a:r>
            <a:r>
              <a:rPr lang="en-US">
                <a:solidFill>
                  <a:srgbClr val="008000"/>
                </a:solidFill>
              </a:rPr>
              <a:t>phg</a:t>
            </a:r>
            <a:r>
              <a:rPr lang="en-US">
                <a:solidFill>
                  <a:srgbClr val="0000FF"/>
                </a:solidFill>
              </a:rPr>
              <a:t> </a:t>
            </a:r>
            <a:r>
              <a:rPr lang="en-US">
                <a:solidFill>
                  <a:srgbClr val="CC0066"/>
                </a:solidFill>
              </a:rPr>
              <a:t>=</a:t>
            </a:r>
            <a:r>
              <a:rPr lang="en-US">
                <a:solidFill>
                  <a:srgbClr val="0000FF"/>
                </a:solidFill>
              </a:rPr>
              <a:t> </a:t>
            </a:r>
            <a:r>
              <a:rPr lang="en-US">
                <a:solidFill>
                  <a:srgbClr val="CC0066"/>
                </a:solidFill>
              </a:rPr>
              <a:t>‘PB002</a:t>
            </a:r>
            <a:r>
              <a:rPr lang="en-US" smtClean="0">
                <a:solidFill>
                  <a:srgbClr val="CC0066"/>
                </a:solidFill>
              </a:rPr>
              <a:t>’</a:t>
            </a:r>
            <a:r>
              <a:rPr lang="en-US" sz="2800">
                <a:solidFill>
                  <a:srgbClr val="C00000"/>
                </a:solidFill>
              </a:rPr>
              <a:t>);</a:t>
            </a:r>
            <a:endParaRPr lang="en-US" sz="2800">
              <a:solidFill>
                <a:srgbClr val="953735"/>
              </a:solidFill>
            </a:endParaRPr>
          </a:p>
          <a:p>
            <a:endParaRPr lang="en-US"/>
          </a:p>
        </p:txBody>
      </p:sp>
    </p:spTree>
    <p:extLst>
      <p:ext uri="{BB962C8B-B14F-4D97-AF65-F5344CB8AC3E}">
        <p14:creationId xmlns:p14="http://schemas.microsoft.com/office/powerpoint/2010/main" val="18041182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wd">
                                    <p:tmPct val="50000"/>
                                  </p:iterate>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25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iterate type="wd">
                                    <p:tmPct val="50000"/>
                                  </p:iterate>
                                  <p:childTnLst>
                                    <p:set>
                                      <p:cBhvr>
                                        <p:cTn id="15" dur="1" fill="hold">
                                          <p:stCondLst>
                                            <p:cond delay="0"/>
                                          </p:stCondLst>
                                        </p:cTn>
                                        <p:tgtEl>
                                          <p:spTgt spid="6">
                                            <p:txEl>
                                              <p:pRg st="3" end="3"/>
                                            </p:txEl>
                                          </p:spTgt>
                                        </p:tgtEl>
                                        <p:attrNameLst>
                                          <p:attrName>style.visibility</p:attrName>
                                        </p:attrNameLst>
                                      </p:cBhvr>
                                      <p:to>
                                        <p:strVal val="visible"/>
                                      </p:to>
                                    </p:set>
                                    <p:animEffect transition="in" filter="wipe(left)">
                                      <p:cBhvr>
                                        <p:cTn id="16" dur="25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Truy vấn dữ liệu trên nhiều bảng</a:t>
            </a:r>
            <a:endParaRPr lang="en-US" dirty="0"/>
          </a:p>
        </p:txBody>
      </p:sp>
      <p:sp>
        <p:nvSpPr>
          <p:cNvPr id="3" name="Content Placeholder 2"/>
          <p:cNvSpPr>
            <a:spLocks noGrp="1"/>
          </p:cNvSpPr>
          <p:nvPr>
            <p:ph idx="1"/>
          </p:nvPr>
        </p:nvSpPr>
        <p:spPr/>
        <p:txBody>
          <a:bodyPr/>
          <a:lstStyle/>
          <a:p>
            <a:pPr marL="342900" lvl="1" indent="-342900">
              <a:lnSpc>
                <a:spcPct val="120000"/>
              </a:lnSpc>
              <a:buBlip>
                <a:blip r:embed="rId2"/>
              </a:buBlip>
            </a:pPr>
            <a:r>
              <a:rPr lang="en-US" sz="2800" dirty="0">
                <a:solidFill>
                  <a:srgbClr val="953735"/>
                </a:solidFill>
              </a:rPr>
              <a:t>Các cách truy vấn dữ liệu trên nhiều bảng</a:t>
            </a:r>
          </a:p>
          <a:p>
            <a:pPr lvl="1">
              <a:lnSpc>
                <a:spcPct val="150000"/>
              </a:lnSpc>
              <a:buBlip>
                <a:blip r:embed="rId3"/>
              </a:buBlip>
            </a:pPr>
            <a:r>
              <a:rPr lang="en-US" dirty="0"/>
              <a:t>Sử dụng phép tích</a:t>
            </a:r>
          </a:p>
          <a:p>
            <a:pPr lvl="1">
              <a:lnSpc>
                <a:spcPct val="150000"/>
              </a:lnSpc>
              <a:buBlip>
                <a:blip r:embed="rId3"/>
              </a:buBlip>
            </a:pPr>
            <a:r>
              <a:rPr lang="en-US" dirty="0"/>
              <a:t>Sử dụng mệnh đề JOIN</a:t>
            </a:r>
          </a:p>
          <a:p>
            <a:pPr lvl="1">
              <a:lnSpc>
                <a:spcPct val="150000"/>
              </a:lnSpc>
              <a:buBlip>
                <a:blip r:embed="rId3"/>
              </a:buBlip>
            </a:pPr>
            <a:r>
              <a:rPr lang="en-US" dirty="0"/>
              <a:t>Câu truy vấn con </a:t>
            </a:r>
          </a:p>
          <a:p>
            <a:pPr lvl="1"/>
            <a:endParaRPr lang="en-US" dirty="0"/>
          </a:p>
        </p:txBody>
      </p:sp>
      <p:sp>
        <p:nvSpPr>
          <p:cNvPr id="4" name="Slide Number Placeholder 3"/>
          <p:cNvSpPr>
            <a:spLocks noGrp="1"/>
          </p:cNvSpPr>
          <p:nvPr>
            <p:ph type="sldNum" sz="quarter" idx="12"/>
          </p:nvPr>
        </p:nvSpPr>
        <p:spPr/>
        <p:txBody>
          <a:bodyPr/>
          <a:lstStyle/>
          <a:p>
            <a:fld id="{8AACEE26-D979-411F-B229-D9F26BAEDF07}" type="slidenum">
              <a:rPr lang="en-US" smtClean="0"/>
              <a:t>3</a:t>
            </a:fld>
            <a:endParaRPr lang="en-US" dirty="0"/>
          </a:p>
        </p:txBody>
      </p:sp>
    </p:spTree>
    <p:extLst>
      <p:ext uri="{BB962C8B-B14F-4D97-AF65-F5344CB8AC3E}">
        <p14:creationId xmlns:p14="http://schemas.microsoft.com/office/powerpoint/2010/main" val="1734119976"/>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 dụng toán tử IN &amp; EXIST</a:t>
            </a:r>
          </a:p>
        </p:txBody>
      </p:sp>
      <p:sp>
        <p:nvSpPr>
          <p:cNvPr id="3" name="Content Placeholder 2"/>
          <p:cNvSpPr>
            <a:spLocks noGrp="1"/>
          </p:cNvSpPr>
          <p:nvPr>
            <p:ph idx="1"/>
          </p:nvPr>
        </p:nvSpPr>
        <p:spPr>
          <a:xfrm>
            <a:off x="609600" y="990600"/>
            <a:ext cx="10972800" cy="5410200"/>
          </a:xfrm>
        </p:spPr>
        <p:txBody>
          <a:bodyPr>
            <a:normAutofit/>
          </a:bodyPr>
          <a:lstStyle/>
          <a:p>
            <a:pPr marL="342900" lvl="1" indent="-342900">
              <a:lnSpc>
                <a:spcPct val="110000"/>
              </a:lnSpc>
              <a:buBlip>
                <a:blip r:embed="rId2"/>
              </a:buBlip>
            </a:pPr>
            <a:r>
              <a:rPr lang="en-US" sz="2800">
                <a:solidFill>
                  <a:srgbClr val="953735"/>
                </a:solidFill>
              </a:rPr>
              <a:t>Cú pháp:</a:t>
            </a:r>
          </a:p>
          <a:p>
            <a:pPr marL="461963" lvl="1" indent="0">
              <a:lnSpc>
                <a:spcPct val="110000"/>
              </a:lnSpc>
              <a:buNone/>
            </a:pPr>
            <a:r>
              <a:rPr lang="en-US" sz="2800">
                <a:solidFill>
                  <a:srgbClr val="0000FF"/>
                </a:solidFill>
              </a:rPr>
              <a:t>WHERE</a:t>
            </a:r>
            <a:r>
              <a:rPr lang="en-US" sz="2800">
                <a:solidFill>
                  <a:srgbClr val="C00000"/>
                </a:solidFill>
              </a:rPr>
              <a:t> </a:t>
            </a:r>
            <a:r>
              <a:rPr lang="en-US" sz="2800">
                <a:solidFill>
                  <a:srgbClr val="CC0066"/>
                </a:solidFill>
              </a:rPr>
              <a:t>biểu thức</a:t>
            </a:r>
            <a:r>
              <a:rPr lang="en-US" sz="2800">
                <a:solidFill>
                  <a:srgbClr val="C00000"/>
                </a:solidFill>
              </a:rPr>
              <a:t> </a:t>
            </a:r>
            <a:r>
              <a:rPr lang="en-US" sz="2800">
                <a:solidFill>
                  <a:srgbClr val="FF0000"/>
                </a:solidFill>
              </a:rPr>
              <a:t>[NOT]</a:t>
            </a:r>
            <a:r>
              <a:rPr lang="en-US" sz="2800">
                <a:solidFill>
                  <a:srgbClr val="CC0066"/>
                </a:solidFill>
              </a:rPr>
              <a:t> </a:t>
            </a:r>
            <a:r>
              <a:rPr lang="en-US" sz="2800">
                <a:solidFill>
                  <a:srgbClr val="FF0000"/>
                </a:solidFill>
              </a:rPr>
              <a:t>IN</a:t>
            </a:r>
            <a:r>
              <a:rPr lang="en-US" sz="2800">
                <a:solidFill>
                  <a:srgbClr val="C00000"/>
                </a:solidFill>
              </a:rPr>
              <a:t> (</a:t>
            </a:r>
            <a:r>
              <a:rPr lang="en-US" sz="2800">
                <a:solidFill>
                  <a:srgbClr val="CC0066"/>
                </a:solidFill>
              </a:rPr>
              <a:t>câu truy vấn con</a:t>
            </a:r>
            <a:r>
              <a:rPr lang="en-US" sz="2800">
                <a:solidFill>
                  <a:srgbClr val="C00000"/>
                </a:solidFill>
              </a:rPr>
              <a:t>) ;</a:t>
            </a:r>
          </a:p>
          <a:p>
            <a:pPr marL="461963" lvl="1" indent="0">
              <a:lnSpc>
                <a:spcPct val="110000"/>
              </a:lnSpc>
              <a:buNone/>
            </a:pPr>
            <a:r>
              <a:rPr lang="en-US" sz="2800">
                <a:solidFill>
                  <a:srgbClr val="0000FF"/>
                </a:solidFill>
              </a:rPr>
              <a:t>WHERE</a:t>
            </a:r>
            <a:r>
              <a:rPr lang="en-US" sz="2800">
                <a:solidFill>
                  <a:srgbClr val="C00000"/>
                </a:solidFill>
              </a:rPr>
              <a:t> </a:t>
            </a:r>
            <a:r>
              <a:rPr lang="en-US" sz="2600">
                <a:solidFill>
                  <a:srgbClr val="FF0000"/>
                </a:solidFill>
              </a:rPr>
              <a:t>[NOT]</a:t>
            </a:r>
            <a:r>
              <a:rPr lang="en-US" sz="2600">
                <a:solidFill>
                  <a:srgbClr val="CC0066"/>
                </a:solidFill>
              </a:rPr>
              <a:t> </a:t>
            </a:r>
            <a:r>
              <a:rPr lang="en-US" sz="2800">
                <a:solidFill>
                  <a:srgbClr val="FF0000"/>
                </a:solidFill>
              </a:rPr>
              <a:t>EXISTS</a:t>
            </a:r>
            <a:r>
              <a:rPr lang="en-US" sz="2800">
                <a:solidFill>
                  <a:srgbClr val="0000FF"/>
                </a:solidFill>
              </a:rPr>
              <a:t> </a:t>
            </a:r>
            <a:r>
              <a:rPr lang="en-US" sz="2800">
                <a:solidFill>
                  <a:srgbClr val="C00000"/>
                </a:solidFill>
              </a:rPr>
              <a:t>(</a:t>
            </a:r>
            <a:r>
              <a:rPr lang="en-US" sz="2800">
                <a:solidFill>
                  <a:srgbClr val="CC0066"/>
                </a:solidFill>
              </a:rPr>
              <a:t>câu truy vấn con</a:t>
            </a:r>
            <a:r>
              <a:rPr lang="en-US" sz="2800">
                <a:solidFill>
                  <a:srgbClr val="C00000"/>
                </a:solidFill>
              </a:rPr>
              <a:t>) ;</a:t>
            </a:r>
          </a:p>
          <a:p>
            <a:pPr marL="342900" lvl="1" indent="-342900">
              <a:lnSpc>
                <a:spcPct val="110000"/>
              </a:lnSpc>
              <a:spcBef>
                <a:spcPts val="1200"/>
              </a:spcBef>
              <a:buBlip>
                <a:blip r:embed="rId2"/>
              </a:buBlip>
            </a:pPr>
            <a:r>
              <a:rPr lang="en-US" sz="2800">
                <a:solidFill>
                  <a:srgbClr val="953735"/>
                </a:solidFill>
              </a:rPr>
              <a:t>Ví dụ: Hiển thị danh sách các phòng ban chưa có nhân viên.</a:t>
            </a:r>
          </a:p>
          <a:p>
            <a:pPr marL="461963" indent="0">
              <a:lnSpc>
                <a:spcPct val="120000"/>
              </a:lnSpc>
              <a:spcBef>
                <a:spcPts val="600"/>
              </a:spcBef>
              <a:buNone/>
            </a:pPr>
            <a:r>
              <a:rPr lang="en-US" sz="2400">
                <a:solidFill>
                  <a:srgbClr val="0000FF"/>
                </a:solidFill>
              </a:rPr>
              <a:t>SELECT</a:t>
            </a:r>
            <a:r>
              <a:rPr lang="en-US" sz="2400"/>
              <a:t> </a:t>
            </a:r>
            <a:r>
              <a:rPr lang="en-US" sz="2400">
                <a:solidFill>
                  <a:srgbClr val="008000"/>
                </a:solidFill>
              </a:rPr>
              <a:t>*</a:t>
            </a:r>
            <a:r>
              <a:rPr lang="en-US" sz="2400"/>
              <a:t>  </a:t>
            </a:r>
            <a:r>
              <a:rPr lang="en-US" sz="2400">
                <a:solidFill>
                  <a:srgbClr val="0000FF"/>
                </a:solidFill>
              </a:rPr>
              <a:t>FROM</a:t>
            </a:r>
            <a:r>
              <a:rPr lang="en-US" sz="2400"/>
              <a:t> </a:t>
            </a:r>
            <a:r>
              <a:rPr lang="en-US" sz="2400">
                <a:solidFill>
                  <a:srgbClr val="008000"/>
                </a:solidFill>
              </a:rPr>
              <a:t>phong_ban</a:t>
            </a:r>
            <a:r>
              <a:rPr lang="en-US" sz="2400"/>
              <a:t> </a:t>
            </a:r>
            <a:br>
              <a:rPr lang="en-US" sz="2400"/>
            </a:br>
            <a:r>
              <a:rPr lang="en-US" sz="2400">
                <a:solidFill>
                  <a:srgbClr val="0000FF"/>
                </a:solidFill>
              </a:rPr>
              <a:t>WHERE </a:t>
            </a:r>
            <a:r>
              <a:rPr lang="en-US" sz="2400">
                <a:solidFill>
                  <a:srgbClr val="008000"/>
                </a:solidFill>
              </a:rPr>
              <a:t>ma_pb</a:t>
            </a:r>
            <a:r>
              <a:rPr lang="en-US" sz="2400"/>
              <a:t> </a:t>
            </a:r>
            <a:r>
              <a:rPr lang="en-US" sz="2400">
                <a:solidFill>
                  <a:srgbClr val="FF0000"/>
                </a:solidFill>
              </a:rPr>
              <a:t>NOT IN</a:t>
            </a:r>
            <a:r>
              <a:rPr lang="en-US" sz="2400">
                <a:solidFill>
                  <a:srgbClr val="C00000"/>
                </a:solidFill>
              </a:rPr>
              <a:t> (</a:t>
            </a:r>
            <a:r>
              <a:rPr lang="en-US" sz="2400">
                <a:solidFill>
                  <a:srgbClr val="0000FF"/>
                </a:solidFill>
              </a:rPr>
              <a:t>SELECT </a:t>
            </a:r>
            <a:r>
              <a:rPr lang="en-US" sz="2400">
                <a:solidFill>
                  <a:srgbClr val="008000"/>
                </a:solidFill>
              </a:rPr>
              <a:t>phg</a:t>
            </a:r>
            <a:r>
              <a:rPr lang="en-US" sz="2400"/>
              <a:t>  </a:t>
            </a:r>
            <a:r>
              <a:rPr lang="en-US" sz="2400">
                <a:solidFill>
                  <a:srgbClr val="0000FF"/>
                </a:solidFill>
              </a:rPr>
              <a:t>FROM </a:t>
            </a:r>
            <a:r>
              <a:rPr lang="en-US" sz="2400">
                <a:solidFill>
                  <a:srgbClr val="008000"/>
                </a:solidFill>
              </a:rPr>
              <a:t>nhan_vien</a:t>
            </a:r>
            <a:r>
              <a:rPr lang="en-US" sz="2400">
                <a:solidFill>
                  <a:srgbClr val="C00000"/>
                </a:solidFill>
              </a:rPr>
              <a:t>);</a:t>
            </a:r>
          </a:p>
          <a:p>
            <a:pPr marL="461963" indent="0">
              <a:lnSpc>
                <a:spcPct val="120000"/>
              </a:lnSpc>
              <a:spcBef>
                <a:spcPts val="1800"/>
              </a:spcBef>
              <a:buNone/>
            </a:pPr>
            <a:r>
              <a:rPr lang="en-US" sz="2400">
                <a:solidFill>
                  <a:srgbClr val="0000FF"/>
                </a:solidFill>
              </a:rPr>
              <a:t>SELECT</a:t>
            </a:r>
            <a:r>
              <a:rPr lang="en-US" sz="2400"/>
              <a:t> </a:t>
            </a:r>
            <a:r>
              <a:rPr lang="en-US" sz="2400">
                <a:solidFill>
                  <a:srgbClr val="008000"/>
                </a:solidFill>
              </a:rPr>
              <a:t>*</a:t>
            </a:r>
            <a:r>
              <a:rPr lang="en-US" sz="2400"/>
              <a:t>  </a:t>
            </a:r>
            <a:r>
              <a:rPr lang="en-US" sz="2400">
                <a:solidFill>
                  <a:srgbClr val="0000FF"/>
                </a:solidFill>
              </a:rPr>
              <a:t>FROM</a:t>
            </a:r>
            <a:r>
              <a:rPr lang="en-US" sz="2400"/>
              <a:t> </a:t>
            </a:r>
            <a:r>
              <a:rPr lang="en-US" sz="2400">
                <a:solidFill>
                  <a:srgbClr val="008000"/>
                </a:solidFill>
              </a:rPr>
              <a:t>phong_ban</a:t>
            </a:r>
            <a:r>
              <a:rPr lang="en-US" sz="2400"/>
              <a:t> </a:t>
            </a:r>
            <a:r>
              <a:rPr lang="en-US" sz="2400">
                <a:solidFill>
                  <a:srgbClr val="CC0066"/>
                </a:solidFill>
              </a:rPr>
              <a:t>A</a:t>
            </a:r>
            <a:r>
              <a:rPr lang="en-US" sz="2400"/>
              <a:t/>
            </a:r>
            <a:br>
              <a:rPr lang="en-US" sz="2400"/>
            </a:br>
            <a:r>
              <a:rPr lang="en-US" sz="2400">
                <a:solidFill>
                  <a:srgbClr val="0000FF"/>
                </a:solidFill>
              </a:rPr>
              <a:t>WHERE </a:t>
            </a:r>
            <a:r>
              <a:rPr lang="en-US" sz="2400">
                <a:solidFill>
                  <a:srgbClr val="FF0000"/>
                </a:solidFill>
              </a:rPr>
              <a:t>NOT EXISTS</a:t>
            </a:r>
            <a:r>
              <a:rPr lang="en-US" sz="2400">
                <a:solidFill>
                  <a:srgbClr val="C00000"/>
                </a:solidFill>
              </a:rPr>
              <a:t> (</a:t>
            </a:r>
            <a:r>
              <a:rPr lang="en-US" sz="2400">
                <a:solidFill>
                  <a:srgbClr val="0000FF"/>
                </a:solidFill>
              </a:rPr>
              <a:t>SELECT </a:t>
            </a:r>
            <a:r>
              <a:rPr lang="en-US" sz="2400">
                <a:solidFill>
                  <a:srgbClr val="008000"/>
                </a:solidFill>
              </a:rPr>
              <a:t>*</a:t>
            </a:r>
            <a:r>
              <a:rPr lang="en-US" sz="2400"/>
              <a:t>  </a:t>
            </a:r>
            <a:r>
              <a:rPr lang="en-US" sz="2400">
                <a:solidFill>
                  <a:srgbClr val="0000FF"/>
                </a:solidFill>
              </a:rPr>
              <a:t>FROM </a:t>
            </a:r>
            <a:r>
              <a:rPr lang="en-US" sz="2400">
                <a:solidFill>
                  <a:srgbClr val="008000"/>
                </a:solidFill>
              </a:rPr>
              <a:t>nhan_vien </a:t>
            </a:r>
            <a:r>
              <a:rPr lang="en-US" sz="2400">
                <a:solidFill>
                  <a:srgbClr val="CC0066"/>
                </a:solidFill>
              </a:rPr>
              <a:t>B</a:t>
            </a:r>
            <a:br>
              <a:rPr lang="en-US" sz="2400">
                <a:solidFill>
                  <a:srgbClr val="CC0066"/>
                </a:solidFill>
              </a:rPr>
            </a:br>
            <a:r>
              <a:rPr lang="en-US" sz="2400">
                <a:solidFill>
                  <a:srgbClr val="008000"/>
                </a:solidFill>
              </a:rPr>
              <a:t>			       WHERE </a:t>
            </a:r>
            <a:r>
              <a:rPr lang="en-US" sz="2400">
                <a:solidFill>
                  <a:srgbClr val="CC0066"/>
                </a:solidFill>
              </a:rPr>
              <a:t>A.</a:t>
            </a:r>
            <a:r>
              <a:rPr lang="en-US" sz="2400">
                <a:solidFill>
                  <a:srgbClr val="008000"/>
                </a:solidFill>
              </a:rPr>
              <a:t>ma_pb = </a:t>
            </a:r>
            <a:r>
              <a:rPr lang="en-US" sz="2400">
                <a:solidFill>
                  <a:srgbClr val="CC0066"/>
                </a:solidFill>
              </a:rPr>
              <a:t>B.</a:t>
            </a:r>
            <a:r>
              <a:rPr lang="en-US" sz="2400">
                <a:solidFill>
                  <a:srgbClr val="008000"/>
                </a:solidFill>
              </a:rPr>
              <a:t>phg</a:t>
            </a:r>
            <a:r>
              <a:rPr lang="en-US" sz="2400">
                <a:solidFill>
                  <a:srgbClr val="C00000"/>
                </a:solidFill>
              </a:rPr>
              <a:t>);</a:t>
            </a:r>
            <a:endParaRPr lang="en-US" sz="2400"/>
          </a:p>
        </p:txBody>
      </p:sp>
      <p:sp>
        <p:nvSpPr>
          <p:cNvPr id="7" name="Slide Number Placeholder 6"/>
          <p:cNvSpPr>
            <a:spLocks noGrp="1"/>
          </p:cNvSpPr>
          <p:nvPr>
            <p:ph type="sldNum" sz="quarter" idx="12"/>
          </p:nvPr>
        </p:nvSpPr>
        <p:spPr/>
        <p:txBody>
          <a:bodyPr/>
          <a:lstStyle/>
          <a:p>
            <a:fld id="{8AACEE26-D979-411F-B229-D9F26BAEDF07}" type="slidenum">
              <a:rPr lang="en-US" smtClean="0"/>
              <a:t>30</a:t>
            </a:fld>
            <a:endParaRPr lang="en-US" dirty="0"/>
          </a:p>
        </p:txBody>
      </p:sp>
    </p:spTree>
    <p:extLst>
      <p:ext uri="{BB962C8B-B14F-4D97-AF65-F5344CB8AC3E}">
        <p14:creationId xmlns:p14="http://schemas.microsoft.com/office/powerpoint/2010/main" val="41837013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wd">
                                    <p:tmPct val="50000"/>
                                  </p:iterate>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25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wd">
                                    <p:tmPct val="50000"/>
                                  </p:iterate>
                                  <p:childTnLst>
                                    <p:set>
                                      <p:cBhvr>
                                        <p:cTn id="11" dur="1" fill="hold">
                                          <p:stCondLst>
                                            <p:cond delay="0"/>
                                          </p:stCondLst>
                                        </p:cTn>
                                        <p:tgtEl>
                                          <p:spTgt spid="3">
                                            <p:txEl>
                                              <p:pRg st="5" end="5"/>
                                            </p:txEl>
                                          </p:spTgt>
                                        </p:tgtEl>
                                        <p:attrNameLst>
                                          <p:attrName>style.visibility</p:attrName>
                                        </p:attrNameLst>
                                      </p:cBhvr>
                                      <p:to>
                                        <p:strVal val="visible"/>
                                      </p:to>
                                    </p:set>
                                    <p:animEffect transition="in" filter="wipe(left)">
                                      <p:cBhvr>
                                        <p:cTn id="12"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a:t>
            </a:r>
            <a:r>
              <a:rPr lang="en-US"/>
              <a:t>dụng toán tử IN &amp; EXIST</a:t>
            </a:r>
          </a:p>
        </p:txBody>
      </p:sp>
      <p:sp>
        <p:nvSpPr>
          <p:cNvPr id="3" name="Content Placeholder 2"/>
          <p:cNvSpPr>
            <a:spLocks noGrp="1"/>
          </p:cNvSpPr>
          <p:nvPr>
            <p:ph idx="1"/>
          </p:nvPr>
        </p:nvSpPr>
        <p:spPr>
          <a:xfrm>
            <a:off x="609600" y="990600"/>
            <a:ext cx="10972800" cy="5410200"/>
          </a:xfrm>
        </p:spPr>
        <p:txBody>
          <a:bodyPr>
            <a:normAutofit lnSpcReduction="10000"/>
          </a:bodyPr>
          <a:lstStyle/>
          <a:p>
            <a:pPr marL="342900" lvl="1" indent="-342900">
              <a:lnSpc>
                <a:spcPct val="110000"/>
              </a:lnSpc>
              <a:spcBef>
                <a:spcPts val="1200"/>
              </a:spcBef>
              <a:buBlip>
                <a:blip r:embed="rId2"/>
              </a:buBlip>
            </a:pPr>
            <a:r>
              <a:rPr lang="en-US" sz="2800">
                <a:solidFill>
                  <a:srgbClr val="953735"/>
                </a:solidFill>
              </a:rPr>
              <a:t>Ví dụ: Hiển thị danh sách các phòng ban không có nhân viên tham gia dự án.</a:t>
            </a:r>
          </a:p>
          <a:p>
            <a:pPr marL="461963" indent="0">
              <a:lnSpc>
                <a:spcPct val="130000"/>
              </a:lnSpc>
              <a:spcBef>
                <a:spcPts val="1800"/>
              </a:spcBef>
              <a:buNone/>
            </a:pPr>
            <a:r>
              <a:rPr lang="en-US" sz="2400">
                <a:solidFill>
                  <a:srgbClr val="0000FF"/>
                </a:solidFill>
              </a:rPr>
              <a:t>SELECT</a:t>
            </a:r>
            <a:r>
              <a:rPr lang="en-US" sz="2400"/>
              <a:t> </a:t>
            </a:r>
            <a:r>
              <a:rPr lang="en-US" sz="2400">
                <a:solidFill>
                  <a:srgbClr val="008000"/>
                </a:solidFill>
              </a:rPr>
              <a:t>*</a:t>
            </a:r>
            <a:r>
              <a:rPr lang="en-US" sz="2400"/>
              <a:t>  </a:t>
            </a:r>
            <a:r>
              <a:rPr lang="en-US" sz="2400">
                <a:solidFill>
                  <a:srgbClr val="0000FF"/>
                </a:solidFill>
              </a:rPr>
              <a:t>FROM</a:t>
            </a:r>
            <a:r>
              <a:rPr lang="en-US" sz="2400"/>
              <a:t> </a:t>
            </a:r>
            <a:r>
              <a:rPr lang="en-US" sz="2400">
                <a:solidFill>
                  <a:srgbClr val="008000"/>
                </a:solidFill>
              </a:rPr>
              <a:t>phong_ban</a:t>
            </a:r>
            <a:r>
              <a:rPr lang="en-US" sz="2400"/>
              <a:t> </a:t>
            </a:r>
            <a:br>
              <a:rPr lang="en-US" sz="2400"/>
            </a:br>
            <a:r>
              <a:rPr lang="en-US" sz="2400">
                <a:solidFill>
                  <a:srgbClr val="0000FF"/>
                </a:solidFill>
              </a:rPr>
              <a:t>WHERE </a:t>
            </a:r>
            <a:r>
              <a:rPr lang="en-US" sz="2400">
                <a:solidFill>
                  <a:srgbClr val="008000"/>
                </a:solidFill>
              </a:rPr>
              <a:t>ma_pb</a:t>
            </a:r>
            <a:r>
              <a:rPr lang="en-US" sz="2400"/>
              <a:t> </a:t>
            </a:r>
            <a:r>
              <a:rPr lang="en-US" sz="2400">
                <a:solidFill>
                  <a:srgbClr val="FF0000"/>
                </a:solidFill>
              </a:rPr>
              <a:t>NOT IN</a:t>
            </a:r>
            <a:r>
              <a:rPr lang="en-US" sz="2400">
                <a:solidFill>
                  <a:srgbClr val="C00000"/>
                </a:solidFill>
              </a:rPr>
              <a:t> (</a:t>
            </a:r>
            <a:r>
              <a:rPr lang="en-US" sz="2400">
                <a:solidFill>
                  <a:srgbClr val="0000FF"/>
                </a:solidFill>
              </a:rPr>
              <a:t>SELECT </a:t>
            </a:r>
            <a:r>
              <a:rPr lang="en-US" sz="2400">
                <a:solidFill>
                  <a:srgbClr val="008000"/>
                </a:solidFill>
              </a:rPr>
              <a:t>phg</a:t>
            </a:r>
            <a:r>
              <a:rPr lang="en-US" sz="2400"/>
              <a:t>  </a:t>
            </a:r>
            <a:r>
              <a:rPr lang="en-US" sz="2400">
                <a:solidFill>
                  <a:srgbClr val="0000FF"/>
                </a:solidFill>
              </a:rPr>
              <a:t>FROM 	</a:t>
            </a:r>
            <a:r>
              <a:rPr lang="en-US" sz="2400">
                <a:solidFill>
                  <a:srgbClr val="008000"/>
                </a:solidFill>
              </a:rPr>
              <a:t>nhan_vien </a:t>
            </a:r>
            <a:r>
              <a:rPr lang="en-US" sz="2400">
                <a:solidFill>
                  <a:srgbClr val="FF0000"/>
                </a:solidFill>
              </a:rPr>
              <a:t>INNER JOIN </a:t>
            </a:r>
            <a:r>
              <a:rPr lang="en-US" sz="2400">
                <a:solidFill>
                  <a:srgbClr val="008000"/>
                </a:solidFill>
              </a:rPr>
              <a:t>quanly_duan </a:t>
            </a:r>
            <a:r>
              <a:rPr lang="en-US" sz="2400">
                <a:solidFill>
                  <a:srgbClr val="FF0000"/>
                </a:solidFill>
              </a:rPr>
              <a:t>ON</a:t>
            </a:r>
            <a:r>
              <a:rPr lang="en-US" sz="2400">
                <a:solidFill>
                  <a:srgbClr val="008000"/>
                </a:solidFill>
              </a:rPr>
              <a:t> </a:t>
            </a:r>
            <a:br>
              <a:rPr lang="en-US" sz="2400">
                <a:solidFill>
                  <a:srgbClr val="008000"/>
                </a:solidFill>
              </a:rPr>
            </a:br>
            <a:r>
              <a:rPr lang="en-US" sz="2400">
                <a:solidFill>
                  <a:srgbClr val="008000"/>
                </a:solidFill>
              </a:rPr>
              <a:t>	nhan_vien.id_nhanvien = quanly_duan.ma_nv</a:t>
            </a:r>
            <a:r>
              <a:rPr lang="en-US" sz="2400">
                <a:solidFill>
                  <a:srgbClr val="C00000"/>
                </a:solidFill>
              </a:rPr>
              <a:t>);</a:t>
            </a:r>
          </a:p>
          <a:p>
            <a:pPr marL="461963" indent="0">
              <a:lnSpc>
                <a:spcPct val="130000"/>
              </a:lnSpc>
              <a:spcBef>
                <a:spcPts val="1800"/>
              </a:spcBef>
              <a:buNone/>
            </a:pPr>
            <a:r>
              <a:rPr lang="en-US" sz="2400">
                <a:solidFill>
                  <a:srgbClr val="0000FF"/>
                </a:solidFill>
              </a:rPr>
              <a:t>SELECT</a:t>
            </a:r>
            <a:r>
              <a:rPr lang="en-US" sz="2400"/>
              <a:t> </a:t>
            </a:r>
            <a:r>
              <a:rPr lang="en-US" sz="2400">
                <a:solidFill>
                  <a:srgbClr val="008000"/>
                </a:solidFill>
              </a:rPr>
              <a:t>*</a:t>
            </a:r>
            <a:r>
              <a:rPr lang="en-US" sz="2400"/>
              <a:t>  </a:t>
            </a:r>
            <a:r>
              <a:rPr lang="en-US" sz="2400">
                <a:solidFill>
                  <a:srgbClr val="0000FF"/>
                </a:solidFill>
              </a:rPr>
              <a:t>FROM</a:t>
            </a:r>
            <a:r>
              <a:rPr lang="en-US" sz="2400"/>
              <a:t> </a:t>
            </a:r>
            <a:r>
              <a:rPr lang="en-US" sz="2400">
                <a:solidFill>
                  <a:srgbClr val="008000"/>
                </a:solidFill>
              </a:rPr>
              <a:t>phong_ban</a:t>
            </a:r>
            <a:r>
              <a:rPr lang="en-US" sz="2400"/>
              <a:t> </a:t>
            </a:r>
            <a:r>
              <a:rPr lang="en-US" sz="2400">
                <a:solidFill>
                  <a:srgbClr val="CC0066"/>
                </a:solidFill>
              </a:rPr>
              <a:t>A</a:t>
            </a:r>
            <a:r>
              <a:rPr lang="en-US" sz="2400"/>
              <a:t/>
            </a:r>
            <a:br>
              <a:rPr lang="en-US" sz="2400"/>
            </a:br>
            <a:r>
              <a:rPr lang="en-US" sz="2400">
                <a:solidFill>
                  <a:srgbClr val="0000FF"/>
                </a:solidFill>
              </a:rPr>
              <a:t>WHERE </a:t>
            </a:r>
            <a:r>
              <a:rPr lang="en-US" sz="2400">
                <a:solidFill>
                  <a:srgbClr val="FF0000"/>
                </a:solidFill>
              </a:rPr>
              <a:t>NOT EXISTS</a:t>
            </a:r>
            <a:r>
              <a:rPr lang="en-US" sz="2400">
                <a:solidFill>
                  <a:srgbClr val="0000FF"/>
                </a:solidFill>
              </a:rPr>
              <a:t> </a:t>
            </a:r>
            <a:r>
              <a:rPr lang="en-US" sz="2400">
                <a:solidFill>
                  <a:srgbClr val="C00000"/>
                </a:solidFill>
              </a:rPr>
              <a:t>(</a:t>
            </a:r>
            <a:r>
              <a:rPr lang="en-US" sz="2400">
                <a:solidFill>
                  <a:srgbClr val="CC0066"/>
                </a:solidFill>
              </a:rPr>
              <a:t>SELECT</a:t>
            </a:r>
            <a:r>
              <a:rPr lang="en-US" sz="2400"/>
              <a:t> </a:t>
            </a:r>
            <a:r>
              <a:rPr lang="en-US" sz="2400">
                <a:solidFill>
                  <a:srgbClr val="008000"/>
                </a:solidFill>
              </a:rPr>
              <a:t>*</a:t>
            </a:r>
            <a:r>
              <a:rPr lang="en-US" sz="2400"/>
              <a:t/>
            </a:r>
            <a:br>
              <a:rPr lang="en-US" sz="2400"/>
            </a:br>
            <a:r>
              <a:rPr lang="en-US" sz="2400"/>
              <a:t>	</a:t>
            </a:r>
            <a:r>
              <a:rPr lang="en-US" sz="2400">
                <a:solidFill>
                  <a:srgbClr val="CC0066"/>
                </a:solidFill>
              </a:rPr>
              <a:t>FROM</a:t>
            </a:r>
            <a:r>
              <a:rPr lang="en-US" sz="2400"/>
              <a:t> </a:t>
            </a:r>
            <a:r>
              <a:rPr lang="en-US" sz="2400">
                <a:solidFill>
                  <a:srgbClr val="008000"/>
                </a:solidFill>
              </a:rPr>
              <a:t>quanly_duan </a:t>
            </a:r>
            <a:r>
              <a:rPr lang="en-US" sz="2400">
                <a:solidFill>
                  <a:srgbClr val="CC0066"/>
                </a:solidFill>
              </a:rPr>
              <a:t>C</a:t>
            </a:r>
            <a:r>
              <a:rPr lang="en-US" sz="2400">
                <a:solidFill>
                  <a:srgbClr val="FF0000"/>
                </a:solidFill>
              </a:rPr>
              <a:t> INNER JOIN </a:t>
            </a:r>
            <a:r>
              <a:rPr lang="en-US" sz="2400">
                <a:solidFill>
                  <a:srgbClr val="008000"/>
                </a:solidFill>
              </a:rPr>
              <a:t>nhan_vien </a:t>
            </a:r>
            <a:r>
              <a:rPr lang="en-US" sz="2400">
                <a:solidFill>
                  <a:srgbClr val="CC0066"/>
                </a:solidFill>
              </a:rPr>
              <a:t>B</a:t>
            </a:r>
            <a:r>
              <a:rPr lang="en-US" sz="2400">
                <a:solidFill>
                  <a:srgbClr val="008000"/>
                </a:solidFill>
              </a:rPr>
              <a:t> </a:t>
            </a:r>
            <a:br>
              <a:rPr lang="en-US" sz="2400">
                <a:solidFill>
                  <a:srgbClr val="008000"/>
                </a:solidFill>
              </a:rPr>
            </a:br>
            <a:r>
              <a:rPr lang="en-US" sz="2400">
                <a:solidFill>
                  <a:srgbClr val="008000"/>
                </a:solidFill>
              </a:rPr>
              <a:t>				   </a:t>
            </a:r>
            <a:r>
              <a:rPr lang="en-US" sz="2400">
                <a:solidFill>
                  <a:srgbClr val="FF0000"/>
                </a:solidFill>
              </a:rPr>
              <a:t>ON</a:t>
            </a:r>
            <a:r>
              <a:rPr lang="en-US" sz="2400">
                <a:solidFill>
                  <a:srgbClr val="CC0066"/>
                </a:solidFill>
              </a:rPr>
              <a:t> B</a:t>
            </a:r>
            <a:r>
              <a:rPr lang="en-US" sz="2400">
                <a:solidFill>
                  <a:srgbClr val="008000"/>
                </a:solidFill>
              </a:rPr>
              <a:t>.ma_duan = </a:t>
            </a:r>
            <a:r>
              <a:rPr lang="en-US" sz="2400">
                <a:solidFill>
                  <a:srgbClr val="CC0066"/>
                </a:solidFill>
              </a:rPr>
              <a:t>C</a:t>
            </a:r>
            <a:r>
              <a:rPr lang="en-US" sz="2400">
                <a:solidFill>
                  <a:srgbClr val="008000"/>
                </a:solidFill>
              </a:rPr>
              <a:t>.ma_duan	</a:t>
            </a:r>
            <a:r>
              <a:rPr lang="en-US" sz="2400">
                <a:solidFill>
                  <a:srgbClr val="CC0066"/>
                </a:solidFill>
              </a:rPr>
              <a:t>WHERE A.</a:t>
            </a:r>
            <a:r>
              <a:rPr lang="en-US" sz="2400">
                <a:solidFill>
                  <a:srgbClr val="008000"/>
                </a:solidFill>
              </a:rPr>
              <a:t>ma_pb</a:t>
            </a:r>
            <a:r>
              <a:rPr lang="en-US" sz="2400">
                <a:solidFill>
                  <a:srgbClr val="CC0066"/>
                </a:solidFill>
              </a:rPr>
              <a:t> = B.</a:t>
            </a:r>
            <a:r>
              <a:rPr lang="en-US" sz="2400">
                <a:solidFill>
                  <a:srgbClr val="008000"/>
                </a:solidFill>
              </a:rPr>
              <a:t>phg</a:t>
            </a:r>
            <a:r>
              <a:rPr lang="en-US" sz="2400">
                <a:solidFill>
                  <a:srgbClr val="C00000"/>
                </a:solidFill>
              </a:rPr>
              <a:t>);</a:t>
            </a:r>
            <a:endParaRPr lang="en-US" sz="2400"/>
          </a:p>
        </p:txBody>
      </p:sp>
      <p:sp>
        <p:nvSpPr>
          <p:cNvPr id="7" name="Slide Number Placeholder 6"/>
          <p:cNvSpPr>
            <a:spLocks noGrp="1"/>
          </p:cNvSpPr>
          <p:nvPr>
            <p:ph type="sldNum" sz="quarter" idx="12"/>
          </p:nvPr>
        </p:nvSpPr>
        <p:spPr/>
        <p:txBody>
          <a:bodyPr/>
          <a:lstStyle/>
          <a:p>
            <a:fld id="{8AACEE26-D979-411F-B229-D9F26BAEDF07}" type="slidenum">
              <a:rPr lang="en-US" smtClean="0"/>
              <a:t>31</a:t>
            </a:fld>
            <a:endParaRPr lang="en-US" dirty="0"/>
          </a:p>
        </p:txBody>
      </p:sp>
    </p:spTree>
    <p:extLst>
      <p:ext uri="{BB962C8B-B14F-4D97-AF65-F5344CB8AC3E}">
        <p14:creationId xmlns:p14="http://schemas.microsoft.com/office/powerpoint/2010/main" val="37869018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wd">
                                    <p:tmPct val="5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wd">
                                    <p:tmPct val="5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a:t>
            </a:r>
            <a:r>
              <a:rPr lang="en-US" smtClean="0"/>
              <a:t>hỏi thực hành</a:t>
            </a:r>
            <a:endParaRPr lang="en-US"/>
          </a:p>
        </p:txBody>
      </p:sp>
      <p:sp>
        <p:nvSpPr>
          <p:cNvPr id="3" name="Content Placeholder 2"/>
          <p:cNvSpPr>
            <a:spLocks noGrp="1"/>
          </p:cNvSpPr>
          <p:nvPr>
            <p:ph idx="1"/>
          </p:nvPr>
        </p:nvSpPr>
        <p:spPr/>
        <p:txBody>
          <a:bodyPr>
            <a:normAutofit/>
          </a:bodyPr>
          <a:lstStyle/>
          <a:p>
            <a:pPr marL="342900" lvl="1" indent="-342900">
              <a:lnSpc>
                <a:spcPct val="110000"/>
              </a:lnSpc>
              <a:buBlip>
                <a:blip r:embed="rId2"/>
              </a:buBlip>
            </a:pPr>
            <a:r>
              <a:rPr lang="en-US" sz="2800">
                <a:solidFill>
                  <a:srgbClr val="953735"/>
                </a:solidFill>
              </a:rPr>
              <a:t>Viết câu truy vấn để hiển thị thông tin gồm mã nhân viên, họ tên, lương của nhân viên đã tham gia nhiều hơn 5 dự án</a:t>
            </a:r>
          </a:p>
          <a:p>
            <a:pPr marL="342900" lvl="1" indent="-342900">
              <a:lnSpc>
                <a:spcPct val="110000"/>
              </a:lnSpc>
              <a:buBlip>
                <a:blip r:embed="rId2"/>
              </a:buBlip>
            </a:pPr>
            <a:r>
              <a:rPr lang="en-US" sz="2800">
                <a:solidFill>
                  <a:srgbClr val="953735"/>
                </a:solidFill>
              </a:rPr>
              <a:t>Viết câu truy vấn để hiển thị tổng số giờ đã làm trong các dự án của mỗi nhân viên</a:t>
            </a:r>
          </a:p>
        </p:txBody>
      </p:sp>
      <p:sp>
        <p:nvSpPr>
          <p:cNvPr id="4" name="Slide Number Placeholder 3"/>
          <p:cNvSpPr>
            <a:spLocks noGrp="1"/>
          </p:cNvSpPr>
          <p:nvPr>
            <p:ph type="sldNum" sz="quarter" idx="12"/>
          </p:nvPr>
        </p:nvSpPr>
        <p:spPr/>
        <p:txBody>
          <a:bodyPr/>
          <a:lstStyle/>
          <a:p>
            <a:fld id="{8AACEE26-D979-411F-B229-D9F26BAEDF07}" type="slidenum">
              <a:rPr lang="en-US" smtClean="0"/>
              <a:t>32</a:t>
            </a:fld>
            <a:endParaRPr lang="en-US" dirty="0"/>
          </a:p>
        </p:txBody>
      </p:sp>
    </p:spTree>
    <p:extLst>
      <p:ext uri="{BB962C8B-B14F-4D97-AF65-F5344CB8AC3E}">
        <p14:creationId xmlns:p14="http://schemas.microsoft.com/office/powerpoint/2010/main" val="3962004540"/>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8043025" y="1752600"/>
            <a:ext cx="2624974" cy="51054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smtClean="0"/>
              <a:t>Tổng kết</a:t>
            </a:r>
            <a:endParaRPr lang="en-US" dirty="0"/>
          </a:p>
        </p:txBody>
      </p:sp>
      <p:sp>
        <p:nvSpPr>
          <p:cNvPr id="3" name="Content Placeholder 2"/>
          <p:cNvSpPr>
            <a:spLocks noGrp="1"/>
          </p:cNvSpPr>
          <p:nvPr>
            <p:ph idx="1"/>
          </p:nvPr>
        </p:nvSpPr>
        <p:spPr>
          <a:xfrm>
            <a:off x="609600" y="1066800"/>
            <a:ext cx="8077200" cy="5257800"/>
          </a:xfrm>
        </p:spPr>
        <p:txBody>
          <a:bodyPr/>
          <a:lstStyle/>
          <a:p>
            <a:r>
              <a:rPr lang="en-US" dirty="0"/>
              <a:t>Có thể truy vấn dữ liệu trên nhiều bảng bằng các cách sau:</a:t>
            </a:r>
          </a:p>
          <a:p>
            <a:pPr marL="801688" lvl="1" indent="-344488"/>
            <a:r>
              <a:rPr lang="en-US" dirty="0"/>
              <a:t>Thực hiện phép tích 2 bảng</a:t>
            </a:r>
          </a:p>
          <a:p>
            <a:pPr marL="801688" lvl="1" indent="-344488"/>
            <a:r>
              <a:rPr lang="en-US" dirty="0"/>
              <a:t>Sử dụng mênh đề JOIN</a:t>
            </a:r>
          </a:p>
          <a:p>
            <a:pPr marL="801688" lvl="1" indent="-344488"/>
            <a:r>
              <a:rPr lang="en-US" dirty="0"/>
              <a:t>Câu truy vấn lồng nhau</a:t>
            </a:r>
          </a:p>
          <a:p>
            <a:pPr lvl="0"/>
            <a:r>
              <a:rPr lang="en-US" dirty="0"/>
              <a:t>Phép tích s</a:t>
            </a:r>
            <a:r>
              <a:rPr lang="en-US"/>
              <a:t>ử dụng điều kiện kết bằng trong mệnh đề WHERE</a:t>
            </a:r>
          </a:p>
          <a:p>
            <a:pPr lvl="0"/>
            <a:r>
              <a:rPr lang="en-US"/>
              <a:t>Mệnh JOIN có 3 loại</a:t>
            </a:r>
          </a:p>
          <a:p>
            <a:pPr marL="801688" lvl="1" indent="-344488"/>
            <a:r>
              <a:rPr lang="en-US"/>
              <a:t>INNER JOIN</a:t>
            </a:r>
          </a:p>
          <a:p>
            <a:pPr marL="801688" lvl="1" indent="-344488"/>
            <a:r>
              <a:rPr lang="en-US"/>
              <a:t>SELF JOIN</a:t>
            </a:r>
          </a:p>
          <a:p>
            <a:pPr marL="801688" lvl="1" indent="-344488"/>
            <a:r>
              <a:rPr lang="en-US"/>
              <a:t>OUTER JOIN</a:t>
            </a:r>
          </a:p>
          <a:p>
            <a:endParaRPr lang="en-US" dirty="0"/>
          </a:p>
        </p:txBody>
      </p:sp>
      <p:sp>
        <p:nvSpPr>
          <p:cNvPr id="2" name="Slide Number Placeholder 1"/>
          <p:cNvSpPr>
            <a:spLocks noGrp="1"/>
          </p:cNvSpPr>
          <p:nvPr>
            <p:ph type="sldNum" sz="quarter" idx="12"/>
          </p:nvPr>
        </p:nvSpPr>
        <p:spPr/>
        <p:txBody>
          <a:bodyPr/>
          <a:lstStyle/>
          <a:p>
            <a:fld id="{8AACEE26-D979-411F-B229-D9F26BAEDF07}" type="slidenum">
              <a:rPr lang="en-US" smtClean="0"/>
              <a:t>33</a:t>
            </a:fld>
            <a:endParaRPr lang="en-US" dirty="0"/>
          </a:p>
        </p:txBody>
      </p:sp>
    </p:spTree>
    <p:extLst>
      <p:ext uri="{BB962C8B-B14F-4D97-AF65-F5344CB8AC3E}">
        <p14:creationId xmlns:p14="http://schemas.microsoft.com/office/powerpoint/2010/main" val="1013296428"/>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custDataLst>
              <p:tags r:id="rId1"/>
            </p:custDataLst>
          </p:nvPr>
        </p:nvPicPr>
        <p:blipFill rotWithShape="1">
          <a:blip r:embed="rId5">
            <a:extLst>
              <a:ext uri="{28A0092B-C50C-407E-A947-70E740481C1C}">
                <a14:useLocalDpi xmlns:a14="http://schemas.microsoft.com/office/drawing/2010/main"/>
              </a:ext>
            </a:extLst>
          </a:blip>
          <a:srcRect r="90861"/>
          <a:stretch/>
        </p:blipFill>
        <p:spPr bwMode="auto">
          <a:xfrm>
            <a:off x="1524001" y="914400"/>
            <a:ext cx="2853507" cy="5424595"/>
          </a:xfrm>
          <a:prstGeom prst="rect">
            <a:avLst/>
          </a:prstGeom>
        </p:spPr>
      </p:pic>
      <p:pic>
        <p:nvPicPr>
          <p:cNvPr id="13" name="Picture 12"/>
          <p:cNvPicPr>
            <a:picLocks/>
          </p:cNvPicPr>
          <p:nvPr>
            <p:custDataLst>
              <p:tags r:id="rId2"/>
            </p:custDataLst>
          </p:nvPr>
        </p:nvPicPr>
        <p:blipFill>
          <a:blip r:embed="rId5" cstate="email">
            <a:extLst>
              <a:ext uri="{28A0092B-C50C-407E-A947-70E740481C1C}">
                <a14:useLocalDpi xmlns:a14="http://schemas.microsoft.com/office/drawing/2010/main"/>
              </a:ext>
            </a:extLst>
          </a:blip>
          <a:stretch>
            <a:fillRect/>
          </a:stretch>
        </p:blipFill>
        <p:spPr bwMode="auto">
          <a:xfrm>
            <a:off x="2167708" y="914400"/>
            <a:ext cx="8500293" cy="5410200"/>
          </a:xfrm>
          <a:prstGeom prst="rect">
            <a:avLst/>
          </a:prstGeom>
        </p:spPr>
      </p:pic>
      <p:sp>
        <p:nvSpPr>
          <p:cNvPr id="14" name="Rectangle 13"/>
          <p:cNvSpPr/>
          <p:nvPr/>
        </p:nvSpPr>
        <p:spPr>
          <a:xfrm>
            <a:off x="2199144" y="4724400"/>
            <a:ext cx="4506456" cy="1614595"/>
          </a:xfrm>
          <a:prstGeom prst="rect">
            <a:avLst/>
          </a:prstGeom>
          <a:solidFill>
            <a:schemeClr val="bg1">
              <a:lumMod val="6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Cảm</a:t>
            </a: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ơn</a:t>
            </a:r>
            <a:endPar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nvGrpSpPr>
          <p:cNvPr id="15" name="Group 14"/>
          <p:cNvGrpSpPr/>
          <p:nvPr/>
        </p:nvGrpSpPr>
        <p:grpSpPr>
          <a:xfrm>
            <a:off x="1600200" y="2542160"/>
            <a:ext cx="3327030" cy="3782440"/>
            <a:chOff x="-2798010" y="2616804"/>
            <a:chExt cx="2238173" cy="4371824"/>
          </a:xfrm>
        </p:grpSpPr>
        <p:sp>
          <p:nvSpPr>
            <p:cNvPr id="16" name="Freeform 15"/>
            <p:cNvSpPr/>
            <p:nvPr/>
          </p:nvSpPr>
          <p:spPr>
            <a:xfrm>
              <a:off x="-2468880" y="3032760"/>
              <a:ext cx="1737360" cy="1935480"/>
            </a:xfrm>
            <a:custGeom>
              <a:avLst/>
              <a:gdLst>
                <a:gd name="connsiteX0" fmla="*/ 0 w 1737360"/>
                <a:gd name="connsiteY0" fmla="*/ 0 h 1935480"/>
                <a:gd name="connsiteX1" fmla="*/ 228600 w 1737360"/>
                <a:gd name="connsiteY1" fmla="*/ 1158240 h 1935480"/>
                <a:gd name="connsiteX2" fmla="*/ 701040 w 1737360"/>
                <a:gd name="connsiteY2" fmla="*/ 1524000 h 1935480"/>
                <a:gd name="connsiteX3" fmla="*/ 1432560 w 1737360"/>
                <a:gd name="connsiteY3" fmla="*/ 1935480 h 1935480"/>
                <a:gd name="connsiteX4" fmla="*/ 1737360 w 1737360"/>
                <a:gd name="connsiteY4" fmla="*/ 1844040 h 1935480"/>
                <a:gd name="connsiteX5" fmla="*/ 1706880 w 1737360"/>
                <a:gd name="connsiteY5" fmla="*/ 1676400 h 1935480"/>
                <a:gd name="connsiteX6" fmla="*/ 1706880 w 1737360"/>
                <a:gd name="connsiteY6" fmla="*/ 1234440 h 1935480"/>
                <a:gd name="connsiteX7" fmla="*/ 1493520 w 1737360"/>
                <a:gd name="connsiteY7" fmla="*/ 899160 h 1935480"/>
                <a:gd name="connsiteX8" fmla="*/ 1036320 w 1737360"/>
                <a:gd name="connsiteY8" fmla="*/ 701040 h 1935480"/>
                <a:gd name="connsiteX9" fmla="*/ 350520 w 1737360"/>
                <a:gd name="connsiteY9" fmla="*/ 259080 h 1935480"/>
                <a:gd name="connsiteX10" fmla="*/ 0 w 1737360"/>
                <a:gd name="connsiteY10" fmla="*/ 0 h 19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360" h="193548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grpSp>
          <p:nvGrpSpPr>
            <p:cNvPr id="17" name="Group 16"/>
            <p:cNvGrpSpPr/>
            <p:nvPr/>
          </p:nvGrpSpPr>
          <p:grpSpPr>
            <a:xfrm>
              <a:off x="-2798010" y="2616804"/>
              <a:ext cx="2238173" cy="4371824"/>
              <a:chOff x="100462" y="2616804"/>
              <a:chExt cx="2238173" cy="4371824"/>
            </a:xfrm>
          </p:grpSpPr>
          <p:grpSp>
            <p:nvGrpSpPr>
              <p:cNvPr id="18" name="Group 17"/>
              <p:cNvGrpSpPr/>
              <p:nvPr/>
            </p:nvGrpSpPr>
            <p:grpSpPr>
              <a:xfrm>
                <a:off x="100462" y="2616804"/>
                <a:ext cx="2238173" cy="3972506"/>
                <a:chOff x="-84753" y="2896722"/>
                <a:chExt cx="2238173" cy="3972506"/>
              </a:xfrm>
            </p:grpSpPr>
            <p:sp>
              <p:nvSpPr>
                <p:cNvPr id="20" name="Freeform 19"/>
                <p:cNvSpPr/>
                <p:nvPr/>
              </p:nvSpPr>
              <p:spPr>
                <a:xfrm>
                  <a:off x="196771" y="3252486"/>
                  <a:ext cx="114172" cy="1400537"/>
                </a:xfrm>
                <a:custGeom>
                  <a:avLst/>
                  <a:gdLst>
                    <a:gd name="connsiteX0" fmla="*/ 0 w 57873"/>
                    <a:gd name="connsiteY0" fmla="*/ 0 h 1400537"/>
                    <a:gd name="connsiteX1" fmla="*/ 57873 w 57873"/>
                    <a:gd name="connsiteY1" fmla="*/ 1400537 h 1400537"/>
                    <a:gd name="connsiteX2" fmla="*/ 57873 w 57873"/>
                    <a:gd name="connsiteY2" fmla="*/ 1400537 h 1400537"/>
                    <a:gd name="connsiteX3" fmla="*/ 46298 w 57873"/>
                    <a:gd name="connsiteY3" fmla="*/ 57873 h 1400537"/>
                    <a:gd name="connsiteX4" fmla="*/ 0 w 57873"/>
                    <a:gd name="connsiteY4" fmla="*/ 0 h 1400537"/>
                    <a:gd name="connsiteX0" fmla="*/ 0 w 83739"/>
                    <a:gd name="connsiteY0" fmla="*/ 0 h 1400537"/>
                    <a:gd name="connsiteX1" fmla="*/ 57873 w 83739"/>
                    <a:gd name="connsiteY1" fmla="*/ 1400537 h 1400537"/>
                    <a:gd name="connsiteX2" fmla="*/ 57873 w 83739"/>
                    <a:gd name="connsiteY2" fmla="*/ 1400537 h 1400537"/>
                    <a:gd name="connsiteX3" fmla="*/ 83646 w 83739"/>
                    <a:gd name="connsiteY3" fmla="*/ 1142730 h 1400537"/>
                    <a:gd name="connsiteX4" fmla="*/ 46298 w 83739"/>
                    <a:gd name="connsiteY4" fmla="*/ 57873 h 1400537"/>
                    <a:gd name="connsiteX5" fmla="*/ 0 w 83739"/>
                    <a:gd name="connsiteY5" fmla="*/ 0 h 1400537"/>
                    <a:gd name="connsiteX0" fmla="*/ 0 w 114172"/>
                    <a:gd name="connsiteY0" fmla="*/ 0 h 1400537"/>
                    <a:gd name="connsiteX1" fmla="*/ 57873 w 114172"/>
                    <a:gd name="connsiteY1" fmla="*/ 1400537 h 1400537"/>
                    <a:gd name="connsiteX2" fmla="*/ 57873 w 114172"/>
                    <a:gd name="connsiteY2" fmla="*/ 1400537 h 1400537"/>
                    <a:gd name="connsiteX3" fmla="*/ 114126 w 114172"/>
                    <a:gd name="connsiteY3" fmla="*/ 1136634 h 1400537"/>
                    <a:gd name="connsiteX4" fmla="*/ 46298 w 114172"/>
                    <a:gd name="connsiteY4" fmla="*/ 57873 h 1400537"/>
                    <a:gd name="connsiteX5" fmla="*/ 0 w 114172"/>
                    <a:gd name="connsiteY5" fmla="*/ 0 h 14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72" h="1400537">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pic>
              <p:nvPicPr>
                <p:cNvPr id="21" name="Picture 2"/>
                <p:cNvPicPr>
                  <a:picLocks noChangeAspect="1" noChangeArrowheads="1"/>
                </p:cNvPicPr>
                <p:nvPr/>
              </p:nvPicPr>
              <p:blipFill rotWithShape="1">
                <a:blip r:embed="rId6" cstate="email">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966" b="96151" l="24898" r="76658">
                              <a14:foregroundMark x1="30139" y1="9337" x2="46274" y2="16216"/>
                              <a14:foregroundMark x1="46274" y1="17609" x2="54464" y2="23014"/>
                              <a14:foregroundMark x1="56921" y1="29894" x2="69533" y2="34316"/>
                              <a14:foregroundMark x1="69861" y1="35627" x2="69533" y2="63554"/>
                              <a14:foregroundMark x1="68223" y1="62735" x2="70352" y2="43325"/>
                              <a14:foregroundMark x1="71171" y1="38084" x2="71990" y2="51515"/>
                              <a14:foregroundMark x1="66830" y1="41360" x2="67649" y2="52334"/>
                              <a14:foregroundMark x1="68468" y1="43571" x2="48485" y2="34562"/>
                              <a14:foregroundMark x1="69533" y1="48239" x2="62408" y2="37592"/>
                              <a14:foregroundMark x1="63554" y1="38657" x2="66257" y2="47174"/>
                              <a14:foregroundMark x1="53153" y1="19492" x2="54464" y2="23014"/>
                              <a14:foregroundMark x1="27109" y1="8272" x2="29566" y2="50942"/>
                              <a14:foregroundMark x1="31777" y1="40868" x2="30631" y2="20066"/>
                              <a14:foregroundMark x1="28174" y1="8845" x2="29566" y2="42506"/>
                              <a14:foregroundMark x1="36691" y1="46847" x2="42424" y2="48485"/>
                              <a14:foregroundMark x1="45455" y1="56429" x2="46519" y2="60033"/>
                              <a14:foregroundMark x1="49877" y1="44144" x2="58886" y2="65766"/>
                              <a14:foregroundMark x1="44799" y1="56429" x2="44881" y2="52252"/>
                              <a14:foregroundMark x1="64046" y1="38903" x2="62326" y2="45127"/>
                              <a14:foregroundMark x1="65684" y1="38002" x2="63964" y2="43735"/>
                              <a14:foregroundMark x1="62981" y1="38084" x2="63554" y2="41687"/>
                              <a14:foregroundMark x1="64619" y1="37838" x2="62162" y2="40295"/>
                              <a14:foregroundMark x1="64373" y1="38084" x2="65192" y2="44554"/>
                              <a14:foregroundMark x1="62735" y1="38903" x2="66257" y2="41360"/>
                              <a14:foregroundMark x1="66011" y1="45373" x2="69124" y2="50696"/>
                              <a14:foregroundMark x1="67813" y1="44963" x2="69042" y2="50123"/>
                              <a14:foregroundMark x1="69042" y1="44554" x2="69533" y2="50041"/>
                              <a14:foregroundMark x1="69451" y1="44308" x2="69861" y2="50041"/>
                              <a14:foregroundMark x1="69861" y1="45946" x2="69943" y2="51843"/>
                              <a14:foregroundMark x1="69697" y1="45536" x2="69861" y2="51515"/>
                              <a14:foregroundMark x1="69861" y1="46192" x2="70516" y2="49877"/>
                              <a14:foregroundMark x1="71499" y1="51351" x2="66011" y2="47830"/>
                              <a14:foregroundMark x1="64865" y1="38657" x2="62408" y2="41360"/>
                              <a14:foregroundMark x1="61753" y1="38247" x2="64373" y2="41933"/>
                              <a14:foregroundMark x1="59951" y1="38411" x2="66011" y2="41278"/>
                              <a14:foregroundMark x1="65684" y1="37265" x2="63964" y2="41360"/>
                              <a14:foregroundMark x1="59541" y1="37428" x2="61179" y2="42506"/>
                              <a14:foregroundMark x1="61753" y1="38411" x2="64373" y2="43489"/>
                              <a14:foregroundMark x1="62735" y1="39230" x2="62981" y2="41933"/>
                              <a14:foregroundMark x1="61507" y1="37674" x2="62817" y2="43735"/>
                              <a14:foregroundMark x1="61998" y1="38084" x2="63145" y2="42097"/>
                              <a14:foregroundMark x1="61589" y1="38247" x2="63145" y2="42670"/>
                              <a14:foregroundMark x1="62408" y1="37428" x2="64046" y2="42916"/>
                              <a14:foregroundMark x1="62981" y1="37674" x2="65029" y2="43489"/>
                              <a14:foregroundMark x1="63145" y1="35790" x2="66093" y2="44144"/>
                              <a14:foregroundMark x1="64455" y1="37265" x2="66257" y2="45536"/>
                              <a14:foregroundMark x1="64373" y1="37838" x2="67240" y2="43079"/>
                              <a14:foregroundMark x1="62981" y1="38411" x2="62817" y2="43079"/>
                              <a14:foregroundMark x1="62817" y1="42097" x2="65192" y2="45536"/>
                              <a14:foregroundMark x1="28501" y1="26454" x2="29566" y2="42752"/>
                              <a14:foregroundMark x1="26863" y1="5815" x2="33170" y2="93939"/>
                              <a14:foregroundMark x1="27355" y1="4996" x2="27109" y2="8026"/>
                              <a14:foregroundMark x1="61916" y1="36773" x2="66749" y2="41769"/>
                              <a14:foregroundMark x1="65192" y1="34889" x2="67322" y2="46192"/>
                              <a14:foregroundMark x1="68468" y1="41032" x2="69206" y2="52334"/>
                              <a14:foregroundMark x1="70762" y1="46028" x2="70188" y2="51761"/>
                              <a14:foregroundMark x1="71335" y1="47174" x2="69042" y2="52170"/>
                              <a14:foregroundMark x1="71744" y1="51188" x2="65438" y2="48157"/>
                              <a14:foregroundMark x1="67158" y1="47748" x2="70188" y2="49877"/>
                              <a14:foregroundMark x1="71581" y1="52334" x2="62326" y2="36036"/>
                              <a14:foregroundMark x1="62572" y1="35299" x2="66339" y2="40049"/>
                              <a14:foregroundMark x1="64455" y1="35053" x2="65602" y2="41196"/>
                              <a14:foregroundMark x1="64619" y1="35872" x2="66175" y2="45045"/>
                              <a14:foregroundMark x1="62899" y1="38329" x2="65192" y2="44636"/>
                              <a14:foregroundMark x1="63145" y1="37183" x2="65029" y2="44308"/>
                              <a14:foregroundMark x1="62162" y1="37183" x2="67158" y2="46765"/>
                              <a14:foregroundMark x1="63309" y1="35463" x2="68059" y2="52334"/>
                              <a14:foregroundMark x1="65192" y1="40868" x2="70434" y2="50450"/>
                              <a14:foregroundMark x1="68059" y1="41769" x2="69451" y2="50205"/>
                              <a14:foregroundMark x1="67158" y1="41605" x2="68468" y2="52744"/>
                              <a14:foregroundMark x1="68468" y1="47174" x2="69861" y2="54218"/>
                              <a14:foregroundMark x1="68059" y1="44881" x2="69451" y2="53481"/>
                              <a14:foregroundMark x1="69206" y1="45618" x2="70434" y2="55201"/>
                              <a14:foregroundMark x1="68632" y1="45618" x2="70598" y2="54054"/>
                              <a14:foregroundMark x1="69861" y1="47748" x2="69861" y2="53317"/>
                              <a14:foregroundMark x1="69861" y1="46765" x2="69861" y2="51351"/>
                              <a14:foregroundMark x1="70598" y1="45618" x2="70598" y2="52170"/>
                              <a14:foregroundMark x1="70598" y1="48894" x2="71007" y2="53645"/>
                              <a14:foregroundMark x1="70434" y1="45455" x2="70434" y2="49304"/>
                              <a14:foregroundMark x1="70434" y1="46355" x2="70434" y2="54218"/>
                              <a14:foregroundMark x1="70434" y1="46929" x2="70598" y2="52170"/>
                              <a14:foregroundMark x1="70598" y1="47338" x2="70598" y2="53890"/>
                              <a14:foregroundMark x1="70188" y1="44472" x2="70188" y2="52170"/>
                              <a14:foregroundMark x1="70188" y1="43898" x2="70762" y2="52744"/>
                              <a14:foregroundMark x1="70434" y1="47748" x2="70762" y2="53071"/>
                              <a14:foregroundMark x1="69861" y1="43161" x2="70025" y2="50450"/>
                              <a14:foregroundMark x1="66175" y1="40459" x2="67486" y2="48321"/>
                              <a14:foregroundMark x1="65192" y1="35872" x2="67895" y2="47174"/>
                              <a14:foregroundMark x1="63882" y1="36036" x2="66585" y2="44308"/>
                              <a14:foregroundMark x1="64292" y1="38903" x2="65602" y2="45209"/>
                              <a14:foregroundMark x1="63882" y1="38739" x2="65766" y2="45209"/>
                              <a14:foregroundMark x1="64046" y1="39066" x2="65192" y2="44308"/>
                              <a14:foregroundMark x1="63882" y1="41032" x2="65029" y2="45618"/>
                              <a14:foregroundMark x1="64292" y1="41605" x2="65602" y2="46929"/>
                              <a14:foregroundMark x1="70188" y1="46765" x2="70025" y2="53972"/>
                              <a14:foregroundMark x1="70352" y1="45700" x2="70352" y2="51843"/>
                              <a14:foregroundMark x1="70352" y1="43980" x2="69861" y2="52007"/>
                              <a14:foregroundMark x1="69533" y1="44308" x2="69124" y2="52334"/>
                              <a14:foregroundMark x1="68305" y1="48321" x2="68305" y2="53645"/>
                              <a14:foregroundMark x1="67895" y1="46028" x2="67731" y2="50942"/>
                              <a14:foregroundMark x1="67568" y1="47502" x2="67568" y2="53071"/>
                              <a14:foregroundMark x1="66912" y1="47093" x2="66912" y2="53071"/>
                              <a14:foregroundMark x1="66912" y1="48894" x2="66912" y2="54136"/>
                              <a14:foregroundMark x1="66912" y1="45864" x2="67240" y2="53399"/>
                              <a14:foregroundMark x1="67404" y1="46355" x2="68141" y2="53972"/>
                              <a14:foregroundMark x1="68141" y1="47420" x2="69124" y2="54791"/>
                              <a14:foregroundMark x1="70025" y1="44308" x2="70188" y2="53071"/>
                              <a14:foregroundMark x1="71253" y1="43407" x2="71253" y2="50287"/>
                              <a14:foregroundMark x1="71253" y1="47256" x2="71253" y2="55528"/>
                              <a14:foregroundMark x1="71826" y1="45536" x2="71826" y2="52907"/>
                              <a14:foregroundMark x1="71826" y1="47093" x2="71826" y2="52580"/>
                              <a14:foregroundMark x1="71663" y1="45536" x2="71663" y2="52580"/>
                              <a14:foregroundMark x1="71663" y1="46028" x2="70925" y2="53563"/>
                              <a14:foregroundMark x1="70925" y1="46765" x2="70925" y2="52907"/>
                              <a14:foregroundMark x1="70925" y1="43898" x2="70598" y2="53235"/>
                              <a14:foregroundMark x1="70598" y1="48321" x2="70352" y2="53071"/>
                              <a14:foregroundMark x1="70188" y1="47256" x2="70352" y2="53972"/>
                              <a14:foregroundMark x1="70352" y1="46601" x2="70352" y2="54136"/>
                              <a14:foregroundMark x1="70352" y1="45700" x2="70352" y2="50614"/>
                              <a14:foregroundMark x1="70352" y1="47093" x2="70352" y2="53071"/>
                              <a14:foregroundMark x1="70352" y1="47502" x2="70188" y2="54300"/>
                              <a14:foregroundMark x1="69369" y1="46028" x2="69206" y2="50614"/>
                              <a14:foregroundMark x1="69206" y1="47666" x2="69206" y2="52416"/>
                              <a14:foregroundMark x1="69206" y1="44963" x2="69206" y2="49713"/>
                              <a14:foregroundMark x1="69206" y1="45536" x2="68960" y2="49959"/>
                              <a14:foregroundMark x1="68960" y1="45209" x2="68305" y2="53563"/>
                              <a14:foregroundMark x1="67731" y1="48731" x2="67731" y2="54464"/>
                              <a14:foregroundMark x1="66912" y1="47093" x2="66912" y2="52334"/>
                              <a14:foregroundMark x1="68059" y1="46192" x2="68468" y2="52334"/>
                              <a14:foregroundMark x1="69369" y1="48321" x2="69861" y2="52580"/>
                              <a14:foregroundMark x1="70598" y1="47256" x2="70925" y2="52907"/>
                              <a14:foregroundMark x1="70925" y1="49386" x2="71417" y2="55528"/>
                              <a14:foregroundMark x1="66667" y1="39885" x2="66667" y2="43079"/>
                              <a14:foregroundMark x1="63882" y1="36364" x2="63882" y2="44144"/>
                              <a14:foregroundMark x1="27518" y1="8108" x2="28583" y2="27518"/>
                              <a14:foregroundMark x1="27846" y1="9091" x2="27928" y2="15889"/>
                              <a14:foregroundMark x1="28256" y1="9091" x2="27928" y2="15233"/>
                              <a14:foregroundMark x1="27928" y1="9582" x2="27928" y2="15315"/>
                              <a14:foregroundMark x1="27518" y1="8518" x2="28583" y2="33743"/>
                              <a14:foregroundMark x1="28010" y1="9500" x2="28256" y2="33170"/>
                              <a14:foregroundMark x1="29238" y1="17199" x2="29238" y2="27027"/>
                              <a14:foregroundMark x1="28829" y1="20147" x2="28665" y2="29484"/>
                              <a14:foregroundMark x1="28665" y1="18509" x2="28665" y2="29975"/>
                              <a14:foregroundMark x1="28419" y1="18591" x2="28337" y2="29730"/>
                              <a14:foregroundMark x1="28256" y1="16462" x2="28256" y2="25471"/>
                              <a14:foregroundMark x1="27437" y1="9173" x2="27437" y2="20147"/>
                              <a14:foregroundMark x1="28010" y1="9337" x2="28337" y2="26454"/>
                              <a14:foregroundMark x1="28665" y1="8681" x2="28665" y2="17690"/>
                              <a14:foregroundMark x1="27928" y1="9582" x2="27928" y2="16871"/>
                              <a14:foregroundMark x1="27928" y1="10074" x2="27928" y2="16380"/>
                              <a14:foregroundMark x1="27928" y1="9910" x2="28092" y2="16953"/>
                              <a14:foregroundMark x1="27518" y1="10319" x2="28993" y2="23260"/>
                              <a14:foregroundMark x1="27764" y1="16462" x2="28092" y2="24652"/>
                              <a14:foregroundMark x1="27928" y1="18755" x2="27928" y2="22113"/>
                              <a14:foregroundMark x1="27682" y1="19165" x2="28010" y2="23915"/>
                              <a14:foregroundMark x1="29238" y1="36773" x2="28911" y2="43571"/>
                              <a14:foregroundMark x1="28829" y1="37183" x2="28829" y2="41769"/>
                              <a14:foregroundMark x1="28501" y1="36691" x2="28665" y2="40704"/>
                              <a14:foregroundMark x1="28665" y1="34562" x2="29566" y2="42015"/>
                              <a14:foregroundMark x1="29566" y1="33415" x2="30221" y2="41114"/>
                              <a14:foregroundMark x1="30221" y1="32187" x2="30631" y2="40459"/>
                              <a14:foregroundMark x1="30631" y1="26699" x2="30631" y2="33989"/>
                              <a14:foregroundMark x1="29484" y1="26699" x2="29484" y2="34808"/>
                              <a14:foregroundMark x1="28993" y1="24980" x2="29075" y2="33088"/>
                              <a14:foregroundMark x1="28501" y1="23833" x2="28501" y2="32596"/>
                              <a14:foregroundMark x1="28501" y1="23260" x2="29075" y2="33661"/>
                              <a14:foregroundMark x1="28419" y1="22932" x2="28419" y2="29975"/>
                              <a14:foregroundMark x1="28419" y1="21048" x2="28665" y2="31695"/>
                              <a14:foregroundMark x1="27928" y1="24161" x2="28419" y2="33907"/>
                              <a14:foregroundMark x1="28419" y1="24324" x2="30303" y2="36937"/>
                              <a14:backgroundMark x1="26044" y1="32596" x2="27764" y2="70844"/>
                              <a14:backgroundMark x1="33661" y1="54300" x2="36118" y2="74283"/>
                              <a14:backgroundMark x1="30958" y1="4423" x2="55610" y2="12940"/>
                              <a14:backgroundMark x1="51515" y1="11548" x2="67322" y2="26044"/>
                              <a14:backgroundMark x1="61916" y1="27191" x2="71744" y2="26618"/>
                              <a14:backgroundMark x1="69533" y1="6388" x2="71744" y2="19247"/>
                              <a14:backgroundMark x1="75020" y1="32924" x2="74201" y2="94267"/>
                              <a14:backgroundMark x1="70925" y1="92056" x2="38575" y2="91237"/>
                              <a14:backgroundMark x1="32023" y1="94758" x2="26044" y2="7699"/>
                              <a14:backgroundMark x1="31450" y1="53972" x2="34480" y2="93694"/>
                              <a14:backgroundMark x1="38575" y1="94758" x2="59132" y2="95086"/>
                              <a14:backgroundMark x1="37265" y1="58067" x2="45209" y2="80835"/>
                              <a14:backgroundMark x1="43243" y1="71007" x2="67649" y2="81081"/>
                              <a14:backgroundMark x1="70106" y1="73464" x2="40213" y2="84685"/>
                            </a14:backgroundRemoval>
                          </a14:imgEffect>
                        </a14:imgLayer>
                      </a14:imgProps>
                    </a:ext>
                    <a:ext uri="{28A0092B-C50C-407E-A947-70E740481C1C}">
                      <a14:useLocalDpi xmlns:a14="http://schemas.microsoft.com/office/drawing/2010/main"/>
                    </a:ext>
                  </a:extLst>
                </a:blip>
                <a:srcRect l="20048" r="23612"/>
                <a:stretch/>
              </p:blipFill>
              <p:spPr bwMode="auto">
                <a:xfrm>
                  <a:off x="-84753" y="2896722"/>
                  <a:ext cx="2238173" cy="3972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9" name="Picture 3"/>
              <p:cNvPicPr>
                <a:picLocks noChangeAspect="1" noChangeArrowheads="1"/>
              </p:cNvPicPr>
              <p:nvPr/>
            </p:nvPicPr>
            <p:blipFill rotWithShape="1">
              <a:blip r:embed="rId8" cstate="email">
                <a:clrChange>
                  <a:clrFrom>
                    <a:srgbClr val="CBC9CC"/>
                  </a:clrFrom>
                  <a:clrTo>
                    <a:srgbClr val="CBC9CC">
                      <a:alpha val="0"/>
                    </a:srgbClr>
                  </a:clrTo>
                </a:clrChange>
                <a:extLst>
                  <a:ext uri="{BEBA8EAE-BF5A-486C-A8C5-ECC9F3942E4B}">
                    <a14:imgProps xmlns:a14="http://schemas.microsoft.com/office/drawing/2010/main">
                      <a14:imgLayer r:embed="rId9">
                        <a14:imgEffect>
                          <a14:backgroundRemoval t="2439" b="97073" l="9016" r="67213"/>
                        </a14:imgEffect>
                      </a14:imgLayer>
                    </a14:imgProps>
                  </a:ext>
                  <a:ext uri="{28A0092B-C50C-407E-A947-70E740481C1C}">
                    <a14:useLocalDpi xmlns:a14="http://schemas.microsoft.com/office/drawing/2010/main"/>
                  </a:ext>
                </a:extLst>
              </a:blip>
              <a:srcRect/>
              <a:stretch/>
            </p:blipFill>
            <p:spPr bwMode="auto">
              <a:xfrm>
                <a:off x="100462" y="5057191"/>
                <a:ext cx="1150930" cy="193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445554608"/>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143001"/>
            <a:ext cx="10972800" cy="4983163"/>
          </a:xfrm>
        </p:spPr>
        <p:txBody>
          <a:bodyPr/>
          <a:lstStyle/>
          <a:p>
            <a:pPr marL="342900" lvl="1" indent="-342900">
              <a:lnSpc>
                <a:spcPct val="120000"/>
              </a:lnSpc>
              <a:buBlip>
                <a:blip r:embed="rId3"/>
              </a:buBlip>
            </a:pPr>
            <a:r>
              <a:rPr lang="en-US" sz="2800">
                <a:solidFill>
                  <a:srgbClr val="953735"/>
                </a:solidFill>
              </a:rPr>
              <a:t>Sử dụng cơ sở dữ liệu quản lý nhân viên (đã giới thiệu ở bài 2) </a:t>
            </a:r>
          </a:p>
          <a:p>
            <a:pPr marL="0" indent="0">
              <a:buNone/>
            </a:pPr>
            <a:endParaRPr lang="en-US"/>
          </a:p>
        </p:txBody>
      </p:sp>
      <p:sp>
        <p:nvSpPr>
          <p:cNvPr id="3" name="Title 2"/>
          <p:cNvSpPr>
            <a:spLocks noGrp="1"/>
          </p:cNvSpPr>
          <p:nvPr>
            <p:ph type="title"/>
          </p:nvPr>
        </p:nvSpPr>
        <p:spPr/>
        <p:txBody>
          <a:bodyPr/>
          <a:lstStyle/>
          <a:p>
            <a:r>
              <a:rPr lang="en-US"/>
              <a:t>CASE STUDY</a:t>
            </a:r>
          </a:p>
        </p:txBody>
      </p:sp>
      <p:sp>
        <p:nvSpPr>
          <p:cNvPr id="5" name="Slide Number Placeholder 4"/>
          <p:cNvSpPr>
            <a:spLocks noGrp="1"/>
          </p:cNvSpPr>
          <p:nvPr>
            <p:ph type="sldNum" sz="quarter" idx="4294967295"/>
          </p:nvPr>
        </p:nvSpPr>
        <p:spPr>
          <a:xfrm>
            <a:off x="4648200" y="6356351"/>
            <a:ext cx="2895600" cy="365125"/>
          </a:xfrm>
          <a:prstGeom prst="rect">
            <a:avLst/>
          </a:prstGeom>
        </p:spPr>
        <p:txBody>
          <a:bodyPr/>
          <a:lstStyle/>
          <a:p>
            <a:fld id="{95A7EA03-7BE7-314B-A4B2-34B872C377D6}" type="slidenum">
              <a:rPr lang="en-US"/>
              <a:pPr/>
              <a:t>4</a:t>
            </a:fld>
            <a:endParaRPr lang="en-US"/>
          </a:p>
        </p:txBody>
      </p:sp>
      <p:pic>
        <p:nvPicPr>
          <p:cNvPr id="8" name="Picture 7" descr="HINH1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1" y="2743200"/>
            <a:ext cx="8162823" cy="1905000"/>
          </a:xfrm>
          <a:prstGeom prst="rect">
            <a:avLst/>
          </a:prstGeom>
        </p:spPr>
      </p:pic>
    </p:spTree>
    <p:extLst>
      <p:ext uri="{BB962C8B-B14F-4D97-AF65-F5344CB8AC3E}">
        <p14:creationId xmlns:p14="http://schemas.microsoft.com/office/powerpoint/2010/main" val="2727644650"/>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 dụng phép tích</a:t>
            </a:r>
          </a:p>
        </p:txBody>
      </p:sp>
      <p:sp>
        <p:nvSpPr>
          <p:cNvPr id="3" name="Content Placeholder 2"/>
          <p:cNvSpPr>
            <a:spLocks noGrp="1"/>
          </p:cNvSpPr>
          <p:nvPr>
            <p:ph idx="1"/>
          </p:nvPr>
        </p:nvSpPr>
        <p:spPr/>
        <p:txBody>
          <a:bodyPr/>
          <a:lstStyle/>
          <a:p>
            <a:pPr marL="342900" lvl="1" indent="-342900">
              <a:lnSpc>
                <a:spcPct val="120000"/>
              </a:lnSpc>
              <a:buBlip>
                <a:blip r:embed="rId3"/>
              </a:buBlip>
            </a:pPr>
            <a:r>
              <a:rPr lang="en-US" sz="2800">
                <a:solidFill>
                  <a:srgbClr val="953735"/>
                </a:solidFill>
              </a:rPr>
              <a:t>Sử dụng điều kiện kết bằng trong mệnh đề </a:t>
            </a:r>
            <a:r>
              <a:rPr lang="en-US" sz="2800" b="1">
                <a:solidFill>
                  <a:srgbClr val="0000FF"/>
                </a:solidFill>
              </a:rPr>
              <a:t>WHERE</a:t>
            </a:r>
          </a:p>
          <a:p>
            <a:pPr marL="342900" lvl="1" indent="-342900">
              <a:lnSpc>
                <a:spcPct val="120000"/>
              </a:lnSpc>
              <a:buBlip>
                <a:blip r:embed="rId3"/>
              </a:buBlip>
            </a:pPr>
            <a:r>
              <a:rPr lang="en-US" sz="2800">
                <a:solidFill>
                  <a:srgbClr val="953735"/>
                </a:solidFill>
              </a:rPr>
              <a:t>Nếu xuất hiện tên cột trùng nhau trong nhiều bảng thì bắt buộc phải sử dụng tên bảng hoặc bí danh bảng trước tên cột</a:t>
            </a:r>
          </a:p>
          <a:p>
            <a:pPr marL="342900" lvl="1" indent="-342900">
              <a:lnSpc>
                <a:spcPct val="120000"/>
              </a:lnSpc>
              <a:buBlip>
                <a:blip r:embed="rId3"/>
              </a:buBlip>
            </a:pPr>
            <a:r>
              <a:rPr lang="en-US" sz="2800">
                <a:solidFill>
                  <a:srgbClr val="953735"/>
                </a:solidFill>
              </a:rPr>
              <a:t>Cú pháp:</a:t>
            </a:r>
          </a:p>
          <a:p>
            <a:pPr indent="-3175">
              <a:lnSpc>
                <a:spcPct val="120000"/>
              </a:lnSpc>
              <a:buNone/>
            </a:pPr>
            <a:r>
              <a:rPr lang="en-US" smtClean="0">
                <a:solidFill>
                  <a:srgbClr val="0000FF"/>
                </a:solidFill>
              </a:rPr>
              <a:t>		SELECT</a:t>
            </a:r>
            <a:r>
              <a:rPr lang="en-US" smtClean="0">
                <a:solidFill>
                  <a:srgbClr val="CC0066"/>
                </a:solidFill>
              </a:rPr>
              <a:t>  </a:t>
            </a:r>
            <a:r>
              <a:rPr lang="en-US">
                <a:solidFill>
                  <a:srgbClr val="008000"/>
                </a:solidFill>
              </a:rPr>
              <a:t>[table.]</a:t>
            </a:r>
            <a:r>
              <a:rPr lang="en-US">
                <a:solidFill>
                  <a:srgbClr val="FF9900"/>
                </a:solidFill>
              </a:rPr>
              <a:t>column1</a:t>
            </a:r>
            <a:r>
              <a:rPr lang="en-US">
                <a:solidFill>
                  <a:srgbClr val="008000"/>
                </a:solidFill>
              </a:rPr>
              <a:t>, [table.]</a:t>
            </a:r>
            <a:r>
              <a:rPr lang="en-US">
                <a:solidFill>
                  <a:srgbClr val="FF9900"/>
                </a:solidFill>
              </a:rPr>
              <a:t>column2</a:t>
            </a:r>
            <a:r>
              <a:rPr lang="en-US">
                <a:solidFill>
                  <a:srgbClr val="008000"/>
                </a:solidFill>
              </a:rPr>
              <a:t>, … </a:t>
            </a:r>
          </a:p>
          <a:p>
            <a:pPr>
              <a:lnSpc>
                <a:spcPct val="120000"/>
              </a:lnSpc>
              <a:buFontTx/>
              <a:buNone/>
            </a:pPr>
            <a:r>
              <a:rPr lang="en-US">
                <a:solidFill>
                  <a:srgbClr val="CC0066"/>
                </a:solidFill>
              </a:rPr>
              <a:t>		</a:t>
            </a:r>
            <a:r>
              <a:rPr lang="en-US">
                <a:solidFill>
                  <a:srgbClr val="0000FF"/>
                </a:solidFill>
              </a:rPr>
              <a:t>FROM</a:t>
            </a:r>
            <a:r>
              <a:rPr lang="en-US">
                <a:solidFill>
                  <a:srgbClr val="CC0066"/>
                </a:solidFill>
              </a:rPr>
              <a:t>  </a:t>
            </a:r>
            <a:r>
              <a:rPr lang="en-US">
                <a:solidFill>
                  <a:srgbClr val="008000"/>
                </a:solidFill>
              </a:rPr>
              <a:t>table1, table2</a:t>
            </a:r>
          </a:p>
          <a:p>
            <a:pPr>
              <a:lnSpc>
                <a:spcPct val="120000"/>
              </a:lnSpc>
              <a:buFontTx/>
              <a:buNone/>
            </a:pPr>
            <a:r>
              <a:rPr lang="en-US">
                <a:solidFill>
                  <a:srgbClr val="00B050"/>
                </a:solidFill>
              </a:rPr>
              <a:t>	</a:t>
            </a:r>
            <a:r>
              <a:rPr lang="en-US" smtClean="0">
                <a:solidFill>
                  <a:srgbClr val="00B050"/>
                </a:solidFill>
              </a:rPr>
              <a:t>	</a:t>
            </a:r>
            <a:r>
              <a:rPr lang="en-US">
                <a:solidFill>
                  <a:srgbClr val="0000FF"/>
                </a:solidFill>
              </a:rPr>
              <a:t>WHERE</a:t>
            </a:r>
            <a:r>
              <a:rPr lang="en-US" smtClean="0">
                <a:solidFill>
                  <a:srgbClr val="00B050"/>
                </a:solidFill>
              </a:rPr>
              <a:t> </a:t>
            </a:r>
            <a:r>
              <a:rPr lang="en-US" smtClean="0">
                <a:solidFill>
                  <a:srgbClr val="C00000"/>
                </a:solidFill>
              </a:rPr>
              <a:t>table1.column = table2.column ;</a:t>
            </a:r>
            <a:endParaRPr lang="en-US">
              <a:solidFill>
                <a:srgbClr val="C00000"/>
              </a:solidFill>
            </a:endParaRPr>
          </a:p>
        </p:txBody>
      </p:sp>
      <p:sp>
        <p:nvSpPr>
          <p:cNvPr id="5" name="Slide Number Placeholder 4"/>
          <p:cNvSpPr>
            <a:spLocks noGrp="1"/>
          </p:cNvSpPr>
          <p:nvPr>
            <p:ph type="sldNum" sz="quarter" idx="12"/>
          </p:nvPr>
        </p:nvSpPr>
        <p:spPr/>
        <p:txBody>
          <a:bodyPr/>
          <a:lstStyle/>
          <a:p>
            <a:fld id="{8AACEE26-D979-411F-B229-D9F26BAEDF07}" type="slidenum">
              <a:rPr lang="en-US" smtClean="0"/>
              <a:t>5</a:t>
            </a:fld>
            <a:endParaRPr lang="en-US" dirty="0"/>
          </a:p>
        </p:txBody>
      </p:sp>
    </p:spTree>
    <p:extLst>
      <p:ext uri="{BB962C8B-B14F-4D97-AF65-F5344CB8AC3E}">
        <p14:creationId xmlns:p14="http://schemas.microsoft.com/office/powerpoint/2010/main" val="415381596"/>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a:xfrm>
            <a:off x="609600" y="914400"/>
            <a:ext cx="10972800" cy="5410200"/>
          </a:xfrm>
        </p:spPr>
        <p:txBody>
          <a:bodyPr>
            <a:normAutofit/>
          </a:bodyPr>
          <a:lstStyle/>
          <a:p>
            <a:pPr marL="342900" lvl="1" indent="-342900">
              <a:lnSpc>
                <a:spcPct val="120000"/>
              </a:lnSpc>
              <a:spcAft>
                <a:spcPts val="1200"/>
              </a:spcAft>
              <a:buBlip>
                <a:blip r:embed="rId2"/>
              </a:buBlip>
            </a:pPr>
            <a:r>
              <a:rPr lang="en-US" sz="2800">
                <a:solidFill>
                  <a:srgbClr val="953735"/>
                </a:solidFill>
              </a:rPr>
              <a:t>Thực hiện truy vấn để hiển thị dữ liệu của 2 bảng nhan_vien,  và phong_ban gồm: id_nhanvien, ten_nv, phg, ma_pb, ten_pb</a:t>
            </a:r>
          </a:p>
          <a:p>
            <a:pPr marL="574675" indent="0">
              <a:lnSpc>
                <a:spcPct val="120000"/>
              </a:lnSpc>
              <a:spcBef>
                <a:spcPts val="0"/>
              </a:spcBef>
              <a:buNone/>
            </a:pPr>
            <a:r>
              <a:rPr lang="en-US" sz="2400">
                <a:solidFill>
                  <a:srgbClr val="0000FF"/>
                </a:solidFill>
              </a:rPr>
              <a:t>SELECT</a:t>
            </a:r>
            <a:r>
              <a:rPr lang="en-US" sz="2400">
                <a:solidFill>
                  <a:srgbClr val="CC0066"/>
                </a:solidFill>
              </a:rPr>
              <a:t> </a:t>
            </a:r>
            <a:r>
              <a:rPr lang="en-US" sz="2400">
                <a:solidFill>
                  <a:srgbClr val="008000"/>
                </a:solidFill>
              </a:rPr>
              <a:t>nhan_vien.</a:t>
            </a:r>
            <a:r>
              <a:rPr lang="en-US" sz="2400">
                <a:solidFill>
                  <a:srgbClr val="FF9900"/>
                </a:solidFill>
              </a:rPr>
              <a:t>id_nhanvien</a:t>
            </a:r>
            <a:r>
              <a:rPr lang="en-US" sz="2400">
                <a:solidFill>
                  <a:srgbClr val="008000"/>
                </a:solidFill>
              </a:rPr>
              <a:t>, nhan_vien.</a:t>
            </a:r>
            <a:r>
              <a:rPr lang="en-US" sz="2400">
                <a:solidFill>
                  <a:srgbClr val="FF9900"/>
                </a:solidFill>
              </a:rPr>
              <a:t>ten_nv</a:t>
            </a:r>
            <a:r>
              <a:rPr lang="en-US" sz="2400">
                <a:solidFill>
                  <a:srgbClr val="008000"/>
                </a:solidFill>
              </a:rPr>
              <a:t>, nhan_vien</a:t>
            </a:r>
            <a:r>
              <a:rPr lang="en-US" sz="2400">
                <a:solidFill>
                  <a:srgbClr val="FF9900"/>
                </a:solidFill>
              </a:rPr>
              <a:t>.phg</a:t>
            </a:r>
            <a:r>
              <a:rPr lang="en-US" sz="2400">
                <a:solidFill>
                  <a:srgbClr val="008000"/>
                </a:solidFill>
              </a:rPr>
              <a:t>, phong_ban.</a:t>
            </a:r>
            <a:r>
              <a:rPr lang="en-US" sz="2400">
                <a:solidFill>
                  <a:srgbClr val="FF9900"/>
                </a:solidFill>
              </a:rPr>
              <a:t>ma_pb</a:t>
            </a:r>
            <a:r>
              <a:rPr lang="en-US" sz="2400">
                <a:solidFill>
                  <a:srgbClr val="008000"/>
                </a:solidFill>
              </a:rPr>
              <a:t>, phong_ban.</a:t>
            </a:r>
            <a:r>
              <a:rPr lang="en-US" sz="2400">
                <a:solidFill>
                  <a:srgbClr val="FF9900"/>
                </a:solidFill>
              </a:rPr>
              <a:t>ten_pb</a:t>
            </a:r>
            <a:r>
              <a:rPr lang="en-US" sz="2400">
                <a:solidFill>
                  <a:srgbClr val="008000"/>
                </a:solidFill>
              </a:rPr>
              <a:t> </a:t>
            </a:r>
          </a:p>
          <a:p>
            <a:pPr marL="574675" indent="0">
              <a:lnSpc>
                <a:spcPct val="120000"/>
              </a:lnSpc>
              <a:spcBef>
                <a:spcPts val="0"/>
              </a:spcBef>
              <a:buNone/>
            </a:pPr>
            <a:r>
              <a:rPr lang="en-US" sz="2400">
                <a:solidFill>
                  <a:srgbClr val="0000FF"/>
                </a:solidFill>
              </a:rPr>
              <a:t>FROM</a:t>
            </a:r>
            <a:r>
              <a:rPr lang="en-US" sz="2400">
                <a:solidFill>
                  <a:srgbClr val="CC0066"/>
                </a:solidFill>
              </a:rPr>
              <a:t>  </a:t>
            </a:r>
            <a:r>
              <a:rPr lang="en-US" sz="2400">
                <a:solidFill>
                  <a:srgbClr val="008000"/>
                </a:solidFill>
              </a:rPr>
              <a:t>phong_ban, nhan_vien</a:t>
            </a:r>
          </a:p>
          <a:p>
            <a:pPr marL="574675" indent="0">
              <a:lnSpc>
                <a:spcPct val="120000"/>
              </a:lnSpc>
              <a:spcBef>
                <a:spcPts val="0"/>
              </a:spcBef>
              <a:buNone/>
            </a:pPr>
            <a:r>
              <a:rPr lang="en-US" sz="2400">
                <a:solidFill>
                  <a:srgbClr val="0000FF"/>
                </a:solidFill>
              </a:rPr>
              <a:t>WHERE</a:t>
            </a:r>
            <a:r>
              <a:rPr lang="en-US" sz="2400">
                <a:solidFill>
                  <a:srgbClr val="00B050"/>
                </a:solidFill>
              </a:rPr>
              <a:t> </a:t>
            </a:r>
            <a:r>
              <a:rPr lang="en-US" sz="2400">
                <a:solidFill>
                  <a:srgbClr val="C00000"/>
                </a:solidFill>
              </a:rPr>
              <a:t>phong_ban.</a:t>
            </a:r>
            <a:r>
              <a:rPr lang="en-US" sz="2400">
                <a:solidFill>
                  <a:srgbClr val="FF9900"/>
                </a:solidFill>
              </a:rPr>
              <a:t>ma_pb</a:t>
            </a:r>
            <a:r>
              <a:rPr lang="en-US" sz="2400">
                <a:solidFill>
                  <a:srgbClr val="C00000"/>
                </a:solidFill>
              </a:rPr>
              <a:t> = nhan_vien.</a:t>
            </a:r>
            <a:r>
              <a:rPr lang="en-US" sz="2400">
                <a:solidFill>
                  <a:srgbClr val="FF9900"/>
                </a:solidFill>
              </a:rPr>
              <a:t>phg</a:t>
            </a:r>
            <a:r>
              <a:rPr lang="en-US" sz="2400">
                <a:solidFill>
                  <a:srgbClr val="C00000"/>
                </a:solidFill>
              </a:rPr>
              <a:t> ;</a:t>
            </a:r>
          </a:p>
          <a:p>
            <a:pPr marL="342900" lvl="1" indent="-342900">
              <a:lnSpc>
                <a:spcPct val="120000"/>
              </a:lnSpc>
              <a:spcAft>
                <a:spcPts val="1200"/>
              </a:spcAft>
              <a:buBlip>
                <a:blip r:embed="rId2"/>
              </a:buBlip>
            </a:pPr>
            <a:r>
              <a:rPr lang="en-US" sz="2800">
                <a:solidFill>
                  <a:srgbClr val="953735"/>
                </a:solidFill>
              </a:rPr>
              <a:t>Hoặc được viết tắt gọn khi không có các cột trùng tên </a:t>
            </a:r>
            <a:endParaRPr lang="en-US">
              <a:solidFill>
                <a:srgbClr val="953735"/>
              </a:solidFill>
            </a:endParaRPr>
          </a:p>
          <a:p>
            <a:pPr marL="574675" indent="0">
              <a:lnSpc>
                <a:spcPct val="120000"/>
              </a:lnSpc>
              <a:spcBef>
                <a:spcPts val="0"/>
              </a:spcBef>
              <a:buNone/>
            </a:pPr>
            <a:r>
              <a:rPr lang="en-US" sz="2400">
                <a:solidFill>
                  <a:srgbClr val="0000FF"/>
                </a:solidFill>
              </a:rPr>
              <a:t>SELECT</a:t>
            </a:r>
            <a:r>
              <a:rPr lang="en-US" sz="2400">
                <a:solidFill>
                  <a:srgbClr val="CC0066"/>
                </a:solidFill>
              </a:rPr>
              <a:t>  </a:t>
            </a:r>
            <a:r>
              <a:rPr lang="en-US" sz="2400">
                <a:solidFill>
                  <a:srgbClr val="008000"/>
                </a:solidFill>
              </a:rPr>
              <a:t>id_nhanvien, ten_nv, phg, ma_pb, ten_pb </a:t>
            </a:r>
          </a:p>
          <a:p>
            <a:pPr marL="574675" indent="0">
              <a:lnSpc>
                <a:spcPct val="120000"/>
              </a:lnSpc>
              <a:spcBef>
                <a:spcPts val="0"/>
              </a:spcBef>
              <a:buNone/>
            </a:pPr>
            <a:r>
              <a:rPr lang="en-US" sz="2400">
                <a:solidFill>
                  <a:srgbClr val="0000FF"/>
                </a:solidFill>
              </a:rPr>
              <a:t>FROM</a:t>
            </a:r>
            <a:r>
              <a:rPr lang="en-US" sz="2400">
                <a:solidFill>
                  <a:srgbClr val="CC0066"/>
                </a:solidFill>
              </a:rPr>
              <a:t>  </a:t>
            </a:r>
            <a:r>
              <a:rPr lang="en-US" sz="2400">
                <a:solidFill>
                  <a:srgbClr val="008000"/>
                </a:solidFill>
              </a:rPr>
              <a:t>phong_ban, nhan_vien</a:t>
            </a:r>
          </a:p>
          <a:p>
            <a:pPr marL="574675" indent="0">
              <a:lnSpc>
                <a:spcPct val="120000"/>
              </a:lnSpc>
              <a:spcBef>
                <a:spcPts val="0"/>
              </a:spcBef>
              <a:buNone/>
            </a:pPr>
            <a:r>
              <a:rPr lang="en-US" sz="2400">
                <a:solidFill>
                  <a:srgbClr val="0000FF"/>
                </a:solidFill>
              </a:rPr>
              <a:t>WHERE</a:t>
            </a:r>
            <a:r>
              <a:rPr lang="en-US" sz="2400">
                <a:solidFill>
                  <a:srgbClr val="00B050"/>
                </a:solidFill>
              </a:rPr>
              <a:t> </a:t>
            </a:r>
            <a:r>
              <a:rPr lang="en-US" sz="2400">
                <a:solidFill>
                  <a:srgbClr val="C00000"/>
                </a:solidFill>
              </a:rPr>
              <a:t>phong_ban.ma_pb = nhan_vien.phg ;</a:t>
            </a:r>
            <a:endParaRPr lang="en-US" sz="2400"/>
          </a:p>
        </p:txBody>
      </p:sp>
      <p:sp>
        <p:nvSpPr>
          <p:cNvPr id="5" name="Slide Number Placeholder 4"/>
          <p:cNvSpPr>
            <a:spLocks noGrp="1"/>
          </p:cNvSpPr>
          <p:nvPr>
            <p:ph type="sldNum" sz="quarter" idx="12"/>
          </p:nvPr>
        </p:nvSpPr>
        <p:spPr/>
        <p:txBody>
          <a:bodyPr/>
          <a:lstStyle/>
          <a:p>
            <a:fld id="{8AACEE26-D979-411F-B229-D9F26BAEDF07}" type="slidenum">
              <a:rPr lang="en-US" smtClean="0"/>
              <a:t>6</a:t>
            </a:fld>
            <a:endParaRPr lang="en-US" dirty="0"/>
          </a:p>
        </p:txBody>
      </p:sp>
    </p:spTree>
    <p:extLst>
      <p:ext uri="{BB962C8B-B14F-4D97-AF65-F5344CB8AC3E}">
        <p14:creationId xmlns:p14="http://schemas.microsoft.com/office/powerpoint/2010/main" val="122347477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wd">
                                    <p:tmPct val="5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250"/>
                                        <p:tgtEl>
                                          <p:spTgt spid="3">
                                            <p:txEl>
                                              <p:pRg st="1" end="1"/>
                                            </p:txEl>
                                          </p:spTgt>
                                        </p:tgtEl>
                                      </p:cBhvr>
                                    </p:animEffect>
                                  </p:childTnLst>
                                </p:cTn>
                              </p:par>
                            </p:childTnLst>
                          </p:cTn>
                        </p:par>
                        <p:par>
                          <p:cTn id="8" fill="hold">
                            <p:stCondLst>
                              <p:cond delay="1375"/>
                            </p:stCondLst>
                            <p:childTnLst>
                              <p:par>
                                <p:cTn id="9" presetID="22" presetClass="entr" presetSubtype="8" fill="hold" nodeType="afterEffect">
                                  <p:stCondLst>
                                    <p:cond delay="0"/>
                                  </p:stCondLst>
                                  <p:iterate type="wd">
                                    <p:tmPct val="50000"/>
                                  </p:iterate>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250"/>
                                        <p:tgtEl>
                                          <p:spTgt spid="3">
                                            <p:txEl>
                                              <p:pRg st="2" end="2"/>
                                            </p:txEl>
                                          </p:spTgt>
                                        </p:tgtEl>
                                      </p:cBhvr>
                                    </p:animEffect>
                                  </p:childTnLst>
                                </p:cTn>
                              </p:par>
                            </p:childTnLst>
                          </p:cTn>
                        </p:par>
                        <p:par>
                          <p:cTn id="12" fill="hold">
                            <p:stCondLst>
                              <p:cond delay="2000"/>
                            </p:stCondLst>
                            <p:childTnLst>
                              <p:par>
                                <p:cTn id="13" presetID="22" presetClass="entr" presetSubtype="8" fill="hold" nodeType="afterEffect">
                                  <p:stCondLst>
                                    <p:cond delay="0"/>
                                  </p:stCondLst>
                                  <p:iterate type="wd">
                                    <p:tmPct val="50000"/>
                                  </p:iterate>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25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iterate type="wd">
                                    <p:tmPct val="50000"/>
                                  </p:iterate>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left)">
                                      <p:cBhvr>
                                        <p:cTn id="20" dur="250"/>
                                        <p:tgtEl>
                                          <p:spTgt spid="3">
                                            <p:txEl>
                                              <p:pRg st="5" end="5"/>
                                            </p:txEl>
                                          </p:spTgt>
                                        </p:tgtEl>
                                      </p:cBhvr>
                                    </p:animEffect>
                                  </p:childTnLst>
                                </p:cTn>
                              </p:par>
                            </p:childTnLst>
                          </p:cTn>
                        </p:par>
                        <p:par>
                          <p:cTn id="21" fill="hold">
                            <p:stCondLst>
                              <p:cond delay="1375"/>
                            </p:stCondLst>
                            <p:childTnLst>
                              <p:par>
                                <p:cTn id="22" presetID="22" presetClass="entr" presetSubtype="8" fill="hold" nodeType="afterEffect">
                                  <p:stCondLst>
                                    <p:cond delay="0"/>
                                  </p:stCondLst>
                                  <p:iterate type="wd">
                                    <p:tmPct val="50000"/>
                                  </p:iterate>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250"/>
                                        <p:tgtEl>
                                          <p:spTgt spid="3">
                                            <p:txEl>
                                              <p:pRg st="6" end="6"/>
                                            </p:txEl>
                                          </p:spTgt>
                                        </p:tgtEl>
                                      </p:cBhvr>
                                    </p:animEffect>
                                  </p:childTnLst>
                                </p:cTn>
                              </p:par>
                            </p:childTnLst>
                          </p:cTn>
                        </p:par>
                        <p:par>
                          <p:cTn id="25" fill="hold">
                            <p:stCondLst>
                              <p:cond delay="2000"/>
                            </p:stCondLst>
                            <p:childTnLst>
                              <p:par>
                                <p:cTn id="26" presetID="22" presetClass="entr" presetSubtype="8" fill="hold" nodeType="afterEffect">
                                  <p:stCondLst>
                                    <p:cond delay="0"/>
                                  </p:stCondLst>
                                  <p:iterate type="wd">
                                    <p:tmPct val="50000"/>
                                  </p:iterate>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left)">
                                      <p:cBhvr>
                                        <p:cTn id="28"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2</a:t>
            </a:r>
          </a:p>
        </p:txBody>
      </p:sp>
      <p:sp>
        <p:nvSpPr>
          <p:cNvPr id="3" name="Content Placeholder 2"/>
          <p:cNvSpPr>
            <a:spLocks noGrp="1"/>
          </p:cNvSpPr>
          <p:nvPr>
            <p:ph idx="1"/>
          </p:nvPr>
        </p:nvSpPr>
        <p:spPr>
          <a:xfrm>
            <a:off x="609600" y="1066800"/>
            <a:ext cx="10972800" cy="5257800"/>
          </a:xfrm>
        </p:spPr>
        <p:txBody>
          <a:bodyPr>
            <a:normAutofit/>
          </a:bodyPr>
          <a:lstStyle/>
          <a:p>
            <a:pPr marL="342900" lvl="1" indent="-342900">
              <a:lnSpc>
                <a:spcPct val="120000"/>
              </a:lnSpc>
              <a:buBlip>
                <a:blip r:embed="rId2"/>
              </a:buBlip>
            </a:pPr>
            <a:r>
              <a:rPr lang="en-US" sz="2800">
                <a:solidFill>
                  <a:srgbClr val="953735"/>
                </a:solidFill>
              </a:rPr>
              <a:t>Thực hiện truy vấn để hiển thị dữ liệu của 3 bảng nhan_vien, du_an và quanly_duan gồm: ma_duan, ten_duan, ho_nv, ten_nv, ngay_tham_gia, ngay_ket_thuc</a:t>
            </a:r>
          </a:p>
          <a:p>
            <a:pPr indent="-3175">
              <a:buNone/>
            </a:pPr>
            <a:endParaRPr lang="en-US" sz="2400">
              <a:solidFill>
                <a:srgbClr val="0000FF"/>
              </a:solidFill>
            </a:endParaRPr>
          </a:p>
          <a:p>
            <a:pPr indent="-3175">
              <a:lnSpc>
                <a:spcPct val="120000"/>
              </a:lnSpc>
              <a:buNone/>
            </a:pPr>
            <a:r>
              <a:rPr lang="en-US">
                <a:solidFill>
                  <a:srgbClr val="0000FF"/>
                </a:solidFill>
              </a:rPr>
              <a:t>SELECT</a:t>
            </a:r>
            <a:r>
              <a:rPr lang="en-US">
                <a:solidFill>
                  <a:srgbClr val="CC0066"/>
                </a:solidFill>
              </a:rPr>
              <a:t> du_an.</a:t>
            </a:r>
            <a:r>
              <a:rPr lang="en-US">
                <a:solidFill>
                  <a:srgbClr val="008000"/>
                </a:solidFill>
              </a:rPr>
              <a:t>ma_duan</a:t>
            </a:r>
            <a:r>
              <a:rPr lang="en-US">
                <a:solidFill>
                  <a:srgbClr val="00B050"/>
                </a:solidFill>
              </a:rPr>
              <a:t>, </a:t>
            </a:r>
            <a:r>
              <a:rPr lang="en-US">
                <a:solidFill>
                  <a:srgbClr val="008000"/>
                </a:solidFill>
              </a:rPr>
              <a:t>ten_duan, ho_nv, </a:t>
            </a:r>
            <a:r>
              <a:rPr lang="en-US" smtClean="0">
                <a:solidFill>
                  <a:srgbClr val="008000"/>
                </a:solidFill>
              </a:rPr>
              <a:t>ten_nv,  </a:t>
            </a:r>
            <a:r>
              <a:rPr lang="en-US">
                <a:solidFill>
                  <a:srgbClr val="008000"/>
                </a:solidFill>
              </a:rPr>
              <a:t>ngay_tham_gia, ngay_ket_thuc</a:t>
            </a:r>
          </a:p>
          <a:p>
            <a:pPr indent="-3175">
              <a:lnSpc>
                <a:spcPct val="120000"/>
              </a:lnSpc>
              <a:buNone/>
            </a:pPr>
            <a:r>
              <a:rPr lang="en-US">
                <a:solidFill>
                  <a:srgbClr val="CC0066"/>
                </a:solidFill>
              </a:rPr>
              <a:t>	</a:t>
            </a:r>
            <a:r>
              <a:rPr lang="en-US">
                <a:solidFill>
                  <a:srgbClr val="0000FF"/>
                </a:solidFill>
              </a:rPr>
              <a:t>FROM</a:t>
            </a:r>
            <a:r>
              <a:rPr lang="en-US">
                <a:solidFill>
                  <a:srgbClr val="CC0066"/>
                </a:solidFill>
              </a:rPr>
              <a:t> </a:t>
            </a:r>
            <a:r>
              <a:rPr lang="en-US">
                <a:solidFill>
                  <a:srgbClr val="008000"/>
                </a:solidFill>
              </a:rPr>
              <a:t>nhan_vien, du_an , quanly_duan</a:t>
            </a:r>
          </a:p>
          <a:p>
            <a:pPr indent="-3175">
              <a:lnSpc>
                <a:spcPct val="120000"/>
              </a:lnSpc>
              <a:buNone/>
            </a:pPr>
            <a:r>
              <a:rPr lang="en-US">
                <a:solidFill>
                  <a:srgbClr val="00B050"/>
                </a:solidFill>
              </a:rPr>
              <a:t>	</a:t>
            </a:r>
            <a:r>
              <a:rPr lang="en-US">
                <a:solidFill>
                  <a:srgbClr val="0000FF"/>
                </a:solidFill>
              </a:rPr>
              <a:t>WHERE</a:t>
            </a:r>
            <a:r>
              <a:rPr lang="en-US">
                <a:solidFill>
                  <a:srgbClr val="C00000"/>
                </a:solidFill>
              </a:rPr>
              <a:t> (du_an.ma_duan = quanly_duan.ma_duan) </a:t>
            </a:r>
            <a:r>
              <a:rPr lang="en-US">
                <a:solidFill>
                  <a:srgbClr val="0000FF"/>
                </a:solidFill>
              </a:rPr>
              <a:t>AND</a:t>
            </a:r>
            <a:r>
              <a:rPr lang="en-US">
                <a:solidFill>
                  <a:srgbClr val="C00000"/>
                </a:solidFill>
              </a:rPr>
              <a:t> (nhan_vien.id_nhanvien = quanly_duan.ma_nhanvien) ;</a:t>
            </a: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7</a:t>
            </a:fld>
            <a:endParaRPr lang="en-US" dirty="0"/>
          </a:p>
        </p:txBody>
      </p:sp>
    </p:spTree>
    <p:extLst>
      <p:ext uri="{BB962C8B-B14F-4D97-AF65-F5344CB8AC3E}">
        <p14:creationId xmlns:p14="http://schemas.microsoft.com/office/powerpoint/2010/main" val="42035439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wd">
                                    <p:tmPct val="50000"/>
                                  </p:iterate>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250"/>
                                        <p:tgtEl>
                                          <p:spTgt spid="3">
                                            <p:txEl>
                                              <p:pRg st="2" end="2"/>
                                            </p:txEl>
                                          </p:spTgt>
                                        </p:tgtEl>
                                      </p:cBhvr>
                                    </p:animEffect>
                                  </p:childTnLst>
                                </p:cTn>
                              </p:par>
                            </p:childTnLst>
                          </p:cTn>
                        </p:par>
                        <p:par>
                          <p:cTn id="8" fill="hold">
                            <p:stCondLst>
                              <p:cond delay="1625"/>
                            </p:stCondLst>
                            <p:childTnLst>
                              <p:par>
                                <p:cTn id="9" presetID="22" presetClass="entr" presetSubtype="8" fill="hold" nodeType="afterEffect">
                                  <p:stCondLst>
                                    <p:cond delay="0"/>
                                  </p:stCondLst>
                                  <p:iterate type="wd">
                                    <p:tmPct val="50000"/>
                                  </p:iterate>
                                  <p:childTnLst>
                                    <p:set>
                                      <p:cBhvr>
                                        <p:cTn id="10" dur="1" fill="hold">
                                          <p:stCondLst>
                                            <p:cond delay="0"/>
                                          </p:stCondLst>
                                        </p:cTn>
                                        <p:tgtEl>
                                          <p:spTgt spid="3">
                                            <p:txEl>
                                              <p:pRg st="3" end="3"/>
                                            </p:txEl>
                                          </p:spTgt>
                                        </p:tgtEl>
                                        <p:attrNameLst>
                                          <p:attrName>style.visibility</p:attrName>
                                        </p:attrNameLst>
                                      </p:cBhvr>
                                      <p:to>
                                        <p:strVal val="visible"/>
                                      </p:to>
                                    </p:set>
                                    <p:animEffect transition="in" filter="wipe(left)">
                                      <p:cBhvr>
                                        <p:cTn id="11" dur="250"/>
                                        <p:tgtEl>
                                          <p:spTgt spid="3">
                                            <p:txEl>
                                              <p:pRg st="3" end="3"/>
                                            </p:txEl>
                                          </p:spTgt>
                                        </p:tgtEl>
                                      </p:cBhvr>
                                    </p:animEffect>
                                  </p:childTnLst>
                                </p:cTn>
                              </p:par>
                            </p:childTnLst>
                          </p:cTn>
                        </p:par>
                        <p:par>
                          <p:cTn id="12" fill="hold">
                            <p:stCondLst>
                              <p:cond delay="2500"/>
                            </p:stCondLst>
                            <p:childTnLst>
                              <p:par>
                                <p:cTn id="13" presetID="22" presetClass="entr" presetSubtype="8" fill="hold" nodeType="afterEffect">
                                  <p:stCondLst>
                                    <p:cond delay="0"/>
                                  </p:stCondLst>
                                  <p:iterate type="wd">
                                    <p:tmPct val="50000"/>
                                  </p:iterate>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DÙNG BÍ DANH CHO TÊN BẢNG</a:t>
            </a:r>
          </a:p>
        </p:txBody>
      </p:sp>
      <p:sp>
        <p:nvSpPr>
          <p:cNvPr id="3" name="Content Placeholder 2"/>
          <p:cNvSpPr>
            <a:spLocks noGrp="1"/>
          </p:cNvSpPr>
          <p:nvPr>
            <p:ph idx="1"/>
          </p:nvPr>
        </p:nvSpPr>
        <p:spPr/>
        <p:txBody>
          <a:bodyPr>
            <a:normAutofit/>
          </a:bodyPr>
          <a:lstStyle/>
          <a:p>
            <a:pPr marL="342900" lvl="1" indent="-342900">
              <a:lnSpc>
                <a:spcPct val="120000"/>
              </a:lnSpc>
              <a:buBlip>
                <a:blip r:embed="rId2"/>
              </a:buBlip>
            </a:pPr>
            <a:r>
              <a:rPr lang="en-US" sz="2800">
                <a:solidFill>
                  <a:srgbClr val="953735"/>
                </a:solidFill>
              </a:rPr>
              <a:t>Đơn giản hóa các câu truy vấn khi cần sử dụng tên bảng cho việc truy xuất các cột</a:t>
            </a:r>
          </a:p>
          <a:p>
            <a:pPr indent="-3175">
              <a:lnSpc>
                <a:spcPct val="120000"/>
              </a:lnSpc>
              <a:spcBef>
                <a:spcPts val="1200"/>
              </a:spcBef>
              <a:buNone/>
            </a:pPr>
            <a:r>
              <a:rPr lang="en-US">
                <a:solidFill>
                  <a:srgbClr val="0000FF"/>
                </a:solidFill>
              </a:rPr>
              <a:t>SELECT</a:t>
            </a:r>
            <a:r>
              <a:rPr lang="en-US">
                <a:solidFill>
                  <a:srgbClr val="CC0066"/>
                </a:solidFill>
              </a:rPr>
              <a:t> B.</a:t>
            </a:r>
            <a:r>
              <a:rPr lang="en-US">
                <a:solidFill>
                  <a:srgbClr val="008000"/>
                </a:solidFill>
              </a:rPr>
              <a:t>ma_duan</a:t>
            </a:r>
            <a:r>
              <a:rPr lang="en-US" sz="3200">
                <a:solidFill>
                  <a:srgbClr val="008000"/>
                </a:solidFill>
              </a:rPr>
              <a:t>, </a:t>
            </a:r>
            <a:r>
              <a:rPr lang="en-US">
                <a:solidFill>
                  <a:srgbClr val="CC0066"/>
                </a:solidFill>
              </a:rPr>
              <a:t>B.</a:t>
            </a:r>
            <a:r>
              <a:rPr lang="en-US">
                <a:solidFill>
                  <a:srgbClr val="008000"/>
                </a:solidFill>
              </a:rPr>
              <a:t>ten_duan</a:t>
            </a:r>
            <a:r>
              <a:rPr lang="en-US">
                <a:solidFill>
                  <a:srgbClr val="00B050"/>
                </a:solidFill>
              </a:rPr>
              <a:t>, </a:t>
            </a:r>
            <a:r>
              <a:rPr lang="en-US">
                <a:solidFill>
                  <a:srgbClr val="CC0066"/>
                </a:solidFill>
              </a:rPr>
              <a:t>A.</a:t>
            </a:r>
            <a:r>
              <a:rPr lang="en-US">
                <a:solidFill>
                  <a:srgbClr val="008000"/>
                </a:solidFill>
              </a:rPr>
              <a:t>ho_nv, </a:t>
            </a:r>
            <a:r>
              <a:rPr lang="en-US">
                <a:solidFill>
                  <a:srgbClr val="CC0066"/>
                </a:solidFill>
              </a:rPr>
              <a:t>A.</a:t>
            </a:r>
            <a:r>
              <a:rPr lang="en-US">
                <a:solidFill>
                  <a:srgbClr val="008000"/>
                </a:solidFill>
              </a:rPr>
              <a:t>ten_nv, </a:t>
            </a:r>
            <a:r>
              <a:rPr lang="en-US">
                <a:solidFill>
                  <a:srgbClr val="00B050"/>
                </a:solidFill>
              </a:rPr>
              <a:t>		     </a:t>
            </a:r>
            <a:r>
              <a:rPr lang="en-US">
                <a:solidFill>
                  <a:srgbClr val="CC0066"/>
                </a:solidFill>
              </a:rPr>
              <a:t>C.</a:t>
            </a:r>
            <a:r>
              <a:rPr lang="en-US">
                <a:solidFill>
                  <a:srgbClr val="008000"/>
                </a:solidFill>
              </a:rPr>
              <a:t>ngay_tham_gia</a:t>
            </a:r>
            <a:r>
              <a:rPr lang="en-US">
                <a:solidFill>
                  <a:srgbClr val="00B050"/>
                </a:solidFill>
              </a:rPr>
              <a:t>, </a:t>
            </a:r>
            <a:r>
              <a:rPr lang="en-US">
                <a:solidFill>
                  <a:srgbClr val="CC0066"/>
                </a:solidFill>
              </a:rPr>
              <a:t>C.</a:t>
            </a:r>
            <a:r>
              <a:rPr lang="en-US">
                <a:solidFill>
                  <a:srgbClr val="008000"/>
                </a:solidFill>
              </a:rPr>
              <a:t>ngay_ket_thuc</a:t>
            </a:r>
          </a:p>
          <a:p>
            <a:pPr indent="-3175">
              <a:lnSpc>
                <a:spcPct val="120000"/>
              </a:lnSpc>
              <a:buNone/>
            </a:pPr>
            <a:r>
              <a:rPr lang="en-US">
                <a:solidFill>
                  <a:srgbClr val="CC0066"/>
                </a:solidFill>
              </a:rPr>
              <a:t>	</a:t>
            </a:r>
            <a:r>
              <a:rPr lang="en-US">
                <a:solidFill>
                  <a:srgbClr val="0000FF"/>
                </a:solidFill>
              </a:rPr>
              <a:t>FROM</a:t>
            </a:r>
            <a:r>
              <a:rPr lang="en-US">
                <a:solidFill>
                  <a:srgbClr val="008000"/>
                </a:solidFill>
              </a:rPr>
              <a:t> nhan_vien </a:t>
            </a:r>
            <a:r>
              <a:rPr lang="en-US">
                <a:solidFill>
                  <a:srgbClr val="CC0066"/>
                </a:solidFill>
              </a:rPr>
              <a:t>A</a:t>
            </a:r>
            <a:r>
              <a:rPr lang="en-US">
                <a:solidFill>
                  <a:srgbClr val="008000"/>
                </a:solidFill>
              </a:rPr>
              <a:t>, du_an </a:t>
            </a:r>
            <a:r>
              <a:rPr lang="en-US">
                <a:solidFill>
                  <a:srgbClr val="CC0066"/>
                </a:solidFill>
              </a:rPr>
              <a:t>B</a:t>
            </a:r>
            <a:r>
              <a:rPr lang="en-US">
                <a:solidFill>
                  <a:srgbClr val="008000"/>
                </a:solidFill>
              </a:rPr>
              <a:t>, quanly_duan </a:t>
            </a:r>
            <a:r>
              <a:rPr lang="en-US">
                <a:solidFill>
                  <a:srgbClr val="CC0066"/>
                </a:solidFill>
              </a:rPr>
              <a:t>C</a:t>
            </a:r>
          </a:p>
          <a:p>
            <a:pPr indent="-3175">
              <a:lnSpc>
                <a:spcPct val="120000"/>
              </a:lnSpc>
              <a:buNone/>
            </a:pPr>
            <a:r>
              <a:rPr lang="en-US">
                <a:solidFill>
                  <a:srgbClr val="00B050"/>
                </a:solidFill>
              </a:rPr>
              <a:t>	</a:t>
            </a:r>
            <a:r>
              <a:rPr lang="en-US">
                <a:solidFill>
                  <a:srgbClr val="0000FF"/>
                </a:solidFill>
              </a:rPr>
              <a:t>WHERE</a:t>
            </a:r>
            <a:r>
              <a:rPr lang="en-US">
                <a:solidFill>
                  <a:srgbClr val="C00000"/>
                </a:solidFill>
              </a:rPr>
              <a:t> (</a:t>
            </a:r>
            <a:r>
              <a:rPr lang="en-US">
                <a:solidFill>
                  <a:srgbClr val="CC0066"/>
                </a:solidFill>
              </a:rPr>
              <a:t>B</a:t>
            </a:r>
            <a:r>
              <a:rPr lang="en-US">
                <a:solidFill>
                  <a:srgbClr val="C00000"/>
                </a:solidFill>
              </a:rPr>
              <a:t>.ma_duan = </a:t>
            </a:r>
            <a:r>
              <a:rPr lang="en-US">
                <a:solidFill>
                  <a:srgbClr val="CC0066"/>
                </a:solidFill>
              </a:rPr>
              <a:t>C</a:t>
            </a:r>
            <a:r>
              <a:rPr lang="en-US">
                <a:solidFill>
                  <a:srgbClr val="C00000"/>
                </a:solidFill>
              </a:rPr>
              <a:t>.ma_duan) </a:t>
            </a:r>
            <a:r>
              <a:rPr lang="en-US">
                <a:solidFill>
                  <a:srgbClr val="0000FF"/>
                </a:solidFill>
              </a:rPr>
              <a:t>AND</a:t>
            </a:r>
            <a:r>
              <a:rPr lang="en-US">
                <a:solidFill>
                  <a:srgbClr val="C00000"/>
                </a:solidFill>
              </a:rPr>
              <a:t> (</a:t>
            </a:r>
            <a:r>
              <a:rPr lang="en-US">
                <a:solidFill>
                  <a:srgbClr val="CC0066"/>
                </a:solidFill>
              </a:rPr>
              <a:t>A</a:t>
            </a:r>
            <a:r>
              <a:rPr lang="en-US">
                <a:solidFill>
                  <a:srgbClr val="C00000"/>
                </a:solidFill>
              </a:rPr>
              <a:t>.id_nhanvien = </a:t>
            </a:r>
            <a:r>
              <a:rPr lang="en-US">
                <a:solidFill>
                  <a:srgbClr val="CC0066"/>
                </a:solidFill>
              </a:rPr>
              <a:t>C</a:t>
            </a:r>
            <a:r>
              <a:rPr lang="en-US">
                <a:solidFill>
                  <a:srgbClr val="C00000"/>
                </a:solidFill>
              </a:rPr>
              <a:t>.ma_nhanvien) ;</a:t>
            </a:r>
          </a:p>
          <a:p>
            <a:pPr indent="-3175">
              <a:lnSpc>
                <a:spcPct val="120000"/>
              </a:lnSpc>
              <a:spcBef>
                <a:spcPts val="1200"/>
              </a:spcBef>
              <a:buNone/>
            </a:pPr>
            <a:r>
              <a:rPr lang="en-US" sz="2400" i="1">
                <a:solidFill>
                  <a:srgbClr val="953735"/>
                </a:solidFill>
              </a:rPr>
              <a:t>Lưu ý: Khi đã đặt bí danh thì phải dùng qua bí danh để đại diện cho tên bảng chứ không thể dùng tên bảng.</a:t>
            </a:r>
            <a:endParaRPr lang="en-US" i="1"/>
          </a:p>
        </p:txBody>
      </p:sp>
      <p:sp>
        <p:nvSpPr>
          <p:cNvPr id="5" name="Slide Number Placeholder 4"/>
          <p:cNvSpPr>
            <a:spLocks noGrp="1"/>
          </p:cNvSpPr>
          <p:nvPr>
            <p:ph type="sldNum" sz="quarter" idx="12"/>
          </p:nvPr>
        </p:nvSpPr>
        <p:spPr/>
        <p:txBody>
          <a:bodyPr/>
          <a:lstStyle/>
          <a:p>
            <a:fld id="{8AACEE26-D979-411F-B229-D9F26BAEDF07}" type="slidenum">
              <a:rPr lang="en-US" smtClean="0"/>
              <a:t>8</a:t>
            </a:fld>
            <a:endParaRPr lang="en-US" dirty="0"/>
          </a:p>
        </p:txBody>
      </p:sp>
    </p:spTree>
    <p:extLst>
      <p:ext uri="{BB962C8B-B14F-4D97-AF65-F5344CB8AC3E}">
        <p14:creationId xmlns:p14="http://schemas.microsoft.com/office/powerpoint/2010/main" val="33895320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wd">
                                    <p:tmPct val="5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250"/>
                                        <p:tgtEl>
                                          <p:spTgt spid="3">
                                            <p:txEl>
                                              <p:pRg st="1" end="1"/>
                                            </p:txEl>
                                          </p:spTgt>
                                        </p:tgtEl>
                                      </p:cBhvr>
                                    </p:animEffect>
                                  </p:childTnLst>
                                </p:cTn>
                              </p:par>
                            </p:childTnLst>
                          </p:cTn>
                        </p:par>
                        <p:par>
                          <p:cTn id="8" fill="hold">
                            <p:stCondLst>
                              <p:cond delay="1750"/>
                            </p:stCondLst>
                            <p:childTnLst>
                              <p:par>
                                <p:cTn id="9" presetID="22" presetClass="entr" presetSubtype="8" fill="hold" nodeType="afterEffect">
                                  <p:stCondLst>
                                    <p:cond delay="0"/>
                                  </p:stCondLst>
                                  <p:iterate type="wd">
                                    <p:tmPct val="50000"/>
                                  </p:iterate>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250"/>
                                        <p:tgtEl>
                                          <p:spTgt spid="3">
                                            <p:txEl>
                                              <p:pRg st="2" end="2"/>
                                            </p:txEl>
                                          </p:spTgt>
                                        </p:tgtEl>
                                      </p:cBhvr>
                                    </p:animEffect>
                                  </p:childTnLst>
                                </p:cTn>
                              </p:par>
                            </p:childTnLst>
                          </p:cTn>
                        </p:par>
                        <p:par>
                          <p:cTn id="12" fill="hold">
                            <p:stCondLst>
                              <p:cond delay="3000"/>
                            </p:stCondLst>
                            <p:childTnLst>
                              <p:par>
                                <p:cTn id="13" presetID="22" presetClass="entr" presetSubtype="8" fill="hold" nodeType="afterEffect">
                                  <p:stCondLst>
                                    <p:cond delay="0"/>
                                  </p:stCondLst>
                                  <p:iterate type="wd">
                                    <p:tmPct val="50000"/>
                                  </p:iterate>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Mệnh đề join(2)</a:t>
            </a:r>
          </a:p>
        </p:txBody>
      </p:sp>
      <p:sp>
        <p:nvSpPr>
          <p:cNvPr id="3" name="Content Placeholder 2"/>
          <p:cNvSpPr>
            <a:spLocks noGrp="1"/>
          </p:cNvSpPr>
          <p:nvPr>
            <p:ph idx="1"/>
          </p:nvPr>
        </p:nvSpPr>
        <p:spPr/>
        <p:txBody>
          <a:bodyPr>
            <a:normAutofit/>
          </a:bodyPr>
          <a:lstStyle/>
          <a:p>
            <a:pPr marL="342900" lvl="1" indent="-342900">
              <a:lnSpc>
                <a:spcPct val="120000"/>
              </a:lnSpc>
              <a:buBlip>
                <a:blip r:embed="rId2"/>
              </a:buBlip>
            </a:pPr>
            <a:r>
              <a:rPr lang="vi-VN" sz="2800" smtClean="0">
                <a:solidFill>
                  <a:srgbClr val="953735"/>
                </a:solidFill>
              </a:rPr>
              <a:t>Lệnh </a:t>
            </a:r>
            <a:r>
              <a:rPr lang="en-US" sz="2800">
                <a:solidFill>
                  <a:srgbClr val="953735"/>
                </a:solidFill>
              </a:rPr>
              <a:t>JOIN là phép kết nối dữ </a:t>
            </a:r>
            <a:r>
              <a:rPr lang="en-US" sz="2800">
                <a:solidFill>
                  <a:srgbClr val="953735"/>
                </a:solidFill>
              </a:rPr>
              <a:t>liệu </a:t>
            </a:r>
            <a:r>
              <a:rPr lang="vi-VN" sz="2800" smtClean="0">
                <a:solidFill>
                  <a:srgbClr val="953735"/>
                </a:solidFill>
              </a:rPr>
              <a:t>từ </a:t>
            </a:r>
            <a:r>
              <a:rPr lang="vi-VN" sz="2800">
                <a:solidFill>
                  <a:srgbClr val="953735"/>
                </a:solidFill>
              </a:rPr>
              <a:t>hai hoặc nhiều bảng cơ sở </a:t>
            </a:r>
            <a:r>
              <a:rPr lang="vi-VN" sz="2800">
                <a:solidFill>
                  <a:srgbClr val="953735"/>
                </a:solidFill>
              </a:rPr>
              <a:t>dữ </a:t>
            </a:r>
            <a:r>
              <a:rPr lang="vi-VN" sz="2800" smtClean="0">
                <a:solidFill>
                  <a:srgbClr val="953735"/>
                </a:solidFill>
              </a:rPr>
              <a:t>liệu</a:t>
            </a:r>
            <a:r>
              <a:rPr lang="en-US" sz="2800" smtClean="0">
                <a:solidFill>
                  <a:srgbClr val="953735"/>
                </a:solidFill>
              </a:rPr>
              <a:t> </a:t>
            </a:r>
            <a:r>
              <a:rPr lang="en-US" sz="2800">
                <a:solidFill>
                  <a:srgbClr val="953735"/>
                </a:solidFill>
              </a:rPr>
              <a:t>lại </a:t>
            </a:r>
            <a:r>
              <a:rPr lang="en-US" sz="2800">
                <a:solidFill>
                  <a:srgbClr val="953735"/>
                </a:solidFill>
              </a:rPr>
              <a:t>với </a:t>
            </a:r>
            <a:r>
              <a:rPr lang="en-US" sz="2800" smtClean="0">
                <a:solidFill>
                  <a:srgbClr val="953735"/>
                </a:solidFill>
              </a:rPr>
              <a:t>nhau</a:t>
            </a:r>
            <a:r>
              <a:rPr lang="vi-VN" sz="2800" smtClean="0">
                <a:solidFill>
                  <a:srgbClr val="953735"/>
                </a:solidFill>
              </a:rPr>
              <a:t>.</a:t>
            </a:r>
            <a:r>
              <a:rPr lang="vi-VN" sz="2800">
                <a:solidFill>
                  <a:srgbClr val="953735"/>
                </a:solidFill>
              </a:rPr>
              <a:t> Các bảng có liên kết với nhau bằng cách sử dụng khóa chính và </a:t>
            </a:r>
            <a:r>
              <a:rPr lang="vi-VN" sz="2800">
                <a:solidFill>
                  <a:srgbClr val="953735"/>
                </a:solidFill>
              </a:rPr>
              <a:t>khóa </a:t>
            </a:r>
            <a:r>
              <a:rPr lang="vi-VN" sz="2800" smtClean="0">
                <a:solidFill>
                  <a:srgbClr val="953735"/>
                </a:solidFill>
              </a:rPr>
              <a:t>ngo</a:t>
            </a:r>
            <a:r>
              <a:rPr lang="en-US" sz="2800" smtClean="0">
                <a:solidFill>
                  <a:srgbClr val="953735"/>
                </a:solidFill>
              </a:rPr>
              <a:t>ại</a:t>
            </a:r>
            <a:r>
              <a:rPr lang="vi-VN" sz="2800" smtClean="0">
                <a:solidFill>
                  <a:srgbClr val="953735"/>
                </a:solidFill>
              </a:rPr>
              <a:t>.</a:t>
            </a:r>
            <a:endParaRPr lang="vi-VN" sz="2800">
              <a:solidFill>
                <a:srgbClr val="953735"/>
              </a:solidFill>
            </a:endParaRPr>
          </a:p>
          <a:p>
            <a:pPr marL="342900" lvl="1" indent="-342900">
              <a:lnSpc>
                <a:spcPct val="120000"/>
              </a:lnSpc>
              <a:buBlip>
                <a:blip r:embed="rId2"/>
              </a:buBlip>
            </a:pPr>
            <a:r>
              <a:rPr lang="en-US" sz="2800" smtClean="0">
                <a:solidFill>
                  <a:srgbClr val="953735"/>
                </a:solidFill>
              </a:rPr>
              <a:t>Có </a:t>
            </a:r>
            <a:r>
              <a:rPr lang="en-US" sz="2800">
                <a:solidFill>
                  <a:srgbClr val="953735"/>
                </a:solidFill>
              </a:rPr>
              <a:t>3 loại JOIN</a:t>
            </a:r>
          </a:p>
        </p:txBody>
      </p:sp>
      <p:pic>
        <p:nvPicPr>
          <p:cNvPr id="4" name="Picture 3"/>
          <p:cNvPicPr>
            <a:picLocks noChangeAspect="1"/>
          </p:cNvPicPr>
          <p:nvPr/>
        </p:nvPicPr>
        <p:blipFill>
          <a:blip r:embed="rId3"/>
          <a:stretch>
            <a:fillRect/>
          </a:stretch>
        </p:blipFill>
        <p:spPr>
          <a:xfrm>
            <a:off x="3352801" y="3124198"/>
            <a:ext cx="5682816" cy="3200401"/>
          </a:xfrm>
          <a:prstGeom prst="rect">
            <a:avLst/>
          </a:prstGeom>
        </p:spPr>
      </p:pic>
      <p:sp>
        <p:nvSpPr>
          <p:cNvPr id="5" name="Slide Number Placeholder 4"/>
          <p:cNvSpPr>
            <a:spLocks noGrp="1"/>
          </p:cNvSpPr>
          <p:nvPr>
            <p:ph type="sldNum" sz="quarter" idx="12"/>
          </p:nvPr>
        </p:nvSpPr>
        <p:spPr/>
        <p:txBody>
          <a:bodyPr/>
          <a:lstStyle/>
          <a:p>
            <a:fld id="{8AACEE26-D979-411F-B229-D9F26BAEDF07}" type="slidenum">
              <a:rPr lang="en-US" smtClean="0"/>
              <a:t>9</a:t>
            </a:fld>
            <a:endParaRPr lang="en-US" dirty="0"/>
          </a:p>
        </p:txBody>
      </p:sp>
    </p:spTree>
    <p:extLst>
      <p:ext uri="{BB962C8B-B14F-4D97-AF65-F5344CB8AC3E}">
        <p14:creationId xmlns:p14="http://schemas.microsoft.com/office/powerpoint/2010/main" val="1917648756"/>
      </p:ext>
    </p:extLst>
  </p:cSld>
  <p:clrMapOvr>
    <a:masterClrMapping/>
  </p:clrMapOvr>
  <p:transition spd="slow">
    <p:push/>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ags/tag2.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10249</TotalTime>
  <Words>1770</Words>
  <Application>Microsoft Office PowerPoint</Application>
  <PresentationFormat>Widescreen</PresentationFormat>
  <Paragraphs>242</Paragraphs>
  <Slides>34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MS PGothic</vt:lpstr>
      <vt:lpstr>Arial</vt:lpstr>
      <vt:lpstr>Calibri</vt:lpstr>
      <vt:lpstr>Courier New</vt:lpstr>
      <vt:lpstr>Roboto</vt:lpstr>
      <vt:lpstr>Roboto Lt</vt:lpstr>
      <vt:lpstr>Segoe UI</vt:lpstr>
      <vt:lpstr>Wingdings</vt:lpstr>
      <vt:lpstr>Custom Design</vt:lpstr>
      <vt:lpstr>Cơ sở dữ liệu</vt:lpstr>
      <vt:lpstr>Mục tiêu</vt:lpstr>
      <vt:lpstr>Truy vấn dữ liệu trên nhiều bảng</vt:lpstr>
      <vt:lpstr>CASE STUDY</vt:lpstr>
      <vt:lpstr>Sử dụng phép tích</vt:lpstr>
      <vt:lpstr>Ví dụ</vt:lpstr>
      <vt:lpstr>VÍ DỤ 2</vt:lpstr>
      <vt:lpstr>DÙNG BÍ DANH CHO TÊN BẢNG</vt:lpstr>
      <vt:lpstr>Mệnh đề join(2)</vt:lpstr>
      <vt:lpstr>INNER JOIN</vt:lpstr>
      <vt:lpstr>Inner Join</vt:lpstr>
      <vt:lpstr>Ví dụ</vt:lpstr>
      <vt:lpstr>Ví dụ (2)</vt:lpstr>
      <vt:lpstr>So sánh inner join với phép tích</vt:lpstr>
      <vt:lpstr>Câu hỏi thực hành</vt:lpstr>
      <vt:lpstr>Câu hỏi thực hành</vt:lpstr>
      <vt:lpstr>Cơ sở dữ liệu</vt:lpstr>
      <vt:lpstr>Outter join</vt:lpstr>
      <vt:lpstr>Outter join</vt:lpstr>
      <vt:lpstr>Ví dụ</vt:lpstr>
      <vt:lpstr>Ví dụ</vt:lpstr>
      <vt:lpstr>Câu hỏi thực hành</vt:lpstr>
      <vt:lpstr>SELF-JOIN</vt:lpstr>
      <vt:lpstr>Câu truy vấn con</vt:lpstr>
      <vt:lpstr>Ví dụ</vt:lpstr>
      <vt:lpstr>SO SÁNH JOIN VÀ CÂU TRUY VẤN CON</vt:lpstr>
      <vt:lpstr>Từ khoá ANY - ALL</vt:lpstr>
      <vt:lpstr>Ví dụ từ khoá ANY</vt:lpstr>
      <vt:lpstr>Ví dụ từ khoá ALL</vt:lpstr>
      <vt:lpstr>Sử dụng toán tử IN &amp; EXIST</vt:lpstr>
      <vt:lpstr>Sử dụng toán tử IN &amp; EXIST</vt:lpstr>
      <vt:lpstr>Câu hỏi thực hành</vt:lpstr>
      <vt:lpstr>Tổng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Do_Quyen</cp:lastModifiedBy>
  <cp:revision>1589</cp:revision>
  <dcterms:created xsi:type="dcterms:W3CDTF">2013-04-23T08:05:33Z</dcterms:created>
  <dcterms:modified xsi:type="dcterms:W3CDTF">2022-07-31T15:17:23Z</dcterms:modified>
</cp:coreProperties>
</file>