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</p:sldMasterIdLst>
  <p:notesMasterIdLst>
    <p:notesMasterId r:id="rId28"/>
  </p:notesMasterIdLst>
  <p:sldIdLst>
    <p:sldId id="541" r:id="rId3"/>
    <p:sldId id="637" r:id="rId4"/>
    <p:sldId id="649" r:id="rId5"/>
    <p:sldId id="662" r:id="rId6"/>
    <p:sldId id="641" r:id="rId7"/>
    <p:sldId id="642" r:id="rId8"/>
    <p:sldId id="644" r:id="rId9"/>
    <p:sldId id="659" r:id="rId10"/>
    <p:sldId id="646" r:id="rId11"/>
    <p:sldId id="645" r:id="rId12"/>
    <p:sldId id="663" r:id="rId13"/>
    <p:sldId id="647" r:id="rId14"/>
    <p:sldId id="651" r:id="rId15"/>
    <p:sldId id="648" r:id="rId16"/>
    <p:sldId id="661" r:id="rId17"/>
    <p:sldId id="652" r:id="rId18"/>
    <p:sldId id="650" r:id="rId19"/>
    <p:sldId id="653" r:id="rId20"/>
    <p:sldId id="654" r:id="rId21"/>
    <p:sldId id="655" r:id="rId22"/>
    <p:sldId id="658" r:id="rId23"/>
    <p:sldId id="656" r:id="rId24"/>
    <p:sldId id="486" r:id="rId25"/>
    <p:sldId id="660" r:id="rId26"/>
    <p:sldId id="62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1373" autoAdjust="0"/>
  </p:normalViewPr>
  <p:slideViewPr>
    <p:cSldViewPr>
      <p:cViewPr>
        <p:scale>
          <a:sx n="100" d="100"/>
          <a:sy n="100" d="100"/>
        </p:scale>
        <p:origin x="1037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bài này ngắn, các thầy cô kết hợp hướng dẫn Sinh viên làm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6477000"/>
            <a:ext cx="8229600" cy="0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9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7200" b="1" dirty="0" smtClean="0">
                <a:solidFill>
                  <a:prstClr val="white"/>
                </a:solidFill>
              </a:rPr>
              <a:t>DEM</a:t>
            </a:r>
            <a:r>
              <a:rPr lang="en-US" sz="11500" b="1" dirty="0" smtClean="0">
                <a:solidFill>
                  <a:prstClr val="white"/>
                </a:solidFill>
              </a:rPr>
              <a:t>O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2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93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41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97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62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3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4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2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57200" y="6477000"/>
            <a:ext cx="44196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Slide 7 - Ngôn ngữ thao</a:t>
            </a:r>
            <a:r>
              <a:rPr lang="en-US" sz="1400" baseline="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tác dữ liệu</a:t>
            </a:r>
            <a:r>
              <a:rPr lang="en-US" sz="14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 (DML)</a:t>
            </a:r>
            <a:endParaRPr lang="en-US" sz="1400">
              <a:solidFill>
                <a:srgbClr val="898989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477000"/>
            <a:ext cx="8229600" cy="0"/>
          </a:xfrm>
          <a:prstGeom prst="line">
            <a:avLst/>
          </a:prstGeom>
          <a:ln w="31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457200" y="6356350"/>
            <a:ext cx="38100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Slide 2 - CÁC</a:t>
            </a:r>
            <a:r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BƯỚC</a:t>
            </a:r>
            <a:r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XÂY</a:t>
            </a:r>
            <a:r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smtClean="0">
                <a:solidFill>
                  <a:srgbClr val="898989"/>
                </a:solidFill>
                <a:latin typeface="Segoe UI" pitchFamily="34" charset="0"/>
                <a:cs typeface="Segoe UI" pitchFamily="34" charset="0"/>
              </a:rPr>
              <a:t>DỰNG</a:t>
            </a:r>
            <a:r>
              <a:rPr lang="en-US" sz="1200" smtClean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smtClean="0">
                <a:solidFill>
                  <a:prstClr val="white">
                    <a:lumMod val="50000"/>
                  </a:prstClr>
                </a:solidFill>
                <a:latin typeface="Segoe UI" pitchFamily="34" charset="0"/>
                <a:cs typeface="Segoe UI" pitchFamily="34" charset="0"/>
              </a:rPr>
              <a:t>CƠ SỞ DỮ LIỆU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356350"/>
            <a:ext cx="8229600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7: NGÔN NGỮ THAO TÁC DỮ LIỆU DML</a:t>
            </a:r>
          </a:p>
          <a:p>
            <a:r>
              <a:rPr lang="en-US"/>
              <a:t>Phần 1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Cú pháp</a:t>
            </a:r>
            <a:r>
              <a:rPr lang="en-US" smtClean="0">
                <a:solidFill>
                  <a:srgbClr val="953735"/>
                </a:solidFill>
              </a:rPr>
              <a:t>:</a:t>
            </a:r>
          </a:p>
          <a:p>
            <a:pPr indent="-3175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INSERT INTO</a:t>
            </a:r>
            <a:r>
              <a:rPr lang="en-US" smtClean="0">
                <a:solidFill>
                  <a:srgbClr val="008000"/>
                </a:solidFill>
              </a:rPr>
              <a:t> table_name</a:t>
            </a:r>
            <a:r>
              <a:rPr lang="en-US" smtClean="0"/>
              <a:t>[</a:t>
            </a:r>
            <a:r>
              <a:rPr lang="en-US">
                <a:solidFill>
                  <a:srgbClr val="CC0066"/>
                </a:solidFill>
              </a:rPr>
              <a:t>(danh sách các cột)</a:t>
            </a:r>
            <a:r>
              <a:rPr lang="en-US" smtClean="0"/>
              <a:t>]</a:t>
            </a: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VALUES </a:t>
            </a:r>
            <a:r>
              <a:rPr lang="en-US">
                <a:solidFill>
                  <a:srgbClr val="CC0066"/>
                </a:solidFill>
              </a:rPr>
              <a:t>(danh sách các giá trị</a:t>
            </a:r>
            <a:r>
              <a:rPr lang="en-US" smtClean="0">
                <a:solidFill>
                  <a:srgbClr val="CC0066"/>
                </a:solidFill>
              </a:rPr>
              <a:t>);</a:t>
            </a:r>
            <a:endParaRPr lang="en-US">
              <a:solidFill>
                <a:srgbClr val="CC0066"/>
              </a:solidFill>
            </a:endParaRP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mtClean="0">
                <a:solidFill>
                  <a:srgbClr val="953735"/>
                </a:solidFill>
              </a:rPr>
              <a:t>Trong đó:</a:t>
            </a:r>
            <a:endParaRPr lang="en-US">
              <a:solidFill>
                <a:srgbClr val="953735"/>
              </a:solidFill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/>
              <a:t>Không có </a:t>
            </a:r>
            <a:r>
              <a:rPr lang="en-US">
                <a:solidFill>
                  <a:srgbClr val="CC0066"/>
                </a:solidFill>
              </a:rPr>
              <a:t>(danh sách các cột) </a:t>
            </a:r>
            <a:r>
              <a:rPr lang="en-US"/>
              <a:t>ngầm hiểu tất cả các cột của </a:t>
            </a:r>
            <a:r>
              <a:rPr lang="en-US" smtClean="0"/>
              <a:t>bảng</a:t>
            </a: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>
                <a:solidFill>
                  <a:srgbClr val="CC0066"/>
                </a:solidFill>
              </a:rPr>
              <a:t>(danh sách các giá trị</a:t>
            </a:r>
            <a:r>
              <a:rPr lang="en-US" smtClean="0">
                <a:solidFill>
                  <a:srgbClr val="CC0066"/>
                </a:solidFill>
              </a:rPr>
              <a:t>) </a:t>
            </a:r>
            <a:r>
              <a:rPr lang="en-US"/>
              <a:t>phải tương ứng khớp (cả số lượng và vị trí) với</a:t>
            </a:r>
            <a:r>
              <a:rPr lang="en-US" smtClean="0">
                <a:solidFill>
                  <a:srgbClr val="CC0066"/>
                </a:solidFill>
              </a:rPr>
              <a:t> </a:t>
            </a:r>
            <a:r>
              <a:rPr lang="en-US">
                <a:solidFill>
                  <a:srgbClr val="CC0066"/>
                </a:solidFill>
              </a:rPr>
              <a:t>(danh sách các cột)</a:t>
            </a:r>
            <a:r>
              <a:rPr lang="en-US"/>
              <a:t>, </a:t>
            </a:r>
            <a:r>
              <a:rPr lang="en-US" smtClean="0"/>
              <a:t>trường nào không có giá trị sẽ điền NULL.</a:t>
            </a: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 smtClean="0"/>
              <a:t>Giá trị CHUỖI và NGÀY phải đặt trong cặp dấu </a:t>
            </a:r>
            <a:r>
              <a:rPr lang="en-US" b="1" smtClean="0">
                <a:solidFill>
                  <a:srgbClr val="FF0000"/>
                </a:solidFill>
              </a:rPr>
              <a:t>‘ ’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Câu </a:t>
            </a:r>
            <a:r>
              <a:rPr lang="en-US"/>
              <a:t>lệnh </a:t>
            </a:r>
            <a:r>
              <a:rPr lang="en-US" smtClean="0"/>
              <a:t>insert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Ví dụ:  Thêm một hàng mới vào </a:t>
            </a:r>
            <a:r>
              <a:rPr lang="en-US" smtClean="0">
                <a:solidFill>
                  <a:srgbClr val="953735"/>
                </a:solidFill>
              </a:rPr>
              <a:t>bảng phong_ban </a:t>
            </a:r>
            <a:r>
              <a:rPr lang="en-US">
                <a:solidFill>
                  <a:srgbClr val="953735"/>
                </a:solidFill>
              </a:rPr>
              <a:t>không liệt kê danh sách các </a:t>
            </a:r>
            <a:r>
              <a:rPr lang="en-US" smtClean="0">
                <a:solidFill>
                  <a:srgbClr val="953735"/>
                </a:solidFill>
              </a:rPr>
              <a:t>cột</a:t>
            </a:r>
          </a:p>
          <a:p>
            <a:pPr marL="909638" indent="4763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INSERT </a:t>
            </a:r>
            <a:r>
              <a:rPr lang="en-US">
                <a:solidFill>
                  <a:srgbClr val="0000FF"/>
                </a:solidFill>
              </a:rPr>
              <a:t>INTO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phong_ban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VALUES </a:t>
            </a:r>
            <a:r>
              <a:rPr lang="en-US" smtClean="0">
                <a:solidFill>
                  <a:srgbClr val="CC0066"/>
                </a:solidFill>
              </a:rPr>
              <a:t>(‘PB007’, ‘Truyen Thong’, null);</a:t>
            </a:r>
            <a:endParaRPr lang="en-US" sz="3200" smtClean="0">
              <a:solidFill>
                <a:srgbClr val="953735"/>
              </a:solidFill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dụ:  Thêm một hàng mới vào bảng phong_ban </a:t>
            </a:r>
            <a:r>
              <a:rPr lang="en-US" smtClean="0">
                <a:solidFill>
                  <a:srgbClr val="953735"/>
                </a:solidFill>
              </a:rPr>
              <a:t>có </a:t>
            </a:r>
            <a:r>
              <a:rPr lang="en-US">
                <a:solidFill>
                  <a:srgbClr val="953735"/>
                </a:solidFill>
              </a:rPr>
              <a:t>liệt kê danh sách các cột</a:t>
            </a:r>
          </a:p>
          <a:p>
            <a:pPr marL="909638" indent="4763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INSERT </a:t>
            </a:r>
            <a:r>
              <a:rPr lang="en-US">
                <a:solidFill>
                  <a:srgbClr val="0000FF"/>
                </a:solidFill>
              </a:rPr>
              <a:t>INTO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phong_ban(Ma_pb, Ten_pb)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VALUES </a:t>
            </a:r>
            <a:r>
              <a:rPr lang="en-US">
                <a:solidFill>
                  <a:srgbClr val="CC0066"/>
                </a:solidFill>
              </a:rPr>
              <a:t>(‘PB007’, ‘Truyen </a:t>
            </a:r>
            <a:r>
              <a:rPr lang="en-US" smtClean="0">
                <a:solidFill>
                  <a:srgbClr val="CC0066"/>
                </a:solidFill>
              </a:rPr>
              <a:t>Thong’);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Câu </a:t>
            </a:r>
            <a:r>
              <a:rPr lang="en-US"/>
              <a:t>lệnh </a:t>
            </a:r>
            <a:r>
              <a:rPr lang="en-US" smtClean="0"/>
              <a:t>insert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dụ:  Thêm nhiều hàng mới vào </a:t>
            </a:r>
            <a:r>
              <a:rPr lang="en-US" smtClean="0">
                <a:solidFill>
                  <a:srgbClr val="953735"/>
                </a:solidFill>
              </a:rPr>
              <a:t>bảng </a:t>
            </a:r>
            <a:r>
              <a:rPr lang="en-US">
                <a:solidFill>
                  <a:srgbClr val="953735"/>
                </a:solidFill>
              </a:rPr>
              <a:t>phong_ban </a:t>
            </a:r>
            <a:endParaRPr lang="en-US" smtClean="0">
              <a:solidFill>
                <a:srgbClr val="953735"/>
              </a:solidFill>
            </a:endParaRPr>
          </a:p>
          <a:p>
            <a:pPr marL="909638">
              <a:buFontTx/>
              <a:buNone/>
            </a:pPr>
            <a:endParaRPr lang="en-US" smtClean="0">
              <a:solidFill>
                <a:srgbClr val="0000FF"/>
              </a:solidFill>
            </a:endParaRPr>
          </a:p>
          <a:p>
            <a:pPr marL="909638" indent="4763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INSERT </a:t>
            </a:r>
            <a:r>
              <a:rPr lang="en-US">
                <a:solidFill>
                  <a:srgbClr val="0000FF"/>
                </a:solidFill>
              </a:rPr>
              <a:t>INTO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phong_ban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VALUES </a:t>
            </a:r>
            <a:r>
              <a:rPr lang="en-US" smtClean="0">
                <a:solidFill>
                  <a:srgbClr val="CC0066"/>
                </a:solidFill>
              </a:rPr>
              <a:t>(‘PB007</a:t>
            </a:r>
            <a:r>
              <a:rPr lang="en-US">
                <a:solidFill>
                  <a:srgbClr val="CC0066"/>
                </a:solidFill>
              </a:rPr>
              <a:t>’, ‘Truyen </a:t>
            </a:r>
            <a:r>
              <a:rPr lang="en-US" smtClean="0">
                <a:solidFill>
                  <a:srgbClr val="CC0066"/>
                </a:solidFill>
              </a:rPr>
              <a:t>Thong</a:t>
            </a:r>
            <a:r>
              <a:rPr lang="en-US">
                <a:solidFill>
                  <a:srgbClr val="CC0066"/>
                </a:solidFill>
              </a:rPr>
              <a:t>’, null</a:t>
            </a:r>
            <a:r>
              <a:rPr lang="en-US" smtClean="0">
                <a:solidFill>
                  <a:srgbClr val="CC0066"/>
                </a:solidFill>
              </a:rPr>
              <a:t>),</a:t>
            </a:r>
            <a:br>
              <a:rPr lang="en-US" smtClean="0">
                <a:solidFill>
                  <a:srgbClr val="CC0066"/>
                </a:solidFill>
              </a:rPr>
            </a:br>
            <a:r>
              <a:rPr lang="en-US" sz="3200">
                <a:solidFill>
                  <a:srgbClr val="CC0066"/>
                </a:solidFill>
              </a:rPr>
              <a:t>	</a:t>
            </a:r>
            <a:r>
              <a:rPr lang="en-US" sz="3200" smtClean="0">
                <a:solidFill>
                  <a:srgbClr val="CC0066"/>
                </a:solidFill>
              </a:rPr>
              <a:t>	</a:t>
            </a:r>
            <a:r>
              <a:rPr lang="en-CA" smtClean="0">
                <a:solidFill>
                  <a:srgbClr val="CC0066"/>
                </a:solidFill>
              </a:rPr>
              <a:t>(</a:t>
            </a:r>
            <a:r>
              <a:rPr lang="en-CA">
                <a:solidFill>
                  <a:srgbClr val="CC0066"/>
                </a:solidFill>
              </a:rPr>
              <a:t>'PB008', ’Hanh Chinh', null</a:t>
            </a:r>
            <a:r>
              <a:rPr lang="en-CA" smtClean="0">
                <a:solidFill>
                  <a:srgbClr val="CC0066"/>
                </a:solidFill>
              </a:rPr>
              <a:t>),            		(</a:t>
            </a:r>
            <a:r>
              <a:rPr lang="en-CA">
                <a:solidFill>
                  <a:srgbClr val="CC0066"/>
                </a:solidFill>
              </a:rPr>
              <a:t>'PB009', ’Cong Nghe', null);</a:t>
            </a:r>
            <a:endParaRPr lang="en-US">
              <a:solidFill>
                <a:srgbClr val="CC0066"/>
              </a:solidFill>
            </a:endParaRPr>
          </a:p>
          <a:p>
            <a:pPr marL="566738" indent="0">
              <a:buFontTx/>
              <a:buNone/>
            </a:pPr>
            <a:endParaRPr lang="en-US" sz="3200">
              <a:solidFill>
                <a:srgbClr val="953735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dữ liệu vào bảng từ </a:t>
            </a:r>
            <a:r>
              <a:rPr lang="en-US" smtClean="0"/>
              <a:t>truy </a:t>
            </a:r>
            <a:r>
              <a:rPr lang="en-US"/>
              <a:t>vấn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Cú </a:t>
            </a:r>
            <a:r>
              <a:rPr lang="en-US" smtClean="0">
                <a:solidFill>
                  <a:srgbClr val="953735"/>
                </a:solidFill>
              </a:rPr>
              <a:t>pháp</a:t>
            </a:r>
          </a:p>
          <a:p>
            <a:pPr marL="681038" indent="-3175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>
                <a:solidFill>
                  <a:srgbClr val="0000FF"/>
                </a:solidFill>
              </a:rPr>
              <a:t>INSERT INTO</a:t>
            </a:r>
            <a:r>
              <a:rPr lang="en-US">
                <a:solidFill>
                  <a:srgbClr val="008000"/>
                </a:solidFill>
              </a:rPr>
              <a:t> table_name</a:t>
            </a:r>
            <a:r>
              <a:rPr lang="en-US"/>
              <a:t>[</a:t>
            </a:r>
            <a:r>
              <a:rPr lang="en-US">
                <a:solidFill>
                  <a:srgbClr val="CC0066"/>
                </a:solidFill>
              </a:rPr>
              <a:t>(danh sách các cột)</a:t>
            </a:r>
            <a:r>
              <a:rPr lang="en-US"/>
              <a:t>]</a:t>
            </a:r>
          </a:p>
          <a:p>
            <a:pPr marL="681038" indent="-3175">
              <a:lnSpc>
                <a:spcPct val="130000"/>
              </a:lnSpc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>
                <a:solidFill>
                  <a:srgbClr val="CC0066"/>
                </a:solidFill>
              </a:rPr>
              <a:t>  </a:t>
            </a:r>
            <a:r>
              <a:rPr lang="en-US">
                <a:solidFill>
                  <a:srgbClr val="008000"/>
                </a:solidFill>
              </a:rPr>
              <a:t>column1, column2, … </a:t>
            </a:r>
          </a:p>
          <a:p>
            <a:pPr marL="681038" indent="-3175">
              <a:lnSpc>
                <a:spcPct val="130000"/>
              </a:lnSpc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FROM … </a:t>
            </a:r>
            <a:r>
              <a:rPr lang="en-US" smtClean="0">
                <a:solidFill>
                  <a:srgbClr val="0000FF"/>
                </a:solidFill>
              </a:rPr>
              <a:t>;</a:t>
            </a:r>
            <a:endParaRPr lang="en-US">
              <a:solidFill>
                <a:srgbClr val="953735"/>
              </a:solidFill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</a:t>
            </a:r>
            <a:r>
              <a:rPr lang="en-US" smtClean="0">
                <a:solidFill>
                  <a:srgbClr val="953735"/>
                </a:solidFill>
              </a:rPr>
              <a:t>: Thêm vào cuối bảng </a:t>
            </a:r>
            <a:r>
              <a:rPr lang="en-US" smtClean="0">
                <a:solidFill>
                  <a:srgbClr val="008000"/>
                </a:solidFill>
              </a:rPr>
              <a:t>nhan_vien_test</a:t>
            </a:r>
            <a:r>
              <a:rPr lang="en-US">
                <a:solidFill>
                  <a:srgbClr val="953735"/>
                </a:solidFill>
              </a:rPr>
              <a:t> </a:t>
            </a:r>
            <a:r>
              <a:rPr lang="en-US" smtClean="0">
                <a:solidFill>
                  <a:srgbClr val="953735"/>
                </a:solidFill>
              </a:rPr>
              <a:t>toàn bộ nhân viên của bảng </a:t>
            </a:r>
            <a:r>
              <a:rPr lang="en-US">
                <a:solidFill>
                  <a:srgbClr val="008000"/>
                </a:solidFill>
              </a:rPr>
              <a:t>nhan_vien</a:t>
            </a:r>
            <a:endParaRPr lang="en-US" smtClean="0">
              <a:solidFill>
                <a:srgbClr val="953735"/>
              </a:solidFill>
            </a:endParaRPr>
          </a:p>
          <a:p>
            <a:pPr marL="681038" indent="-3175"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>
                <a:solidFill>
                  <a:srgbClr val="0000FF"/>
                </a:solidFill>
              </a:rPr>
              <a:t>INSERT INTO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nhan_vien_test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8000"/>
                </a:solidFill>
              </a:rPr>
              <a:t>*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FROM </a:t>
            </a:r>
            <a:r>
              <a:rPr lang="en-US" smtClean="0">
                <a:solidFill>
                  <a:srgbClr val="008000"/>
                </a:solidFill>
              </a:rPr>
              <a:t>nhan_vien;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smtClean="0"/>
              <a:t>hỏi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Viết câu lệnh nhập dữ liệu vào cho các bảng NHAN_VIEN, DU_AN, QUANLY_DUAN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7: NGÔN NGỮ THAO TÁC DỮ LIỆU DML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416290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thay </a:t>
            </a:r>
            <a:r>
              <a:rPr lang="en-US">
                <a:solidFill>
                  <a:srgbClr val="FF6600"/>
                </a:solidFill>
              </a:rPr>
              <a:t>đổi dữ liệu </a:t>
            </a:r>
            <a:r>
              <a:rPr lang="en-US" smtClean="0">
                <a:solidFill>
                  <a:srgbClr val="FF6600"/>
                </a:solidFill>
              </a:rPr>
              <a:t>đã có</a:t>
            </a:r>
            <a:br>
              <a:rPr lang="en-US" smtClean="0">
                <a:solidFill>
                  <a:srgbClr val="FF6600"/>
                </a:solidFill>
              </a:rPr>
            </a:br>
            <a:r>
              <a:rPr lang="en-US" smtClean="0">
                <a:solidFill>
                  <a:srgbClr val="FF6600"/>
                </a:solidFill>
              </a:rPr>
              <a:t> </a:t>
            </a:r>
            <a:r>
              <a:rPr lang="en-US">
                <a:solidFill>
                  <a:srgbClr val="FF6600"/>
                </a:solidFill>
              </a:rPr>
              <a:t>trong bảng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Cú pháp</a:t>
            </a:r>
            <a:r>
              <a:rPr lang="en-US" smtClean="0">
                <a:solidFill>
                  <a:srgbClr val="953735"/>
                </a:solidFill>
              </a:rPr>
              <a:t>:</a:t>
            </a:r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UPDATE</a:t>
            </a:r>
            <a:r>
              <a:rPr lang="en-US" smtClean="0">
                <a:solidFill>
                  <a:srgbClr val="008000"/>
                </a:solidFill>
              </a:rPr>
              <a:t> table_name</a:t>
            </a:r>
            <a:endParaRPr lang="en-US"/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SET</a:t>
            </a:r>
            <a:r>
              <a:rPr lang="en-US" smtClean="0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8000"/>
                </a:solidFill>
              </a:rPr>
              <a:t>column1 = </a:t>
            </a:r>
            <a:r>
              <a:rPr lang="en-US">
                <a:solidFill>
                  <a:srgbClr val="CC0066"/>
                </a:solidFill>
              </a:rPr>
              <a:t>&lt;biểu thức 1&gt; </a:t>
            </a:r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008000"/>
                </a:solidFill>
              </a:rPr>
              <a:t>	</a:t>
            </a: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en-US" smtClean="0"/>
              <a:t>[</a:t>
            </a:r>
            <a:r>
              <a:rPr lang="en-US" smtClean="0">
                <a:solidFill>
                  <a:srgbClr val="008000"/>
                </a:solidFill>
              </a:rPr>
              <a:t>, column2 = </a:t>
            </a:r>
            <a:r>
              <a:rPr lang="en-US">
                <a:solidFill>
                  <a:srgbClr val="CC0066"/>
                </a:solidFill>
              </a:rPr>
              <a:t>&lt;biểu thứ 2&gt;</a:t>
            </a:r>
            <a:r>
              <a:rPr lang="en-US" smtClean="0">
                <a:solidFill>
                  <a:srgbClr val="008000"/>
                </a:solidFill>
              </a:rPr>
              <a:t>, …</a:t>
            </a:r>
            <a:r>
              <a:rPr lang="en-US" smtClean="0"/>
              <a:t>]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endParaRPr lang="en-US">
              <a:solidFill>
                <a:srgbClr val="008000"/>
              </a:solidFill>
            </a:endParaRPr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/>
              <a:t>[</a:t>
            </a:r>
            <a:r>
              <a:rPr lang="en-US" smtClean="0">
                <a:solidFill>
                  <a:srgbClr val="0000FF"/>
                </a:solidFill>
              </a:rPr>
              <a:t>WHERE </a:t>
            </a:r>
            <a:r>
              <a:rPr lang="en-US">
                <a:solidFill>
                  <a:srgbClr val="CC0066"/>
                </a:solidFill>
              </a:rPr>
              <a:t>&lt;điều kiện&gt;</a:t>
            </a:r>
            <a:r>
              <a:rPr lang="en-US"/>
              <a:t>] </a:t>
            </a:r>
            <a:r>
              <a:rPr lang="en-US" smtClean="0">
                <a:solidFill>
                  <a:srgbClr val="0000FF"/>
                </a:solidFill>
              </a:rPr>
              <a:t>;</a:t>
            </a:r>
            <a:endParaRPr lang="en-US"/>
          </a:p>
          <a:p>
            <a:pPr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</a:t>
            </a:r>
            <a:r>
              <a:rPr lang="en-US" smtClean="0">
                <a:solidFill>
                  <a:srgbClr val="953735"/>
                </a:solidFill>
              </a:rPr>
              <a:t>: Đổi tên </a:t>
            </a:r>
            <a:r>
              <a:rPr lang="en-US">
                <a:solidFill>
                  <a:srgbClr val="953735"/>
                </a:solidFill>
              </a:rPr>
              <a:t>thành ‘Công nghệ 1’ </a:t>
            </a:r>
            <a:r>
              <a:rPr lang="en-US" smtClean="0">
                <a:solidFill>
                  <a:srgbClr val="953735"/>
                </a:solidFill>
              </a:rPr>
              <a:t>cho </a:t>
            </a:r>
            <a:r>
              <a:rPr lang="en-US">
                <a:solidFill>
                  <a:srgbClr val="953735"/>
                </a:solidFill>
              </a:rPr>
              <a:t>phòng </a:t>
            </a:r>
            <a:r>
              <a:rPr lang="en-US" smtClean="0">
                <a:solidFill>
                  <a:srgbClr val="953735"/>
                </a:solidFill>
              </a:rPr>
              <a:t>ban có mã là ‘PB001’</a:t>
            </a:r>
            <a:endParaRPr lang="en-US">
              <a:solidFill>
                <a:srgbClr val="953735"/>
              </a:solidFill>
            </a:endParaRPr>
          </a:p>
          <a:p>
            <a:pPr marL="909638" indent="-3175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UPDATE</a:t>
            </a:r>
            <a:r>
              <a:rPr lang="en-US" sz="2400">
                <a:solidFill>
                  <a:srgbClr val="008000"/>
                </a:solidFill>
              </a:rPr>
              <a:t> </a:t>
            </a:r>
            <a:r>
              <a:rPr lang="en-US" sz="2400" smtClean="0">
                <a:solidFill>
                  <a:srgbClr val="008000"/>
                </a:solidFill>
              </a:rPr>
              <a:t>phong_ban</a:t>
            </a:r>
            <a:br>
              <a:rPr lang="en-US" sz="2400" smtClean="0">
                <a:solidFill>
                  <a:srgbClr val="008000"/>
                </a:solidFill>
              </a:rPr>
            </a:br>
            <a:r>
              <a:rPr lang="en-US" sz="2400">
                <a:solidFill>
                  <a:srgbClr val="CC0066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SET</a:t>
            </a:r>
            <a:r>
              <a:rPr lang="en-US" sz="2400">
                <a:solidFill>
                  <a:srgbClr val="CC0066"/>
                </a:solidFill>
              </a:rPr>
              <a:t>  </a:t>
            </a:r>
            <a:r>
              <a:rPr lang="en-US" sz="2400" smtClean="0">
                <a:solidFill>
                  <a:srgbClr val="008000"/>
                </a:solidFill>
              </a:rPr>
              <a:t>Ten_PB </a:t>
            </a:r>
            <a:r>
              <a:rPr lang="en-US" sz="2400">
                <a:solidFill>
                  <a:srgbClr val="008000"/>
                </a:solidFill>
              </a:rPr>
              <a:t>= </a:t>
            </a:r>
            <a:r>
              <a:rPr lang="en-US" sz="2400">
                <a:solidFill>
                  <a:srgbClr val="CC0066"/>
                </a:solidFill>
              </a:rPr>
              <a:t>‘Công nghệ 1’ </a:t>
            </a:r>
            <a:r>
              <a:rPr lang="en-US" sz="2400" smtClean="0">
                <a:solidFill>
                  <a:srgbClr val="CC0066"/>
                </a:solidFill>
              </a:rPr>
              <a:t/>
            </a:r>
            <a:br>
              <a:rPr lang="en-US" sz="2400" smtClean="0">
                <a:solidFill>
                  <a:srgbClr val="CC0066"/>
                </a:solidFill>
              </a:rPr>
            </a:br>
            <a:r>
              <a:rPr lang="en-US" sz="2400" smtClean="0">
                <a:solidFill>
                  <a:srgbClr val="0000FF"/>
                </a:solidFill>
              </a:rPr>
              <a:t>WHERE </a:t>
            </a:r>
            <a:r>
              <a:rPr lang="en-US" sz="2400" smtClean="0">
                <a:solidFill>
                  <a:srgbClr val="008000"/>
                </a:solidFill>
              </a:rPr>
              <a:t>Ma_PB = </a:t>
            </a:r>
            <a:r>
              <a:rPr lang="en-US" sz="2400" smtClean="0">
                <a:solidFill>
                  <a:srgbClr val="CC0066"/>
                </a:solidFill>
              </a:rPr>
              <a:t>‘PB001’ ;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487362"/>
          </a:xfrm>
        </p:spPr>
        <p:txBody>
          <a:bodyPr/>
          <a:lstStyle/>
          <a:p>
            <a:r>
              <a:rPr lang="en-US"/>
              <a:t>Sử dụng truy vấn con trong </a:t>
            </a:r>
            <a:r>
              <a:rPr lang="en-US" smtClean="0"/>
              <a:t>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Ví dụ: Viết câu lệnh cập </a:t>
            </a:r>
            <a:r>
              <a:rPr lang="en-US" smtClean="0">
                <a:solidFill>
                  <a:srgbClr val="953735"/>
                </a:solidFill>
              </a:rPr>
              <a:t>nhật lương </a:t>
            </a:r>
            <a:r>
              <a:rPr lang="en-US">
                <a:solidFill>
                  <a:srgbClr val="953735"/>
                </a:solidFill>
              </a:rPr>
              <a:t>tăng lên 10% </a:t>
            </a:r>
            <a:r>
              <a:rPr lang="en-US" smtClean="0">
                <a:solidFill>
                  <a:srgbClr val="953735"/>
                </a:solidFill>
              </a:rPr>
              <a:t>cho các </a:t>
            </a:r>
            <a:r>
              <a:rPr lang="en-US">
                <a:solidFill>
                  <a:srgbClr val="953735"/>
                </a:solidFill>
              </a:rPr>
              <a:t>nhân viên </a:t>
            </a:r>
            <a:r>
              <a:rPr lang="en-US" smtClean="0">
                <a:solidFill>
                  <a:srgbClr val="953735"/>
                </a:solidFill>
              </a:rPr>
              <a:t>thuộc </a:t>
            </a:r>
            <a:r>
              <a:rPr lang="en-US">
                <a:solidFill>
                  <a:srgbClr val="953735"/>
                </a:solidFill>
              </a:rPr>
              <a:t>phòng ban </a:t>
            </a:r>
            <a:r>
              <a:rPr lang="en-US" smtClean="0">
                <a:solidFill>
                  <a:srgbClr val="953735"/>
                </a:solidFill>
              </a:rPr>
              <a:t>‘</a:t>
            </a:r>
            <a:r>
              <a:rPr lang="en-US">
                <a:solidFill>
                  <a:srgbClr val="953735"/>
                </a:solidFill>
              </a:rPr>
              <a:t>Thiết kế</a:t>
            </a:r>
            <a:r>
              <a:rPr lang="en-US" smtClean="0">
                <a:solidFill>
                  <a:srgbClr val="953735"/>
                </a:solidFill>
              </a:rPr>
              <a:t>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mtClean="0">
                <a:solidFill>
                  <a:srgbClr val="953735"/>
                </a:solidFill>
              </a:rPr>
              <a:t>Cách 1:</a:t>
            </a:r>
          </a:p>
          <a:p>
            <a:pPr marL="909638" indent="-3175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UPDATE</a:t>
            </a:r>
            <a:r>
              <a:rPr lang="en-US" sz="2400">
                <a:solidFill>
                  <a:srgbClr val="008000"/>
                </a:solidFill>
              </a:rPr>
              <a:t> </a:t>
            </a:r>
            <a:r>
              <a:rPr lang="en-US" sz="2400" smtClean="0">
                <a:solidFill>
                  <a:srgbClr val="008000"/>
                </a:solidFill>
              </a:rPr>
              <a:t>nhan_vien </a:t>
            </a:r>
            <a:r>
              <a:rPr lang="en-US" sz="2400">
                <a:solidFill>
                  <a:srgbClr val="CC0066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SET</a:t>
            </a:r>
            <a:r>
              <a:rPr lang="en-US" sz="2400">
                <a:solidFill>
                  <a:srgbClr val="CC0066"/>
                </a:solidFill>
              </a:rPr>
              <a:t>  </a:t>
            </a:r>
            <a:r>
              <a:rPr lang="en-US" sz="2400" smtClean="0">
                <a:solidFill>
                  <a:srgbClr val="008000"/>
                </a:solidFill>
              </a:rPr>
              <a:t>luong </a:t>
            </a:r>
            <a:r>
              <a:rPr lang="en-US" sz="2400">
                <a:solidFill>
                  <a:srgbClr val="008000"/>
                </a:solidFill>
              </a:rPr>
              <a:t>= </a:t>
            </a:r>
            <a:r>
              <a:rPr lang="en-US" sz="2400" smtClean="0">
                <a:solidFill>
                  <a:srgbClr val="CC0066"/>
                </a:solidFill>
              </a:rPr>
              <a:t>luong * </a:t>
            </a:r>
            <a:r>
              <a:rPr lang="en-US" sz="2400" smtClean="0">
                <a:solidFill>
                  <a:srgbClr val="CC0066"/>
                </a:solidFill>
              </a:rPr>
              <a:t>1.1</a:t>
            </a:r>
            <a:r>
              <a:rPr lang="en-US" sz="2400" smtClean="0">
                <a:solidFill>
                  <a:srgbClr val="CC0066"/>
                </a:solidFill>
              </a:rPr>
              <a:t/>
            </a:r>
            <a:br>
              <a:rPr lang="en-US" sz="2400" smtClean="0">
                <a:solidFill>
                  <a:srgbClr val="CC0066"/>
                </a:solidFill>
              </a:rPr>
            </a:br>
            <a:r>
              <a:rPr lang="en-US" sz="2400" smtClean="0">
                <a:solidFill>
                  <a:srgbClr val="0000FF"/>
                </a:solidFill>
              </a:rPr>
              <a:t>WHERE </a:t>
            </a:r>
            <a:r>
              <a:rPr lang="en-US" sz="2400" smtClean="0">
                <a:solidFill>
                  <a:srgbClr val="008000"/>
                </a:solidFill>
              </a:rPr>
              <a:t>phg </a:t>
            </a:r>
            <a:r>
              <a:rPr lang="en-US" sz="2400" smtClean="0"/>
              <a:t>= (</a:t>
            </a: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/>
              <a:t> </a:t>
            </a:r>
            <a:r>
              <a:rPr lang="en-US" sz="2400">
                <a:solidFill>
                  <a:srgbClr val="008000"/>
                </a:solidFill>
              </a:rPr>
              <a:t>Ma_PB</a:t>
            </a:r>
            <a:r>
              <a:rPr lang="en-US" sz="2400" smtClean="0"/>
              <a:t> </a:t>
            </a:r>
            <a:r>
              <a:rPr lang="en-US" sz="2400">
                <a:solidFill>
                  <a:srgbClr val="0000FF"/>
                </a:solidFill>
              </a:rPr>
              <a:t>FROM </a:t>
            </a:r>
            <a:r>
              <a:rPr lang="en-US" sz="2400" smtClean="0">
                <a:solidFill>
                  <a:srgbClr val="008000"/>
                </a:solidFill>
              </a:rPr>
              <a:t>phong_ban</a:t>
            </a:r>
            <a:br>
              <a:rPr lang="en-US" sz="2400" smtClean="0">
                <a:solidFill>
                  <a:srgbClr val="008000"/>
                </a:solidFill>
              </a:rPr>
            </a:b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en-US" sz="2400" smtClean="0">
                <a:solidFill>
                  <a:srgbClr val="0000FF"/>
                </a:solidFill>
              </a:rPr>
              <a:t>WHERE </a:t>
            </a:r>
            <a:r>
              <a:rPr lang="en-US" sz="2400">
                <a:solidFill>
                  <a:srgbClr val="008000"/>
                </a:solidFill>
              </a:rPr>
              <a:t>Ten_PB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>
                <a:solidFill>
                  <a:srgbClr val="CC0066"/>
                </a:solidFill>
              </a:rPr>
              <a:t>‘Thiet ke</a:t>
            </a:r>
            <a:r>
              <a:rPr lang="en-US" sz="2400" smtClean="0">
                <a:solidFill>
                  <a:srgbClr val="CC0066"/>
                </a:solidFill>
              </a:rPr>
              <a:t>’</a:t>
            </a:r>
            <a:r>
              <a:rPr lang="en-US" sz="2400" smtClean="0"/>
              <a:t>)</a:t>
            </a:r>
            <a:r>
              <a:rPr lang="en-US" sz="2400" smtClean="0">
                <a:solidFill>
                  <a:srgbClr val="CC0066"/>
                </a:solidFill>
              </a:rPr>
              <a:t> </a:t>
            </a:r>
            <a:r>
              <a:rPr lang="en-US" sz="2400" smtClean="0">
                <a:solidFill>
                  <a:srgbClr val="0000FF"/>
                </a:solidFill>
              </a:rPr>
              <a:t>;</a:t>
            </a:r>
            <a:endParaRPr lang="en-US" sz="2400">
              <a:solidFill>
                <a:srgbClr val="953735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>
                <a:solidFill>
                  <a:srgbClr val="953735"/>
                </a:solidFill>
              </a:rPr>
              <a:t>Cách </a:t>
            </a:r>
            <a:r>
              <a:rPr lang="en-US" sz="2400" smtClean="0">
                <a:solidFill>
                  <a:srgbClr val="953735"/>
                </a:solidFill>
              </a:rPr>
              <a:t>2:</a:t>
            </a:r>
            <a:endParaRPr lang="en-US" sz="2400">
              <a:solidFill>
                <a:srgbClr val="953735"/>
              </a:solidFill>
            </a:endParaRPr>
          </a:p>
          <a:p>
            <a:pPr marL="909638" indent="-3175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400">
                <a:solidFill>
                  <a:srgbClr val="0000FF"/>
                </a:solidFill>
              </a:rPr>
              <a:t>UPDATE</a:t>
            </a:r>
            <a:r>
              <a:rPr lang="en-US" sz="2400">
                <a:solidFill>
                  <a:srgbClr val="008000"/>
                </a:solidFill>
              </a:rPr>
              <a:t> </a:t>
            </a:r>
            <a:r>
              <a:rPr lang="en-US" sz="2400" smtClean="0">
                <a:solidFill>
                  <a:srgbClr val="008000"/>
                </a:solidFill>
              </a:rPr>
              <a:t>nhan_vien, phong_ban</a:t>
            </a:r>
            <a:br>
              <a:rPr lang="en-US" sz="2400" smtClean="0">
                <a:solidFill>
                  <a:srgbClr val="008000"/>
                </a:solidFill>
              </a:rPr>
            </a:br>
            <a:r>
              <a:rPr lang="en-US" sz="2400">
                <a:solidFill>
                  <a:srgbClr val="CC0066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SET</a:t>
            </a:r>
            <a:r>
              <a:rPr lang="en-US" sz="2400">
                <a:solidFill>
                  <a:srgbClr val="CC0066"/>
                </a:solidFill>
              </a:rPr>
              <a:t>  </a:t>
            </a:r>
            <a:r>
              <a:rPr lang="en-US" sz="2400">
                <a:solidFill>
                  <a:srgbClr val="008000"/>
                </a:solidFill>
              </a:rPr>
              <a:t>luong = </a:t>
            </a:r>
            <a:r>
              <a:rPr lang="en-US" sz="2400">
                <a:solidFill>
                  <a:srgbClr val="CC0066"/>
                </a:solidFill>
              </a:rPr>
              <a:t>luong * 1.1 </a:t>
            </a:r>
            <a:br>
              <a:rPr lang="en-US" sz="2400">
                <a:solidFill>
                  <a:srgbClr val="CC0066"/>
                </a:solidFill>
              </a:rPr>
            </a:br>
            <a:r>
              <a:rPr lang="en-US" sz="2400">
                <a:solidFill>
                  <a:srgbClr val="0000FF"/>
                </a:solidFill>
              </a:rPr>
              <a:t>WHERE </a:t>
            </a:r>
            <a:r>
              <a:rPr lang="en-US" sz="2400">
                <a:solidFill>
                  <a:srgbClr val="008000"/>
                </a:solidFill>
              </a:rPr>
              <a:t>nhan_vien </a:t>
            </a:r>
            <a:r>
              <a:rPr lang="en-US" sz="2400" smtClean="0">
                <a:solidFill>
                  <a:srgbClr val="008000"/>
                </a:solidFill>
              </a:rPr>
              <a:t>.phg </a:t>
            </a:r>
            <a:r>
              <a:rPr lang="en-US" sz="2400"/>
              <a:t>= </a:t>
            </a:r>
            <a:r>
              <a:rPr lang="en-US" sz="2400">
                <a:solidFill>
                  <a:srgbClr val="008000"/>
                </a:solidFill>
              </a:rPr>
              <a:t>phong_ban </a:t>
            </a:r>
            <a:r>
              <a:rPr lang="en-US" sz="2400" smtClean="0">
                <a:solidFill>
                  <a:srgbClr val="008000"/>
                </a:solidFill>
              </a:rPr>
              <a:t>.Ma_PB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AND </a:t>
            </a:r>
            <a:r>
              <a:rPr lang="en-US" sz="2400">
                <a:solidFill>
                  <a:srgbClr val="008000"/>
                </a:solidFill>
              </a:rPr>
              <a:t>Ten_PB</a:t>
            </a:r>
            <a:r>
              <a:rPr lang="en-US" sz="2400"/>
              <a:t> </a:t>
            </a:r>
            <a:r>
              <a:rPr lang="en-US" sz="2400" smtClean="0"/>
              <a:t>=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CC0066"/>
                </a:solidFill>
              </a:rPr>
              <a:t>‘Thiet ke</a:t>
            </a:r>
            <a:r>
              <a:rPr lang="en-US" sz="2400" smtClean="0">
                <a:solidFill>
                  <a:srgbClr val="CC0066"/>
                </a:solidFill>
              </a:rPr>
              <a:t>’ </a:t>
            </a:r>
            <a:r>
              <a:rPr lang="en-US" sz="24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smtClean="0"/>
              <a:t>hỏi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Cập nhật lại lương cho các nhân viên có tham gia vào dự án có mã ‘DA001’ </a:t>
            </a:r>
            <a:r>
              <a:rPr lang="en-US" smtClean="0">
                <a:solidFill>
                  <a:srgbClr val="953735"/>
                </a:solidFill>
              </a:rPr>
              <a:t>tăng thêm </a:t>
            </a:r>
            <a:r>
              <a:rPr lang="en-US">
                <a:solidFill>
                  <a:srgbClr val="953735"/>
                </a:solidFill>
              </a:rPr>
              <a:t>50$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Cập nhật lại cột mã trưởng phòng cho Phòng ban có tên “San xuat 2” với giá trị mới là mã nhân viên có tên “Le Hoang”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¤"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thúc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 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 sz="2800" dirty="0" err="1">
                <a:solidFill>
                  <a:srgbClr val="000000"/>
                </a:solidFill>
                <a:ea typeface="Lucida Grande"/>
              </a:rPr>
              <a:t>Tạo 1 bảng mới từ 1 câu truy vấn</a:t>
            </a:r>
            <a:endParaRPr lang="en-US" sz="2800" dirty="0">
              <a:solidFill>
                <a:srgbClr val="000000"/>
              </a:solidFill>
              <a:ea typeface="Lucida Grande"/>
            </a:endParaRPr>
          </a:p>
          <a:p>
            <a:pPr marL="796925" lvl="1" indent="-339725">
              <a:spcBef>
                <a:spcPts val="1200"/>
              </a:spcBef>
            </a:pPr>
            <a:r>
              <a:rPr lang="en-US" sz="2800">
                <a:solidFill>
                  <a:srgbClr val="000000"/>
                </a:solidFill>
                <a:ea typeface="Lucida Grande"/>
              </a:rPr>
              <a:t>Thêm 1 dòng dữ liệu vào bảng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ea typeface="Lucida Grande"/>
              </a:rPr>
              <a:t>Thay đổi dữ liệu trong bảng</a:t>
            </a:r>
          </a:p>
          <a:p>
            <a:pPr marL="796925" lvl="1" indent="-339725"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ea typeface="Lucida Grande"/>
              </a:rPr>
              <a:t>Xoá </a:t>
            </a:r>
            <a:r>
              <a:rPr lang="en-US" sz="2800">
                <a:solidFill>
                  <a:srgbClr val="000000"/>
                </a:solidFill>
                <a:ea typeface="Lucida Grande"/>
              </a:rPr>
              <a:t>các </a:t>
            </a:r>
            <a:r>
              <a:rPr lang="en-US" sz="2800" smtClean="0">
                <a:solidFill>
                  <a:srgbClr val="000000"/>
                </a:solidFill>
                <a:ea typeface="Lucida Grande"/>
              </a:rPr>
              <a:t>dòng</a:t>
            </a:r>
            <a:endParaRPr lang="en-US" sz="2800" dirty="0">
              <a:solidFill>
                <a:srgbClr val="000000"/>
              </a:solidFill>
              <a:ea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xoá </a:t>
            </a:r>
            <a:r>
              <a:rPr lang="en-US">
                <a:solidFill>
                  <a:srgbClr val="FF6600"/>
                </a:solidFill>
              </a:rPr>
              <a:t>hàng đã tồn tại </a:t>
            </a:r>
            <a:r>
              <a:rPr lang="en-US" smtClean="0">
                <a:solidFill>
                  <a:srgbClr val="FF6600"/>
                </a:solidFill>
              </a:rPr>
              <a:t/>
            </a:r>
            <a:br>
              <a:rPr lang="en-US" smtClean="0">
                <a:solidFill>
                  <a:srgbClr val="FF6600"/>
                </a:solidFill>
              </a:rPr>
            </a:br>
            <a:r>
              <a:rPr lang="en-US" smtClean="0">
                <a:solidFill>
                  <a:srgbClr val="FF6600"/>
                </a:solidFill>
              </a:rPr>
              <a:t>trong </a:t>
            </a:r>
            <a:r>
              <a:rPr lang="en-US">
                <a:solidFill>
                  <a:srgbClr val="FF6600"/>
                </a:solidFill>
              </a:rPr>
              <a:t>bảng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Cú pháp</a:t>
            </a:r>
            <a:r>
              <a:rPr lang="en-US" smtClean="0">
                <a:solidFill>
                  <a:srgbClr val="953735"/>
                </a:solidFill>
              </a:rPr>
              <a:t>:</a:t>
            </a:r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DELETE  FROM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rgbClr val="008000"/>
                </a:solidFill>
              </a:rPr>
              <a:t>table_name</a:t>
            </a:r>
            <a:endParaRPr lang="en-US"/>
          </a:p>
          <a:p>
            <a:pPr marL="909638" indent="-3175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</a:rPr>
              <a:t>WHERE </a:t>
            </a:r>
            <a:r>
              <a:rPr lang="en-US">
                <a:solidFill>
                  <a:srgbClr val="CC0066"/>
                </a:solidFill>
              </a:rPr>
              <a:t>&lt;điều kiện&gt;</a:t>
            </a:r>
            <a:r>
              <a:rPr lang="en-US"/>
              <a:t>] </a:t>
            </a:r>
            <a:r>
              <a:rPr lang="en-US">
                <a:solidFill>
                  <a:srgbClr val="0000FF"/>
                </a:solidFill>
              </a:rPr>
              <a:t>;</a:t>
            </a:r>
            <a:endParaRPr lang="en-US"/>
          </a:p>
          <a:p>
            <a:pPr>
              <a:lnSpc>
                <a:spcPct val="120000"/>
              </a:lnSpc>
              <a:buBlip>
                <a:blip r:embed="rId3"/>
              </a:buBlip>
            </a:pPr>
            <a:endParaRPr lang="en-US">
              <a:solidFill>
                <a:srgbClr val="953735"/>
              </a:solidFill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 smtClean="0">
                <a:solidFill>
                  <a:srgbClr val="953735"/>
                </a:solidFill>
              </a:rPr>
              <a:t>Ví </a:t>
            </a:r>
            <a:r>
              <a:rPr lang="en-US">
                <a:solidFill>
                  <a:srgbClr val="953735"/>
                </a:solidFill>
              </a:rPr>
              <a:t>dụ:  Xoá </a:t>
            </a:r>
            <a:r>
              <a:rPr lang="en-US" smtClean="0">
                <a:solidFill>
                  <a:srgbClr val="953735"/>
                </a:solidFill>
              </a:rPr>
              <a:t>Phòng Ban có mã phòng ‘PB007’</a:t>
            </a:r>
          </a:p>
          <a:p>
            <a:pPr marL="909638" indent="-3175">
              <a:lnSpc>
                <a:spcPct val="120000"/>
              </a:lnSpc>
              <a:spcBef>
                <a:spcPts val="1200"/>
              </a:spcBef>
              <a:buFontTx/>
              <a:buNone/>
            </a:pPr>
            <a:r>
              <a:rPr lang="en-US">
                <a:solidFill>
                  <a:srgbClr val="0000FF"/>
                </a:solidFill>
              </a:rPr>
              <a:t>DELETE  FROM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phong_ban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WHERE </a:t>
            </a:r>
            <a:r>
              <a:rPr lang="en-US" smtClean="0">
                <a:solidFill>
                  <a:srgbClr val="008000"/>
                </a:solidFill>
              </a:rPr>
              <a:t>Ma_pb </a:t>
            </a:r>
            <a:r>
              <a:rPr lang="en-US" smtClean="0">
                <a:solidFill>
                  <a:srgbClr val="CC0066"/>
                </a:solidFill>
              </a:rPr>
              <a:t>= ‘PB007’</a:t>
            </a:r>
            <a:r>
              <a:rPr lang="en-US" smtClean="0"/>
              <a:t> </a:t>
            </a:r>
            <a:r>
              <a:rPr lang="en-US">
                <a:solidFill>
                  <a:srgbClr val="0000FF"/>
                </a:solidFill>
              </a:rPr>
              <a:t>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smtClean="0"/>
              <a:t>HỎI thực hành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Xoá các dự án có ngày bắt đầu </a:t>
            </a:r>
            <a:r>
              <a:rPr lang="en-US" smtClean="0">
                <a:solidFill>
                  <a:srgbClr val="953735"/>
                </a:solidFill>
              </a:rPr>
              <a:t>sau </a:t>
            </a:r>
            <a:r>
              <a:rPr lang="en-US">
                <a:solidFill>
                  <a:srgbClr val="953735"/>
                </a:solidFill>
              </a:rPr>
              <a:t>ngày </a:t>
            </a:r>
            <a:r>
              <a:rPr lang="fr-FR">
                <a:solidFill>
                  <a:srgbClr val="953735"/>
                </a:solidFill>
              </a:rPr>
              <a:t>’</a:t>
            </a:r>
            <a:r>
              <a:rPr lang="en-US">
                <a:solidFill>
                  <a:srgbClr val="953735"/>
                </a:solidFill>
              </a:rPr>
              <a:t>31/12/2010’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Xoá các Phòng ban không có nhân viên nào</a:t>
            </a:r>
          </a:p>
          <a:p>
            <a:pPr>
              <a:lnSpc>
                <a:spcPct val="120000"/>
              </a:lnSpc>
              <a:buBlip>
                <a:blip r:embed="rId3"/>
              </a:buBlip>
            </a:pPr>
            <a:endParaRPr lang="en-US">
              <a:solidFill>
                <a:srgbClr val="953735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324600" cy="5257800"/>
          </a:xfrm>
        </p:spPr>
        <p:txBody>
          <a:bodyPr>
            <a:normAutofit/>
          </a:bodyPr>
          <a:lstStyle/>
          <a:p>
            <a:pPr marL="463550" indent="-463550">
              <a:lnSpc>
                <a:spcPct val="120000"/>
              </a:lnSpc>
              <a:spcBef>
                <a:spcPts val="1800"/>
              </a:spcBef>
            </a:pPr>
            <a:r>
              <a:rPr lang="en-US"/>
              <a:t>Ngôn ngữ thao tác dữ liệu (DML – Data Manipulation Language) gồm các truy vấn cho phép thêm, sửa, xóa </a:t>
            </a:r>
            <a:r>
              <a:rPr lang="vi-VN"/>
              <a:t> </a:t>
            </a:r>
            <a:r>
              <a:rPr lang="en-US"/>
              <a:t>dữ liệu trong các bảng</a:t>
            </a:r>
          </a:p>
          <a:p>
            <a:pPr marL="463550" indent="-463550">
              <a:lnSpc>
                <a:spcPct val="120000"/>
              </a:lnSpc>
              <a:spcBef>
                <a:spcPts val="1800"/>
              </a:spcBef>
            </a:pPr>
            <a:r>
              <a:rPr lang="en-US"/>
              <a:t>Mệnh đề SELECT INTO giúp tạo ra 1 bảng mới từ một câu truy vấn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120000"/>
              </a:lnSpc>
              <a:spcBef>
                <a:spcPts val="1800"/>
              </a:spcBef>
            </a:pPr>
            <a:r>
              <a:rPr lang="en-US"/>
              <a:t>Để thêm bản ghi vào bảng dùng câu lệnh INSERT</a:t>
            </a:r>
          </a:p>
          <a:p>
            <a:pPr marL="463550" indent="-463550">
              <a:lnSpc>
                <a:spcPct val="120000"/>
              </a:lnSpc>
              <a:spcBef>
                <a:spcPts val="1800"/>
              </a:spcBef>
            </a:pPr>
            <a:r>
              <a:rPr lang="en-US"/>
              <a:t>Để chỉnh sửa các bản ghi đã tồn tại trong bảng dùng câu lệnh UPDATE</a:t>
            </a:r>
          </a:p>
          <a:p>
            <a:pPr marL="463550" indent="-463550">
              <a:lnSpc>
                <a:spcPct val="120000"/>
              </a:lnSpc>
              <a:spcBef>
                <a:spcPts val="1800"/>
              </a:spcBef>
            </a:pPr>
            <a:r>
              <a:rPr lang="en-US"/>
              <a:t>Để xoá các bản ghi trong bảng dùng câu lệnh DELETE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130000"/>
              </a:lnSpc>
              <a:buBlip>
                <a:blip r:embed="rId3"/>
              </a:buBlip>
            </a:pPr>
            <a:r>
              <a:rPr lang="en-US">
                <a:solidFill>
                  <a:srgbClr val="953735"/>
                </a:solidFill>
              </a:rPr>
              <a:t>Sử dụng cơ sở dữ liệu quản lý nhân viên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6600"/>
                </a:solidFill>
                <a:latin typeface="Segoe UI" pitchFamily="34" charset="0"/>
                <a:cs typeface="Segoe UI" pitchFamily="34" charset="0"/>
              </a:rPr>
              <a:t>TẠO MỘT BẢNG MỚI </a:t>
            </a:r>
            <a:r>
              <a:rPr lang="en-US" smtClean="0">
                <a:solidFill>
                  <a:srgbClr val="FF6600"/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n-US" smtClean="0">
                <a:solidFill>
                  <a:srgbClr val="FF66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mtClean="0">
                <a:solidFill>
                  <a:srgbClr val="FF6600"/>
                </a:solidFill>
                <a:latin typeface="Segoe UI" pitchFamily="34" charset="0"/>
                <a:cs typeface="Segoe UI" pitchFamily="34" charset="0"/>
              </a:rPr>
              <a:t>TỪ </a:t>
            </a:r>
            <a:r>
              <a:rPr lang="en-US">
                <a:solidFill>
                  <a:srgbClr val="FF6600"/>
                </a:solidFill>
                <a:latin typeface="Segoe UI" pitchFamily="34" charset="0"/>
                <a:cs typeface="Segoe UI" pitchFamily="34" charset="0"/>
              </a:rPr>
              <a:t>MỘT CÂU TRUY VẤN</a:t>
            </a:r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4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4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tạo bảng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57800"/>
          </a:xfrm>
        </p:spPr>
        <p:txBody>
          <a:bodyPr/>
          <a:lstStyle/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 smtClean="0">
                <a:solidFill>
                  <a:srgbClr val="953735"/>
                </a:solidFill>
              </a:rPr>
              <a:t>Thực hiện </a:t>
            </a:r>
            <a:r>
              <a:rPr lang="en-US">
                <a:solidFill>
                  <a:srgbClr val="953735"/>
                </a:solidFill>
              </a:rPr>
              <a:t>tạo 1 bảng mới từ câu truy vấn</a:t>
            </a:r>
          </a:p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Dữ liệu tương ứng sẽ được sao chép qua bảng mới</a:t>
            </a:r>
          </a:p>
          <a:p>
            <a:pPr>
              <a:lnSpc>
                <a:spcPct val="11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Cú pháp</a:t>
            </a:r>
            <a:r>
              <a:rPr lang="en-US" smtClean="0">
                <a:solidFill>
                  <a:srgbClr val="953735"/>
                </a:solidFill>
              </a:rPr>
              <a:t>:</a:t>
            </a:r>
          </a:p>
          <a:p>
            <a:pPr marL="347663" indent="0">
              <a:buNone/>
            </a:pPr>
            <a:r>
              <a:rPr lang="en-US" smtClean="0">
                <a:solidFill>
                  <a:srgbClr val="FF0000"/>
                </a:solidFill>
              </a:rPr>
              <a:t>SQL Server:</a:t>
            </a:r>
            <a:endParaRPr lang="en-US">
              <a:solidFill>
                <a:srgbClr val="FF0000"/>
              </a:solidFill>
            </a:endParaRPr>
          </a:p>
          <a:p>
            <a:pPr indent="-3175">
              <a:buFontTx/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8000"/>
                </a:solidFill>
              </a:rPr>
              <a:t>column1</a:t>
            </a:r>
            <a:r>
              <a:rPr lang="en-US">
                <a:solidFill>
                  <a:srgbClr val="008000"/>
                </a:solidFill>
              </a:rPr>
              <a:t>, </a:t>
            </a:r>
            <a:r>
              <a:rPr lang="en-US" smtClean="0">
                <a:solidFill>
                  <a:srgbClr val="008000"/>
                </a:solidFill>
              </a:rPr>
              <a:t>column2</a:t>
            </a:r>
            <a:r>
              <a:rPr lang="en-US">
                <a:solidFill>
                  <a:srgbClr val="008000"/>
                </a:solidFill>
              </a:rPr>
              <a:t>, … </a:t>
            </a:r>
            <a:r>
              <a:rPr lang="en-US" smtClean="0">
                <a:solidFill>
                  <a:srgbClr val="FF0000"/>
                </a:solidFill>
              </a:rPr>
              <a:t>INTO</a:t>
            </a:r>
            <a:r>
              <a:rPr lang="en-US" smtClean="0">
                <a:solidFill>
                  <a:srgbClr val="008000"/>
                </a:solidFill>
              </a:rPr>
              <a:t> new_table</a:t>
            </a:r>
            <a:endParaRPr lang="en-US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CC0066"/>
                </a:solidFill>
              </a:rPr>
              <a:t>		</a:t>
            </a:r>
            <a:r>
              <a:rPr lang="en-US" smtClean="0">
                <a:solidFill>
                  <a:srgbClr val="0000FF"/>
                </a:solidFill>
              </a:rPr>
              <a:t>FROM …</a:t>
            </a:r>
          </a:p>
          <a:p>
            <a:pPr marL="347663" indent="0">
              <a:buNone/>
            </a:pPr>
            <a:r>
              <a:rPr lang="en-US" smtClean="0">
                <a:solidFill>
                  <a:srgbClr val="FF0000"/>
                </a:solidFill>
              </a:rPr>
              <a:t>MySQL :</a:t>
            </a:r>
            <a:endParaRPr lang="en-US">
              <a:solidFill>
                <a:srgbClr val="FF0000"/>
              </a:solidFill>
            </a:endParaRPr>
          </a:p>
          <a:p>
            <a:pPr indent="-3175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CREATE TABLE </a:t>
            </a:r>
            <a:r>
              <a:rPr lang="en-US">
                <a:solidFill>
                  <a:srgbClr val="008000"/>
                </a:solidFill>
              </a:rPr>
              <a:t>new_table</a:t>
            </a:r>
            <a:endParaRPr lang="en-US" smtClean="0">
              <a:solidFill>
                <a:srgbClr val="0000FF"/>
              </a:solidFill>
            </a:endParaRPr>
          </a:p>
          <a:p>
            <a:pPr indent="-3175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>
                <a:solidFill>
                  <a:srgbClr val="CC0066"/>
                </a:solidFill>
              </a:rPr>
              <a:t>  </a:t>
            </a:r>
            <a:r>
              <a:rPr lang="en-US">
                <a:solidFill>
                  <a:srgbClr val="008000"/>
                </a:solidFill>
              </a:rPr>
              <a:t>column1, column2, … </a:t>
            </a:r>
            <a:endParaRPr lang="en-US" smtClean="0">
              <a:solidFill>
                <a:srgbClr val="008000"/>
              </a:solidFill>
            </a:endParaRPr>
          </a:p>
          <a:p>
            <a:pPr indent="-3175">
              <a:buFontTx/>
              <a:buNone/>
            </a:pP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FROM </a:t>
            </a:r>
            <a:r>
              <a:rPr lang="en-US" smtClean="0">
                <a:solidFill>
                  <a:srgbClr val="0000FF"/>
                </a:solidFill>
              </a:rPr>
              <a:t>… ;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Viết câu lệnh tạo 1 bảng mới có tên NHAN_VIEN_test, sao chép toàn bộ dữ liệu từ bảng NHAN_VIEN qua bảng </a:t>
            </a:r>
            <a:r>
              <a:rPr lang="en-US" smtClean="0">
                <a:solidFill>
                  <a:srgbClr val="953735"/>
                </a:solidFill>
              </a:rPr>
              <a:t>mới</a:t>
            </a:r>
          </a:p>
          <a:p>
            <a:pPr marL="347663" indent="0">
              <a:lnSpc>
                <a:spcPct val="16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SQL Server:</a:t>
            </a:r>
          </a:p>
          <a:p>
            <a:pPr marL="909638" indent="4763">
              <a:lnSpc>
                <a:spcPct val="11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8000"/>
                </a:solidFill>
              </a:rPr>
              <a:t>*  </a:t>
            </a:r>
            <a:r>
              <a:rPr lang="en-US" smtClean="0">
                <a:solidFill>
                  <a:srgbClr val="FF0000"/>
                </a:solidFill>
              </a:rPr>
              <a:t>INTO</a:t>
            </a:r>
            <a:r>
              <a:rPr lang="en-US" smtClean="0">
                <a:solidFill>
                  <a:srgbClr val="008000"/>
                </a:solidFill>
              </a:rPr>
              <a:t> nhan_vien_test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FROM </a:t>
            </a:r>
            <a:r>
              <a:rPr lang="en-US">
                <a:solidFill>
                  <a:srgbClr val="008000"/>
                </a:solidFill>
              </a:rPr>
              <a:t>nhan_vien</a:t>
            </a:r>
          </a:p>
          <a:p>
            <a:pPr marL="347663" indent="0">
              <a:lnSpc>
                <a:spcPct val="16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MySQL :</a:t>
            </a:r>
          </a:p>
          <a:p>
            <a:pPr marL="909638" indent="-3175">
              <a:lnSpc>
                <a:spcPct val="110000"/>
              </a:lnSpc>
              <a:buFontTx/>
              <a:buNone/>
            </a:pPr>
            <a:r>
              <a:rPr lang="en-US">
                <a:solidFill>
                  <a:srgbClr val="0000FF"/>
                </a:solidFill>
              </a:rPr>
              <a:t>CREATE TABLE </a:t>
            </a:r>
            <a:r>
              <a:rPr lang="en-US" smtClean="0">
                <a:solidFill>
                  <a:srgbClr val="008000"/>
                </a:solidFill>
              </a:rPr>
              <a:t>nhan_vien_test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>
                <a:solidFill>
                  <a:srgbClr val="CC0066"/>
                </a:solidFill>
              </a:rPr>
              <a:t>  </a:t>
            </a:r>
            <a:r>
              <a:rPr lang="en-US" smtClean="0">
                <a:solidFill>
                  <a:srgbClr val="008000"/>
                </a:solidFill>
              </a:rPr>
              <a:t>*</a:t>
            </a:r>
            <a:br>
              <a:rPr lang="en-US" smtClean="0">
                <a:solidFill>
                  <a:srgbClr val="008000"/>
                </a:solidFill>
              </a:rPr>
            </a:br>
            <a:r>
              <a:rPr lang="en-US">
                <a:solidFill>
                  <a:srgbClr val="CC0066"/>
                </a:solidFill>
              </a:rPr>
              <a:t>	</a:t>
            </a:r>
            <a:r>
              <a:rPr lang="en-US">
                <a:solidFill>
                  <a:srgbClr val="0000FF"/>
                </a:solidFill>
              </a:rPr>
              <a:t>FROM </a:t>
            </a:r>
            <a:r>
              <a:rPr lang="en-US" smtClean="0">
                <a:solidFill>
                  <a:srgbClr val="008000"/>
                </a:solidFill>
              </a:rPr>
              <a:t>nhan_vien;</a:t>
            </a:r>
            <a:endParaRPr lang="en-US">
              <a:solidFill>
                <a:srgbClr val="95373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smtClean="0"/>
              <a:t>hỏi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Viết câu lệnh tạo ra 1 bảng mới có tên DUAN_2016 lấy dữ liệu từ bảng DUAN có ngày bắt đầu và ngày kết thúc trong năm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thao tác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Ngôn ngữ thao tác dữ liệu (DML – Data Manipulation Language) gồm các truy vấn cho phép thêm, sửa, xóa </a:t>
            </a:r>
            <a:r>
              <a:rPr lang="vi-VN">
                <a:solidFill>
                  <a:srgbClr val="953735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dữ liệu trong các bảng</a:t>
            </a:r>
          </a:p>
          <a:p>
            <a:pPr>
              <a:lnSpc>
                <a:spcPct val="130000"/>
              </a:lnSpc>
              <a:buBlip>
                <a:blip r:embed="rId2"/>
              </a:buBlip>
            </a:pPr>
            <a:r>
              <a:rPr lang="en-US">
                <a:solidFill>
                  <a:srgbClr val="953735"/>
                </a:solidFill>
              </a:rPr>
              <a:t>Bao gồm các truy vấn bắt đầu bằng từ khóa:</a:t>
            </a:r>
          </a:p>
          <a:p>
            <a:pPr marL="857250" lvl="1" indent="-40005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800">
                <a:solidFill>
                  <a:srgbClr val="0000FF"/>
                </a:solidFill>
              </a:rPr>
              <a:t>INSERT INTO </a:t>
            </a:r>
            <a:r>
              <a:rPr lang="en-US"/>
              <a:t>- thêm dữ liệu mới vào bảng</a:t>
            </a:r>
          </a:p>
          <a:p>
            <a:pPr marL="857250" lvl="1" indent="-40005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800" smtClean="0">
                <a:solidFill>
                  <a:srgbClr val="0000FF"/>
                </a:solidFill>
              </a:rPr>
              <a:t>UPDATE </a:t>
            </a:r>
            <a:r>
              <a:rPr lang="en-US"/>
              <a:t>- cập nhật/sửa đổi dữ liệu trong bảng</a:t>
            </a:r>
          </a:p>
          <a:p>
            <a:pPr marL="857250" lvl="1" indent="-400050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800">
                <a:solidFill>
                  <a:srgbClr val="0000FF"/>
                </a:solidFill>
              </a:rPr>
              <a:t>DELETE </a:t>
            </a:r>
            <a:r>
              <a:rPr lang="en-US"/>
              <a:t>- xóa dữ liệu trong </a:t>
            </a:r>
            <a:r>
              <a:rPr lang="en-US" smtClean="0"/>
              <a:t>bảng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thêm </a:t>
            </a:r>
            <a:r>
              <a:rPr lang="en-US">
                <a:solidFill>
                  <a:srgbClr val="FF6600"/>
                </a:solidFill>
              </a:rPr>
              <a:t>dòng dữ </a:t>
            </a:r>
            <a:r>
              <a:rPr lang="en-US" smtClean="0">
                <a:solidFill>
                  <a:srgbClr val="FF6600"/>
                </a:solidFill>
              </a:rPr>
              <a:t>liệu MỚI</a:t>
            </a:r>
            <a:br>
              <a:rPr lang="en-US" smtClean="0">
                <a:solidFill>
                  <a:srgbClr val="FF6600"/>
                </a:solidFill>
              </a:rPr>
            </a:br>
            <a:r>
              <a:rPr lang="en-US" smtClean="0">
                <a:solidFill>
                  <a:srgbClr val="FF6600"/>
                </a:solidFill>
              </a:rPr>
              <a:t>vào </a:t>
            </a:r>
            <a:r>
              <a:rPr lang="en-US">
                <a:solidFill>
                  <a:srgbClr val="FF6600"/>
                </a:solidFill>
              </a:rPr>
              <a:t>bảng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722</Words>
  <Application>Microsoft Office PowerPoint</Application>
  <PresentationFormat>On-screen Show (4:3)</PresentationFormat>
  <Paragraphs>140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PGothic</vt:lpstr>
      <vt:lpstr>Arial</vt:lpstr>
      <vt:lpstr>Calibri</vt:lpstr>
      <vt:lpstr>Courier New</vt:lpstr>
      <vt:lpstr>Lucida Grande</vt:lpstr>
      <vt:lpstr>Roboto</vt:lpstr>
      <vt:lpstr>Roboto Lt</vt:lpstr>
      <vt:lpstr>Segoe UI</vt:lpstr>
      <vt:lpstr>Wingdings</vt:lpstr>
      <vt:lpstr>Custom Design</vt:lpstr>
      <vt:lpstr>1_Custom Design</vt:lpstr>
      <vt:lpstr>CƠ SỞ DỮ LIỆU</vt:lpstr>
      <vt:lpstr>Mục tiêu</vt:lpstr>
      <vt:lpstr>CASE STUDY</vt:lpstr>
      <vt:lpstr>TẠO MỘT BẢNG MỚI  TỪ MỘT CÂU TRUY VẤN</vt:lpstr>
      <vt:lpstr>Truy vấn tạo bảng</vt:lpstr>
      <vt:lpstr>Ví dụ</vt:lpstr>
      <vt:lpstr>Câu hỏi thực hành</vt:lpstr>
      <vt:lpstr>NGôn ngữ thao tác dữ liệu</vt:lpstr>
      <vt:lpstr>thêm dòng dữ liệu MỚI vào bảng</vt:lpstr>
      <vt:lpstr>Câu lệnh insert</vt:lpstr>
      <vt:lpstr>Ví dụ Câu lệnh insert</vt:lpstr>
      <vt:lpstr>Ví dụ Câu lệnh insert</vt:lpstr>
      <vt:lpstr>Thêm dữ liệu vào bảng từ truy vấn</vt:lpstr>
      <vt:lpstr>Câu hỏi thực hành</vt:lpstr>
      <vt:lpstr>CƠ SỞ DỮ LIỆU</vt:lpstr>
      <vt:lpstr>thay đổi dữ liệu đã có  trong bảng</vt:lpstr>
      <vt:lpstr>Câu lệnh update</vt:lpstr>
      <vt:lpstr>Sử dụng truy vấn con trong update</vt:lpstr>
      <vt:lpstr>Câu hỏi thực hành</vt:lpstr>
      <vt:lpstr>xoá hàng đã tồn tại  trong bảng</vt:lpstr>
      <vt:lpstr>Câu lệnh delete</vt:lpstr>
      <vt:lpstr>CÂU HỎI thực hành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Do_Quyen</cp:lastModifiedBy>
  <cp:revision>1485</cp:revision>
  <dcterms:created xsi:type="dcterms:W3CDTF">2013-04-23T08:05:33Z</dcterms:created>
  <dcterms:modified xsi:type="dcterms:W3CDTF">2022-08-05T03:47:26Z</dcterms:modified>
</cp:coreProperties>
</file>