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637" r:id="rId3"/>
    <p:sldId id="639" r:id="rId4"/>
    <p:sldId id="642" r:id="rId5"/>
    <p:sldId id="643" r:id="rId6"/>
    <p:sldId id="641" r:id="rId7"/>
    <p:sldId id="644" r:id="rId8"/>
    <p:sldId id="645" r:id="rId9"/>
    <p:sldId id="646" r:id="rId10"/>
    <p:sldId id="647" r:id="rId11"/>
    <p:sldId id="648" r:id="rId12"/>
    <p:sldId id="649" r:id="rId13"/>
    <p:sldId id="650" r:id="rId14"/>
    <p:sldId id="665" r:id="rId15"/>
    <p:sldId id="652" r:id="rId16"/>
    <p:sldId id="666" r:id="rId17"/>
    <p:sldId id="664" r:id="rId18"/>
    <p:sldId id="656" r:id="rId19"/>
    <p:sldId id="657" r:id="rId20"/>
    <p:sldId id="658" r:id="rId21"/>
    <p:sldId id="659" r:id="rId22"/>
    <p:sldId id="660" r:id="rId23"/>
    <p:sldId id="661" r:id="rId24"/>
    <p:sldId id="667" r:id="rId25"/>
    <p:sldId id="669" r:id="rId26"/>
    <p:sldId id="668" r:id="rId27"/>
    <p:sldId id="670" r:id="rId28"/>
    <p:sldId id="672" r:id="rId29"/>
    <p:sldId id="673" r:id="rId30"/>
    <p:sldId id="674" r:id="rId31"/>
    <p:sldId id="677" r:id="rId32"/>
    <p:sldId id="675" r:id="rId33"/>
    <p:sldId id="486" r:id="rId34"/>
    <p:sldId id="662" r:id="rId35"/>
    <p:sldId id="62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A33"/>
    <a:srgbClr val="FF3300"/>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54" autoAdjust="0"/>
  </p:normalViewPr>
  <p:slideViewPr>
    <p:cSldViewPr>
      <p:cViewPr>
        <p:scale>
          <a:sx n="78" d="100"/>
          <a:sy n="78" d="100"/>
        </p:scale>
        <p:origin x="-1062" y="64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8/13/2020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50449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30</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32</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35</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Đối với bảng mà khi truy vấn mà cần sử dụng câu lệnh WHERE, JOIN với ON hay các câu lệnh so sánh có điều kiện thường xuyên trên một cột nào đó, nên tạo index ở những cột này để truy vấn nhanh hơn</a:t>
            </a:r>
          </a:p>
          <a:p>
            <a:r>
              <a:rPr lang="en-US" sz="1200" kern="1200">
                <a:solidFill>
                  <a:schemeClr val="tx1"/>
                </a:solidFill>
                <a:effectLst/>
                <a:latin typeface="+mn-lt"/>
                <a:ea typeface="+mn-ea"/>
                <a:cs typeface="+mn-cs"/>
              </a:rPr>
              <a:t>Bản chất của Index là tạo một bảng ánh xạ dữ liệu đến bảng có cột được Index, bảng ánh xạ này đã được sắp xếp có thứ tự để khi truy vấn với câu lệnh có điều kiện so sánh như WHERE hay JOIN sẽ nhanh hơn. Đó là áp dụng thuật toán BTREE</a:t>
            </a:r>
          </a:p>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62578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thấy các cách bảo mật trên các hệ quẩn trị csdl trên</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95850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các cách backup dữ liệu trên acces,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418208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Giảng viên demo cho sinh viên trong Access hoặc My SQL hoặc SQL Server</a:t>
            </a:r>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2113400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2113400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7772400" cy="1362075"/>
          </a:xfrm>
        </p:spPr>
        <p:txBody>
          <a:bodyPr anchor="t"/>
          <a:lstStyle>
            <a:lvl1pPr algn="l">
              <a:defRPr sz="4000" b="1" cap="all">
                <a:solidFill>
                  <a:srgbClr val="FF3300"/>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solidFill>
                  <a:prstClr val="white">
                    <a:lumMod val="65000"/>
                  </a:prstClr>
                </a:solidFill>
              </a:rPr>
              <a:pPr/>
              <a:t>‹#›</a:t>
            </a:fld>
            <a:endParaRPr lang="en-US">
              <a:solidFill>
                <a:prstClr val="white">
                  <a:lumMod val="65000"/>
                </a:prst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7" name="Straight Connector 6"/>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9342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5240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4"/>
          </p:nvPr>
        </p:nvSpPr>
        <p:spPr>
          <a:xfrm>
            <a:off x="6553200" y="6452616"/>
            <a:ext cx="2133600" cy="2889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
        <p:nvSpPr>
          <p:cNvPr id="8" name="Footer Placeholder 3"/>
          <p:cNvSpPr txBox="1">
            <a:spLocks/>
          </p:cNvSpPr>
          <p:nvPr userDrawn="1"/>
        </p:nvSpPr>
        <p:spPr>
          <a:xfrm>
            <a:off x="457200" y="6452616"/>
            <a:ext cx="4876800" cy="381000"/>
          </a:xfrm>
          <a:prstGeom prst="rect">
            <a:avLst/>
          </a:prstGeom>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42950" indent="-285750" algn="l" defTabSz="914400" rtl="0" eaLnBrk="0" latinLnBrk="0" hangingPunct="0">
              <a:defRPr sz="1800" kern="1200">
                <a:solidFill>
                  <a:schemeClr val="tx1"/>
                </a:solidFill>
                <a:latin typeface="Arial" charset="0"/>
                <a:ea typeface="Arial" charset="0"/>
                <a:cs typeface="Arial" charset="0"/>
              </a:defRPr>
            </a:lvl2pPr>
            <a:lvl3pPr marL="1143000" indent="-228600" algn="l" defTabSz="914400" rtl="0" eaLnBrk="0" latinLnBrk="0" hangingPunct="0">
              <a:defRPr sz="1800" kern="1200">
                <a:solidFill>
                  <a:schemeClr val="tx1"/>
                </a:solidFill>
                <a:latin typeface="Arial" charset="0"/>
                <a:ea typeface="Arial" charset="0"/>
                <a:cs typeface="Arial" charset="0"/>
              </a:defRPr>
            </a:lvl3pPr>
            <a:lvl4pPr marL="1600200" indent="-228600" algn="l" defTabSz="914400" rtl="0" eaLnBrk="0" latinLnBrk="0" hangingPunct="0">
              <a:defRPr sz="1800" kern="1200">
                <a:solidFill>
                  <a:schemeClr val="tx1"/>
                </a:solidFill>
                <a:latin typeface="Arial" charset="0"/>
                <a:ea typeface="Arial" charset="0"/>
                <a:cs typeface="Arial" charset="0"/>
              </a:defRPr>
            </a:lvl4pPr>
            <a:lvl5pPr marL="2057400" indent="-228600" algn="l" defTabSz="914400" rtl="0" eaLnBrk="0" latinLnBrk="0" hangingPunct="0">
              <a:defRPr sz="1800" kern="1200">
                <a:solidFill>
                  <a:schemeClr val="tx1"/>
                </a:solidFill>
                <a:latin typeface="Arial" charset="0"/>
                <a:ea typeface="Arial" charset="0"/>
                <a:cs typeface="Arial" charset="0"/>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solidFill>
                  <a:srgbClr val="898989"/>
                </a:solidFill>
                <a:latin typeface="Segoe UI" pitchFamily="34" charset="0"/>
                <a:cs typeface="Segoe UI" pitchFamily="34" charset="0"/>
              </a:rPr>
              <a:t>Slide 8 - </a:t>
            </a:r>
            <a:r>
              <a:rPr lang="en-US" sz="1400" kern="1200" smtClean="0">
                <a:solidFill>
                  <a:srgbClr val="898989"/>
                </a:solidFill>
                <a:latin typeface="Segoe UI" pitchFamily="34" charset="0"/>
                <a:ea typeface="ＭＳ Ｐゴシック" charset="0"/>
                <a:cs typeface="Segoe UI" pitchFamily="34" charset="0"/>
              </a:rPr>
              <a:t>Chỉ mục - Sao lưu và Backup CSDL</a:t>
            </a:r>
          </a:p>
        </p:txBody>
      </p:sp>
      <p:cxnSp>
        <p:nvCxnSpPr>
          <p:cNvPr id="9" name="Straight Connector 8"/>
          <p:cNvCxnSpPr/>
          <p:nvPr userDrawn="1"/>
        </p:nvCxnSpPr>
        <p:spPr>
          <a:xfrm>
            <a:off x="457200" y="6400800"/>
            <a:ext cx="8229600" cy="0"/>
          </a:xfrm>
          <a:prstGeom prst="line">
            <a:avLst/>
          </a:prstGeom>
          <a:ln w="3175">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 id="2147483685"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6.xml"/><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1</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index</a:t>
            </a:r>
          </a:p>
        </p:txBody>
      </p:sp>
      <p:sp>
        <p:nvSpPr>
          <p:cNvPr id="3" name="Content Placeholder 2"/>
          <p:cNvSpPr>
            <a:spLocks noGrp="1"/>
          </p:cNvSpPr>
          <p:nvPr>
            <p:ph idx="1"/>
          </p:nvPr>
        </p:nvSpPr>
        <p:spPr/>
        <p:txBody>
          <a:bodyPr/>
          <a:lstStyle/>
          <a:p>
            <a:pPr>
              <a:buBlip>
                <a:blip r:embed="rId2"/>
              </a:buBlip>
            </a:pPr>
            <a:r>
              <a:rPr lang="en-US">
                <a:solidFill>
                  <a:srgbClr val="953735"/>
                </a:solidFill>
              </a:rPr>
              <a:t>Composite Index là một Index được sử dụng cho hai hoặc nhiều cột trong một bảng. </a:t>
            </a:r>
          </a:p>
          <a:p>
            <a:pPr>
              <a:buBlip>
                <a:blip r:embed="rId2"/>
              </a:buBlip>
            </a:pPr>
            <a:r>
              <a:rPr lang="en-US">
                <a:solidFill>
                  <a:srgbClr val="953735"/>
                </a:solidFill>
              </a:rPr>
              <a:t>Cú pháp</a:t>
            </a:r>
            <a:r>
              <a:rPr lang="en-US" smtClean="0">
                <a:solidFill>
                  <a:srgbClr val="953735"/>
                </a:solidFill>
              </a:rPr>
              <a:t>:</a:t>
            </a:r>
            <a:endParaRPr lang="en-US"/>
          </a:p>
          <a:p>
            <a:pPr marL="682625" indent="0">
              <a:lnSpc>
                <a:spcPct val="120000"/>
              </a:lnSpc>
              <a:spcBef>
                <a:spcPts val="1800"/>
              </a:spcBef>
              <a:buNone/>
            </a:pPr>
            <a:r>
              <a:rPr lang="en-US">
                <a:solidFill>
                  <a:srgbClr val="0000FF"/>
                </a:solidFill>
              </a:rPr>
              <a:t>CREATE </a:t>
            </a:r>
            <a:r>
              <a:rPr lang="en-US">
                <a:solidFill>
                  <a:srgbClr val="FF0000"/>
                </a:solidFill>
              </a:rPr>
              <a:t>INDEX</a:t>
            </a:r>
            <a:r>
              <a:rPr lang="en-US">
                <a:solidFill>
                  <a:srgbClr val="008000"/>
                </a:solidFill>
              </a:rPr>
              <a:t> ten_chi_muc </a:t>
            </a:r>
            <a:r>
              <a:rPr lang="en-US">
                <a:solidFill>
                  <a:srgbClr val="FF0000"/>
                </a:solidFill>
              </a:rPr>
              <a:t>ON</a:t>
            </a:r>
            <a:r>
              <a:rPr lang="en-US">
                <a:solidFill>
                  <a:srgbClr val="008000"/>
                </a:solidFill>
              </a:rPr>
              <a:t> </a:t>
            </a:r>
            <a:br>
              <a:rPr lang="en-US">
                <a:solidFill>
                  <a:srgbClr val="008000"/>
                </a:solidFill>
              </a:rPr>
            </a:br>
            <a:r>
              <a:rPr lang="en-US">
                <a:solidFill>
                  <a:srgbClr val="008000"/>
                </a:solidFill>
              </a:rPr>
              <a:t>		</a:t>
            </a:r>
            <a:r>
              <a:rPr lang="en-US" smtClean="0">
                <a:solidFill>
                  <a:srgbClr val="008000"/>
                </a:solidFill>
              </a:rPr>
              <a:t>ten_bang(</a:t>
            </a:r>
            <a:r>
              <a:rPr lang="en-US" smtClean="0">
                <a:solidFill>
                  <a:srgbClr val="CC0066"/>
                </a:solidFill>
              </a:rPr>
              <a:t>ten_cot1, ten_cot2</a:t>
            </a:r>
            <a:r>
              <a:rPr lang="en-US" smtClean="0">
                <a:solidFill>
                  <a:srgbClr val="008000"/>
                </a:solidFill>
              </a:rPr>
              <a:t>);</a:t>
            </a:r>
            <a:endParaRPr lang="en-US"/>
          </a:p>
          <a:p>
            <a:pPr>
              <a:buBlip>
                <a:blip r:embed="rId2"/>
              </a:buBlip>
            </a:pPr>
            <a:r>
              <a:rPr lang="en-US">
                <a:solidFill>
                  <a:srgbClr val="953735"/>
                </a:solidFill>
              </a:rPr>
              <a:t>Ví dụ</a:t>
            </a:r>
            <a:r>
              <a:rPr lang="en-US" smtClean="0">
                <a:solidFill>
                  <a:srgbClr val="953735"/>
                </a:solidFill>
              </a:rPr>
              <a:t>:</a:t>
            </a:r>
          </a:p>
          <a:p>
            <a:pPr marL="682625" indent="0">
              <a:lnSpc>
                <a:spcPct val="120000"/>
              </a:lnSpc>
              <a:spcBef>
                <a:spcPts val="1800"/>
              </a:spcBef>
              <a:buNone/>
            </a:pPr>
            <a:r>
              <a:rPr lang="en-US">
                <a:solidFill>
                  <a:srgbClr val="0000FF"/>
                </a:solidFill>
              </a:rPr>
              <a:t>CREATE </a:t>
            </a:r>
            <a:r>
              <a:rPr lang="en-US">
                <a:solidFill>
                  <a:srgbClr val="FF0000"/>
                </a:solidFill>
              </a:rPr>
              <a:t>INDEX</a:t>
            </a:r>
            <a:r>
              <a:rPr lang="en-US">
                <a:solidFill>
                  <a:srgbClr val="008000"/>
                </a:solidFill>
              </a:rPr>
              <a:t> </a:t>
            </a:r>
            <a:r>
              <a:rPr lang="en-US" smtClean="0">
                <a:solidFill>
                  <a:srgbClr val="008000"/>
                </a:solidFill>
              </a:rPr>
              <a:t>com_id </a:t>
            </a:r>
            <a:r>
              <a:rPr lang="en-US">
                <a:solidFill>
                  <a:srgbClr val="FF0000"/>
                </a:solidFill>
              </a:rPr>
              <a:t>ON</a:t>
            </a:r>
            <a:r>
              <a:rPr lang="en-US">
                <a:solidFill>
                  <a:srgbClr val="008000"/>
                </a:solidFill>
              </a:rPr>
              <a:t> </a:t>
            </a:r>
            <a:br>
              <a:rPr lang="en-US">
                <a:solidFill>
                  <a:srgbClr val="008000"/>
                </a:solidFill>
              </a:rPr>
            </a:br>
            <a:r>
              <a:rPr lang="en-US">
                <a:solidFill>
                  <a:srgbClr val="008000"/>
                </a:solidFill>
              </a:rPr>
              <a:t>		</a:t>
            </a:r>
            <a:r>
              <a:rPr lang="en-US" smtClean="0">
                <a:solidFill>
                  <a:srgbClr val="008000"/>
                </a:solidFill>
              </a:rPr>
              <a:t>nhan_vien(</a:t>
            </a:r>
            <a:r>
              <a:rPr lang="en-US" smtClean="0">
                <a:solidFill>
                  <a:srgbClr val="CC0066"/>
                </a:solidFill>
              </a:rPr>
              <a:t>ho_nv, ten_nv</a:t>
            </a:r>
            <a:r>
              <a:rPr lang="en-US" smtClean="0">
                <a:solidFill>
                  <a:srgbClr val="008000"/>
                </a:solidFill>
              </a:rPr>
              <a:t>);</a:t>
            </a:r>
            <a:endParaRPr lang="en-US">
              <a:solidFill>
                <a:srgbClr val="953735"/>
              </a:solidFill>
            </a:endParaRPr>
          </a:p>
        </p:txBody>
      </p:sp>
      <p:sp>
        <p:nvSpPr>
          <p:cNvPr id="6" name="Slide Number Placeholder 5"/>
          <p:cNvSpPr>
            <a:spLocks noGrp="1"/>
          </p:cNvSpPr>
          <p:nvPr>
            <p:ph type="sldNum" sz="quarter" idx="12"/>
          </p:nvPr>
        </p:nvSpPr>
        <p:spPr/>
        <p:txBody>
          <a:bodyPr/>
          <a:lstStyle/>
          <a:p>
            <a:fld id="{8AACEE26-D979-411F-B229-D9F26BAEDF07}" type="slidenum">
              <a:rPr lang="en-US" smtClean="0"/>
              <a:t>10</a:t>
            </a:fld>
            <a:endParaRPr lang="en-US" dirty="0"/>
          </a:p>
        </p:txBody>
      </p:sp>
    </p:spTree>
    <p:extLst>
      <p:ext uri="{BB962C8B-B14F-4D97-AF65-F5344CB8AC3E}">
        <p14:creationId xmlns:p14="http://schemas.microsoft.com/office/powerpoint/2010/main" val="31848925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Implicit Index </a:t>
            </a:r>
            <a:endParaRPr lang="en-US"/>
          </a:p>
        </p:txBody>
      </p:sp>
      <p:sp>
        <p:nvSpPr>
          <p:cNvPr id="3" name="Content Placeholder 2"/>
          <p:cNvSpPr>
            <a:spLocks noGrp="1"/>
          </p:cNvSpPr>
          <p:nvPr>
            <p:ph idx="1"/>
          </p:nvPr>
        </p:nvSpPr>
        <p:spPr/>
        <p:txBody>
          <a:bodyPr>
            <a:normAutofit/>
          </a:bodyPr>
          <a:lstStyle/>
          <a:p>
            <a:pPr>
              <a:buBlip>
                <a:blip r:embed="rId2"/>
              </a:buBlip>
            </a:pPr>
            <a:r>
              <a:rPr lang="en-US">
                <a:solidFill>
                  <a:srgbClr val="953735"/>
                </a:solidFill>
              </a:rPr>
              <a:t>Implicit Index (Index ngầm định) là chỉ mục mà được tạo tự động bởi Database Server khi một bảng được tạo.</a:t>
            </a:r>
          </a:p>
          <a:p>
            <a:pPr>
              <a:buBlip>
                <a:blip r:embed="rId2"/>
              </a:buBlip>
            </a:pPr>
            <a:r>
              <a:rPr lang="en-US">
                <a:solidFill>
                  <a:srgbClr val="953735"/>
                </a:solidFill>
              </a:rPr>
              <a:t>Các Index ngầm định được tạo tự động cho các ràng buộc Primary key và các ràng buộc Unique </a:t>
            </a:r>
          </a:p>
        </p:txBody>
      </p:sp>
      <p:sp>
        <p:nvSpPr>
          <p:cNvPr id="4" name="Slide Number Placeholder 3"/>
          <p:cNvSpPr>
            <a:spLocks noGrp="1"/>
          </p:cNvSpPr>
          <p:nvPr>
            <p:ph type="sldNum" sz="quarter" idx="12"/>
          </p:nvPr>
        </p:nvSpPr>
        <p:spPr/>
        <p:txBody>
          <a:bodyPr/>
          <a:lstStyle/>
          <a:p>
            <a:fld id="{8AACEE26-D979-411F-B229-D9F26BAEDF07}" type="slidenum">
              <a:rPr lang="en-US" smtClean="0"/>
              <a:t>11</a:t>
            </a:fld>
            <a:endParaRPr lang="en-US" dirty="0"/>
          </a:p>
        </p:txBody>
      </p:sp>
    </p:spTree>
    <p:extLst>
      <p:ext uri="{BB962C8B-B14F-4D97-AF65-F5344CB8AC3E}">
        <p14:creationId xmlns:p14="http://schemas.microsoft.com/office/powerpoint/2010/main" val="33712484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Xoá chỉ mục</a:t>
            </a:r>
          </a:p>
        </p:txBody>
      </p:sp>
      <p:sp>
        <p:nvSpPr>
          <p:cNvPr id="3" name="Content Placeholder 2"/>
          <p:cNvSpPr>
            <a:spLocks noGrp="1"/>
          </p:cNvSpPr>
          <p:nvPr>
            <p:ph idx="1"/>
          </p:nvPr>
        </p:nvSpPr>
        <p:spPr/>
        <p:txBody>
          <a:bodyPr/>
          <a:lstStyle/>
          <a:p>
            <a:pPr>
              <a:buBlip>
                <a:blip r:embed="rId2"/>
              </a:buBlip>
            </a:pPr>
            <a:r>
              <a:rPr lang="en-US">
                <a:solidFill>
                  <a:srgbClr val="953735"/>
                </a:solidFill>
              </a:rPr>
              <a:t>Khi không cần sử dụng Index nữa, có thể Drop theo cú pháp sau:</a:t>
            </a:r>
          </a:p>
          <a:p>
            <a:pPr marL="914400" indent="0">
              <a:spcBef>
                <a:spcPts val="1800"/>
              </a:spcBef>
              <a:buNone/>
            </a:pPr>
            <a:r>
              <a:rPr lang="en-US" smtClean="0">
                <a:solidFill>
                  <a:srgbClr val="0000FF"/>
                </a:solidFill>
              </a:rPr>
              <a:t>DROP </a:t>
            </a:r>
            <a:r>
              <a:rPr lang="en-US">
                <a:solidFill>
                  <a:srgbClr val="FF0000"/>
                </a:solidFill>
              </a:rPr>
              <a:t>INDEX</a:t>
            </a:r>
            <a:r>
              <a:rPr lang="en-US">
                <a:solidFill>
                  <a:srgbClr val="008000"/>
                </a:solidFill>
              </a:rPr>
              <a:t> ten_chi_muc </a:t>
            </a:r>
            <a:r>
              <a:rPr lang="en-US">
                <a:solidFill>
                  <a:srgbClr val="FF0000"/>
                </a:solidFill>
              </a:rPr>
              <a:t>ON</a:t>
            </a:r>
            <a:r>
              <a:rPr lang="en-US">
                <a:solidFill>
                  <a:srgbClr val="008000"/>
                </a:solidFill>
              </a:rPr>
              <a:t> </a:t>
            </a:r>
            <a:r>
              <a:rPr lang="en-US" smtClean="0">
                <a:solidFill>
                  <a:srgbClr val="008000"/>
                </a:solidFill>
              </a:rPr>
              <a:t>ten_bang;</a:t>
            </a:r>
            <a:endParaRPr lang="en-US"/>
          </a:p>
          <a:p>
            <a:pPr marL="0" indent="0">
              <a:buNone/>
            </a:pPr>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12</a:t>
            </a:fld>
            <a:endParaRPr lang="en-US" dirty="0"/>
          </a:p>
        </p:txBody>
      </p:sp>
    </p:spTree>
    <p:extLst>
      <p:ext uri="{BB962C8B-B14F-4D97-AF65-F5344CB8AC3E}">
        <p14:creationId xmlns:p14="http://schemas.microsoft.com/office/powerpoint/2010/main" val="237554305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và nhược điểm khi sử dụng index</a:t>
            </a:r>
          </a:p>
        </p:txBody>
      </p:sp>
      <p:graphicFrame>
        <p:nvGraphicFramePr>
          <p:cNvPr id="5" name="Table 4"/>
          <p:cNvGraphicFramePr>
            <a:graphicFrameLocks noGrp="1"/>
          </p:cNvGraphicFramePr>
          <p:nvPr>
            <p:extLst>
              <p:ext uri="{D42A27DB-BD31-4B8C-83A1-F6EECF244321}">
                <p14:modId xmlns:p14="http://schemas.microsoft.com/office/powerpoint/2010/main" val="3114692190"/>
              </p:ext>
            </p:extLst>
          </p:nvPr>
        </p:nvGraphicFramePr>
        <p:xfrm>
          <a:off x="533400" y="1042416"/>
          <a:ext cx="8229600" cy="5266041"/>
        </p:xfrm>
        <a:graphic>
          <a:graphicData uri="http://schemas.openxmlformats.org/drawingml/2006/table">
            <a:tbl>
              <a:tblPr firstRow="1" bandRow="1">
                <a:tableStyleId>{5C22544A-7EE6-4342-B048-85BDC9FD1C3A}</a:tableStyleId>
              </a:tblPr>
              <a:tblGrid>
                <a:gridCol w="3429000"/>
                <a:gridCol w="4800600"/>
              </a:tblGrid>
              <a:tr h="569825">
                <a:tc>
                  <a:txBody>
                    <a:bodyPr/>
                    <a:lstStyle/>
                    <a:p>
                      <a:pPr algn="ctr"/>
                      <a:r>
                        <a:rPr lang="en-US" sz="2400">
                          <a:latin typeface="Segoe UI" panose="020B0502040204020203" pitchFamily="34" charset="0"/>
                          <a:cs typeface="Segoe UI" panose="020B0502040204020203" pitchFamily="34" charset="0"/>
                        </a:rPr>
                        <a:t>Ưu</a:t>
                      </a:r>
                    </a:p>
                  </a:txBody>
                  <a:tcPr/>
                </a:tc>
                <a:tc>
                  <a:txBody>
                    <a:bodyPr/>
                    <a:lstStyle/>
                    <a:p>
                      <a:pPr algn="ctr"/>
                      <a:r>
                        <a:rPr lang="en-US" sz="2400">
                          <a:latin typeface="Segoe UI" panose="020B0502040204020203" pitchFamily="34" charset="0"/>
                          <a:cs typeface="Segoe UI" panose="020B0502040204020203" pitchFamily="34" charset="0"/>
                        </a:rPr>
                        <a:t>Nhược</a:t>
                      </a:r>
                    </a:p>
                  </a:txBody>
                  <a:tcPr/>
                </a:tc>
              </a:tr>
              <a:tr h="1872284">
                <a:tc>
                  <a:txBody>
                    <a:bodyPr/>
                    <a:lstStyle/>
                    <a:p>
                      <a:pPr>
                        <a:lnSpc>
                          <a:spcPct val="120000"/>
                        </a:lnSpc>
                      </a:pPr>
                      <a:r>
                        <a:rPr lang="en-US" sz="2400" kern="1200">
                          <a:solidFill>
                            <a:schemeClr val="dk1"/>
                          </a:solidFill>
                          <a:effectLst/>
                          <a:latin typeface="Segoe UI" panose="020B0502040204020203" pitchFamily="34" charset="0"/>
                          <a:ea typeface="+mn-ea"/>
                          <a:cs typeface="Segoe UI" panose="020B0502040204020203" pitchFamily="34" charset="0"/>
                        </a:rPr>
                        <a:t>Hiệu suất cao khi duyệt theo dữ liệu </a:t>
                      </a:r>
                      <a:r>
                        <a:rPr lang="en-US" sz="2400" kern="1200" smtClean="0">
                          <a:solidFill>
                            <a:schemeClr val="dk1"/>
                          </a:solidFill>
                          <a:effectLst/>
                          <a:latin typeface="Segoe UI" panose="020B0502040204020203" pitchFamily="34" charset="0"/>
                          <a:ea typeface="+mn-ea"/>
                          <a:cs typeface="Segoe UI" panose="020B0502040204020203" pitchFamily="34" charset="0"/>
                        </a:rPr>
                        <a:t>Group</a:t>
                      </a:r>
                      <a:endParaRPr lang="en-US" sz="2400" kern="1200">
                        <a:solidFill>
                          <a:schemeClr val="dk1"/>
                        </a:solidFill>
                        <a:effectLst/>
                        <a:latin typeface="Segoe UI" panose="020B0502040204020203" pitchFamily="34" charset="0"/>
                        <a:ea typeface="+mn-ea"/>
                        <a:cs typeface="Segoe UI" panose="020B0502040204020203" pitchFamily="34" charset="0"/>
                      </a:endParaRPr>
                    </a:p>
                    <a:p>
                      <a:pPr>
                        <a:lnSpc>
                          <a:spcPct val="120000"/>
                        </a:lnSpc>
                      </a:pPr>
                      <a:endParaRPr lang="en-US" sz="1400" kern="1200">
                        <a:solidFill>
                          <a:schemeClr val="dk1"/>
                        </a:solidFill>
                        <a:effectLst/>
                        <a:latin typeface="Segoe UI" panose="020B0502040204020203" pitchFamily="34" charset="0"/>
                        <a:ea typeface="+mn-ea"/>
                        <a:cs typeface="Segoe UI" panose="020B0502040204020203" pitchFamily="34" charset="0"/>
                      </a:endParaRPr>
                    </a:p>
                    <a:p>
                      <a:pPr>
                        <a:lnSpc>
                          <a:spcPct val="120000"/>
                        </a:lnSpc>
                      </a:pPr>
                      <a:r>
                        <a:rPr lang="en-US" sz="2400" i="1" u="sng" kern="1200">
                          <a:solidFill>
                            <a:schemeClr val="dk1"/>
                          </a:solidFill>
                          <a:effectLst/>
                          <a:latin typeface="Segoe UI" panose="020B0502040204020203" pitchFamily="34" charset="0"/>
                          <a:ea typeface="+mn-ea"/>
                          <a:cs typeface="Segoe UI" panose="020B0502040204020203" pitchFamily="34" charset="0"/>
                        </a:rPr>
                        <a:t>VD:</a:t>
                      </a:r>
                      <a:r>
                        <a:rPr lang="en-US" sz="2400" kern="1200">
                          <a:solidFill>
                            <a:schemeClr val="dk1"/>
                          </a:solidFill>
                          <a:effectLst/>
                          <a:latin typeface="Segoe UI" panose="020B0502040204020203" pitchFamily="34" charset="0"/>
                          <a:ea typeface="+mn-ea"/>
                          <a:cs typeface="Segoe UI" panose="020B0502040204020203" pitchFamily="34" charset="0"/>
                        </a:rPr>
                        <a:t> TEN_NV like ‘An%’</a:t>
                      </a:r>
                      <a:r>
                        <a:rPr lang="en-US" sz="2400">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nchor="ctr"/>
                </a:tc>
                <a:tc>
                  <a:txBody>
                    <a:bodyPr/>
                    <a:lstStyle/>
                    <a:p>
                      <a:pPr>
                        <a:lnSpc>
                          <a:spcPct val="120000"/>
                        </a:lnSpc>
                      </a:pPr>
                      <a:r>
                        <a:rPr lang="en-US" sz="2400" kern="1200">
                          <a:solidFill>
                            <a:schemeClr val="dk1"/>
                          </a:solidFill>
                          <a:effectLst/>
                          <a:latin typeface="Segoe UI" panose="020B0502040204020203" pitchFamily="34" charset="0"/>
                          <a:ea typeface="+mn-ea"/>
                          <a:cs typeface="Segoe UI" panose="020B0502040204020203" pitchFamily="34" charset="0"/>
                        </a:rPr>
                        <a:t>Tốc độ duyệt tương tự như khi không có Index nếu điều kiện duyệt bắt buộc “Vét cạn”</a:t>
                      </a:r>
                    </a:p>
                    <a:p>
                      <a:pPr>
                        <a:lnSpc>
                          <a:spcPct val="120000"/>
                        </a:lnSpc>
                      </a:pPr>
                      <a:r>
                        <a:rPr lang="en-US" sz="2400" i="1" u="sng" kern="1200">
                          <a:solidFill>
                            <a:schemeClr val="dk1"/>
                          </a:solidFill>
                          <a:effectLst/>
                          <a:latin typeface="Segoe UI" panose="020B0502040204020203" pitchFamily="34" charset="0"/>
                          <a:ea typeface="+mn-ea"/>
                          <a:cs typeface="Segoe UI" panose="020B0502040204020203" pitchFamily="34" charset="0"/>
                        </a:rPr>
                        <a:t>VD: </a:t>
                      </a:r>
                      <a:r>
                        <a:rPr lang="en-US" sz="2400" kern="1200">
                          <a:solidFill>
                            <a:schemeClr val="dk1"/>
                          </a:solidFill>
                          <a:effectLst/>
                          <a:latin typeface="Segoe UI" panose="020B0502040204020203" pitchFamily="34" charset="0"/>
                          <a:ea typeface="+mn-ea"/>
                          <a:cs typeface="Segoe UI" panose="020B0502040204020203" pitchFamily="34" charset="0"/>
                        </a:rPr>
                        <a:t>TEN_NV like ‘</a:t>
                      </a:r>
                      <a:r>
                        <a:rPr lang="en-US" sz="2400" b="0" kern="1200">
                          <a:solidFill>
                            <a:schemeClr val="dk1"/>
                          </a:solidFill>
                          <a:effectLst/>
                          <a:latin typeface="Segoe UI" panose="020B0502040204020203" pitchFamily="34" charset="0"/>
                          <a:ea typeface="+mn-ea"/>
                          <a:cs typeface="Segoe UI" panose="020B0502040204020203" pitchFamily="34" charset="0"/>
                        </a:rPr>
                        <a:t>%</a:t>
                      </a:r>
                      <a:r>
                        <a:rPr lang="en-US" sz="2400" kern="1200">
                          <a:solidFill>
                            <a:schemeClr val="dk1"/>
                          </a:solidFill>
                          <a:effectLst/>
                          <a:latin typeface="Segoe UI" panose="020B0502040204020203" pitchFamily="34" charset="0"/>
                          <a:ea typeface="+mn-ea"/>
                          <a:cs typeface="Segoe UI" panose="020B0502040204020203" pitchFamily="34" charset="0"/>
                        </a:rPr>
                        <a:t>An%’</a:t>
                      </a:r>
                      <a:r>
                        <a:rPr lang="en-US" sz="2400">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nchor="ctr"/>
                </a:tc>
              </a:tr>
              <a:tr h="976844">
                <a:tc>
                  <a:txBody>
                    <a:bodyPr/>
                    <a:lstStyle/>
                    <a:p>
                      <a:pPr>
                        <a:lnSpc>
                          <a:spcPct val="120000"/>
                        </a:lnSpc>
                      </a:pPr>
                      <a:r>
                        <a:rPr lang="en-US" sz="2400" kern="1200">
                          <a:solidFill>
                            <a:schemeClr val="dk1"/>
                          </a:solidFill>
                          <a:effectLst/>
                          <a:latin typeface="Segoe UI" panose="020B0502040204020203" pitchFamily="34" charset="0"/>
                          <a:ea typeface="+mn-ea"/>
                          <a:cs typeface="Segoe UI" panose="020B0502040204020203" pitchFamily="34" charset="0"/>
                        </a:rPr>
                        <a:t>Select, Order dữ liệu nhanh</a:t>
                      </a:r>
                      <a:r>
                        <a:rPr lang="en-US" sz="2400">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nchor="ctr"/>
                </a:tc>
                <a:tc>
                  <a:txBody>
                    <a:bodyPr/>
                    <a:lstStyle/>
                    <a:p>
                      <a:pPr>
                        <a:lnSpc>
                          <a:spcPct val="120000"/>
                        </a:lnSpc>
                      </a:pPr>
                      <a:r>
                        <a:rPr lang="en-US" sz="2400" kern="1200">
                          <a:solidFill>
                            <a:schemeClr val="dk1"/>
                          </a:solidFill>
                          <a:effectLst/>
                          <a:latin typeface="Segoe UI" panose="020B0502040204020203" pitchFamily="34" charset="0"/>
                          <a:ea typeface="+mn-ea"/>
                          <a:cs typeface="Segoe UI" panose="020B0502040204020203" pitchFamily="34" charset="0"/>
                        </a:rPr>
                        <a:t>Insert, </a:t>
                      </a:r>
                      <a:r>
                        <a:rPr lang="en-US" sz="2400" kern="1200" smtClean="0">
                          <a:solidFill>
                            <a:schemeClr val="dk1"/>
                          </a:solidFill>
                          <a:effectLst/>
                          <a:latin typeface="Segoe UI" panose="020B0502040204020203" pitchFamily="34" charset="0"/>
                          <a:ea typeface="+mn-ea"/>
                          <a:cs typeface="Segoe UI" panose="020B0502040204020203" pitchFamily="34" charset="0"/>
                        </a:rPr>
                        <a:t>Update</a:t>
                      </a:r>
                      <a:r>
                        <a:rPr lang="en-US" sz="2400" kern="1200">
                          <a:solidFill>
                            <a:schemeClr val="dk1"/>
                          </a:solidFill>
                          <a:effectLst/>
                          <a:latin typeface="Segoe UI" panose="020B0502040204020203" pitchFamily="34" charset="0"/>
                          <a:ea typeface="+mn-ea"/>
                          <a:cs typeface="Segoe UI" panose="020B0502040204020203" pitchFamily="34" charset="0"/>
                        </a:rPr>
                        <a:t>, </a:t>
                      </a:r>
                      <a:r>
                        <a:rPr lang="en-US" sz="2400" kern="1200" smtClean="0">
                          <a:solidFill>
                            <a:schemeClr val="dk1"/>
                          </a:solidFill>
                          <a:effectLst/>
                          <a:latin typeface="Segoe UI" panose="020B0502040204020203" pitchFamily="34" charset="0"/>
                          <a:ea typeface="+mn-ea"/>
                          <a:cs typeface="Segoe UI" panose="020B0502040204020203" pitchFamily="34" charset="0"/>
                        </a:rPr>
                        <a:t>Delete </a:t>
                      </a:r>
                      <a:r>
                        <a:rPr lang="en-US" sz="2400" kern="1200">
                          <a:solidFill>
                            <a:schemeClr val="dk1"/>
                          </a:solidFill>
                          <a:effectLst/>
                          <a:latin typeface="Segoe UI" panose="020B0502040204020203" pitchFamily="34" charset="0"/>
                          <a:ea typeface="+mn-ea"/>
                          <a:cs typeface="Segoe UI" panose="020B0502040204020203" pitchFamily="34" charset="0"/>
                        </a:rPr>
                        <a:t>dữ liệu chậm</a:t>
                      </a:r>
                      <a:r>
                        <a:rPr lang="en-US" sz="2400">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nchor="ctr"/>
                </a:tc>
              </a:tr>
              <a:tr h="1686448">
                <a:tc>
                  <a:txBody>
                    <a:bodyPr/>
                    <a:lstStyle/>
                    <a:p>
                      <a:endParaRPr lang="en-US" sz="240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sz="2400" kern="1200">
                          <a:solidFill>
                            <a:schemeClr val="dk1"/>
                          </a:solidFill>
                          <a:effectLst/>
                          <a:latin typeface="Segoe UI" panose="020B0502040204020203" pitchFamily="34" charset="0"/>
                          <a:ea typeface="+mn-ea"/>
                          <a:cs typeface="Segoe UI" panose="020B0502040204020203" pitchFamily="34" charset="0"/>
                        </a:rPr>
                        <a:t>Nếu thực hiện nhiều lệnh thay đổi dữ liệu trong bảng sẽ dẫn đến phân mảnh (</a:t>
                      </a:r>
                      <a:r>
                        <a:rPr lang="en-US" sz="2400" i="1" kern="1200">
                          <a:solidFill>
                            <a:schemeClr val="dk1"/>
                          </a:solidFill>
                          <a:effectLst/>
                          <a:latin typeface="Segoe UI" panose="020B0502040204020203" pitchFamily="34" charset="0"/>
                          <a:ea typeface="+mn-ea"/>
                          <a:cs typeface="Segoe UI" panose="020B0502040204020203" pitchFamily="34" charset="0"/>
                        </a:rPr>
                        <a:t>Fragmentation)</a:t>
                      </a:r>
                      <a:r>
                        <a:rPr lang="en-US" sz="2400" kern="1200">
                          <a:solidFill>
                            <a:schemeClr val="dk1"/>
                          </a:solidFill>
                          <a:effectLst/>
                          <a:latin typeface="Segoe UI" panose="020B0502040204020203" pitchFamily="34" charset="0"/>
                          <a:ea typeface="+mn-ea"/>
                          <a:cs typeface="Segoe UI" panose="020B0502040204020203" pitchFamily="34" charset="0"/>
                        </a:rPr>
                        <a:t>=&gt; Giảm hiệu năng</a:t>
                      </a:r>
                    </a:p>
                  </a:txBody>
                  <a:tcPr anchor="ctr"/>
                </a:tc>
              </a:tr>
            </a:tbl>
          </a:graphicData>
        </a:graphic>
      </p:graphicFrame>
      <p:sp>
        <p:nvSpPr>
          <p:cNvPr id="3" name="Slide Number Placeholder 2"/>
          <p:cNvSpPr>
            <a:spLocks noGrp="1"/>
          </p:cNvSpPr>
          <p:nvPr>
            <p:ph type="sldNum" sz="quarter" idx="12"/>
          </p:nvPr>
        </p:nvSpPr>
        <p:spPr/>
        <p:txBody>
          <a:bodyPr/>
          <a:lstStyle/>
          <a:p>
            <a:fld id="{8AACEE26-D979-411F-B229-D9F26BAEDF07}" type="slidenum">
              <a:rPr lang="en-US" smtClean="0"/>
              <a:t>13</a:t>
            </a:fld>
            <a:endParaRPr lang="en-US" dirty="0"/>
          </a:p>
        </p:txBody>
      </p:sp>
    </p:spTree>
    <p:extLst>
      <p:ext uri="{BB962C8B-B14F-4D97-AF65-F5344CB8AC3E}">
        <p14:creationId xmlns:p14="http://schemas.microsoft.com/office/powerpoint/2010/main" val="212899475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lưu ý khi đánh chỉ mục</a:t>
            </a:r>
          </a:p>
        </p:txBody>
      </p:sp>
      <p:sp>
        <p:nvSpPr>
          <p:cNvPr id="3" name="Content Placeholder 2"/>
          <p:cNvSpPr>
            <a:spLocks noGrp="1"/>
          </p:cNvSpPr>
          <p:nvPr>
            <p:ph idx="1"/>
          </p:nvPr>
        </p:nvSpPr>
        <p:spPr/>
        <p:txBody>
          <a:bodyPr>
            <a:normAutofit/>
          </a:bodyPr>
          <a:lstStyle/>
          <a:p>
            <a:pPr lvl="0">
              <a:lnSpc>
                <a:spcPct val="120000"/>
              </a:lnSpc>
              <a:buBlip>
                <a:blip r:embed="rId3"/>
              </a:buBlip>
            </a:pPr>
            <a:r>
              <a:rPr lang="en-US">
                <a:solidFill>
                  <a:srgbClr val="953735"/>
                </a:solidFill>
              </a:rPr>
              <a:t>Các chỉ mục không nên được sử dụng trong các bảng nhỏ.</a:t>
            </a:r>
          </a:p>
          <a:p>
            <a:pPr lvl="0">
              <a:lnSpc>
                <a:spcPct val="120000"/>
              </a:lnSpc>
              <a:buBlip>
                <a:blip r:embed="rId3"/>
              </a:buBlip>
            </a:pPr>
            <a:r>
              <a:rPr lang="en-US">
                <a:solidFill>
                  <a:srgbClr val="953735"/>
                </a:solidFill>
              </a:rPr>
              <a:t>Bảng mà thường xuyên có các hoạt động </a:t>
            </a:r>
            <a:r>
              <a:rPr lang="en-US" smtClean="0">
                <a:solidFill>
                  <a:srgbClr val="953735"/>
                </a:solidFill>
              </a:rPr>
              <a:t>Update, Insert.</a:t>
            </a:r>
            <a:endParaRPr lang="en-US">
              <a:solidFill>
                <a:srgbClr val="953735"/>
              </a:solidFill>
            </a:endParaRPr>
          </a:p>
          <a:p>
            <a:pPr lvl="0">
              <a:lnSpc>
                <a:spcPct val="120000"/>
              </a:lnSpc>
              <a:buBlip>
                <a:blip r:embed="rId3"/>
              </a:buBlip>
            </a:pPr>
            <a:r>
              <a:rPr lang="en-US">
                <a:solidFill>
                  <a:srgbClr val="953735"/>
                </a:solidFill>
              </a:rPr>
              <a:t>Các chỉ mục không nên được sử dụng trên các cột mà chứa một số lượng lớn giá trị NULL.</a:t>
            </a:r>
          </a:p>
          <a:p>
            <a:pPr>
              <a:lnSpc>
                <a:spcPct val="120000"/>
              </a:lnSpc>
              <a:buBlip>
                <a:blip r:embed="rId3"/>
              </a:buBlip>
            </a:pPr>
            <a:r>
              <a:rPr lang="en-US">
                <a:solidFill>
                  <a:srgbClr val="953735"/>
                </a:solidFill>
              </a:rPr>
              <a:t>Không nên dùng chỉ mục trên các cột mà thường xuyên bị sửa đổi </a:t>
            </a:r>
          </a:p>
        </p:txBody>
      </p:sp>
      <p:sp>
        <p:nvSpPr>
          <p:cNvPr id="4" name="Slide Number Placeholder 3"/>
          <p:cNvSpPr>
            <a:spLocks noGrp="1"/>
          </p:cNvSpPr>
          <p:nvPr>
            <p:ph type="sldNum" sz="quarter" idx="12"/>
          </p:nvPr>
        </p:nvSpPr>
        <p:spPr/>
        <p:txBody>
          <a:bodyPr/>
          <a:lstStyle/>
          <a:p>
            <a:fld id="{8AACEE26-D979-411F-B229-D9F26BAEDF07}" type="slidenum">
              <a:rPr lang="en-US" smtClean="0"/>
              <a:t>14</a:t>
            </a:fld>
            <a:endParaRPr lang="en-US" dirty="0"/>
          </a:p>
        </p:txBody>
      </p:sp>
    </p:spTree>
    <p:extLst>
      <p:ext uri="{BB962C8B-B14F-4D97-AF65-F5344CB8AC3E}">
        <p14:creationId xmlns:p14="http://schemas.microsoft.com/office/powerpoint/2010/main" val="25687541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a:t>
            </a:r>
            <a:r>
              <a:rPr lang="en-US" smtClean="0"/>
              <a:t>hỏi thực hành</a:t>
            </a:r>
            <a:endParaRPr lang="en-US"/>
          </a:p>
        </p:txBody>
      </p:sp>
      <p:sp>
        <p:nvSpPr>
          <p:cNvPr id="3" name="Content Placeholder 2"/>
          <p:cNvSpPr>
            <a:spLocks noGrp="1"/>
          </p:cNvSpPr>
          <p:nvPr>
            <p:ph idx="1"/>
          </p:nvPr>
        </p:nvSpPr>
        <p:spPr/>
        <p:txBody>
          <a:bodyPr/>
          <a:lstStyle/>
          <a:p>
            <a:pPr>
              <a:lnSpc>
                <a:spcPct val="120000"/>
              </a:lnSpc>
              <a:spcBef>
                <a:spcPts val="1200"/>
              </a:spcBef>
              <a:buBlip>
                <a:blip r:embed="rId2"/>
              </a:buBlip>
            </a:pPr>
            <a:r>
              <a:rPr lang="en-US">
                <a:solidFill>
                  <a:srgbClr val="953735"/>
                </a:solidFill>
              </a:rPr>
              <a:t>Viết câu lệnh tạo chỉ mục cho bảng dự án trên cột tên dự án</a:t>
            </a:r>
          </a:p>
          <a:p>
            <a:pPr marL="0" indent="0">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15</a:t>
            </a:fld>
            <a:endParaRPr lang="en-US" dirty="0"/>
          </a:p>
        </p:txBody>
      </p:sp>
    </p:spTree>
    <p:extLst>
      <p:ext uri="{BB962C8B-B14F-4D97-AF65-F5344CB8AC3E}">
        <p14:creationId xmlns:p14="http://schemas.microsoft.com/office/powerpoint/2010/main" val="12655995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smtClean="0"/>
              <a:t>Bài 8: </a:t>
            </a:r>
            <a:r>
              <a:rPr lang="en-US"/>
              <a:t>Tìm hiểu Chỉ mục - Sao lưu và backup CSDL</a:t>
            </a:r>
          </a:p>
          <a:p>
            <a:r>
              <a:rPr lang="en-US"/>
              <a:t>Phần 2</a:t>
            </a:r>
            <a:endParaRPr lang="en-US" dirty="0"/>
          </a:p>
        </p:txBody>
      </p:sp>
      <p:sp>
        <p:nvSpPr>
          <p:cNvPr id="11" name="Title 10"/>
          <p:cNvSpPr>
            <a:spLocks noGrp="1"/>
          </p:cNvSpPr>
          <p:nvPr>
            <p:ph type="title"/>
          </p:nvPr>
        </p:nvSpPr>
        <p:spPr/>
        <p:txBody>
          <a:bodyPr/>
          <a:lstStyle/>
          <a:p>
            <a:r>
              <a:rPr lang="en-US"/>
              <a:t>Cơ sở dữ liệu</a:t>
            </a:r>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04900" y="2743200"/>
            <a:ext cx="1828800" cy="1828800"/>
          </a:xfrm>
        </p:spPr>
      </p:pic>
    </p:spTree>
    <p:extLst>
      <p:ext uri="{BB962C8B-B14F-4D97-AF65-F5344CB8AC3E}">
        <p14:creationId xmlns:p14="http://schemas.microsoft.com/office/powerpoint/2010/main" val="38641486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lnSpc>
                <a:spcPct val="150000"/>
              </a:lnSpc>
            </a:pPr>
            <a:r>
              <a:rPr lang="en-US">
                <a:solidFill>
                  <a:srgbClr val="FF6600"/>
                </a:solidFill>
                <a:latin typeface="Segoe UI" panose="020B0502040204020203" pitchFamily="34" charset="0"/>
                <a:cs typeface="Segoe UI" panose="020B0502040204020203" pitchFamily="34" charset="0"/>
              </a:rPr>
              <a:t>Bảo mật, sao lưu dự phòng và phục hồi dữ liệu</a:t>
            </a:r>
          </a:p>
        </p:txBody>
      </p:sp>
      <p:sp>
        <p:nvSpPr>
          <p:cNvPr id="2" name="Slide Number Placeholder 1"/>
          <p:cNvSpPr>
            <a:spLocks noGrp="1"/>
          </p:cNvSpPr>
          <p:nvPr>
            <p:ph type="sldNum" sz="quarter" idx="12"/>
          </p:nvPr>
        </p:nvSpPr>
        <p:spPr/>
        <p:txBody>
          <a:bodyPr/>
          <a:lstStyle/>
          <a:p>
            <a:fld id="{8AACEE26-D979-411F-B229-D9F26BAEDF07}" type="slidenum">
              <a:rPr lang="en-US" smtClean="0"/>
              <a:t>17</a:t>
            </a:fld>
            <a:endParaRPr lang="en-US"/>
          </a:p>
        </p:txBody>
      </p:sp>
    </p:spTree>
    <p:extLst>
      <p:ext uri="{BB962C8B-B14F-4D97-AF65-F5344CB8AC3E}">
        <p14:creationId xmlns:p14="http://schemas.microsoft.com/office/powerpoint/2010/main" val="14136076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mật cho csdl</a:t>
            </a:r>
          </a:p>
        </p:txBody>
      </p:sp>
      <p:sp>
        <p:nvSpPr>
          <p:cNvPr id="3" name="Content Placeholder 2"/>
          <p:cNvSpPr>
            <a:spLocks noGrp="1"/>
          </p:cNvSpPr>
          <p:nvPr>
            <p:ph idx="1"/>
          </p:nvPr>
        </p:nvSpPr>
        <p:spPr>
          <a:xfrm>
            <a:off x="457200" y="990600"/>
            <a:ext cx="8229600" cy="5334000"/>
          </a:xfrm>
        </p:spPr>
        <p:txBody>
          <a:bodyPr/>
          <a:lstStyle/>
          <a:p>
            <a:pPr>
              <a:buBlip>
                <a:blip r:embed="rId2"/>
              </a:buBlip>
            </a:pPr>
            <a:r>
              <a:rPr lang="en-US">
                <a:solidFill>
                  <a:srgbClr val="953735"/>
                </a:solidFill>
              </a:rPr>
              <a:t>Ngăn chặn các truy cập không được phép</a:t>
            </a:r>
          </a:p>
          <a:p>
            <a:pPr>
              <a:buBlip>
                <a:blip r:embed="rId2"/>
              </a:buBlip>
            </a:pPr>
            <a:r>
              <a:rPr lang="en-US">
                <a:solidFill>
                  <a:srgbClr val="953735"/>
                </a:solidFill>
              </a:rPr>
              <a:t>Hạn chế tối đa các sai sót của người dùng</a:t>
            </a:r>
          </a:p>
          <a:p>
            <a:pPr>
              <a:buBlip>
                <a:blip r:embed="rId2"/>
              </a:buBlip>
            </a:pPr>
            <a:r>
              <a:rPr lang="en-US">
                <a:solidFill>
                  <a:srgbClr val="953735"/>
                </a:solidFill>
              </a:rPr>
              <a:t>Đảm bảo thông tin không bị mất và thay đổi ngoài ý muốn</a:t>
            </a:r>
          </a:p>
          <a:p>
            <a:pPr>
              <a:buBlip>
                <a:blip r:embed="rId2"/>
              </a:buBlip>
            </a:pPr>
            <a:r>
              <a:rPr lang="en-US">
                <a:solidFill>
                  <a:srgbClr val="953735"/>
                </a:solidFill>
              </a:rPr>
              <a:t>Các biện pháp bảo mật gồm:</a:t>
            </a:r>
          </a:p>
          <a:p>
            <a:pPr lvl="1">
              <a:lnSpc>
                <a:spcPct val="120000"/>
              </a:lnSpc>
              <a:buBlip>
                <a:blip r:embed="rId3"/>
              </a:buBlip>
            </a:pPr>
            <a:r>
              <a:rPr lang="en-US"/>
              <a:t>Đưa ra các chính sách và ý thức</a:t>
            </a:r>
          </a:p>
          <a:p>
            <a:pPr lvl="1">
              <a:lnSpc>
                <a:spcPct val="120000"/>
              </a:lnSpc>
              <a:buBlip>
                <a:blip r:embed="rId3"/>
              </a:buBlip>
            </a:pPr>
            <a:r>
              <a:rPr lang="en-US"/>
              <a:t>Phân quyền truy cập, nhận dạng người dùng</a:t>
            </a:r>
          </a:p>
          <a:p>
            <a:pPr lvl="1">
              <a:lnSpc>
                <a:spcPct val="120000"/>
              </a:lnSpc>
              <a:buBlip>
                <a:blip r:embed="rId3"/>
              </a:buBlip>
            </a:pPr>
            <a:r>
              <a:rPr lang="en-US"/>
              <a:t>Mã hoá thông tin và nén dữ liệu</a:t>
            </a:r>
          </a:p>
          <a:p>
            <a:pPr lvl="1">
              <a:lnSpc>
                <a:spcPct val="120000"/>
              </a:lnSpc>
              <a:buBlip>
                <a:blip r:embed="rId3"/>
              </a:buBlip>
            </a:pPr>
            <a:r>
              <a:rPr lang="en-US"/>
              <a:t>Lưu nhật kí giao dịch</a:t>
            </a:r>
          </a:p>
          <a:p>
            <a:pPr lvl="1">
              <a:lnSpc>
                <a:spcPct val="120000"/>
              </a:lnSpc>
              <a:buBlip>
                <a:blip r:embed="rId3"/>
              </a:buBlip>
            </a:pPr>
            <a:r>
              <a:rPr lang="en-US" smtClean="0"/>
              <a:t>…</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18</a:t>
            </a:fld>
            <a:endParaRPr lang="en-US" dirty="0"/>
          </a:p>
        </p:txBody>
      </p:sp>
    </p:spTree>
    <p:extLst>
      <p:ext uri="{BB962C8B-B14F-4D97-AF65-F5344CB8AC3E}">
        <p14:creationId xmlns:p14="http://schemas.microsoft.com/office/powerpoint/2010/main" val="3579379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chính sách và ý thức</a:t>
            </a:r>
          </a:p>
        </p:txBody>
      </p:sp>
      <p:sp>
        <p:nvSpPr>
          <p:cNvPr id="3" name="Content Placeholder 2"/>
          <p:cNvSpPr>
            <a:spLocks noGrp="1"/>
          </p:cNvSpPr>
          <p:nvPr>
            <p:ph idx="1"/>
          </p:nvPr>
        </p:nvSpPr>
        <p:spPr/>
        <p:txBody>
          <a:bodyPr>
            <a:normAutofit/>
          </a:bodyPr>
          <a:lstStyle/>
          <a:p>
            <a:pPr>
              <a:lnSpc>
                <a:spcPct val="120000"/>
              </a:lnSpc>
              <a:buBlip>
                <a:blip r:embed="rId2"/>
              </a:buBlip>
            </a:pPr>
            <a:r>
              <a:rPr lang="en-US">
                <a:solidFill>
                  <a:srgbClr val="953735"/>
                </a:solidFill>
              </a:rPr>
              <a:t>Trong các tổ chức, cần có các qui định cụ thể, cung cấp tài chính, nguồn lực cho việc bảo vệ cơ sở dữ liệu của bộ phận mình</a:t>
            </a:r>
          </a:p>
          <a:p>
            <a:pPr>
              <a:lnSpc>
                <a:spcPct val="120000"/>
              </a:lnSpc>
              <a:buBlip>
                <a:blip r:embed="rId2"/>
              </a:buBlip>
            </a:pPr>
            <a:r>
              <a:rPr lang="en-US">
                <a:solidFill>
                  <a:srgbClr val="953735"/>
                </a:solidFill>
              </a:rPr>
              <a:t>Người phân tích, thiết kế và quản trị CSDL phải có các giải pháp tốt về phần cứng và phần mềm thích hợp để bảo mật thông tin</a:t>
            </a:r>
          </a:p>
          <a:p>
            <a:pPr>
              <a:lnSpc>
                <a:spcPct val="120000"/>
              </a:lnSpc>
              <a:buBlip>
                <a:blip r:embed="rId2"/>
              </a:buBlip>
            </a:pPr>
            <a:r>
              <a:rPr lang="en-US">
                <a:solidFill>
                  <a:srgbClr val="953735"/>
                </a:solidFill>
              </a:rPr>
              <a:t>Người dùng cần có ý thức coi thông tin là nguồn tài nguyên quan trọng</a:t>
            </a:r>
          </a:p>
        </p:txBody>
      </p:sp>
      <p:sp>
        <p:nvSpPr>
          <p:cNvPr id="4" name="Slide Number Placeholder 3"/>
          <p:cNvSpPr>
            <a:spLocks noGrp="1"/>
          </p:cNvSpPr>
          <p:nvPr>
            <p:ph type="sldNum" sz="quarter" idx="12"/>
          </p:nvPr>
        </p:nvSpPr>
        <p:spPr/>
        <p:txBody>
          <a:bodyPr/>
          <a:lstStyle/>
          <a:p>
            <a:fld id="{8AACEE26-D979-411F-B229-D9F26BAEDF07}" type="slidenum">
              <a:rPr lang="en-US" smtClean="0"/>
              <a:t>19</a:t>
            </a:fld>
            <a:endParaRPr lang="en-US" dirty="0"/>
          </a:p>
        </p:txBody>
      </p:sp>
    </p:spTree>
    <p:extLst>
      <p:ext uri="{BB962C8B-B14F-4D97-AF65-F5344CB8AC3E}">
        <p14:creationId xmlns:p14="http://schemas.microsoft.com/office/powerpoint/2010/main" val="39630810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066800"/>
            <a:ext cx="8229600" cy="5257800"/>
          </a:xfrm>
        </p:spPr>
        <p:txBody>
          <a:bodyPr/>
          <a:lstStyle/>
          <a:p>
            <a:pPr>
              <a:spcBef>
                <a:spcPts val="1800"/>
              </a:spcBef>
              <a:spcAft>
                <a:spcPts val="1200"/>
              </a:spcAft>
              <a:buFont typeface="Wingdings" pitchFamily="2" charset="2"/>
              <a:buChar char="¤"/>
            </a:pPr>
            <a:r>
              <a:rPr lang="en-US" dirty="0" err="1" smtClean="0"/>
              <a:t>Kết</a:t>
            </a:r>
            <a:r>
              <a:rPr lang="en-US" dirty="0" smtClean="0"/>
              <a:t> </a:t>
            </a:r>
            <a:r>
              <a:rPr lang="en-US" dirty="0" err="1" smtClean="0"/>
              <a:t>thúc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bạn</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p>
          <a:p>
            <a:pPr marL="796925" lvl="1" indent="-339725">
              <a:spcBef>
                <a:spcPts val="600"/>
              </a:spcBef>
            </a:pPr>
            <a:r>
              <a:rPr lang="en-US" sz="2600">
                <a:solidFill>
                  <a:srgbClr val="000000"/>
                </a:solidFill>
                <a:ea typeface="Lucida Grande"/>
              </a:rPr>
              <a:t>Định nghĩa chỉ mục là gì?</a:t>
            </a:r>
          </a:p>
          <a:p>
            <a:pPr marL="796925" lvl="1" indent="-339725">
              <a:spcBef>
                <a:spcPts val="600"/>
              </a:spcBef>
            </a:pPr>
            <a:r>
              <a:rPr lang="en-US" sz="2600">
                <a:solidFill>
                  <a:srgbClr val="000000"/>
                </a:solidFill>
                <a:ea typeface="Lucida Grande"/>
              </a:rPr>
              <a:t>Ưu và nhược điểm khi sử dụng chỉ mục</a:t>
            </a:r>
          </a:p>
          <a:p>
            <a:pPr marL="796925" lvl="1" indent="-339725">
              <a:spcBef>
                <a:spcPts val="600"/>
              </a:spcBef>
            </a:pPr>
            <a:r>
              <a:rPr lang="en-US" sz="2600">
                <a:solidFill>
                  <a:srgbClr val="000000"/>
                </a:solidFill>
                <a:ea typeface="Lucida Grande"/>
              </a:rPr>
              <a:t>Phân loại chỉ mục</a:t>
            </a:r>
          </a:p>
          <a:p>
            <a:pPr marL="796925" lvl="1" indent="-339725">
              <a:spcBef>
                <a:spcPts val="600"/>
              </a:spcBef>
            </a:pPr>
            <a:r>
              <a:rPr lang="en-US" sz="2600">
                <a:solidFill>
                  <a:srgbClr val="000000"/>
                </a:solidFill>
                <a:ea typeface="Lucida Grande"/>
              </a:rPr>
              <a:t>Cách tạo chỉ mục</a:t>
            </a:r>
          </a:p>
          <a:p>
            <a:pPr marL="796925" lvl="1" indent="-339725">
              <a:spcBef>
                <a:spcPts val="600"/>
              </a:spcBef>
            </a:pPr>
            <a:r>
              <a:rPr lang="en-US" sz="2600">
                <a:solidFill>
                  <a:srgbClr val="000000"/>
                </a:solidFill>
                <a:ea typeface="Lucida Grande"/>
              </a:rPr>
              <a:t>Tìm hiểu các bước bảo mật CSDL, import, export  </a:t>
            </a:r>
            <a:endParaRPr lang="en-US" sz="2600" dirty="0">
              <a:solidFill>
                <a:srgbClr val="000000"/>
              </a:solidFill>
              <a:ea typeface="Lucida Grande"/>
            </a:endParaRPr>
          </a:p>
          <a:p>
            <a:pPr marL="796925" lvl="1" indent="-339725">
              <a:spcBef>
                <a:spcPts val="600"/>
              </a:spcBef>
            </a:pPr>
            <a:endParaRPr lang="vi-VN" sz="2600" dirty="0">
              <a:solidFill>
                <a:srgbClr val="000000"/>
              </a:solidFill>
              <a:ea typeface="Lucida Grande"/>
            </a:endParaRPr>
          </a:p>
        </p:txBody>
      </p:sp>
      <p:pic>
        <p:nvPicPr>
          <p:cNvPr id="5" name="Picture 4"/>
          <p:cNvPicPr>
            <a:picLocks noChangeAspect="1"/>
          </p:cNvPicPr>
          <p:nvPr/>
        </p:nvPicPr>
        <p:blipFill>
          <a:blip r:embed="rId2"/>
          <a:stretch>
            <a:fillRect/>
          </a:stretch>
        </p:blipFill>
        <p:spPr>
          <a:xfrm>
            <a:off x="2590800" y="4285463"/>
            <a:ext cx="4572000" cy="1962937"/>
          </a:xfrm>
          <a:prstGeom prst="rect">
            <a:avLst/>
          </a:prstGeom>
        </p:spPr>
      </p:pic>
      <p:sp>
        <p:nvSpPr>
          <p:cNvPr id="4" name="Slide Number Placeholder 3"/>
          <p:cNvSpPr>
            <a:spLocks noGrp="1"/>
          </p:cNvSpPr>
          <p:nvPr>
            <p:ph type="sldNum" sz="quarter" idx="12"/>
          </p:nvPr>
        </p:nvSpPr>
        <p:spPr>
          <a:xfrm>
            <a:off x="6553200" y="6400800"/>
            <a:ext cx="2133600" cy="365125"/>
          </a:xfrm>
        </p:spPr>
        <p:txBody>
          <a:bodyPr/>
          <a:lstStyle/>
          <a:p>
            <a:fld id="{8AACEE26-D979-411F-B229-D9F26BAEDF07}" type="slidenum">
              <a:rPr lang="en-US" smtClean="0"/>
              <a:t>2</a:t>
            </a:fld>
            <a:endParaRPr lang="en-US" dirty="0"/>
          </a:p>
        </p:txBody>
      </p:sp>
    </p:spTree>
    <p:extLst>
      <p:ext uri="{BB962C8B-B14F-4D97-AF65-F5344CB8AC3E}">
        <p14:creationId xmlns:p14="http://schemas.microsoft.com/office/powerpoint/2010/main" val="3621256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quyền người dùng</a:t>
            </a:r>
          </a:p>
        </p:txBody>
      </p:sp>
      <p:sp>
        <p:nvSpPr>
          <p:cNvPr id="3" name="Content Placeholder 2"/>
          <p:cNvSpPr>
            <a:spLocks noGrp="1"/>
          </p:cNvSpPr>
          <p:nvPr>
            <p:ph idx="1"/>
          </p:nvPr>
        </p:nvSpPr>
        <p:spPr/>
        <p:txBody>
          <a:bodyPr/>
          <a:lstStyle/>
          <a:p>
            <a:pPr>
              <a:lnSpc>
                <a:spcPct val="120000"/>
              </a:lnSpc>
              <a:buBlip>
                <a:blip r:embed="rId3"/>
              </a:buBlip>
            </a:pPr>
            <a:r>
              <a:rPr lang="en-US">
                <a:solidFill>
                  <a:srgbClr val="953735"/>
                </a:solidFill>
              </a:rPr>
              <a:t>Các hệ quản trị </a:t>
            </a:r>
            <a:r>
              <a:rPr lang="en-US" smtClean="0">
                <a:solidFill>
                  <a:srgbClr val="953735"/>
                </a:solidFill>
              </a:rPr>
              <a:t>CSDL </a:t>
            </a:r>
            <a:r>
              <a:rPr lang="en-US">
                <a:solidFill>
                  <a:srgbClr val="953735"/>
                </a:solidFill>
              </a:rPr>
              <a:t>đều cung cấp các cơ chế phân quyền</a:t>
            </a:r>
          </a:p>
          <a:p>
            <a:pPr lvl="1">
              <a:lnSpc>
                <a:spcPct val="120000"/>
              </a:lnSpc>
              <a:buBlip>
                <a:blip r:embed="rId4"/>
              </a:buBlip>
            </a:pPr>
            <a:r>
              <a:rPr lang="en-US"/>
              <a:t>Access: cho phép đặt mật khẩu trên các </a:t>
            </a:r>
            <a:r>
              <a:rPr lang="en-US" smtClean="0"/>
              <a:t>CSDL </a:t>
            </a:r>
            <a:r>
              <a:rPr lang="en-US"/>
              <a:t>ngăn người dùng không hợp lệ mở file hoặc thay đổi</a:t>
            </a:r>
          </a:p>
          <a:p>
            <a:pPr lvl="1">
              <a:lnSpc>
                <a:spcPct val="120000"/>
              </a:lnSpc>
              <a:buBlip>
                <a:blip r:embed="rId4"/>
              </a:buBlip>
            </a:pPr>
            <a:r>
              <a:rPr lang="en-US"/>
              <a:t>SQL </a:t>
            </a:r>
            <a:r>
              <a:rPr lang="en-US" smtClean="0"/>
              <a:t>Server </a:t>
            </a:r>
            <a:r>
              <a:rPr lang="en-US"/>
              <a:t>cung cấp 2 cơ chế xác thực người dùng là Window Authentication và SQL Authentication </a:t>
            </a:r>
          </a:p>
          <a:p>
            <a:pPr lvl="1">
              <a:lnSpc>
                <a:spcPct val="120000"/>
              </a:lnSpc>
              <a:buBlip>
                <a:blip r:embed="rId4"/>
              </a:buBlip>
            </a:pPr>
            <a:r>
              <a:rPr lang="en-US" smtClean="0"/>
              <a:t>MySQL </a:t>
            </a:r>
            <a:r>
              <a:rPr lang="en-US"/>
              <a:t>cung cấp quyền xác thực để truy xuất các </a:t>
            </a:r>
            <a:r>
              <a:rPr lang="en-US" smtClean="0"/>
              <a:t>CSDL </a:t>
            </a:r>
            <a:r>
              <a:rPr lang="en-US"/>
              <a:t>từ bên ngoài</a:t>
            </a:r>
          </a:p>
          <a:p>
            <a:pPr lvl="1">
              <a:lnSpc>
                <a:spcPct val="120000"/>
              </a:lnSpc>
              <a:buBlip>
                <a:blip r:embed="rId4"/>
              </a:buBlip>
            </a:pPr>
            <a:r>
              <a:rPr lang="en-US"/>
              <a:t>…</a:t>
            </a:r>
          </a:p>
        </p:txBody>
      </p:sp>
      <p:sp>
        <p:nvSpPr>
          <p:cNvPr id="4" name="Slide Number Placeholder 3"/>
          <p:cNvSpPr>
            <a:spLocks noGrp="1"/>
          </p:cNvSpPr>
          <p:nvPr>
            <p:ph type="sldNum" sz="quarter" idx="12"/>
          </p:nvPr>
        </p:nvSpPr>
        <p:spPr/>
        <p:txBody>
          <a:bodyPr/>
          <a:lstStyle/>
          <a:p>
            <a:fld id="{8AACEE26-D979-411F-B229-D9F26BAEDF07}" type="slidenum">
              <a:rPr lang="en-US" smtClean="0"/>
              <a:t>20</a:t>
            </a:fld>
            <a:endParaRPr lang="en-US" dirty="0"/>
          </a:p>
        </p:txBody>
      </p:sp>
    </p:spTree>
    <p:extLst>
      <p:ext uri="{BB962C8B-B14F-4D97-AF65-F5344CB8AC3E}">
        <p14:creationId xmlns:p14="http://schemas.microsoft.com/office/powerpoint/2010/main" val="200023890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pic>
        <p:nvPicPr>
          <p:cNvPr id="4" name="Content Placeholder 3" descr="aa.jpg"/>
          <p:cNvPicPr>
            <a:picLocks noGrp="1" noChangeAspect="1"/>
          </p:cNvPicPr>
          <p:nvPr>
            <p:ph idx="1"/>
          </p:nvPr>
        </p:nvPicPr>
        <p:blipFill>
          <a:blip r:embed="rId2">
            <a:extLst>
              <a:ext uri="{28A0092B-C50C-407E-A947-70E740481C1C}">
                <a14:useLocalDpi xmlns:a14="http://schemas.microsoft.com/office/drawing/2010/main" val="0"/>
              </a:ext>
            </a:extLst>
          </a:blip>
          <a:srcRect l="5978" r="5978"/>
          <a:stretch>
            <a:fillRect/>
          </a:stretch>
        </p:blipFill>
        <p:spPr/>
      </p:pic>
      <p:sp>
        <p:nvSpPr>
          <p:cNvPr id="3" name="Slide Number Placeholder 2"/>
          <p:cNvSpPr>
            <a:spLocks noGrp="1"/>
          </p:cNvSpPr>
          <p:nvPr>
            <p:ph type="sldNum" sz="quarter" idx="12"/>
          </p:nvPr>
        </p:nvSpPr>
        <p:spPr/>
        <p:txBody>
          <a:bodyPr/>
          <a:lstStyle/>
          <a:p>
            <a:fld id="{8AACEE26-D979-411F-B229-D9F26BAEDF07}" type="slidenum">
              <a:rPr lang="en-US" smtClean="0"/>
              <a:t>21</a:t>
            </a:fld>
            <a:endParaRPr lang="en-US" dirty="0"/>
          </a:p>
        </p:txBody>
      </p:sp>
    </p:spTree>
    <p:extLst>
      <p:ext uri="{BB962C8B-B14F-4D97-AF65-F5344CB8AC3E}">
        <p14:creationId xmlns:p14="http://schemas.microsoft.com/office/powerpoint/2010/main" val="9568813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Sao lưu và phục hồi dữ liệu</a:t>
            </a:r>
          </a:p>
        </p:txBody>
      </p:sp>
      <p:sp>
        <p:nvSpPr>
          <p:cNvPr id="3" name="Content Placeholder 2"/>
          <p:cNvSpPr>
            <a:spLocks noGrp="1"/>
          </p:cNvSpPr>
          <p:nvPr>
            <p:ph idx="1"/>
          </p:nvPr>
        </p:nvSpPr>
        <p:spPr>
          <a:xfrm>
            <a:off x="457200" y="990600"/>
            <a:ext cx="8229600" cy="5334000"/>
          </a:xfrm>
        </p:spPr>
        <p:txBody>
          <a:bodyPr>
            <a:normAutofit fontScale="92500" lnSpcReduction="10000"/>
          </a:bodyPr>
          <a:lstStyle/>
          <a:p>
            <a:pPr>
              <a:buBlip>
                <a:blip r:embed="rId3"/>
              </a:buBlip>
            </a:pPr>
            <a:r>
              <a:rPr lang="en-US" sz="3000">
                <a:solidFill>
                  <a:srgbClr val="953735"/>
                </a:solidFill>
              </a:rPr>
              <a:t>Sao lưu là một quá trình sao chép </a:t>
            </a:r>
            <a:r>
              <a:rPr lang="en-US" sz="3000" smtClean="0">
                <a:solidFill>
                  <a:srgbClr val="953735"/>
                </a:solidFill>
              </a:rPr>
              <a:t>CSDL </a:t>
            </a:r>
            <a:r>
              <a:rPr lang="en-US" sz="3000">
                <a:solidFill>
                  <a:srgbClr val="953735"/>
                </a:solidFill>
              </a:rPr>
              <a:t>sang một nơi khác lưu trữ để phục hồi dữ liệu trong trường hợp nơi lưu trữ chính bị hỏng.</a:t>
            </a:r>
          </a:p>
          <a:p>
            <a:pPr>
              <a:buBlip>
                <a:blip r:embed="rId3"/>
              </a:buBlip>
            </a:pPr>
            <a:r>
              <a:rPr lang="en-US" sz="3000">
                <a:solidFill>
                  <a:srgbClr val="953735"/>
                </a:solidFill>
              </a:rPr>
              <a:t>Một trong các quy tắc đầu tiên đó là phải sao lưu dữ liệu thường xuyên</a:t>
            </a:r>
          </a:p>
          <a:p>
            <a:pPr>
              <a:buBlip>
                <a:blip r:embed="rId3"/>
              </a:buBlip>
            </a:pPr>
            <a:r>
              <a:rPr lang="en-US" sz="3000">
                <a:solidFill>
                  <a:srgbClr val="953735"/>
                </a:solidFill>
              </a:rPr>
              <a:t>Quá trình phục hồi dữ liệu được gọi là Restore</a:t>
            </a:r>
          </a:p>
          <a:p>
            <a:pPr lvl="0">
              <a:buBlip>
                <a:blip r:embed="rId3"/>
              </a:buBlip>
            </a:pPr>
            <a:r>
              <a:rPr lang="en-US" sz="3000">
                <a:solidFill>
                  <a:srgbClr val="953735"/>
                </a:solidFill>
              </a:rPr>
              <a:t>Sao lưu dữ liệu được thực hiện vì hai mục đích chính:</a:t>
            </a:r>
          </a:p>
          <a:p>
            <a:pPr lvl="1">
              <a:lnSpc>
                <a:spcPct val="130000"/>
              </a:lnSpc>
              <a:buBlip>
                <a:blip r:embed="rId4"/>
              </a:buBlip>
            </a:pPr>
            <a:r>
              <a:rPr lang="en-US" sz="2600"/>
              <a:t>Thứ nhất là phục hồi dữ liệu khi nó bị mất đi, có thể do bị xóa hoặc bị hỏng.</a:t>
            </a:r>
          </a:p>
          <a:p>
            <a:pPr lvl="1">
              <a:lnSpc>
                <a:spcPct val="130000"/>
              </a:lnSpc>
              <a:buBlip>
                <a:blip r:embed="rId4"/>
              </a:buBlip>
            </a:pPr>
            <a:r>
              <a:rPr lang="en-US" sz="2600"/>
              <a:t>Thứ hai của sao lưu là để phục hồi dữ liệu từ một thời gian trước đó, theo yêu cầu của người dùng</a:t>
            </a:r>
          </a:p>
          <a:p>
            <a:pPr marL="0" indent="0">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22</a:t>
            </a:fld>
            <a:endParaRPr lang="en-US" dirty="0"/>
          </a:p>
        </p:txBody>
      </p:sp>
    </p:spTree>
    <p:extLst>
      <p:ext uri="{BB962C8B-B14F-4D97-AF65-F5344CB8AC3E}">
        <p14:creationId xmlns:p14="http://schemas.microsoft.com/office/powerpoint/2010/main" val="26473834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a:t>
            </a:r>
          </a:p>
        </p:txBody>
      </p:sp>
      <p:sp>
        <p:nvSpPr>
          <p:cNvPr id="3" name="Content Placeholder 2"/>
          <p:cNvSpPr>
            <a:spLocks noGrp="1"/>
          </p:cNvSpPr>
          <p:nvPr>
            <p:ph idx="1"/>
          </p:nvPr>
        </p:nvSpPr>
        <p:spPr/>
        <p:txBody>
          <a:bodyPr>
            <a:normAutofit/>
          </a:bodyPr>
          <a:lstStyle/>
          <a:p>
            <a:pPr>
              <a:lnSpc>
                <a:spcPct val="120000"/>
              </a:lnSpc>
              <a:buBlip>
                <a:blip r:embed="rId3"/>
              </a:buBlip>
            </a:pPr>
            <a:r>
              <a:rPr lang="en-US">
                <a:solidFill>
                  <a:srgbClr val="953735"/>
                </a:solidFill>
              </a:rPr>
              <a:t>Import CSDL là quá trình đưa một tập các câu lệnh SQL từ bên ngoài vào trong một hệ quản trị </a:t>
            </a:r>
            <a:r>
              <a:rPr lang="en-US" smtClean="0">
                <a:solidFill>
                  <a:srgbClr val="953735"/>
                </a:solidFill>
              </a:rPr>
              <a:t>CSDL. </a:t>
            </a:r>
            <a:r>
              <a:rPr lang="en-US">
                <a:solidFill>
                  <a:srgbClr val="953735"/>
                </a:solidFill>
              </a:rPr>
              <a:t>Ngoài ra có thể </a:t>
            </a:r>
            <a:r>
              <a:rPr lang="en-US" smtClean="0">
                <a:solidFill>
                  <a:srgbClr val="953735"/>
                </a:solidFill>
              </a:rPr>
              <a:t>Import </a:t>
            </a:r>
            <a:r>
              <a:rPr lang="en-US">
                <a:solidFill>
                  <a:srgbClr val="953735"/>
                </a:solidFill>
              </a:rPr>
              <a:t>các định dạng khác như Excel, XML, …</a:t>
            </a:r>
          </a:p>
          <a:p>
            <a:pPr>
              <a:lnSpc>
                <a:spcPct val="120000"/>
              </a:lnSpc>
              <a:buBlip>
                <a:blip r:embed="rId3"/>
              </a:buBlip>
            </a:pPr>
            <a:r>
              <a:rPr lang="en-US">
                <a:solidFill>
                  <a:srgbClr val="953735"/>
                </a:solidFill>
              </a:rPr>
              <a:t>Export là quá trình xuất một </a:t>
            </a:r>
            <a:r>
              <a:rPr lang="en-US" smtClean="0">
                <a:solidFill>
                  <a:srgbClr val="953735"/>
                </a:solidFill>
              </a:rPr>
              <a:t>CSDL </a:t>
            </a:r>
            <a:r>
              <a:rPr lang="en-US">
                <a:solidFill>
                  <a:srgbClr val="953735"/>
                </a:solidFill>
              </a:rPr>
              <a:t>trong một hệ quản trị </a:t>
            </a:r>
            <a:r>
              <a:rPr lang="en-US" smtClean="0">
                <a:solidFill>
                  <a:srgbClr val="953735"/>
                </a:solidFill>
              </a:rPr>
              <a:t>CSDL </a:t>
            </a:r>
            <a:r>
              <a:rPr lang="en-US">
                <a:solidFill>
                  <a:srgbClr val="953735"/>
                </a:solidFill>
              </a:rPr>
              <a:t>ra dạng các câu lệnh T-SQL lưu trong file có đuôi .sql, hoặc có thể xuất ra các định dạng khác như Excel, XML…</a:t>
            </a:r>
          </a:p>
        </p:txBody>
      </p:sp>
      <p:sp>
        <p:nvSpPr>
          <p:cNvPr id="4" name="Slide Number Placeholder 3"/>
          <p:cNvSpPr>
            <a:spLocks noGrp="1"/>
          </p:cNvSpPr>
          <p:nvPr>
            <p:ph type="sldNum" sz="quarter" idx="12"/>
          </p:nvPr>
        </p:nvSpPr>
        <p:spPr/>
        <p:txBody>
          <a:bodyPr/>
          <a:lstStyle/>
          <a:p>
            <a:fld id="{8AACEE26-D979-411F-B229-D9F26BAEDF07}" type="slidenum">
              <a:rPr lang="en-US" smtClean="0"/>
              <a:t>23</a:t>
            </a:fld>
            <a:endParaRPr lang="en-US" dirty="0"/>
          </a:p>
        </p:txBody>
      </p:sp>
    </p:spTree>
    <p:extLst>
      <p:ext uri="{BB962C8B-B14F-4D97-AF65-F5344CB8AC3E}">
        <p14:creationId xmlns:p14="http://schemas.microsoft.com/office/powerpoint/2010/main" val="425608005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a:t>
            </a:r>
            <a:r>
              <a:rPr lang="en-US" smtClean="0"/>
              <a:t>csdl trong MYSQL</a:t>
            </a:r>
            <a:endParaRPr lang="en-US"/>
          </a:p>
        </p:txBody>
      </p:sp>
      <p:sp>
        <p:nvSpPr>
          <p:cNvPr id="3" name="Content Placeholder 2"/>
          <p:cNvSpPr>
            <a:spLocks noGrp="1"/>
          </p:cNvSpPr>
          <p:nvPr>
            <p:ph idx="1"/>
          </p:nvPr>
        </p:nvSpPr>
        <p:spPr/>
        <p:txBody>
          <a:bodyPr>
            <a:normAutofit/>
          </a:bodyPr>
          <a:lstStyle/>
          <a:p>
            <a:pPr>
              <a:lnSpc>
                <a:spcPct val="120000"/>
              </a:lnSpc>
              <a:buBlip>
                <a:blip r:embed="rId3"/>
              </a:buBlip>
            </a:pPr>
            <a:r>
              <a:rPr lang="en-US">
                <a:solidFill>
                  <a:srgbClr val="953735"/>
                </a:solidFill>
              </a:rPr>
              <a:t>Import </a:t>
            </a:r>
            <a:r>
              <a:rPr lang="en-US" smtClean="0">
                <a:solidFill>
                  <a:srgbClr val="953735"/>
                </a:solidFill>
              </a:rPr>
              <a:t>CSDL:</a:t>
            </a:r>
          </a:p>
        </p:txBody>
      </p:sp>
      <p:sp>
        <p:nvSpPr>
          <p:cNvPr id="4" name="Slide Number Placeholder 3"/>
          <p:cNvSpPr>
            <a:spLocks noGrp="1"/>
          </p:cNvSpPr>
          <p:nvPr>
            <p:ph type="sldNum" sz="quarter" idx="12"/>
          </p:nvPr>
        </p:nvSpPr>
        <p:spPr/>
        <p:txBody>
          <a:bodyPr/>
          <a:lstStyle/>
          <a:p>
            <a:fld id="{8AACEE26-D979-411F-B229-D9F26BAEDF07}" type="slidenum">
              <a:rPr lang="en-US" smtClean="0"/>
              <a:t>24</a:t>
            </a:fld>
            <a:endParaRPr lang="en-US" dirty="0"/>
          </a:p>
        </p:txBody>
      </p:sp>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6168" b="26363"/>
          <a:stretch/>
        </p:blipFill>
        <p:spPr bwMode="auto">
          <a:xfrm>
            <a:off x="609600" y="9906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48858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 trong MYSQL</a:t>
            </a:r>
          </a:p>
        </p:txBody>
      </p:sp>
      <p:sp>
        <p:nvSpPr>
          <p:cNvPr id="3" name="Content Placeholder 2"/>
          <p:cNvSpPr>
            <a:spLocks noGrp="1"/>
          </p:cNvSpPr>
          <p:nvPr>
            <p:ph idx="1"/>
          </p:nvPr>
        </p:nvSpPr>
        <p:spPr/>
        <p:txBody>
          <a:bodyPr>
            <a:normAutofit/>
          </a:bodyPr>
          <a:lstStyle/>
          <a:p>
            <a:pPr>
              <a:lnSpc>
                <a:spcPct val="120000"/>
              </a:lnSpc>
              <a:buBlip>
                <a:blip r:embed="rId3"/>
              </a:buBlip>
            </a:pPr>
            <a:r>
              <a:rPr lang="en-US">
                <a:solidFill>
                  <a:srgbClr val="953735"/>
                </a:solidFill>
              </a:rPr>
              <a:t>Import </a:t>
            </a:r>
            <a:r>
              <a:rPr lang="en-US" smtClean="0">
                <a:solidFill>
                  <a:srgbClr val="953735"/>
                </a:solidFill>
              </a:rPr>
              <a:t>CSDL:</a:t>
            </a:r>
          </a:p>
        </p:txBody>
      </p:sp>
      <p:sp>
        <p:nvSpPr>
          <p:cNvPr id="4" name="Slide Number Placeholder 3"/>
          <p:cNvSpPr>
            <a:spLocks noGrp="1"/>
          </p:cNvSpPr>
          <p:nvPr>
            <p:ph type="sldNum" sz="quarter" idx="12"/>
          </p:nvPr>
        </p:nvSpPr>
        <p:spPr/>
        <p:txBody>
          <a:bodyPr/>
          <a:lstStyle/>
          <a:p>
            <a:fld id="{8AACEE26-D979-411F-B229-D9F26BAEDF07}" type="slidenum">
              <a:rPr lang="en-US" smtClean="0"/>
              <a:t>25</a:t>
            </a:fld>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676400"/>
            <a:ext cx="77597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3767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 trong MYSQL</a:t>
            </a:r>
          </a:p>
        </p:txBody>
      </p:sp>
      <p:sp>
        <p:nvSpPr>
          <p:cNvPr id="3" name="Content Placeholder 2"/>
          <p:cNvSpPr>
            <a:spLocks noGrp="1"/>
          </p:cNvSpPr>
          <p:nvPr>
            <p:ph idx="1"/>
          </p:nvPr>
        </p:nvSpPr>
        <p:spPr/>
        <p:txBody>
          <a:bodyPr>
            <a:normAutofit/>
          </a:bodyPr>
          <a:lstStyle/>
          <a:p>
            <a:pPr>
              <a:lnSpc>
                <a:spcPct val="120000"/>
              </a:lnSpc>
              <a:buBlip>
                <a:blip r:embed="rId3"/>
              </a:buBlip>
            </a:pPr>
            <a:r>
              <a:rPr lang="en-US" smtClean="0">
                <a:solidFill>
                  <a:srgbClr val="953735"/>
                </a:solidFill>
              </a:rPr>
              <a:t>Export CSDL:</a:t>
            </a:r>
          </a:p>
          <a:p>
            <a:pPr marL="0" indent="0">
              <a:lnSpc>
                <a:spcPct val="120000"/>
              </a:lnSpc>
              <a:buNone/>
            </a:pPr>
            <a:endParaRPr lang="en-US">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26</a:t>
            </a:fld>
            <a:endParaRPr lang="en-US" dirty="0"/>
          </a:p>
        </p:txBody>
      </p:sp>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710" b="28956"/>
          <a:stretch/>
        </p:blipFill>
        <p:spPr bwMode="auto">
          <a:xfrm>
            <a:off x="914400" y="1676400"/>
            <a:ext cx="769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0594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 và export csdl trong MYSQL</a:t>
            </a:r>
          </a:p>
        </p:txBody>
      </p:sp>
      <p:sp>
        <p:nvSpPr>
          <p:cNvPr id="3" name="Content Placeholder 2"/>
          <p:cNvSpPr>
            <a:spLocks noGrp="1"/>
          </p:cNvSpPr>
          <p:nvPr>
            <p:ph idx="1"/>
          </p:nvPr>
        </p:nvSpPr>
        <p:spPr/>
        <p:txBody>
          <a:bodyPr>
            <a:normAutofit/>
          </a:bodyPr>
          <a:lstStyle/>
          <a:p>
            <a:pPr>
              <a:lnSpc>
                <a:spcPct val="120000"/>
              </a:lnSpc>
              <a:buBlip>
                <a:blip r:embed="rId3"/>
              </a:buBlip>
            </a:pPr>
            <a:r>
              <a:rPr lang="en-US" smtClean="0">
                <a:solidFill>
                  <a:srgbClr val="953735"/>
                </a:solidFill>
              </a:rPr>
              <a:t>Export CSDL:</a:t>
            </a:r>
          </a:p>
          <a:p>
            <a:pPr marL="0" indent="0">
              <a:lnSpc>
                <a:spcPct val="120000"/>
              </a:lnSpc>
              <a:buNone/>
            </a:pPr>
            <a:endParaRPr lang="en-US">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27</a:t>
            </a:fld>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72" y="1656944"/>
            <a:ext cx="7705928"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0956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Tạo mới user và gán quyền</a:t>
            </a:r>
            <a:endParaRPr lang="en-US"/>
          </a:p>
        </p:txBody>
      </p:sp>
      <p:sp>
        <p:nvSpPr>
          <p:cNvPr id="3" name="Content Placeholder 2"/>
          <p:cNvSpPr>
            <a:spLocks noGrp="1"/>
          </p:cNvSpPr>
          <p:nvPr>
            <p:ph idx="1"/>
          </p:nvPr>
        </p:nvSpPr>
        <p:spPr>
          <a:xfrm>
            <a:off x="457200" y="1066800"/>
            <a:ext cx="8534400" cy="5257800"/>
          </a:xfrm>
        </p:spPr>
        <p:txBody>
          <a:bodyPr>
            <a:normAutofit/>
          </a:bodyPr>
          <a:lstStyle/>
          <a:p>
            <a:pPr lvl="0">
              <a:lnSpc>
                <a:spcPct val="120000"/>
              </a:lnSpc>
              <a:buBlip>
                <a:blip r:embed="rId3"/>
              </a:buBlip>
            </a:pPr>
            <a:r>
              <a:rPr lang="en-US">
                <a:solidFill>
                  <a:srgbClr val="953735"/>
                </a:solidFill>
              </a:rPr>
              <a:t>Tạo mới </a:t>
            </a:r>
            <a:r>
              <a:rPr lang="en-US" smtClean="0">
                <a:solidFill>
                  <a:srgbClr val="953735"/>
                </a:solidFill>
              </a:rPr>
              <a:t>user:</a:t>
            </a:r>
          </a:p>
          <a:p>
            <a:pPr marL="341313" indent="0">
              <a:buNone/>
            </a:pPr>
            <a:r>
              <a:rPr lang="en-US" sz="2400" smtClean="0">
                <a:solidFill>
                  <a:srgbClr val="0000FF"/>
                </a:solidFill>
              </a:rPr>
              <a:t>CREATE  </a:t>
            </a:r>
            <a:r>
              <a:rPr lang="en-US" sz="2400">
                <a:solidFill>
                  <a:srgbClr val="0000FF"/>
                </a:solidFill>
              </a:rPr>
              <a:t>USER</a:t>
            </a:r>
            <a:r>
              <a:rPr lang="en-US" sz="2400"/>
              <a:t>  </a:t>
            </a:r>
            <a:r>
              <a:rPr lang="en-US" sz="2400" smtClean="0"/>
              <a:t>'</a:t>
            </a:r>
            <a:r>
              <a:rPr lang="en-US" sz="2400" smtClean="0">
                <a:solidFill>
                  <a:srgbClr val="FF5A33"/>
                </a:solidFill>
              </a:rPr>
              <a:t>user</a:t>
            </a:r>
            <a:r>
              <a:rPr lang="en-US" sz="2400"/>
              <a:t>'</a:t>
            </a:r>
            <a:r>
              <a:rPr lang="en-US" sz="2400">
                <a:solidFill>
                  <a:srgbClr val="0000FF"/>
                </a:solidFill>
              </a:rPr>
              <a:t>@</a:t>
            </a:r>
            <a:r>
              <a:rPr lang="en-US" sz="2400" smtClean="0"/>
              <a:t>'</a:t>
            </a:r>
            <a:r>
              <a:rPr lang="en-US" sz="2400" smtClean="0">
                <a:solidFill>
                  <a:srgbClr val="FF5A33"/>
                </a:solidFill>
              </a:rPr>
              <a:t>localhost</a:t>
            </a:r>
            <a:r>
              <a:rPr lang="en-US" sz="2400" smtClean="0"/>
              <a:t>‘ </a:t>
            </a:r>
            <a:r>
              <a:rPr lang="en-US" sz="2400" smtClean="0">
                <a:solidFill>
                  <a:srgbClr val="0000FF"/>
                </a:solidFill>
              </a:rPr>
              <a:t>IDENTIFIED </a:t>
            </a:r>
            <a:r>
              <a:rPr lang="en-US" sz="2400">
                <a:solidFill>
                  <a:srgbClr val="0000FF"/>
                </a:solidFill>
              </a:rPr>
              <a:t>BY </a:t>
            </a:r>
            <a:r>
              <a:rPr lang="en-US" sz="2400" smtClean="0"/>
              <a:t>‘</a:t>
            </a:r>
            <a:r>
              <a:rPr lang="en-US" sz="2400" smtClean="0">
                <a:solidFill>
                  <a:srgbClr val="FF5A33"/>
                </a:solidFill>
              </a:rPr>
              <a:t>password</a:t>
            </a:r>
            <a:r>
              <a:rPr lang="en-US" sz="2400" smtClean="0"/>
              <a:t>';</a:t>
            </a:r>
            <a:endParaRPr lang="en-US" sz="2400"/>
          </a:p>
          <a:p>
            <a:pPr marL="804863" lvl="1" indent="-347663">
              <a:lnSpc>
                <a:spcPct val="110000"/>
              </a:lnSpc>
              <a:spcBef>
                <a:spcPts val="1800"/>
              </a:spcBef>
              <a:buBlip>
                <a:blip r:embed="rId4"/>
              </a:buBlip>
            </a:pPr>
            <a:r>
              <a:rPr lang="vi-VN" sz="2600"/>
              <a:t>Trong đó:</a:t>
            </a:r>
          </a:p>
          <a:p>
            <a:pPr marL="1085850" lvl="1" indent="-280988">
              <a:lnSpc>
                <a:spcPct val="110000"/>
              </a:lnSpc>
              <a:buFont typeface="Courier New" pitchFamily="49" charset="0"/>
              <a:buChar char="o"/>
            </a:pPr>
            <a:r>
              <a:rPr lang="vi-VN" smtClean="0">
                <a:solidFill>
                  <a:srgbClr val="FF5A33"/>
                </a:solidFill>
              </a:rPr>
              <a:t>user</a:t>
            </a:r>
            <a:r>
              <a:rPr lang="vi-VN" smtClean="0"/>
              <a:t> </a:t>
            </a:r>
            <a:r>
              <a:rPr lang="vi-VN"/>
              <a:t>– tên user bạn muốn tạo.</a:t>
            </a:r>
          </a:p>
          <a:p>
            <a:pPr marL="1085850" lvl="1" indent="-280988">
              <a:lnSpc>
                <a:spcPct val="110000"/>
              </a:lnSpc>
              <a:buFont typeface="Courier New" pitchFamily="49" charset="0"/>
              <a:buChar char="o"/>
            </a:pPr>
            <a:r>
              <a:rPr lang="vi-VN" smtClean="0">
                <a:solidFill>
                  <a:srgbClr val="FF5A33"/>
                </a:solidFill>
              </a:rPr>
              <a:t>localhost</a:t>
            </a:r>
            <a:r>
              <a:rPr lang="vi-VN" smtClean="0"/>
              <a:t> </a:t>
            </a:r>
            <a:r>
              <a:rPr lang="vi-VN"/>
              <a:t>– user chỉ được phép kết nối đến MySQL từ local host. Dùng ký tự % để cho phép user được phép truy cập từ bất kỳ máy nào.</a:t>
            </a:r>
          </a:p>
          <a:p>
            <a:pPr marL="1085850" lvl="1" indent="-280988">
              <a:lnSpc>
                <a:spcPct val="110000"/>
              </a:lnSpc>
              <a:buFont typeface="Courier New" pitchFamily="49" charset="0"/>
              <a:buChar char="o"/>
            </a:pPr>
            <a:r>
              <a:rPr lang="vi-VN" smtClean="0">
                <a:solidFill>
                  <a:srgbClr val="FF5A33"/>
                </a:solidFill>
              </a:rPr>
              <a:t>password</a:t>
            </a:r>
            <a:r>
              <a:rPr lang="vi-VN" smtClean="0"/>
              <a:t> </a:t>
            </a:r>
            <a:r>
              <a:rPr lang="vi-VN"/>
              <a:t>– mật khẩu đăng nhập của user đó.</a:t>
            </a:r>
            <a:endParaRPr lang="vi-VN" sz="2600"/>
          </a:p>
          <a:p>
            <a:pPr marL="804863" lvl="1" indent="-347663">
              <a:lnSpc>
                <a:spcPct val="110000"/>
              </a:lnSpc>
              <a:spcBef>
                <a:spcPts val="1800"/>
              </a:spcBef>
              <a:buBlip>
                <a:blip r:embed="rId4"/>
              </a:buBlip>
            </a:pPr>
            <a:r>
              <a:rPr lang="en-US" sz="2600"/>
              <a:t>Ví dụ</a:t>
            </a:r>
            <a:r>
              <a:rPr lang="vi-VN" sz="2600"/>
              <a:t>:</a:t>
            </a:r>
          </a:p>
          <a:p>
            <a:pPr marL="457200" lvl="1" indent="0">
              <a:lnSpc>
                <a:spcPct val="120000"/>
              </a:lnSpc>
              <a:buNone/>
            </a:pPr>
            <a:r>
              <a:rPr lang="en-US" smtClean="0">
                <a:solidFill>
                  <a:srgbClr val="0000FF"/>
                </a:solidFill>
              </a:rPr>
              <a:t>CREATE</a:t>
            </a:r>
            <a:r>
              <a:rPr lang="en-US" smtClean="0"/>
              <a:t>  </a:t>
            </a:r>
            <a:r>
              <a:rPr lang="en-US">
                <a:solidFill>
                  <a:srgbClr val="0000FF"/>
                </a:solidFill>
              </a:rPr>
              <a:t>USER</a:t>
            </a:r>
            <a:r>
              <a:rPr lang="en-US"/>
              <a:t>  '</a:t>
            </a:r>
            <a:r>
              <a:rPr lang="en-US">
                <a:solidFill>
                  <a:srgbClr val="FF5A33"/>
                </a:solidFill>
              </a:rPr>
              <a:t>new_user</a:t>
            </a:r>
            <a:r>
              <a:rPr lang="en-US"/>
              <a:t>'</a:t>
            </a:r>
            <a:r>
              <a:rPr lang="en-US">
                <a:solidFill>
                  <a:srgbClr val="0000FF"/>
                </a:solidFill>
              </a:rPr>
              <a:t>@</a:t>
            </a:r>
            <a:r>
              <a:rPr lang="en-US"/>
              <a:t>'</a:t>
            </a:r>
            <a:r>
              <a:rPr lang="en-US">
                <a:solidFill>
                  <a:srgbClr val="FF5A33"/>
                </a:solidFill>
              </a:rPr>
              <a:t>localhost</a:t>
            </a:r>
            <a:r>
              <a:rPr lang="en-US"/>
              <a:t>'</a:t>
            </a:r>
            <a:r>
              <a:rPr lang="en-US">
                <a:solidFill>
                  <a:srgbClr val="FF5A33"/>
                </a:solidFill>
              </a:rPr>
              <a:t> </a:t>
            </a:r>
            <a:r>
              <a:rPr lang="en-US">
                <a:solidFill>
                  <a:srgbClr val="0000FF"/>
                </a:solidFill>
              </a:rPr>
              <a:t>IDENTIFIED</a:t>
            </a:r>
            <a:r>
              <a:rPr lang="en-US"/>
              <a:t> </a:t>
            </a:r>
            <a:r>
              <a:rPr lang="en-US">
                <a:solidFill>
                  <a:srgbClr val="0000FF"/>
                </a:solidFill>
              </a:rPr>
              <a:t>BY</a:t>
            </a:r>
            <a:r>
              <a:rPr lang="en-US"/>
              <a:t> '</a:t>
            </a:r>
            <a:r>
              <a:rPr lang="en-US">
                <a:solidFill>
                  <a:srgbClr val="FF5A33"/>
                </a:solidFill>
              </a:rPr>
              <a:t>123</a:t>
            </a:r>
            <a:r>
              <a:rPr lang="en-US" smtClean="0"/>
              <a:t>';</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28</a:t>
            </a:fld>
            <a:endParaRPr lang="en-US" dirty="0"/>
          </a:p>
        </p:txBody>
      </p:sp>
    </p:spTree>
    <p:extLst>
      <p:ext uri="{BB962C8B-B14F-4D97-AF65-F5344CB8AC3E}">
        <p14:creationId xmlns:p14="http://schemas.microsoft.com/office/powerpoint/2010/main" val="347668248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Tạo mới user và gán quyền</a:t>
            </a:r>
            <a:endParaRPr lang="en-US"/>
          </a:p>
        </p:txBody>
      </p:sp>
      <p:sp>
        <p:nvSpPr>
          <p:cNvPr id="3" name="Content Placeholder 2"/>
          <p:cNvSpPr>
            <a:spLocks noGrp="1"/>
          </p:cNvSpPr>
          <p:nvPr>
            <p:ph idx="1"/>
          </p:nvPr>
        </p:nvSpPr>
        <p:spPr>
          <a:xfrm>
            <a:off x="457200" y="1066800"/>
            <a:ext cx="8153400" cy="5257800"/>
          </a:xfrm>
        </p:spPr>
        <p:txBody>
          <a:bodyPr>
            <a:normAutofit/>
          </a:bodyPr>
          <a:lstStyle/>
          <a:p>
            <a:pPr>
              <a:lnSpc>
                <a:spcPct val="120000"/>
              </a:lnSpc>
              <a:buBlip>
                <a:blip r:embed="rId3"/>
              </a:buBlip>
            </a:pPr>
            <a:r>
              <a:rPr lang="en-US" smtClean="0">
                <a:solidFill>
                  <a:srgbClr val="953735"/>
                </a:solidFill>
              </a:rPr>
              <a:t>Cấp </a:t>
            </a:r>
            <a:r>
              <a:rPr lang="en-US">
                <a:solidFill>
                  <a:srgbClr val="953735"/>
                </a:solidFill>
              </a:rPr>
              <a:t>quyền </a:t>
            </a:r>
            <a:r>
              <a:rPr lang="en-US" smtClean="0">
                <a:solidFill>
                  <a:srgbClr val="953735"/>
                </a:solidFill>
              </a:rPr>
              <a:t>cho users</a:t>
            </a:r>
            <a:endParaRPr lang="en-US">
              <a:solidFill>
                <a:srgbClr val="953735"/>
              </a:solidFill>
            </a:endParaRPr>
          </a:p>
          <a:p>
            <a:pPr marL="341313" indent="0">
              <a:lnSpc>
                <a:spcPct val="130000"/>
              </a:lnSpc>
              <a:buNone/>
            </a:pPr>
            <a:r>
              <a:rPr lang="en-US" smtClean="0">
                <a:solidFill>
                  <a:srgbClr val="0000FF"/>
                </a:solidFill>
              </a:rPr>
              <a:t>GRANT</a:t>
            </a:r>
            <a:r>
              <a:rPr lang="en-US" smtClean="0"/>
              <a:t> </a:t>
            </a:r>
            <a:r>
              <a:rPr lang="en-US"/>
              <a:t>[</a:t>
            </a:r>
            <a:r>
              <a:rPr lang="en-US">
                <a:solidFill>
                  <a:srgbClr val="FF5A33"/>
                </a:solidFill>
              </a:rPr>
              <a:t>permission</a:t>
            </a:r>
            <a:r>
              <a:rPr lang="en-US"/>
              <a:t> </a:t>
            </a:r>
            <a:r>
              <a:rPr lang="en-US">
                <a:solidFill>
                  <a:srgbClr val="FF5A33"/>
                </a:solidFill>
              </a:rPr>
              <a:t>type</a:t>
            </a:r>
            <a:r>
              <a:rPr lang="en-US"/>
              <a:t>] </a:t>
            </a:r>
            <a:r>
              <a:rPr lang="en-US" smtClean="0">
                <a:solidFill>
                  <a:srgbClr val="0000FF"/>
                </a:solidFill>
              </a:rPr>
              <a:t>ON</a:t>
            </a:r>
            <a:r>
              <a:rPr lang="en-US" smtClean="0"/>
              <a:t> [</a:t>
            </a:r>
            <a:r>
              <a:rPr lang="en-US" smtClean="0">
                <a:solidFill>
                  <a:srgbClr val="FF5A33"/>
                </a:solidFill>
              </a:rPr>
              <a:t>database</a:t>
            </a:r>
            <a:r>
              <a:rPr lang="en-US" smtClean="0"/>
              <a:t>].[</a:t>
            </a:r>
            <a:r>
              <a:rPr lang="en-US" smtClean="0">
                <a:solidFill>
                  <a:srgbClr val="FF5A33"/>
                </a:solidFill>
              </a:rPr>
              <a:t>table</a:t>
            </a:r>
            <a:r>
              <a:rPr lang="en-US" smtClean="0"/>
              <a:t>] </a:t>
            </a:r>
            <a:br>
              <a:rPr lang="en-US" smtClean="0"/>
            </a:br>
            <a:r>
              <a:rPr lang="en-US" smtClean="0">
                <a:solidFill>
                  <a:srgbClr val="0000FF"/>
                </a:solidFill>
              </a:rPr>
              <a:t>TO</a:t>
            </a:r>
            <a:r>
              <a:rPr lang="en-US" smtClean="0"/>
              <a:t> '</a:t>
            </a:r>
            <a:r>
              <a:rPr lang="en-US" smtClean="0">
                <a:solidFill>
                  <a:srgbClr val="FF5A33"/>
                </a:solidFill>
              </a:rPr>
              <a:t>user</a:t>
            </a:r>
            <a:r>
              <a:rPr lang="en-US" smtClean="0"/>
              <a:t>'</a:t>
            </a:r>
            <a:r>
              <a:rPr lang="en-US" smtClean="0">
                <a:solidFill>
                  <a:srgbClr val="0000FF"/>
                </a:solidFill>
              </a:rPr>
              <a:t>@</a:t>
            </a:r>
            <a:r>
              <a:rPr lang="en-US"/>
              <a:t>'</a:t>
            </a:r>
            <a:r>
              <a:rPr lang="en-US" smtClean="0">
                <a:solidFill>
                  <a:srgbClr val="FF5A33"/>
                </a:solidFill>
              </a:rPr>
              <a:t>localhost</a:t>
            </a:r>
            <a:r>
              <a:rPr lang="en-US" smtClean="0"/>
              <a:t>';</a:t>
            </a:r>
          </a:p>
          <a:p>
            <a:pPr marL="804863" lvl="1" indent="-347663">
              <a:lnSpc>
                <a:spcPct val="110000"/>
              </a:lnSpc>
              <a:spcBef>
                <a:spcPts val="1800"/>
              </a:spcBef>
              <a:buBlip>
                <a:blip r:embed="rId4"/>
              </a:buBlip>
            </a:pPr>
            <a:r>
              <a:rPr lang="vi-VN" sz="2600"/>
              <a:t>Trong đó:</a:t>
            </a:r>
          </a:p>
          <a:p>
            <a:pPr marL="1146175" lvl="1" indent="-341313">
              <a:lnSpc>
                <a:spcPct val="120000"/>
              </a:lnSpc>
              <a:buFont typeface="Courier New" pitchFamily="49" charset="0"/>
              <a:buChar char="o"/>
            </a:pPr>
            <a:r>
              <a:rPr lang="en-US" smtClean="0">
                <a:solidFill>
                  <a:srgbClr val="FF5A33"/>
                </a:solidFill>
              </a:rPr>
              <a:t>database</a:t>
            </a:r>
            <a:r>
              <a:rPr lang="vi-VN" smtClean="0"/>
              <a:t>– </a:t>
            </a:r>
            <a:r>
              <a:rPr lang="vi-VN"/>
              <a:t>tên database sẽ cấp quyền cho user. Có thể dùng dấu * để cấp quyền cho tất cả database</a:t>
            </a:r>
            <a:r>
              <a:rPr lang="vi-VN" smtClean="0"/>
              <a:t>.</a:t>
            </a:r>
            <a:endParaRPr lang="vi-VN"/>
          </a:p>
          <a:p>
            <a:pPr marL="1146175" lvl="1" indent="-341313">
              <a:lnSpc>
                <a:spcPct val="120000"/>
              </a:lnSpc>
              <a:buFont typeface="Courier New" pitchFamily="49" charset="0"/>
              <a:buChar char="o"/>
            </a:pPr>
            <a:r>
              <a:rPr lang="en-US" smtClean="0">
                <a:solidFill>
                  <a:srgbClr val="FF5A33"/>
                </a:solidFill>
              </a:rPr>
              <a:t>table</a:t>
            </a:r>
            <a:r>
              <a:rPr lang="vi-VN" smtClean="0"/>
              <a:t>– </a:t>
            </a:r>
            <a:r>
              <a:rPr lang="vi-VN"/>
              <a:t>tên table sẽ cấp quyền cho user. Có thể dùng dấu * để cấp quyền cho tất cả database</a:t>
            </a:r>
            <a:r>
              <a:rPr lang="vi-VN" smtClean="0"/>
              <a:t>.</a:t>
            </a:r>
            <a:endParaRPr lang="en-US"/>
          </a:p>
          <a:p>
            <a:pPr lvl="1">
              <a:lnSpc>
                <a:spcPct val="130000"/>
              </a:lnSpc>
              <a:buBlip>
                <a:blip r:embed="rId4"/>
              </a:buBlip>
            </a:pPr>
            <a:endParaRPr lang="en-US" sz="2000"/>
          </a:p>
        </p:txBody>
      </p:sp>
      <p:sp>
        <p:nvSpPr>
          <p:cNvPr id="4" name="Slide Number Placeholder 3"/>
          <p:cNvSpPr>
            <a:spLocks noGrp="1"/>
          </p:cNvSpPr>
          <p:nvPr>
            <p:ph type="sldNum" sz="quarter" idx="12"/>
          </p:nvPr>
        </p:nvSpPr>
        <p:spPr/>
        <p:txBody>
          <a:bodyPr/>
          <a:lstStyle/>
          <a:p>
            <a:fld id="{8AACEE26-D979-411F-B229-D9F26BAEDF07}" type="slidenum">
              <a:rPr lang="en-US" smtClean="0"/>
              <a:t>29</a:t>
            </a:fld>
            <a:endParaRPr lang="en-US" dirty="0"/>
          </a:p>
        </p:txBody>
      </p:sp>
    </p:spTree>
    <p:extLst>
      <p:ext uri="{BB962C8B-B14F-4D97-AF65-F5344CB8AC3E}">
        <p14:creationId xmlns:p14="http://schemas.microsoft.com/office/powerpoint/2010/main" val="10567368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sp>
        <p:nvSpPr>
          <p:cNvPr id="3" name="Content Placeholder 2"/>
          <p:cNvSpPr>
            <a:spLocks noGrp="1"/>
          </p:cNvSpPr>
          <p:nvPr>
            <p:ph idx="1"/>
          </p:nvPr>
        </p:nvSpPr>
        <p:spPr>
          <a:xfrm>
            <a:off x="457200" y="990600"/>
            <a:ext cx="8229600" cy="5334000"/>
          </a:xfrm>
        </p:spPr>
        <p:txBody>
          <a:bodyPr>
            <a:normAutofit/>
          </a:bodyPr>
          <a:lstStyle/>
          <a:p>
            <a:pPr>
              <a:lnSpc>
                <a:spcPct val="130000"/>
              </a:lnSpc>
              <a:buBlip>
                <a:blip r:embed="rId2"/>
              </a:buBlip>
            </a:pPr>
            <a:r>
              <a:rPr lang="en-US">
                <a:solidFill>
                  <a:srgbClr val="953735"/>
                </a:solidFill>
              </a:rPr>
              <a:t>Đối với CSDL gồm những bảng lớn (cỡ vài triệu bản ghi) thì việc SELECT để truy vấn dữ liệu quả là 1 cực hình, nhất là khi phải trả kết quả với thời gian rất ngắn.</a:t>
            </a:r>
          </a:p>
          <a:p>
            <a:pPr>
              <a:lnSpc>
                <a:spcPct val="130000"/>
              </a:lnSpc>
              <a:buBlip>
                <a:blip r:embed="rId2"/>
              </a:buBlip>
            </a:pPr>
            <a:r>
              <a:rPr lang="en-US">
                <a:solidFill>
                  <a:srgbClr val="953735"/>
                </a:solidFill>
              </a:rPr>
              <a:t>Index giúp đẩy nhanh </a:t>
            </a:r>
            <a:r>
              <a:rPr lang="en-US" smtClean="0">
                <a:solidFill>
                  <a:srgbClr val="953735"/>
                </a:solidFill>
              </a:rPr>
              <a:t>tốc </a:t>
            </a:r>
            <a:r>
              <a:rPr lang="en-US">
                <a:solidFill>
                  <a:srgbClr val="953735"/>
                </a:solidFill>
              </a:rPr>
              <a:t>độ truy vấn đối với các bảng có lượng dữ liệu lớn</a:t>
            </a:r>
          </a:p>
          <a:p>
            <a:pPr>
              <a:lnSpc>
                <a:spcPct val="130000"/>
              </a:lnSpc>
              <a:buBlip>
                <a:blip r:embed="rId2"/>
              </a:buBlip>
            </a:pPr>
            <a:r>
              <a:rPr lang="en-US">
                <a:solidFill>
                  <a:srgbClr val="953735"/>
                </a:solidFill>
              </a:rPr>
              <a:t> </a:t>
            </a:r>
            <a:r>
              <a:rPr lang="en-US" smtClean="0">
                <a:solidFill>
                  <a:srgbClr val="953735"/>
                </a:solidFill>
              </a:rPr>
              <a:t>Sử </a:t>
            </a:r>
            <a:r>
              <a:rPr lang="en-US">
                <a:solidFill>
                  <a:srgbClr val="953735"/>
                </a:solidFill>
              </a:rPr>
              <a:t>dụng các chỉ mục trong bảng giống như việc dùng </a:t>
            </a:r>
            <a:r>
              <a:rPr lang="en-US" smtClean="0">
                <a:solidFill>
                  <a:srgbClr val="953735"/>
                </a:solidFill>
              </a:rPr>
              <a:t>mục lục trong </a:t>
            </a:r>
            <a:r>
              <a:rPr lang="en-US">
                <a:solidFill>
                  <a:srgbClr val="953735"/>
                </a:solidFill>
              </a:rPr>
              <a:t>một quyển sách: để tìm dữ liệu, </a:t>
            </a:r>
            <a:r>
              <a:rPr lang="en-US" smtClean="0">
                <a:solidFill>
                  <a:srgbClr val="953735"/>
                </a:solidFill>
              </a:rPr>
              <a:t>DBMS </a:t>
            </a:r>
            <a:r>
              <a:rPr lang="en-US">
                <a:solidFill>
                  <a:srgbClr val="953735"/>
                </a:solidFill>
              </a:rPr>
              <a:t>sẽ tìm vị trí của dữ liệu trong chỉ mục </a:t>
            </a:r>
          </a:p>
        </p:txBody>
      </p:sp>
      <p:sp>
        <p:nvSpPr>
          <p:cNvPr id="4" name="Slide Number Placeholder 3"/>
          <p:cNvSpPr>
            <a:spLocks noGrp="1"/>
          </p:cNvSpPr>
          <p:nvPr>
            <p:ph type="sldNum" sz="quarter" idx="12"/>
          </p:nvPr>
        </p:nvSpPr>
        <p:spPr>
          <a:xfrm>
            <a:off x="6553200" y="6416675"/>
            <a:ext cx="2133600" cy="365125"/>
          </a:xfrm>
        </p:spPr>
        <p:txBody>
          <a:bodyPr/>
          <a:lstStyle/>
          <a:p>
            <a:fld id="{8AACEE26-D979-411F-B229-D9F26BAEDF07}" type="slidenum">
              <a:rPr lang="en-US" smtClean="0"/>
              <a:t>3</a:t>
            </a:fld>
            <a:endParaRPr lang="en-US" dirty="0"/>
          </a:p>
        </p:txBody>
      </p:sp>
    </p:spTree>
    <p:extLst>
      <p:ext uri="{BB962C8B-B14F-4D97-AF65-F5344CB8AC3E}">
        <p14:creationId xmlns:p14="http://schemas.microsoft.com/office/powerpoint/2010/main" val="396200454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Tạo mới user và gán quyền</a:t>
            </a:r>
            <a:endParaRPr lang="en-US"/>
          </a:p>
        </p:txBody>
      </p:sp>
      <p:sp>
        <p:nvSpPr>
          <p:cNvPr id="3" name="Content Placeholder 2"/>
          <p:cNvSpPr>
            <a:spLocks noGrp="1"/>
          </p:cNvSpPr>
          <p:nvPr>
            <p:ph idx="1"/>
          </p:nvPr>
        </p:nvSpPr>
        <p:spPr>
          <a:xfrm>
            <a:off x="457200" y="1066800"/>
            <a:ext cx="8610600" cy="5486400"/>
          </a:xfrm>
        </p:spPr>
        <p:txBody>
          <a:bodyPr>
            <a:normAutofit/>
          </a:bodyPr>
          <a:lstStyle/>
          <a:p>
            <a:pPr marL="804863" lvl="1" indent="-347663">
              <a:lnSpc>
                <a:spcPct val="110000"/>
              </a:lnSpc>
              <a:spcBef>
                <a:spcPts val="1800"/>
              </a:spcBef>
              <a:buBlip>
                <a:blip r:embed="rId3"/>
              </a:buBlip>
            </a:pPr>
            <a:r>
              <a:rPr lang="en-US" sz="2600"/>
              <a:t>MySQL có nhiều loại quyền, được liệt kê bên dưới</a:t>
            </a:r>
          </a:p>
          <a:p>
            <a:pPr marL="3316288" indent="-2633663">
              <a:lnSpc>
                <a:spcPct val="110000"/>
              </a:lnSpc>
              <a:spcBef>
                <a:spcPts val="1200"/>
              </a:spcBef>
              <a:buNone/>
            </a:pPr>
            <a:r>
              <a:rPr lang="vi-VN" sz="2400" b="1" smtClean="0"/>
              <a:t>ALL </a:t>
            </a:r>
            <a:r>
              <a:rPr lang="vi-VN" sz="2400" b="1"/>
              <a:t>PRIVILEGES </a:t>
            </a:r>
            <a:r>
              <a:rPr lang="vi-VN" sz="2400"/>
              <a:t>– cấp tất cả quyền cho user.</a:t>
            </a:r>
          </a:p>
          <a:p>
            <a:pPr marL="3316288" indent="-2633663">
              <a:lnSpc>
                <a:spcPct val="110000"/>
              </a:lnSpc>
              <a:spcBef>
                <a:spcPts val="1200"/>
              </a:spcBef>
              <a:buNone/>
            </a:pPr>
            <a:r>
              <a:rPr lang="vi-VN" sz="2400" b="1"/>
              <a:t>CREATE</a:t>
            </a:r>
            <a:r>
              <a:rPr lang="vi-VN" sz="2400"/>
              <a:t> – cho phép tạo database và table.</a:t>
            </a:r>
          </a:p>
          <a:p>
            <a:pPr marL="3316288" indent="-2633663">
              <a:lnSpc>
                <a:spcPct val="110000"/>
              </a:lnSpc>
              <a:spcBef>
                <a:spcPts val="1200"/>
              </a:spcBef>
              <a:buNone/>
            </a:pPr>
            <a:r>
              <a:rPr lang="vi-VN" sz="2400" b="1"/>
              <a:t>DROP</a:t>
            </a:r>
            <a:r>
              <a:rPr lang="vi-VN" sz="2400"/>
              <a:t> – cho phép xóa (drop) database và table.</a:t>
            </a:r>
          </a:p>
          <a:p>
            <a:pPr marL="3316288" indent="-2633663">
              <a:lnSpc>
                <a:spcPct val="110000"/>
              </a:lnSpc>
              <a:spcBef>
                <a:spcPts val="1200"/>
              </a:spcBef>
              <a:buNone/>
            </a:pPr>
            <a:r>
              <a:rPr lang="vi-VN" sz="2400" b="1"/>
              <a:t>DELETE</a:t>
            </a:r>
            <a:r>
              <a:rPr lang="vi-VN" sz="2400"/>
              <a:t> – cho phép xóa các dòng trong table.</a:t>
            </a:r>
          </a:p>
          <a:p>
            <a:pPr marL="3316288" indent="-2633663">
              <a:lnSpc>
                <a:spcPct val="110000"/>
              </a:lnSpc>
              <a:spcBef>
                <a:spcPts val="1200"/>
              </a:spcBef>
              <a:buNone/>
            </a:pPr>
            <a:r>
              <a:rPr lang="vi-VN" sz="2400" b="1"/>
              <a:t>INSERT</a:t>
            </a:r>
            <a:r>
              <a:rPr lang="vi-VN" sz="2400"/>
              <a:t> – cho phép thêm dòng vào table.</a:t>
            </a:r>
          </a:p>
          <a:p>
            <a:pPr marL="3316288" indent="-2633663">
              <a:lnSpc>
                <a:spcPct val="110000"/>
              </a:lnSpc>
              <a:spcBef>
                <a:spcPts val="1200"/>
              </a:spcBef>
              <a:buNone/>
            </a:pPr>
            <a:r>
              <a:rPr lang="vi-VN" sz="2400" b="1"/>
              <a:t>SELECT</a:t>
            </a:r>
            <a:r>
              <a:rPr lang="vi-VN" sz="2400"/>
              <a:t> – cho phép đọc (select) dữ liệu trong database.</a:t>
            </a:r>
          </a:p>
          <a:p>
            <a:pPr marL="3316288" indent="-2633663">
              <a:lnSpc>
                <a:spcPct val="110000"/>
              </a:lnSpc>
              <a:spcBef>
                <a:spcPts val="1200"/>
              </a:spcBef>
              <a:buNone/>
            </a:pPr>
            <a:r>
              <a:rPr lang="vi-VN" sz="2400" b="1"/>
              <a:t>UPDATE</a:t>
            </a:r>
            <a:r>
              <a:rPr lang="vi-VN" sz="2400"/>
              <a:t> – cho phép cập nhật dòng trong table.</a:t>
            </a:r>
          </a:p>
          <a:p>
            <a:pPr marL="3316288" indent="-2633663">
              <a:lnSpc>
                <a:spcPct val="110000"/>
              </a:lnSpc>
              <a:spcBef>
                <a:spcPts val="1200"/>
              </a:spcBef>
              <a:buNone/>
            </a:pPr>
            <a:r>
              <a:rPr lang="vi-VN" sz="2400" b="1"/>
              <a:t>GRANT</a:t>
            </a:r>
            <a:r>
              <a:rPr lang="vi-VN" sz="2400"/>
              <a:t> </a:t>
            </a:r>
            <a:r>
              <a:rPr lang="vi-VN" sz="2400" b="1"/>
              <a:t>OPTION</a:t>
            </a:r>
            <a:r>
              <a:rPr lang="vi-VN" sz="2400"/>
              <a:t> – cho phép cấp hoặc thu hồi quyền của user khác.</a:t>
            </a:r>
            <a:endParaRPr lang="vi-VN"/>
          </a:p>
        </p:txBody>
      </p:sp>
      <p:sp>
        <p:nvSpPr>
          <p:cNvPr id="4" name="Slide Number Placeholder 3"/>
          <p:cNvSpPr>
            <a:spLocks noGrp="1"/>
          </p:cNvSpPr>
          <p:nvPr>
            <p:ph type="sldNum" sz="quarter" idx="12"/>
          </p:nvPr>
        </p:nvSpPr>
        <p:spPr/>
        <p:txBody>
          <a:bodyPr/>
          <a:lstStyle/>
          <a:p>
            <a:fld id="{8AACEE26-D979-411F-B229-D9F26BAEDF07}" type="slidenum">
              <a:rPr lang="en-US" smtClean="0"/>
              <a:t>30</a:t>
            </a:fld>
            <a:endParaRPr lang="en-US" dirty="0"/>
          </a:p>
        </p:txBody>
      </p:sp>
    </p:spTree>
    <p:extLst>
      <p:ext uri="{BB962C8B-B14F-4D97-AF65-F5344CB8AC3E}">
        <p14:creationId xmlns:p14="http://schemas.microsoft.com/office/powerpoint/2010/main" val="407281669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Tạo mới user và gán quyền</a:t>
            </a:r>
            <a:endParaRPr lang="en-US"/>
          </a:p>
        </p:txBody>
      </p:sp>
      <p:sp>
        <p:nvSpPr>
          <p:cNvPr id="3" name="Content Placeholder 2"/>
          <p:cNvSpPr>
            <a:spLocks noGrp="1"/>
          </p:cNvSpPr>
          <p:nvPr>
            <p:ph idx="1"/>
          </p:nvPr>
        </p:nvSpPr>
        <p:spPr>
          <a:xfrm>
            <a:off x="457200" y="1066800"/>
            <a:ext cx="8229600" cy="5486400"/>
          </a:xfrm>
        </p:spPr>
        <p:txBody>
          <a:bodyPr>
            <a:normAutofit lnSpcReduction="10000"/>
          </a:bodyPr>
          <a:lstStyle/>
          <a:p>
            <a:pPr marL="804863" lvl="1" indent="-347663">
              <a:lnSpc>
                <a:spcPct val="120000"/>
              </a:lnSpc>
              <a:spcBef>
                <a:spcPts val="1800"/>
              </a:spcBef>
              <a:buBlip>
                <a:blip r:embed="rId3"/>
              </a:buBlip>
            </a:pPr>
            <a:r>
              <a:rPr lang="vi-VN" sz="2600" smtClean="0"/>
              <a:t>Một số ví dụ thường gặp. </a:t>
            </a:r>
            <a:endParaRPr lang="en-US" sz="2600" smtClean="0"/>
          </a:p>
          <a:p>
            <a:pPr lvl="1">
              <a:lnSpc>
                <a:spcPct val="120000"/>
              </a:lnSpc>
              <a:buFont typeface="Courier New" pitchFamily="49" charset="0"/>
              <a:buChar char="o"/>
            </a:pPr>
            <a:r>
              <a:rPr lang="en-US" smtClean="0"/>
              <a:t>Để </a:t>
            </a:r>
            <a:r>
              <a:rPr lang="en-US"/>
              <a:t>gán toàn quyền cho </a:t>
            </a:r>
            <a:r>
              <a:rPr lang="en-US" smtClean="0"/>
              <a:t>new_user trên tất cả database</a:t>
            </a:r>
            <a:endParaRPr lang="en-US"/>
          </a:p>
          <a:p>
            <a:pPr marL="0" indent="0">
              <a:lnSpc>
                <a:spcPct val="120000"/>
              </a:lnSpc>
              <a:buNone/>
            </a:pPr>
            <a:r>
              <a:rPr lang="en-US" sz="2400" smtClean="0"/>
              <a:t>	</a:t>
            </a:r>
            <a:r>
              <a:rPr lang="en-US" sz="2400" smtClean="0">
                <a:solidFill>
                  <a:srgbClr val="0000FF"/>
                </a:solidFill>
              </a:rPr>
              <a:t>GRANT  </a:t>
            </a:r>
            <a:r>
              <a:rPr lang="en-US" sz="2400">
                <a:solidFill>
                  <a:srgbClr val="FF5A33"/>
                </a:solidFill>
              </a:rPr>
              <a:t>ALL</a:t>
            </a:r>
            <a:r>
              <a:rPr lang="en-US" sz="2400">
                <a:solidFill>
                  <a:srgbClr val="0000FF"/>
                </a:solidFill>
              </a:rPr>
              <a:t>  </a:t>
            </a:r>
            <a:r>
              <a:rPr lang="en-US" sz="2400">
                <a:solidFill>
                  <a:srgbClr val="FF5A33"/>
                </a:solidFill>
              </a:rPr>
              <a:t>PRIVILEGES</a:t>
            </a:r>
            <a:r>
              <a:rPr lang="en-US" sz="2400">
                <a:solidFill>
                  <a:srgbClr val="0000FF"/>
                </a:solidFill>
              </a:rPr>
              <a:t> ON</a:t>
            </a:r>
            <a:r>
              <a:rPr lang="en-US" sz="2400"/>
              <a:t> </a:t>
            </a:r>
            <a:r>
              <a:rPr lang="en-US" sz="2400">
                <a:solidFill>
                  <a:srgbClr val="FF5A33"/>
                </a:solidFill>
              </a:rPr>
              <a:t>* . * </a:t>
            </a:r>
            <a:r>
              <a:rPr lang="en-US" sz="2400" smtClean="0"/>
              <a:t/>
            </a:r>
            <a:br>
              <a:rPr lang="en-US" sz="2400" smtClean="0"/>
            </a:br>
            <a:r>
              <a:rPr lang="en-US" sz="2400" smtClean="0"/>
              <a:t>	</a:t>
            </a:r>
            <a:r>
              <a:rPr lang="en-US" sz="2400" smtClean="0">
                <a:solidFill>
                  <a:srgbClr val="0000FF"/>
                </a:solidFill>
              </a:rPr>
              <a:t>TO</a:t>
            </a:r>
            <a:r>
              <a:rPr lang="en-US" sz="2400" smtClean="0"/>
              <a:t> </a:t>
            </a:r>
            <a:r>
              <a:rPr lang="en-US" sz="2400"/>
              <a:t>'</a:t>
            </a:r>
            <a:r>
              <a:rPr lang="en-US" sz="2400">
                <a:solidFill>
                  <a:srgbClr val="FF5A33"/>
                </a:solidFill>
              </a:rPr>
              <a:t>new_user</a:t>
            </a:r>
            <a:r>
              <a:rPr lang="en-US" sz="2400"/>
              <a:t>'</a:t>
            </a:r>
            <a:r>
              <a:rPr lang="en-US" sz="2400">
                <a:solidFill>
                  <a:srgbClr val="0000FF"/>
                </a:solidFill>
              </a:rPr>
              <a:t>@</a:t>
            </a:r>
            <a:r>
              <a:rPr lang="en-US" sz="2400"/>
              <a:t>'</a:t>
            </a:r>
            <a:r>
              <a:rPr lang="en-US" sz="2400">
                <a:solidFill>
                  <a:srgbClr val="FF5A33"/>
                </a:solidFill>
              </a:rPr>
              <a:t>localhost</a:t>
            </a:r>
            <a:r>
              <a:rPr lang="en-US" sz="2400"/>
              <a:t>';</a:t>
            </a:r>
          </a:p>
          <a:p>
            <a:pPr lvl="1">
              <a:lnSpc>
                <a:spcPct val="120000"/>
              </a:lnSpc>
              <a:buFont typeface="Courier New" pitchFamily="49" charset="0"/>
              <a:buChar char="o"/>
            </a:pPr>
            <a:r>
              <a:rPr lang="vi-VN"/>
              <a:t>Cấp quyền đọc ghi dữ liệu cho </a:t>
            </a:r>
            <a:r>
              <a:rPr lang="en-US"/>
              <a:t>new_user </a:t>
            </a:r>
            <a:r>
              <a:rPr lang="vi-VN" smtClean="0"/>
              <a:t>trên </a:t>
            </a:r>
            <a:r>
              <a:rPr lang="vi-VN"/>
              <a:t>database </a:t>
            </a:r>
            <a:r>
              <a:rPr lang="en-US" smtClean="0"/>
              <a:t>qlda</a:t>
            </a:r>
          </a:p>
          <a:p>
            <a:pPr marL="919163" lvl="1" indent="0">
              <a:lnSpc>
                <a:spcPct val="120000"/>
              </a:lnSpc>
              <a:buNone/>
            </a:pPr>
            <a:r>
              <a:rPr lang="en-US">
                <a:solidFill>
                  <a:srgbClr val="0000FF"/>
                </a:solidFill>
              </a:rPr>
              <a:t>GRANT</a:t>
            </a:r>
            <a:r>
              <a:rPr lang="en-US" smtClean="0"/>
              <a:t> </a:t>
            </a:r>
            <a:r>
              <a:rPr lang="en-US">
                <a:solidFill>
                  <a:srgbClr val="FF5A33"/>
                </a:solidFill>
              </a:rPr>
              <a:t>SELECT</a:t>
            </a:r>
            <a:r>
              <a:rPr lang="en-US"/>
              <a:t>, </a:t>
            </a:r>
            <a:r>
              <a:rPr lang="en-US">
                <a:solidFill>
                  <a:srgbClr val="FF5A33"/>
                </a:solidFill>
              </a:rPr>
              <a:t>INSERT</a:t>
            </a:r>
            <a:r>
              <a:rPr lang="en-US"/>
              <a:t>, </a:t>
            </a:r>
            <a:r>
              <a:rPr lang="en-US">
                <a:solidFill>
                  <a:srgbClr val="FF5A33"/>
                </a:solidFill>
              </a:rPr>
              <a:t>UPDATE</a:t>
            </a:r>
            <a:r>
              <a:rPr lang="en-US"/>
              <a:t>, </a:t>
            </a:r>
            <a:r>
              <a:rPr lang="en-US">
                <a:solidFill>
                  <a:srgbClr val="FF5A33"/>
                </a:solidFill>
              </a:rPr>
              <a:t>DELETE</a:t>
            </a:r>
            <a:r>
              <a:rPr lang="en-US"/>
              <a:t> </a:t>
            </a:r>
            <a:r>
              <a:rPr lang="en-US">
                <a:solidFill>
                  <a:srgbClr val="0000FF"/>
                </a:solidFill>
              </a:rPr>
              <a:t>ON</a:t>
            </a:r>
            <a:r>
              <a:rPr lang="en-US"/>
              <a:t> </a:t>
            </a:r>
            <a:r>
              <a:rPr lang="en-US" smtClean="0">
                <a:solidFill>
                  <a:srgbClr val="FF5A33"/>
                </a:solidFill>
              </a:rPr>
              <a:t>qlda.*</a:t>
            </a:r>
            <a:r>
              <a:rPr lang="en-US" smtClean="0"/>
              <a:t> </a:t>
            </a:r>
            <a:r>
              <a:rPr lang="en-US">
                <a:solidFill>
                  <a:srgbClr val="0000FF"/>
                </a:solidFill>
              </a:rPr>
              <a:t>TO</a:t>
            </a:r>
            <a:r>
              <a:rPr lang="en-US"/>
              <a:t> </a:t>
            </a:r>
            <a:r>
              <a:rPr lang="en-US" smtClean="0"/>
              <a:t>'</a:t>
            </a:r>
            <a:r>
              <a:rPr lang="en-US" smtClean="0">
                <a:solidFill>
                  <a:srgbClr val="FF5A33"/>
                </a:solidFill>
              </a:rPr>
              <a:t>new_user</a:t>
            </a:r>
            <a:r>
              <a:rPr lang="en-US" smtClean="0"/>
              <a:t>'</a:t>
            </a:r>
            <a:r>
              <a:rPr lang="en-US" smtClean="0">
                <a:solidFill>
                  <a:srgbClr val="0000FF"/>
                </a:solidFill>
              </a:rPr>
              <a:t>@</a:t>
            </a:r>
            <a:r>
              <a:rPr lang="en-US" smtClean="0"/>
              <a:t>'</a:t>
            </a:r>
            <a:r>
              <a:rPr lang="en-US" smtClean="0">
                <a:solidFill>
                  <a:srgbClr val="FF5A33"/>
                </a:solidFill>
              </a:rPr>
              <a:t>localhost</a:t>
            </a:r>
            <a:r>
              <a:rPr lang="en-US" smtClean="0"/>
              <a:t>';</a:t>
            </a:r>
          </a:p>
          <a:p>
            <a:pPr>
              <a:lnSpc>
                <a:spcPct val="130000"/>
              </a:lnSpc>
              <a:buBlip>
                <a:blip r:embed="rId4"/>
              </a:buBlip>
            </a:pPr>
            <a:r>
              <a:rPr lang="en-US">
                <a:solidFill>
                  <a:srgbClr val="953735"/>
                </a:solidFill>
              </a:rPr>
              <a:t>Để thay đổi được thực hiện ngay lập tức, hãy dùng lệnh sau:</a:t>
            </a:r>
          </a:p>
          <a:p>
            <a:pPr marL="0" indent="0">
              <a:buNone/>
            </a:pPr>
            <a:r>
              <a:rPr lang="en-US"/>
              <a:t>	</a:t>
            </a:r>
            <a:r>
              <a:rPr lang="en-US">
                <a:solidFill>
                  <a:srgbClr val="0000FF"/>
                </a:solidFill>
              </a:rPr>
              <a:t>FLUSH  PRIVILEGES</a:t>
            </a:r>
            <a:r>
              <a:rPr lang="en-US" smtClean="0"/>
              <a:t>;</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31</a:t>
            </a:fld>
            <a:endParaRPr lang="en-US" dirty="0"/>
          </a:p>
        </p:txBody>
      </p:sp>
    </p:spTree>
    <p:extLst>
      <p:ext uri="{BB962C8B-B14F-4D97-AF65-F5344CB8AC3E}">
        <p14:creationId xmlns:p14="http://schemas.microsoft.com/office/powerpoint/2010/main" val="26966241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Tạo mới user và gán quyền</a:t>
            </a:r>
            <a:endParaRPr lang="en-US"/>
          </a:p>
        </p:txBody>
      </p:sp>
      <p:sp>
        <p:nvSpPr>
          <p:cNvPr id="3" name="Content Placeholder 2"/>
          <p:cNvSpPr>
            <a:spLocks noGrp="1"/>
          </p:cNvSpPr>
          <p:nvPr>
            <p:ph idx="1"/>
          </p:nvPr>
        </p:nvSpPr>
        <p:spPr>
          <a:xfrm>
            <a:off x="457200" y="1066800"/>
            <a:ext cx="8610600" cy="5257800"/>
          </a:xfrm>
        </p:spPr>
        <p:txBody>
          <a:bodyPr>
            <a:normAutofit/>
          </a:bodyPr>
          <a:lstStyle/>
          <a:p>
            <a:pPr lvl="0">
              <a:lnSpc>
                <a:spcPct val="120000"/>
              </a:lnSpc>
              <a:buBlip>
                <a:blip r:embed="rId3"/>
              </a:buBlip>
            </a:pPr>
            <a:r>
              <a:rPr lang="en-US">
                <a:solidFill>
                  <a:srgbClr val="953735"/>
                </a:solidFill>
              </a:rPr>
              <a:t>Thu hồi quyền đã cấp cho </a:t>
            </a:r>
            <a:r>
              <a:rPr lang="en-US" smtClean="0">
                <a:solidFill>
                  <a:srgbClr val="953735"/>
                </a:solidFill>
              </a:rPr>
              <a:t>users.</a:t>
            </a:r>
          </a:p>
          <a:p>
            <a:pPr marL="682625" indent="0">
              <a:lnSpc>
                <a:spcPct val="120000"/>
              </a:lnSpc>
              <a:spcBef>
                <a:spcPts val="600"/>
              </a:spcBef>
              <a:buNone/>
            </a:pPr>
            <a:r>
              <a:rPr lang="en-US" smtClean="0">
                <a:solidFill>
                  <a:srgbClr val="0000FF"/>
                </a:solidFill>
              </a:rPr>
              <a:t>REVOKE </a:t>
            </a:r>
            <a:r>
              <a:rPr lang="en-US" smtClean="0"/>
              <a:t>[</a:t>
            </a:r>
            <a:r>
              <a:rPr lang="en-US" smtClean="0">
                <a:solidFill>
                  <a:srgbClr val="FF5A33"/>
                </a:solidFill>
              </a:rPr>
              <a:t>permission</a:t>
            </a:r>
            <a:r>
              <a:rPr lang="en-US" smtClean="0"/>
              <a:t> </a:t>
            </a:r>
            <a:r>
              <a:rPr lang="en-US">
                <a:solidFill>
                  <a:srgbClr val="FF5A33"/>
                </a:solidFill>
              </a:rPr>
              <a:t>type</a:t>
            </a:r>
            <a:r>
              <a:rPr lang="en-US"/>
              <a:t>] </a:t>
            </a:r>
            <a:r>
              <a:rPr lang="en-US">
                <a:solidFill>
                  <a:srgbClr val="0000FF"/>
                </a:solidFill>
              </a:rPr>
              <a:t>ON</a:t>
            </a:r>
            <a:r>
              <a:rPr lang="en-US"/>
              <a:t> [</a:t>
            </a:r>
            <a:r>
              <a:rPr lang="en-US">
                <a:solidFill>
                  <a:srgbClr val="FF5A33"/>
                </a:solidFill>
              </a:rPr>
              <a:t>database</a:t>
            </a:r>
            <a:r>
              <a:rPr lang="en-US"/>
              <a:t>].[</a:t>
            </a:r>
            <a:r>
              <a:rPr lang="en-US">
                <a:solidFill>
                  <a:srgbClr val="FF5A33"/>
                </a:solidFill>
              </a:rPr>
              <a:t>table</a:t>
            </a:r>
            <a:r>
              <a:rPr lang="en-US"/>
              <a:t>] </a:t>
            </a:r>
            <a:br>
              <a:rPr lang="en-US"/>
            </a:br>
            <a:r>
              <a:rPr lang="en-US">
                <a:solidFill>
                  <a:srgbClr val="0000FF"/>
                </a:solidFill>
              </a:rPr>
              <a:t>FROM</a:t>
            </a:r>
            <a:r>
              <a:rPr lang="en-US"/>
              <a:t> </a:t>
            </a:r>
            <a:r>
              <a:rPr lang="en-US" smtClean="0"/>
              <a:t>'</a:t>
            </a:r>
            <a:r>
              <a:rPr lang="en-US" smtClean="0">
                <a:solidFill>
                  <a:srgbClr val="FF5A33"/>
                </a:solidFill>
              </a:rPr>
              <a:t>user</a:t>
            </a:r>
            <a:r>
              <a:rPr lang="en-US"/>
              <a:t>'</a:t>
            </a:r>
            <a:r>
              <a:rPr lang="en-US">
                <a:solidFill>
                  <a:srgbClr val="0000FF"/>
                </a:solidFill>
              </a:rPr>
              <a:t>@</a:t>
            </a:r>
            <a:r>
              <a:rPr lang="en-US"/>
              <a:t>'</a:t>
            </a:r>
            <a:r>
              <a:rPr lang="en-US">
                <a:solidFill>
                  <a:srgbClr val="FF5A33"/>
                </a:solidFill>
              </a:rPr>
              <a:t>localhost</a:t>
            </a:r>
            <a:r>
              <a:rPr lang="en-US"/>
              <a:t>';</a:t>
            </a:r>
          </a:p>
          <a:p>
            <a:pPr marL="804863" lvl="1" indent="-347663">
              <a:lnSpc>
                <a:spcPct val="120000"/>
              </a:lnSpc>
              <a:spcBef>
                <a:spcPts val="1200"/>
              </a:spcBef>
              <a:buBlip>
                <a:blip r:embed="rId4"/>
              </a:buBlip>
            </a:pPr>
            <a:r>
              <a:rPr lang="en-US" sz="2600"/>
              <a:t>Ví dụ, để thu hồi toàn bộ các quyền đã cấp cho một user không phải root:</a:t>
            </a:r>
          </a:p>
          <a:p>
            <a:pPr marL="682625" indent="0">
              <a:lnSpc>
                <a:spcPct val="120000"/>
              </a:lnSpc>
              <a:spcBef>
                <a:spcPts val="600"/>
              </a:spcBef>
              <a:buNone/>
            </a:pPr>
            <a:r>
              <a:rPr lang="en-US">
                <a:solidFill>
                  <a:srgbClr val="0000FF"/>
                </a:solidFill>
              </a:rPr>
              <a:t>REVOKE</a:t>
            </a:r>
            <a:r>
              <a:rPr lang="en-US"/>
              <a:t>  </a:t>
            </a:r>
            <a:r>
              <a:rPr lang="en-US">
                <a:solidFill>
                  <a:srgbClr val="FF5A33"/>
                </a:solidFill>
              </a:rPr>
              <a:t>ALL</a:t>
            </a:r>
            <a:r>
              <a:rPr lang="en-US"/>
              <a:t>  </a:t>
            </a:r>
            <a:r>
              <a:rPr lang="en-US">
                <a:solidFill>
                  <a:srgbClr val="FF5A33"/>
                </a:solidFill>
              </a:rPr>
              <a:t>PRIVILEGES</a:t>
            </a:r>
            <a:r>
              <a:rPr lang="en-US"/>
              <a:t>  </a:t>
            </a:r>
            <a:r>
              <a:rPr lang="en-US">
                <a:solidFill>
                  <a:srgbClr val="0000FF"/>
                </a:solidFill>
              </a:rPr>
              <a:t>ON</a:t>
            </a:r>
            <a:r>
              <a:rPr lang="en-US"/>
              <a:t>  </a:t>
            </a:r>
            <a:r>
              <a:rPr lang="en-US">
                <a:solidFill>
                  <a:srgbClr val="FF5A33"/>
                </a:solidFill>
              </a:rPr>
              <a:t>*.* </a:t>
            </a:r>
            <a:r>
              <a:rPr lang="en-US"/>
              <a:t> </a:t>
            </a:r>
            <a:r>
              <a:rPr lang="en-US" smtClean="0"/>
              <a:t/>
            </a:r>
            <a:br>
              <a:rPr lang="en-US" smtClean="0"/>
            </a:br>
            <a:r>
              <a:rPr lang="en-US" smtClean="0">
                <a:solidFill>
                  <a:srgbClr val="0000FF"/>
                </a:solidFill>
              </a:rPr>
              <a:t>FROM</a:t>
            </a:r>
            <a:r>
              <a:rPr lang="en-US" smtClean="0"/>
              <a:t>  </a:t>
            </a:r>
            <a:r>
              <a:rPr lang="en-US"/>
              <a:t>'</a:t>
            </a:r>
            <a:r>
              <a:rPr lang="en-US" smtClean="0">
                <a:solidFill>
                  <a:srgbClr val="FF5A33"/>
                </a:solidFill>
              </a:rPr>
              <a:t>new_user</a:t>
            </a:r>
            <a:r>
              <a:rPr lang="en-US" smtClean="0"/>
              <a:t>'</a:t>
            </a:r>
            <a:r>
              <a:rPr lang="en-US" smtClean="0">
                <a:solidFill>
                  <a:srgbClr val="0000FF"/>
                </a:solidFill>
              </a:rPr>
              <a:t>@</a:t>
            </a:r>
            <a:r>
              <a:rPr lang="en-US"/>
              <a:t>'</a:t>
            </a:r>
            <a:r>
              <a:rPr lang="en-US" smtClean="0">
                <a:solidFill>
                  <a:srgbClr val="FF5A33"/>
                </a:solidFill>
              </a:rPr>
              <a:t>localhost</a:t>
            </a:r>
            <a:r>
              <a:rPr lang="en-US" smtClean="0"/>
              <a:t>';</a:t>
            </a:r>
          </a:p>
          <a:p>
            <a:pPr>
              <a:lnSpc>
                <a:spcPct val="120000"/>
              </a:lnSpc>
              <a:spcBef>
                <a:spcPts val="1200"/>
              </a:spcBef>
              <a:buBlip>
                <a:blip r:embed="rId3"/>
              </a:buBlip>
            </a:pPr>
            <a:r>
              <a:rPr lang="en-US">
                <a:solidFill>
                  <a:srgbClr val="953735"/>
                </a:solidFill>
              </a:rPr>
              <a:t>Cuối cùng, bạn có thể xóa user:</a:t>
            </a:r>
          </a:p>
          <a:p>
            <a:pPr marL="0" indent="0">
              <a:buNone/>
              <a:tabLst>
                <a:tab pos="682625" algn="l"/>
              </a:tabLst>
            </a:pPr>
            <a:r>
              <a:rPr lang="en-US"/>
              <a:t>	</a:t>
            </a:r>
            <a:r>
              <a:rPr lang="en-US">
                <a:solidFill>
                  <a:srgbClr val="0000FF"/>
                </a:solidFill>
              </a:rPr>
              <a:t>DROP</a:t>
            </a:r>
            <a:r>
              <a:rPr lang="en-US"/>
              <a:t>  </a:t>
            </a:r>
            <a:r>
              <a:rPr lang="en-US">
                <a:solidFill>
                  <a:srgbClr val="0000FF"/>
                </a:solidFill>
              </a:rPr>
              <a:t>USER</a:t>
            </a:r>
            <a:r>
              <a:rPr lang="en-US"/>
              <a:t>  </a:t>
            </a:r>
            <a:r>
              <a:rPr lang="en-US" smtClean="0"/>
              <a:t>'</a:t>
            </a:r>
            <a:r>
              <a:rPr lang="en-US" smtClean="0">
                <a:solidFill>
                  <a:srgbClr val="FF5A33"/>
                </a:solidFill>
              </a:rPr>
              <a:t>user</a:t>
            </a:r>
            <a:r>
              <a:rPr lang="en-US"/>
              <a:t>'</a:t>
            </a:r>
            <a:r>
              <a:rPr lang="en-US">
                <a:solidFill>
                  <a:srgbClr val="0000FF"/>
                </a:solidFill>
              </a:rPr>
              <a:t>@</a:t>
            </a:r>
            <a:r>
              <a:rPr lang="en-US"/>
              <a:t>'</a:t>
            </a:r>
            <a:r>
              <a:rPr lang="en-US">
                <a:solidFill>
                  <a:srgbClr val="FF5A33"/>
                </a:solidFill>
              </a:rPr>
              <a:t>localhost</a:t>
            </a:r>
            <a:r>
              <a:rPr lang="en-US"/>
              <a:t>';</a:t>
            </a:r>
          </a:p>
          <a:p>
            <a:pPr marL="682625" indent="0">
              <a:lnSpc>
                <a:spcPct val="120000"/>
              </a:lnSpc>
              <a:spcBef>
                <a:spcPts val="1200"/>
              </a:spcBef>
              <a:buNone/>
            </a:pP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32</a:t>
            </a:fld>
            <a:endParaRPr lang="en-US" dirty="0"/>
          </a:p>
        </p:txBody>
      </p:sp>
    </p:spTree>
    <p:extLst>
      <p:ext uri="{BB962C8B-B14F-4D97-AF65-F5344CB8AC3E}">
        <p14:creationId xmlns:p14="http://schemas.microsoft.com/office/powerpoint/2010/main" val="24395940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6519025" y="24384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172200" cy="5257800"/>
          </a:xfrm>
        </p:spPr>
        <p:txBody>
          <a:bodyPr/>
          <a:lstStyle/>
          <a:p>
            <a:pPr marL="401638" indent="-401638"/>
            <a:r>
              <a:rPr lang="en-US"/>
              <a:t>Chỉ mục nhằm giúp hệ quản trị CSDL tìm và sắp xếp các bản ghi nhanh hơn</a:t>
            </a:r>
          </a:p>
          <a:p>
            <a:pPr marL="401638" indent="-401638"/>
            <a:r>
              <a:rPr lang="en-US"/>
              <a:t>Có thể tạo các chỉ mục dựa trên một cột hoặc nhiều cột. </a:t>
            </a:r>
          </a:p>
          <a:p>
            <a:pPr marL="401638" indent="-401638"/>
            <a:r>
              <a:rPr lang="en-US"/>
              <a:t>Có thể lập chỉ  trên các cột có tần xuất tìm kiếm thường xuyên</a:t>
            </a:r>
          </a:p>
          <a:p>
            <a:pPr marL="401638" indent="-401638"/>
            <a:r>
              <a:rPr lang="en-US"/>
              <a:t>Chỉ mục có thể tăng tốc độ tìm kiếm và truy vấn nhưng cũng có thể làm chậm hiệu suất khi thêm hoặc cập nhật dữ </a:t>
            </a:r>
            <a:r>
              <a:rPr lang="en-US" smtClean="0"/>
              <a:t>liệu</a:t>
            </a:r>
            <a:endParaRPr lang="en-US"/>
          </a:p>
        </p:txBody>
      </p:sp>
      <p:sp>
        <p:nvSpPr>
          <p:cNvPr id="2" name="Slide Number Placeholder 1"/>
          <p:cNvSpPr>
            <a:spLocks noGrp="1"/>
          </p:cNvSpPr>
          <p:nvPr>
            <p:ph type="sldNum" sz="quarter" idx="12"/>
          </p:nvPr>
        </p:nvSpPr>
        <p:spPr/>
        <p:txBody>
          <a:bodyPr/>
          <a:lstStyle/>
          <a:p>
            <a:fld id="{8AACEE26-D979-411F-B229-D9F26BAEDF07}" type="slidenum">
              <a:rPr lang="en-US" smtClean="0"/>
              <a:t>33</a:t>
            </a:fld>
            <a:endParaRPr lang="en-US"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3" name="Content Placeholder 2"/>
          <p:cNvSpPr>
            <a:spLocks noGrp="1"/>
          </p:cNvSpPr>
          <p:nvPr>
            <p:ph idx="1"/>
          </p:nvPr>
        </p:nvSpPr>
        <p:spPr/>
        <p:txBody>
          <a:bodyPr/>
          <a:lstStyle/>
          <a:p>
            <a:pPr marL="401638" indent="-401638"/>
            <a:r>
              <a:rPr lang="en-US"/>
              <a:t>Có 4 loại chỉ mục</a:t>
            </a:r>
          </a:p>
          <a:p>
            <a:pPr marL="804863" lvl="1" indent="-347663">
              <a:lnSpc>
                <a:spcPct val="150000"/>
              </a:lnSpc>
            </a:pPr>
            <a:r>
              <a:rPr lang="en-US" b="1"/>
              <a:t>Single-Column Index</a:t>
            </a:r>
            <a:endParaRPr lang="en-US"/>
          </a:p>
          <a:p>
            <a:pPr marL="804863" lvl="1" indent="-347663">
              <a:lnSpc>
                <a:spcPct val="150000"/>
              </a:lnSpc>
            </a:pPr>
            <a:r>
              <a:rPr lang="en-US" b="1"/>
              <a:t>Unique Index</a:t>
            </a:r>
            <a:endParaRPr lang="en-US"/>
          </a:p>
          <a:p>
            <a:pPr marL="804863" lvl="1" indent="-347663">
              <a:lnSpc>
                <a:spcPct val="150000"/>
              </a:lnSpc>
            </a:pPr>
            <a:r>
              <a:rPr lang="en-US" b="1"/>
              <a:t>Composite Index</a:t>
            </a:r>
            <a:endParaRPr lang="en-US"/>
          </a:p>
          <a:p>
            <a:pPr marL="804863" lvl="1" indent="-347663">
              <a:lnSpc>
                <a:spcPct val="150000"/>
              </a:lnSpc>
            </a:pPr>
            <a:r>
              <a:rPr lang="en-US" b="1"/>
              <a:t>Implicit </a:t>
            </a:r>
            <a:r>
              <a:rPr lang="en-US" b="1" smtClean="0"/>
              <a:t>Index</a:t>
            </a:r>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34</a:t>
            </a:fld>
            <a:endParaRPr lang="en-US" dirty="0"/>
          </a:p>
        </p:txBody>
      </p:sp>
    </p:spTree>
    <p:extLst>
      <p:ext uri="{BB962C8B-B14F-4D97-AF65-F5344CB8AC3E}">
        <p14:creationId xmlns:p14="http://schemas.microsoft.com/office/powerpoint/2010/main" val="29709554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chỉ mục - index</a:t>
            </a:r>
          </a:p>
        </p:txBody>
      </p:sp>
      <p:pic>
        <p:nvPicPr>
          <p:cNvPr id="4" name="Content Placeholder 3" descr="table_index_diagram.jpg"/>
          <p:cNvPicPr>
            <a:picLocks noGrp="1" noChangeAspect="1"/>
          </p:cNvPicPr>
          <p:nvPr>
            <p:ph idx="1"/>
          </p:nvPr>
        </p:nvPicPr>
        <p:blipFill>
          <a:blip r:embed="rId2">
            <a:extLst>
              <a:ext uri="{28A0092B-C50C-407E-A947-70E740481C1C}">
                <a14:useLocalDpi xmlns:a14="http://schemas.microsoft.com/office/drawing/2010/main" val="0"/>
              </a:ext>
            </a:extLst>
          </a:blip>
          <a:srcRect t="-8406" b="-8406"/>
          <a:stretch>
            <a:fillRect/>
          </a:stretch>
        </p:blipFill>
        <p:spPr/>
      </p:pic>
      <p:sp>
        <p:nvSpPr>
          <p:cNvPr id="3" name="Slide Number Placeholder 2"/>
          <p:cNvSpPr>
            <a:spLocks noGrp="1"/>
          </p:cNvSpPr>
          <p:nvPr>
            <p:ph type="sldNum" sz="quarter" idx="12"/>
          </p:nvPr>
        </p:nvSpPr>
        <p:spPr/>
        <p:txBody>
          <a:bodyPr/>
          <a:lstStyle/>
          <a:p>
            <a:fld id="{8AACEE26-D979-411F-B229-D9F26BAEDF07}" type="slidenum">
              <a:rPr lang="en-US" smtClean="0"/>
              <a:t>4</a:t>
            </a:fld>
            <a:endParaRPr lang="en-US" dirty="0"/>
          </a:p>
        </p:txBody>
      </p:sp>
    </p:spTree>
    <p:extLst>
      <p:ext uri="{BB962C8B-B14F-4D97-AF65-F5344CB8AC3E}">
        <p14:creationId xmlns:p14="http://schemas.microsoft.com/office/powerpoint/2010/main" val="107296225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chỉ mục</a:t>
            </a:r>
          </a:p>
        </p:txBody>
      </p:sp>
      <p:sp>
        <p:nvSpPr>
          <p:cNvPr id="3" name="Content Placeholder 2"/>
          <p:cNvSpPr>
            <a:spLocks noGrp="1"/>
          </p:cNvSpPr>
          <p:nvPr>
            <p:ph idx="1"/>
          </p:nvPr>
        </p:nvSpPr>
        <p:spPr>
          <a:xfrm>
            <a:off x="457200" y="990600"/>
            <a:ext cx="8382000" cy="5334000"/>
          </a:xfrm>
        </p:spPr>
        <p:txBody>
          <a:bodyPr>
            <a:noAutofit/>
          </a:bodyPr>
          <a:lstStyle/>
          <a:p>
            <a:pPr>
              <a:buBlip>
                <a:blip r:embed="rId2"/>
              </a:buBlip>
            </a:pPr>
            <a:r>
              <a:rPr lang="en-US" sz="2600">
                <a:solidFill>
                  <a:srgbClr val="953735"/>
                </a:solidFill>
              </a:rPr>
              <a:t>Chỉ mục nhằm giúp </a:t>
            </a:r>
            <a:r>
              <a:rPr lang="en-US" sz="2600" smtClean="0">
                <a:solidFill>
                  <a:srgbClr val="953735"/>
                </a:solidFill>
              </a:rPr>
              <a:t>HQTCSDL </a:t>
            </a:r>
            <a:r>
              <a:rPr lang="en-US" sz="2600">
                <a:solidFill>
                  <a:srgbClr val="953735"/>
                </a:solidFill>
              </a:rPr>
              <a:t>tìm và sắp xếp các bản ghi nhanh hơn.</a:t>
            </a:r>
          </a:p>
          <a:p>
            <a:pPr>
              <a:buBlip>
                <a:blip r:embed="rId2"/>
              </a:buBlip>
            </a:pPr>
            <a:r>
              <a:rPr lang="en-US" sz="2600">
                <a:solidFill>
                  <a:srgbClr val="953735"/>
                </a:solidFill>
              </a:rPr>
              <a:t>Chỉ mục lưu trữ vị trí của các bản ghi dựa theo những trường được chọn để lập chỉ mục. </a:t>
            </a:r>
          </a:p>
          <a:p>
            <a:pPr>
              <a:buBlip>
                <a:blip r:embed="rId2"/>
              </a:buBlip>
            </a:pPr>
            <a:r>
              <a:rPr lang="en-US" sz="2600">
                <a:solidFill>
                  <a:srgbClr val="953735"/>
                </a:solidFill>
              </a:rPr>
              <a:t>Sau khi có được vị trí từ chỉ mục, </a:t>
            </a:r>
            <a:r>
              <a:rPr lang="en-US" sz="2600" smtClean="0">
                <a:solidFill>
                  <a:srgbClr val="953735"/>
                </a:solidFill>
              </a:rPr>
              <a:t>HQTCSDL </a:t>
            </a:r>
            <a:r>
              <a:rPr lang="en-US" sz="2600">
                <a:solidFill>
                  <a:srgbClr val="953735"/>
                </a:solidFill>
              </a:rPr>
              <a:t>có thể truy xuất dữ liệu bằng cách di chuyển trực tiếp đến vị trí phù hợp.</a:t>
            </a:r>
          </a:p>
          <a:p>
            <a:pPr>
              <a:buBlip>
                <a:blip r:embed="rId2"/>
              </a:buBlip>
            </a:pPr>
            <a:r>
              <a:rPr lang="en-US" sz="2600">
                <a:solidFill>
                  <a:srgbClr val="953735"/>
                </a:solidFill>
              </a:rPr>
              <a:t> Như vậy, việc sử dụng chỉ mục có thể nhanh hơn đáng kể so với việc quét toàn bộ bản ghi để tìm dữ liệu</a:t>
            </a:r>
          </a:p>
          <a:p>
            <a:pPr lvl="0">
              <a:buBlip>
                <a:blip r:embed="rId2"/>
              </a:buBlip>
            </a:pPr>
            <a:r>
              <a:rPr lang="en-US" sz="2600">
                <a:solidFill>
                  <a:srgbClr val="953735"/>
                </a:solidFill>
              </a:rPr>
              <a:t>Chỉ mục được tự động tạo cho bất kỳ một hoặc nhiều cột nào mà được chỉ định là khóa chính của bảng</a:t>
            </a:r>
          </a:p>
          <a:p>
            <a:pPr>
              <a:buBlip>
                <a:blip r:embed="rId2"/>
              </a:buBlip>
            </a:pPr>
            <a:endParaRPr lang="en-US">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5</a:t>
            </a:fld>
            <a:endParaRPr lang="en-US" dirty="0"/>
          </a:p>
        </p:txBody>
      </p:sp>
    </p:spTree>
    <p:extLst>
      <p:ext uri="{BB962C8B-B14F-4D97-AF65-F5344CB8AC3E}">
        <p14:creationId xmlns:p14="http://schemas.microsoft.com/office/powerpoint/2010/main" val="3427357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lập chỉ mục khi nào?</a:t>
            </a:r>
          </a:p>
        </p:txBody>
      </p:sp>
      <p:sp>
        <p:nvSpPr>
          <p:cNvPr id="3" name="Content Placeholder 2"/>
          <p:cNvSpPr>
            <a:spLocks noGrp="1"/>
          </p:cNvSpPr>
          <p:nvPr>
            <p:ph idx="1"/>
          </p:nvPr>
        </p:nvSpPr>
        <p:spPr>
          <a:xfrm>
            <a:off x="457200" y="990600"/>
            <a:ext cx="8458200" cy="5334000"/>
          </a:xfrm>
        </p:spPr>
        <p:txBody>
          <a:bodyPr>
            <a:noAutofit/>
          </a:bodyPr>
          <a:lstStyle/>
          <a:p>
            <a:pPr>
              <a:buBlip>
                <a:blip r:embed="rId2"/>
              </a:buBlip>
            </a:pPr>
            <a:r>
              <a:rPr lang="en-US" sz="2600">
                <a:solidFill>
                  <a:srgbClr val="953735"/>
                </a:solidFill>
              </a:rPr>
              <a:t>Có thể tạo các chỉ mục dựa trên </a:t>
            </a:r>
            <a:r>
              <a:rPr lang="en-US" sz="2600" smtClean="0">
                <a:solidFill>
                  <a:srgbClr val="953735"/>
                </a:solidFill>
              </a:rPr>
              <a:t>một hoặc nhiều cột</a:t>
            </a:r>
            <a:r>
              <a:rPr lang="en-US" sz="2600">
                <a:solidFill>
                  <a:srgbClr val="953735"/>
                </a:solidFill>
              </a:rPr>
              <a:t>. </a:t>
            </a:r>
          </a:p>
          <a:p>
            <a:pPr>
              <a:buBlip>
                <a:blip r:embed="rId2"/>
              </a:buBlip>
            </a:pPr>
            <a:r>
              <a:rPr lang="en-US" sz="2600">
                <a:solidFill>
                  <a:srgbClr val="953735"/>
                </a:solidFill>
              </a:rPr>
              <a:t>Có thể lập chỉ  trên các cột có tần xuất tìm kiếm thường xuyên</a:t>
            </a:r>
          </a:p>
          <a:p>
            <a:pPr>
              <a:buBlip>
                <a:blip r:embed="rId2"/>
              </a:buBlip>
            </a:pPr>
            <a:r>
              <a:rPr lang="en-US" sz="2600">
                <a:solidFill>
                  <a:srgbClr val="953735"/>
                </a:solidFill>
              </a:rPr>
              <a:t>Chỉ mục có thể tăng tốc độ tìm kiếm và truy vấn nhưng cũng có thể làm chậm hiệu suất khi thêm hoặc cập nhật dữ liệu.</a:t>
            </a:r>
          </a:p>
          <a:p>
            <a:pPr>
              <a:buBlip>
                <a:blip r:embed="rId2"/>
              </a:buBlip>
            </a:pPr>
            <a:r>
              <a:rPr lang="en-US" sz="2600">
                <a:solidFill>
                  <a:srgbClr val="953735"/>
                </a:solidFill>
              </a:rPr>
              <a:t>Khi nhập dữ liệu vào bảng có chứa một hoặc nhiều cột được lập chỉ mục, </a:t>
            </a:r>
            <a:r>
              <a:rPr lang="en-US" sz="2600" smtClean="0">
                <a:solidFill>
                  <a:srgbClr val="953735"/>
                </a:solidFill>
              </a:rPr>
              <a:t>HQTCSDL </a:t>
            </a:r>
            <a:r>
              <a:rPr lang="en-US" sz="2600">
                <a:solidFill>
                  <a:srgbClr val="953735"/>
                </a:solidFill>
              </a:rPr>
              <a:t>phải cập nhật các chỉ mục mỗi khi bản ghi được thêm vào hoặc thay đổi.</a:t>
            </a:r>
          </a:p>
          <a:p>
            <a:pPr>
              <a:buBlip>
                <a:blip r:embed="rId2"/>
              </a:buBlip>
            </a:pPr>
            <a:r>
              <a:rPr lang="en-US" sz="2600">
                <a:solidFill>
                  <a:srgbClr val="953735"/>
                </a:solidFill>
              </a:rPr>
              <a:t>Việc thêm bản ghi bằng cách sử dụng truy vấn gắn thêm hoặc bằng cách gắn thêm các bản ghi đã nhập cũng có thể chậm hơn nếu bảng đích chứa chỉ mục</a:t>
            </a:r>
            <a:r>
              <a:rPr lang="en-US" sz="2600" smtClean="0">
                <a:solidFill>
                  <a:srgbClr val="953735"/>
                </a:solidFill>
              </a:rPr>
              <a:t>.</a:t>
            </a:r>
            <a:endParaRPr lang="en-US" sz="2600">
              <a:solidFill>
                <a:srgbClr val="953735"/>
              </a:solidFill>
            </a:endParaRPr>
          </a:p>
        </p:txBody>
      </p:sp>
      <p:sp>
        <p:nvSpPr>
          <p:cNvPr id="4" name="Slide Number Placeholder 3"/>
          <p:cNvSpPr>
            <a:spLocks noGrp="1"/>
          </p:cNvSpPr>
          <p:nvPr>
            <p:ph type="sldNum" sz="quarter" idx="12"/>
          </p:nvPr>
        </p:nvSpPr>
        <p:spPr/>
        <p:txBody>
          <a:bodyPr/>
          <a:lstStyle/>
          <a:p>
            <a:fld id="{8AACEE26-D979-411F-B229-D9F26BAEDF07}" type="slidenum">
              <a:rPr lang="en-US" smtClean="0"/>
              <a:t>6</a:t>
            </a:fld>
            <a:endParaRPr lang="en-US" dirty="0"/>
          </a:p>
        </p:txBody>
      </p:sp>
    </p:spTree>
    <p:extLst>
      <p:ext uri="{BB962C8B-B14F-4D97-AF65-F5344CB8AC3E}">
        <p14:creationId xmlns:p14="http://schemas.microsoft.com/office/powerpoint/2010/main" val="17659932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chỉ mục</a:t>
            </a:r>
          </a:p>
        </p:txBody>
      </p:sp>
      <p:sp>
        <p:nvSpPr>
          <p:cNvPr id="3" name="Content Placeholder 2"/>
          <p:cNvSpPr>
            <a:spLocks noGrp="1"/>
          </p:cNvSpPr>
          <p:nvPr>
            <p:ph idx="1"/>
          </p:nvPr>
        </p:nvSpPr>
        <p:spPr/>
        <p:txBody>
          <a:bodyPr/>
          <a:lstStyle/>
          <a:p>
            <a:pPr lvl="0">
              <a:lnSpc>
                <a:spcPct val="150000"/>
              </a:lnSpc>
              <a:buBlip>
                <a:blip r:embed="rId3"/>
              </a:buBlip>
            </a:pPr>
            <a:r>
              <a:rPr lang="en-US" b="1">
                <a:solidFill>
                  <a:srgbClr val="953735"/>
                </a:solidFill>
              </a:rPr>
              <a:t>Single-Column Index</a:t>
            </a:r>
          </a:p>
          <a:p>
            <a:pPr lvl="0">
              <a:lnSpc>
                <a:spcPct val="150000"/>
              </a:lnSpc>
              <a:buBlip>
                <a:blip r:embed="rId3"/>
              </a:buBlip>
            </a:pPr>
            <a:r>
              <a:rPr lang="en-US" b="1">
                <a:solidFill>
                  <a:srgbClr val="953735"/>
                </a:solidFill>
              </a:rPr>
              <a:t>Unique Index</a:t>
            </a:r>
          </a:p>
          <a:p>
            <a:pPr lvl="0">
              <a:lnSpc>
                <a:spcPct val="150000"/>
              </a:lnSpc>
              <a:buBlip>
                <a:blip r:embed="rId3"/>
              </a:buBlip>
            </a:pPr>
            <a:r>
              <a:rPr lang="en-US" b="1">
                <a:solidFill>
                  <a:srgbClr val="953735"/>
                </a:solidFill>
              </a:rPr>
              <a:t>Composite Index</a:t>
            </a:r>
          </a:p>
          <a:p>
            <a:pPr lvl="0">
              <a:lnSpc>
                <a:spcPct val="150000"/>
              </a:lnSpc>
              <a:buBlip>
                <a:blip r:embed="rId3"/>
              </a:buBlip>
            </a:pPr>
            <a:r>
              <a:rPr lang="en-US" b="1">
                <a:solidFill>
                  <a:srgbClr val="953735"/>
                </a:solidFill>
              </a:rPr>
              <a:t>Implicit Index</a:t>
            </a:r>
          </a:p>
          <a:p>
            <a:pPr marL="0" indent="0">
              <a:buNone/>
            </a:pPr>
            <a:endParaRPr lang="en-US"/>
          </a:p>
        </p:txBody>
      </p:sp>
      <p:pic>
        <p:nvPicPr>
          <p:cNvPr id="4" name="Picture 3" descr="mongodb-index-tabl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1752600"/>
            <a:ext cx="4724400" cy="4114800"/>
          </a:xfrm>
          <a:prstGeom prst="rect">
            <a:avLst/>
          </a:prstGeom>
        </p:spPr>
      </p:pic>
      <p:sp>
        <p:nvSpPr>
          <p:cNvPr id="5" name="Slide Number Placeholder 4"/>
          <p:cNvSpPr>
            <a:spLocks noGrp="1"/>
          </p:cNvSpPr>
          <p:nvPr>
            <p:ph type="sldNum" sz="quarter" idx="12"/>
          </p:nvPr>
        </p:nvSpPr>
        <p:spPr/>
        <p:txBody>
          <a:bodyPr/>
          <a:lstStyle/>
          <a:p>
            <a:fld id="{8AACEE26-D979-411F-B229-D9F26BAEDF07}" type="slidenum">
              <a:rPr lang="en-US" smtClean="0"/>
              <a:t>7</a:t>
            </a:fld>
            <a:endParaRPr lang="en-US" dirty="0"/>
          </a:p>
        </p:txBody>
      </p:sp>
    </p:spTree>
    <p:extLst>
      <p:ext uri="{BB962C8B-B14F-4D97-AF65-F5344CB8AC3E}">
        <p14:creationId xmlns:p14="http://schemas.microsoft.com/office/powerpoint/2010/main" val="105040646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Single-column index</a:t>
            </a:r>
          </a:p>
        </p:txBody>
      </p:sp>
      <p:sp>
        <p:nvSpPr>
          <p:cNvPr id="3" name="Content Placeholder 2"/>
          <p:cNvSpPr>
            <a:spLocks noGrp="1"/>
          </p:cNvSpPr>
          <p:nvPr>
            <p:ph idx="1"/>
          </p:nvPr>
        </p:nvSpPr>
        <p:spPr>
          <a:xfrm>
            <a:off x="457200" y="1066800"/>
            <a:ext cx="8305800" cy="5257800"/>
          </a:xfrm>
        </p:spPr>
        <p:txBody>
          <a:bodyPr/>
          <a:lstStyle/>
          <a:p>
            <a:pPr>
              <a:lnSpc>
                <a:spcPct val="120000"/>
              </a:lnSpc>
              <a:buBlip>
                <a:blip r:embed="rId2"/>
              </a:buBlip>
            </a:pPr>
            <a:r>
              <a:rPr lang="en-US">
                <a:solidFill>
                  <a:srgbClr val="953735"/>
                </a:solidFill>
              </a:rPr>
              <a:t>Single-Column Index được tạo cho duy nhất 1 cột trong bảng </a:t>
            </a:r>
          </a:p>
          <a:p>
            <a:pPr>
              <a:lnSpc>
                <a:spcPct val="130000"/>
              </a:lnSpc>
              <a:buBlip>
                <a:blip r:embed="rId2"/>
              </a:buBlip>
            </a:pPr>
            <a:r>
              <a:rPr lang="en-US">
                <a:solidFill>
                  <a:srgbClr val="953735"/>
                </a:solidFill>
              </a:rPr>
              <a:t>Cú pháp:</a:t>
            </a:r>
          </a:p>
          <a:p>
            <a:pPr marL="463550" indent="0">
              <a:spcBef>
                <a:spcPts val="1800"/>
              </a:spcBef>
              <a:buNone/>
            </a:pPr>
            <a:r>
              <a:rPr lang="en-US" smtClean="0">
                <a:solidFill>
                  <a:srgbClr val="0000FF"/>
                </a:solidFill>
              </a:rPr>
              <a:t>CREATE </a:t>
            </a:r>
            <a:r>
              <a:rPr lang="en-US" smtClean="0">
                <a:solidFill>
                  <a:srgbClr val="FF0000"/>
                </a:solidFill>
              </a:rPr>
              <a:t>INDEX</a:t>
            </a:r>
            <a:r>
              <a:rPr lang="en-US" smtClean="0">
                <a:solidFill>
                  <a:srgbClr val="008000"/>
                </a:solidFill>
              </a:rPr>
              <a:t> ten_chi_muc </a:t>
            </a:r>
            <a:r>
              <a:rPr lang="en-US" smtClean="0">
                <a:solidFill>
                  <a:srgbClr val="FF0000"/>
                </a:solidFill>
              </a:rPr>
              <a:t>ON</a:t>
            </a:r>
            <a:r>
              <a:rPr lang="en-US" smtClean="0">
                <a:solidFill>
                  <a:srgbClr val="008000"/>
                </a:solidFill>
              </a:rPr>
              <a:t> </a:t>
            </a:r>
            <a:br>
              <a:rPr lang="en-US" smtClean="0">
                <a:solidFill>
                  <a:srgbClr val="008000"/>
                </a:solidFill>
              </a:rPr>
            </a:br>
            <a:r>
              <a:rPr lang="en-US" smtClean="0">
                <a:solidFill>
                  <a:srgbClr val="008000"/>
                </a:solidFill>
              </a:rPr>
              <a:t>		ten_bang(</a:t>
            </a:r>
            <a:r>
              <a:rPr lang="en-US" smtClean="0">
                <a:solidFill>
                  <a:srgbClr val="CC0066"/>
                </a:solidFill>
              </a:rPr>
              <a:t>ten_cot</a:t>
            </a:r>
            <a:r>
              <a:rPr lang="en-US" smtClean="0">
                <a:solidFill>
                  <a:srgbClr val="008000"/>
                </a:solidFill>
              </a:rPr>
              <a:t>);</a:t>
            </a:r>
            <a:r>
              <a:rPr lang="en-US">
                <a:solidFill>
                  <a:srgbClr val="008000"/>
                </a:solidFill>
              </a:rPr>
              <a:t/>
            </a:r>
            <a:br>
              <a:rPr lang="en-US">
                <a:solidFill>
                  <a:srgbClr val="008000"/>
                </a:solidFill>
              </a:rPr>
            </a:br>
            <a:endParaRPr lang="en-US"/>
          </a:p>
          <a:p>
            <a:pPr>
              <a:lnSpc>
                <a:spcPct val="130000"/>
              </a:lnSpc>
              <a:buBlip>
                <a:blip r:embed="rId2"/>
              </a:buBlip>
            </a:pPr>
            <a:r>
              <a:rPr lang="en-US">
                <a:solidFill>
                  <a:srgbClr val="953735"/>
                </a:solidFill>
              </a:rPr>
              <a:t>Ví dụ</a:t>
            </a:r>
            <a:r>
              <a:rPr lang="en-US" smtClean="0">
                <a:solidFill>
                  <a:srgbClr val="953735"/>
                </a:solidFill>
              </a:rPr>
              <a:t>:</a:t>
            </a:r>
            <a:endParaRPr lang="en-US">
              <a:solidFill>
                <a:srgbClr val="953735"/>
              </a:solidFill>
            </a:endParaRPr>
          </a:p>
          <a:p>
            <a:pPr marL="463550" indent="0">
              <a:spcBef>
                <a:spcPts val="1800"/>
              </a:spcBef>
              <a:buNone/>
            </a:pPr>
            <a:r>
              <a:rPr lang="en-US">
                <a:solidFill>
                  <a:srgbClr val="0000FF"/>
                </a:solidFill>
              </a:rPr>
              <a:t>CREATE </a:t>
            </a:r>
            <a:r>
              <a:rPr lang="en-US">
                <a:solidFill>
                  <a:srgbClr val="FF0000"/>
                </a:solidFill>
              </a:rPr>
              <a:t>INDEX</a:t>
            </a:r>
            <a:r>
              <a:rPr lang="en-US">
                <a:solidFill>
                  <a:srgbClr val="008000"/>
                </a:solidFill>
              </a:rPr>
              <a:t> </a:t>
            </a:r>
            <a:r>
              <a:rPr lang="en-US" smtClean="0">
                <a:solidFill>
                  <a:srgbClr val="008000"/>
                </a:solidFill>
              </a:rPr>
              <a:t>id_ten_nhanvien </a:t>
            </a:r>
            <a:r>
              <a:rPr lang="en-US" smtClean="0">
                <a:solidFill>
                  <a:srgbClr val="FF0000"/>
                </a:solidFill>
              </a:rPr>
              <a:t>ON</a:t>
            </a:r>
            <a:r>
              <a:rPr lang="en-US" smtClean="0">
                <a:solidFill>
                  <a:srgbClr val="008000"/>
                </a:solidFill>
              </a:rPr>
              <a:t/>
            </a:r>
            <a:br>
              <a:rPr lang="en-US" smtClean="0">
                <a:solidFill>
                  <a:srgbClr val="008000"/>
                </a:solidFill>
              </a:rPr>
            </a:br>
            <a:r>
              <a:rPr lang="en-US" smtClean="0">
                <a:solidFill>
                  <a:srgbClr val="008000"/>
                </a:solidFill>
              </a:rPr>
              <a:t>		nhan_vien(</a:t>
            </a:r>
            <a:r>
              <a:rPr lang="en-US" smtClean="0">
                <a:solidFill>
                  <a:srgbClr val="CC0066"/>
                </a:solidFill>
              </a:rPr>
              <a:t>ten_nv</a:t>
            </a:r>
            <a:r>
              <a:rPr lang="en-US" smtClean="0">
                <a:solidFill>
                  <a:srgbClr val="008000"/>
                </a:solidFill>
              </a:rPr>
              <a:t>);</a:t>
            </a:r>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8</a:t>
            </a:fld>
            <a:endParaRPr lang="en-US" dirty="0"/>
          </a:p>
        </p:txBody>
      </p:sp>
    </p:spTree>
    <p:extLst>
      <p:ext uri="{BB962C8B-B14F-4D97-AF65-F5344CB8AC3E}">
        <p14:creationId xmlns:p14="http://schemas.microsoft.com/office/powerpoint/2010/main" val="5039165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 index</a:t>
            </a:r>
          </a:p>
        </p:txBody>
      </p:sp>
      <p:sp>
        <p:nvSpPr>
          <p:cNvPr id="3" name="Content Placeholder 2"/>
          <p:cNvSpPr>
            <a:spLocks noGrp="1"/>
          </p:cNvSpPr>
          <p:nvPr>
            <p:ph idx="1"/>
          </p:nvPr>
        </p:nvSpPr>
        <p:spPr/>
        <p:txBody>
          <a:bodyPr>
            <a:normAutofit/>
          </a:bodyPr>
          <a:lstStyle/>
          <a:p>
            <a:pPr>
              <a:buBlip>
                <a:blip r:embed="rId2"/>
              </a:buBlip>
            </a:pPr>
            <a:r>
              <a:rPr lang="en-US">
                <a:solidFill>
                  <a:srgbClr val="953735"/>
                </a:solidFill>
              </a:rPr>
              <a:t>Unique index được sử dụng không chỉ để tăng hiệu suất, mà còn cho mục đích toàn vẹn dữ liệu. </a:t>
            </a:r>
          </a:p>
          <a:p>
            <a:pPr>
              <a:buBlip>
                <a:blip r:embed="rId2"/>
              </a:buBlip>
            </a:pPr>
            <a:r>
              <a:rPr lang="en-US">
                <a:solidFill>
                  <a:srgbClr val="953735"/>
                </a:solidFill>
              </a:rPr>
              <a:t>Một Unique Index không cho phép bất kỳ giá trị trùng lặp nào được chèn vào trong bảng </a:t>
            </a:r>
            <a:endParaRPr lang="en-US" smtClean="0">
              <a:solidFill>
                <a:srgbClr val="953735"/>
              </a:solidFill>
            </a:endParaRPr>
          </a:p>
          <a:p>
            <a:pPr>
              <a:spcBef>
                <a:spcPts val="1200"/>
              </a:spcBef>
              <a:buBlip>
                <a:blip r:embed="rId2"/>
              </a:buBlip>
            </a:pPr>
            <a:r>
              <a:rPr lang="en-US" smtClean="0">
                <a:solidFill>
                  <a:srgbClr val="953735"/>
                </a:solidFill>
              </a:rPr>
              <a:t>Cú pháp:</a:t>
            </a:r>
          </a:p>
          <a:p>
            <a:pPr marL="682625" indent="0">
              <a:spcBef>
                <a:spcPts val="1800"/>
              </a:spcBef>
              <a:buNone/>
            </a:pPr>
            <a:r>
              <a:rPr lang="en-US">
                <a:solidFill>
                  <a:srgbClr val="0000FF"/>
                </a:solidFill>
              </a:rPr>
              <a:t>CREATE </a:t>
            </a:r>
            <a:r>
              <a:rPr lang="en-US">
                <a:solidFill>
                  <a:srgbClr val="FF0000"/>
                </a:solidFill>
              </a:rPr>
              <a:t>UNIQUE</a:t>
            </a:r>
            <a:r>
              <a:rPr lang="en-US" b="1" smtClean="0">
                <a:solidFill>
                  <a:srgbClr val="FF0000"/>
                </a:solidFill>
              </a:rPr>
              <a:t> </a:t>
            </a:r>
            <a:r>
              <a:rPr lang="en-US" smtClean="0">
                <a:solidFill>
                  <a:srgbClr val="FF0000"/>
                </a:solidFill>
              </a:rPr>
              <a:t>INDEX</a:t>
            </a:r>
            <a:r>
              <a:rPr lang="en-US" smtClean="0">
                <a:solidFill>
                  <a:srgbClr val="008000"/>
                </a:solidFill>
              </a:rPr>
              <a:t> </a:t>
            </a:r>
            <a:r>
              <a:rPr lang="en-US">
                <a:solidFill>
                  <a:srgbClr val="008000"/>
                </a:solidFill>
              </a:rPr>
              <a:t>ten_chi_muc </a:t>
            </a:r>
            <a:r>
              <a:rPr lang="en-US">
                <a:solidFill>
                  <a:srgbClr val="FF0000"/>
                </a:solidFill>
              </a:rPr>
              <a:t>ON</a:t>
            </a:r>
            <a:r>
              <a:rPr lang="en-US">
                <a:solidFill>
                  <a:srgbClr val="008000"/>
                </a:solidFill>
              </a:rPr>
              <a:t> </a:t>
            </a:r>
            <a:br>
              <a:rPr lang="en-US">
                <a:solidFill>
                  <a:srgbClr val="008000"/>
                </a:solidFill>
              </a:rPr>
            </a:br>
            <a:r>
              <a:rPr lang="en-US">
                <a:solidFill>
                  <a:srgbClr val="008000"/>
                </a:solidFill>
              </a:rPr>
              <a:t>		ten_bang(</a:t>
            </a:r>
            <a:r>
              <a:rPr lang="en-US">
                <a:solidFill>
                  <a:srgbClr val="CC0066"/>
                </a:solidFill>
              </a:rPr>
              <a:t>ten_cot</a:t>
            </a:r>
            <a:r>
              <a:rPr lang="en-US" smtClean="0">
                <a:solidFill>
                  <a:srgbClr val="008000"/>
                </a:solidFill>
              </a:rPr>
              <a:t>);</a:t>
            </a:r>
          </a:p>
          <a:p>
            <a:pPr>
              <a:buBlip>
                <a:blip r:embed="rId2"/>
              </a:buBlip>
            </a:pPr>
            <a:r>
              <a:rPr lang="en-US" smtClean="0">
                <a:solidFill>
                  <a:srgbClr val="953735"/>
                </a:solidFill>
              </a:rPr>
              <a:t>Ví </a:t>
            </a:r>
            <a:r>
              <a:rPr lang="en-US">
                <a:solidFill>
                  <a:srgbClr val="953735"/>
                </a:solidFill>
              </a:rPr>
              <a:t>dụ:</a:t>
            </a:r>
          </a:p>
          <a:p>
            <a:pPr marL="682625" indent="0">
              <a:spcBef>
                <a:spcPts val="1800"/>
              </a:spcBef>
              <a:buNone/>
            </a:pPr>
            <a:r>
              <a:rPr lang="en-US">
                <a:solidFill>
                  <a:srgbClr val="0000FF"/>
                </a:solidFill>
              </a:rPr>
              <a:t>CREATE </a:t>
            </a:r>
            <a:r>
              <a:rPr lang="en-US">
                <a:solidFill>
                  <a:srgbClr val="FF0000"/>
                </a:solidFill>
              </a:rPr>
              <a:t>UNIQUE</a:t>
            </a:r>
            <a:r>
              <a:rPr lang="en-US" b="1">
                <a:solidFill>
                  <a:srgbClr val="FF0000"/>
                </a:solidFill>
              </a:rPr>
              <a:t> </a:t>
            </a:r>
            <a:r>
              <a:rPr lang="en-US">
                <a:solidFill>
                  <a:srgbClr val="FF0000"/>
                </a:solidFill>
              </a:rPr>
              <a:t>INDEX</a:t>
            </a:r>
            <a:r>
              <a:rPr lang="en-US">
                <a:solidFill>
                  <a:srgbClr val="008000"/>
                </a:solidFill>
              </a:rPr>
              <a:t> </a:t>
            </a:r>
            <a:r>
              <a:rPr lang="en-US" smtClean="0">
                <a:solidFill>
                  <a:srgbClr val="008000"/>
                </a:solidFill>
              </a:rPr>
              <a:t>uni_id_email_nhanvien</a:t>
            </a:r>
            <a:br>
              <a:rPr lang="en-US" smtClean="0">
                <a:solidFill>
                  <a:srgbClr val="008000"/>
                </a:solidFill>
              </a:rPr>
            </a:br>
            <a:r>
              <a:rPr lang="en-US" smtClean="0">
                <a:solidFill>
                  <a:srgbClr val="008000"/>
                </a:solidFill>
              </a:rPr>
              <a:t>		</a:t>
            </a:r>
            <a:r>
              <a:rPr lang="en-US" smtClean="0">
                <a:solidFill>
                  <a:srgbClr val="FF0000"/>
                </a:solidFill>
              </a:rPr>
              <a:t>ON</a:t>
            </a:r>
            <a:r>
              <a:rPr lang="en-US" smtClean="0">
                <a:solidFill>
                  <a:srgbClr val="008000"/>
                </a:solidFill>
              </a:rPr>
              <a:t> nhan_vien(</a:t>
            </a:r>
            <a:r>
              <a:rPr lang="en-US" smtClean="0">
                <a:solidFill>
                  <a:srgbClr val="CC0066"/>
                </a:solidFill>
              </a:rPr>
              <a:t>email</a:t>
            </a:r>
            <a:r>
              <a:rPr lang="en-US" smtClean="0">
                <a:solidFill>
                  <a:srgbClr val="008000"/>
                </a:solidFill>
              </a:rPr>
              <a:t>);</a:t>
            </a:r>
            <a:endParaRPr lang="en-US">
              <a:solidFill>
                <a:srgbClr val="953735"/>
              </a:solidFill>
            </a:endParaRPr>
          </a:p>
        </p:txBody>
      </p:sp>
      <p:sp>
        <p:nvSpPr>
          <p:cNvPr id="6" name="Slide Number Placeholder 5"/>
          <p:cNvSpPr>
            <a:spLocks noGrp="1"/>
          </p:cNvSpPr>
          <p:nvPr>
            <p:ph type="sldNum" sz="quarter" idx="12"/>
          </p:nvPr>
        </p:nvSpPr>
        <p:spPr/>
        <p:txBody>
          <a:bodyPr/>
          <a:lstStyle/>
          <a:p>
            <a:fld id="{8AACEE26-D979-411F-B229-D9F26BAEDF07}" type="slidenum">
              <a:rPr lang="en-US" smtClean="0"/>
              <a:t>9</a:t>
            </a:fld>
            <a:endParaRPr lang="en-US" dirty="0"/>
          </a:p>
        </p:txBody>
      </p:sp>
    </p:spTree>
    <p:extLst>
      <p:ext uri="{BB962C8B-B14F-4D97-AF65-F5344CB8AC3E}">
        <p14:creationId xmlns:p14="http://schemas.microsoft.com/office/powerpoint/2010/main" val="25661249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50000"/>
                                  </p:iterate>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8398</TotalTime>
  <Words>1798</Words>
  <Application>Microsoft Office PowerPoint</Application>
  <PresentationFormat>On-screen Show (4:3)</PresentationFormat>
  <Paragraphs>223</Paragraphs>
  <Slides>35</Slides>
  <Notes>16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Custom Design</vt:lpstr>
      <vt:lpstr>Cơ sở dữ liệu</vt:lpstr>
      <vt:lpstr>Mục tiêu</vt:lpstr>
      <vt:lpstr>Giới thiệu về chỉ mục - index</vt:lpstr>
      <vt:lpstr>Giới thiệu về chỉ mục - index</vt:lpstr>
      <vt:lpstr>Định nghĩa chỉ mục</vt:lpstr>
      <vt:lpstr>lập chỉ mục khi nào?</vt:lpstr>
      <vt:lpstr>Các kiểu chỉ mục</vt:lpstr>
      <vt:lpstr>Single-column index</vt:lpstr>
      <vt:lpstr>Unique index</vt:lpstr>
      <vt:lpstr>Composite index</vt:lpstr>
      <vt:lpstr>Implicit Index </vt:lpstr>
      <vt:lpstr>Xoá chỉ mục</vt:lpstr>
      <vt:lpstr>Ưu và nhược điểm khi sử dụng index</vt:lpstr>
      <vt:lpstr>Một số lưu ý khi đánh chỉ mục</vt:lpstr>
      <vt:lpstr>Câu hỏi thực hành</vt:lpstr>
      <vt:lpstr>Cơ sở dữ liệu</vt:lpstr>
      <vt:lpstr>Bảo mật, sao lưu dự phòng và phục hồi dữ liệu</vt:lpstr>
      <vt:lpstr>Bảo mật cho csdl</vt:lpstr>
      <vt:lpstr>Các chính sách và ý thức</vt:lpstr>
      <vt:lpstr>Phân quyền người dùng</vt:lpstr>
      <vt:lpstr>Sao lưu và phục hồi dữ liệu</vt:lpstr>
      <vt:lpstr>Sao lưu và phục hồi dữ liệu</vt:lpstr>
      <vt:lpstr>Import và export csdl</vt:lpstr>
      <vt:lpstr>Import và export csdl trong MYSQL</vt:lpstr>
      <vt:lpstr>Import và export csdl trong MYSQL</vt:lpstr>
      <vt:lpstr>Import và export csdl trong MYSQL</vt:lpstr>
      <vt:lpstr>Import và export csdl trong MYSQL</vt:lpstr>
      <vt:lpstr>Tạo mới user và gán quyền</vt:lpstr>
      <vt:lpstr>Tạo mới user và gán quyền</vt:lpstr>
      <vt:lpstr>Tạo mới user và gán quyền</vt:lpstr>
      <vt:lpstr>Tạo mới user và gán quyền</vt:lpstr>
      <vt:lpstr>Tạo mới user và gán quyền</vt:lpstr>
      <vt:lpstr>Tổng kết</vt:lpstr>
      <vt:lpstr>Tổng kết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OS</cp:lastModifiedBy>
  <cp:revision>1518</cp:revision>
  <dcterms:created xsi:type="dcterms:W3CDTF">2013-04-23T08:05:33Z</dcterms:created>
  <dcterms:modified xsi:type="dcterms:W3CDTF">2020-08-13T02:59:34Z</dcterms:modified>
</cp:coreProperties>
</file>