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8"/>
  </p:notesMasterIdLst>
  <p:sldIdLst>
    <p:sldId id="541" r:id="rId2"/>
    <p:sldId id="542" r:id="rId3"/>
    <p:sldId id="602" r:id="rId4"/>
    <p:sldId id="603" r:id="rId5"/>
    <p:sldId id="617" r:id="rId6"/>
    <p:sldId id="608" r:id="rId7"/>
    <p:sldId id="638" r:id="rId8"/>
    <p:sldId id="639" r:id="rId9"/>
    <p:sldId id="609" r:id="rId10"/>
    <p:sldId id="637" r:id="rId11"/>
    <p:sldId id="610" r:id="rId12"/>
    <p:sldId id="612" r:id="rId13"/>
    <p:sldId id="613" r:id="rId14"/>
    <p:sldId id="614" r:id="rId15"/>
    <p:sldId id="615" r:id="rId16"/>
    <p:sldId id="616" r:id="rId17"/>
    <p:sldId id="620" r:id="rId18"/>
    <p:sldId id="621" r:id="rId19"/>
    <p:sldId id="633" r:id="rId20"/>
    <p:sldId id="642" r:id="rId21"/>
    <p:sldId id="641" r:id="rId22"/>
    <p:sldId id="622" r:id="rId23"/>
    <p:sldId id="623" r:id="rId24"/>
    <p:sldId id="634" r:id="rId25"/>
    <p:sldId id="624" r:id="rId26"/>
    <p:sldId id="625" r:id="rId27"/>
    <p:sldId id="632" r:id="rId28"/>
    <p:sldId id="626" r:id="rId29"/>
    <p:sldId id="628" r:id="rId30"/>
    <p:sldId id="640" r:id="rId31"/>
    <p:sldId id="635" r:id="rId32"/>
    <p:sldId id="618" r:id="rId33"/>
    <p:sldId id="619" r:id="rId34"/>
    <p:sldId id="636" r:id="rId35"/>
    <p:sldId id="486" r:id="rId36"/>
    <p:sldId id="64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3300"/>
    <a:srgbClr val="FF5A33"/>
    <a:srgbClr val="FF9900"/>
    <a:srgbClr val="5C00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20"/>
    <p:restoredTop sz="53203" autoAdjust="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27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66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vi-VN" dirty="0" smtClean="0"/>
              <a:t>package com.fpoly;</a:t>
            </a:r>
          </a:p>
          <a:p>
            <a:endParaRPr lang="vi-VN" dirty="0" smtClean="0"/>
          </a:p>
          <a:p>
            <a:r>
              <a:rPr lang="vi-VN" dirty="0" smtClean="0"/>
              <a:t>import java.util.Scanner;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menu();</a:t>
            </a:r>
          </a:p>
          <a:p>
            <a:r>
              <a:rPr lang="vi-VN" dirty="0" smtClean="0"/>
              <a:t>	}</a:t>
            </a:r>
          </a:p>
          <a:p>
            <a:endParaRPr lang="vi-VN" dirty="0" smtClean="0"/>
          </a:p>
          <a:p>
            <a:r>
              <a:rPr lang="vi-VN" dirty="0" smtClean="0"/>
              <a:t>	static void menu() {</a:t>
            </a:r>
          </a:p>
          <a:p>
            <a:r>
              <a:rPr lang="vi-VN" dirty="0" smtClean="0"/>
              <a:t>		System.out.println("+-----------------------+");</a:t>
            </a:r>
          </a:p>
          <a:p>
            <a:r>
              <a:rPr lang="vi-VN" dirty="0" smtClean="0"/>
              <a:t>		System.out.println("|1. Phép cộng           |");</a:t>
            </a:r>
          </a:p>
          <a:p>
            <a:r>
              <a:rPr lang="vi-VN" dirty="0" smtClean="0"/>
              <a:t>		System.out.println("|2. Phép trừ            |");</a:t>
            </a:r>
          </a:p>
          <a:p>
            <a:r>
              <a:rPr lang="vi-VN" dirty="0" smtClean="0"/>
              <a:t>		System.out.println("|3. Kết thúc            |");</a:t>
            </a:r>
          </a:p>
          <a:p>
            <a:r>
              <a:rPr lang="vi-VN" dirty="0" smtClean="0"/>
              <a:t>		System.out.println("+-----------------------+");</a:t>
            </a:r>
          </a:p>
          <a:p>
            <a:endParaRPr lang="vi-VN" dirty="0" smtClean="0"/>
          </a:p>
          <a:p>
            <a:r>
              <a:rPr lang="vi-VN" dirty="0" smtClean="0"/>
              <a:t>		Scanner scanner = new Scanner(System.in);</a:t>
            </a:r>
          </a:p>
          <a:p>
            <a:r>
              <a:rPr lang="vi-VN" dirty="0" smtClean="0"/>
              <a:t>		System.out.print("&gt;&gt; Chọn chức năng? ");</a:t>
            </a:r>
          </a:p>
          <a:p>
            <a:r>
              <a:rPr lang="vi-VN" dirty="0" smtClean="0"/>
              <a:t>		int so = scanner.nextInt();</a:t>
            </a:r>
          </a:p>
          <a:p>
            <a:endParaRPr lang="vi-VN" dirty="0" smtClean="0"/>
          </a:p>
          <a:p>
            <a:r>
              <a:rPr lang="vi-VN" dirty="0" smtClean="0"/>
              <a:t>		switch (so) {</a:t>
            </a:r>
          </a:p>
          <a:p>
            <a:r>
              <a:rPr lang="vi-VN" dirty="0" smtClean="0"/>
              <a:t>		case 1:</a:t>
            </a:r>
          </a:p>
          <a:p>
            <a:r>
              <a:rPr lang="vi-VN" dirty="0" smtClean="0"/>
              <a:t>			phepCong();</a:t>
            </a:r>
          </a:p>
          <a:p>
            <a:r>
              <a:rPr lang="vi-VN" dirty="0" smtClean="0"/>
              <a:t>			break;</a:t>
            </a:r>
          </a:p>
          <a:p>
            <a:r>
              <a:rPr lang="vi-VN" dirty="0" smtClean="0"/>
              <a:t>		case 2:</a:t>
            </a:r>
          </a:p>
          <a:p>
            <a:r>
              <a:rPr lang="vi-VN" dirty="0" smtClean="0"/>
              <a:t>			phepTru();</a:t>
            </a:r>
          </a:p>
          <a:p>
            <a:r>
              <a:rPr lang="vi-VN" dirty="0" smtClean="0"/>
              <a:t>			break;</a:t>
            </a:r>
          </a:p>
          <a:p>
            <a:r>
              <a:rPr lang="vi-VN" dirty="0" smtClean="0"/>
              <a:t>		case 3:</a:t>
            </a:r>
          </a:p>
          <a:p>
            <a:r>
              <a:rPr lang="vi-VN" dirty="0" smtClean="0"/>
              <a:t>			System.exit(0);</a:t>
            </a:r>
          </a:p>
          <a:p>
            <a:r>
              <a:rPr lang="vi-VN" dirty="0" smtClean="0"/>
              <a:t>			break;</a:t>
            </a:r>
          </a:p>
          <a:p>
            <a:r>
              <a:rPr lang="vi-VN" dirty="0" smtClean="0"/>
              <a:t>		default:</a:t>
            </a:r>
          </a:p>
          <a:p>
            <a:r>
              <a:rPr lang="vi-VN" dirty="0" smtClean="0"/>
              <a:t>			System.out.println("Vui lòng chọn số 1, 2 hoặc 3 !");</a:t>
            </a:r>
          </a:p>
          <a:p>
            <a:r>
              <a:rPr lang="vi-VN" dirty="0" smtClean="0"/>
              <a:t>			break;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}</a:t>
            </a:r>
          </a:p>
          <a:p>
            <a:endParaRPr lang="vi-VN" dirty="0" smtClean="0"/>
          </a:p>
          <a:p>
            <a:r>
              <a:rPr lang="vi-VN" dirty="0" smtClean="0"/>
              <a:t>	static void phepCong() {</a:t>
            </a:r>
          </a:p>
          <a:p>
            <a:r>
              <a:rPr lang="vi-VN" dirty="0" smtClean="0"/>
              <a:t>		Scanner scanner = new Scanner(System.in);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System.out.print("a = ");</a:t>
            </a:r>
          </a:p>
          <a:p>
            <a:r>
              <a:rPr lang="vi-VN" dirty="0" smtClean="0"/>
              <a:t>		int a = scanner.nextInt();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System.out.print("b = ");</a:t>
            </a:r>
          </a:p>
          <a:p>
            <a:r>
              <a:rPr lang="vi-VN" dirty="0" smtClean="0"/>
              <a:t>		int b = scanner.nextInt();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int c = a + b;</a:t>
            </a:r>
          </a:p>
          <a:p>
            <a:r>
              <a:rPr lang="vi-VN" dirty="0" smtClean="0"/>
              <a:t>		System.out.printf("%d + %d = %d", a, b, c);</a:t>
            </a:r>
          </a:p>
          <a:p>
            <a:r>
              <a:rPr lang="vi-VN" dirty="0" smtClean="0"/>
              <a:t>	}</a:t>
            </a:r>
          </a:p>
          <a:p>
            <a:endParaRPr lang="vi-VN" dirty="0" smtClean="0"/>
          </a:p>
          <a:p>
            <a:r>
              <a:rPr lang="vi-VN" dirty="0" smtClean="0"/>
              <a:t>	static void phepTru() {</a:t>
            </a:r>
          </a:p>
          <a:p>
            <a:r>
              <a:rPr lang="vi-VN" dirty="0" smtClean="0"/>
              <a:t>		Scanner scanner = new Scanner(System.in);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System.out.print("a = ");</a:t>
            </a:r>
          </a:p>
          <a:p>
            <a:r>
              <a:rPr lang="vi-VN" dirty="0" smtClean="0"/>
              <a:t>		int a = scanner.nextInt();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System.out.print("b = ");</a:t>
            </a:r>
          </a:p>
          <a:p>
            <a:r>
              <a:rPr lang="vi-VN" dirty="0" smtClean="0"/>
              <a:t>		int b = scanner.nextInt();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int c = a - b;</a:t>
            </a:r>
          </a:p>
          <a:p>
            <a:r>
              <a:rPr lang="vi-VN" dirty="0" smtClean="0"/>
              <a:t>		System.out.printf("%d - %d = %d", a, b, c);</a:t>
            </a:r>
          </a:p>
          <a:p>
            <a:r>
              <a:rPr lang="vi-VN" dirty="0" smtClean="0"/>
              <a:t>	}</a:t>
            </a:r>
          </a:p>
          <a:p>
            <a:r>
              <a:rPr lang="vi-VN" smtClean="0"/>
              <a:t>}</a:t>
            </a: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95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0240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37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63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package com.fpoly;</a:t>
            </a:r>
          </a:p>
          <a:p>
            <a:endParaRPr lang="vi-VN" dirty="0" smtClean="0"/>
          </a:p>
          <a:p>
            <a:r>
              <a:rPr lang="vi-VN" dirty="0" smtClean="0"/>
              <a:t>import java.util.Scanner;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Scanner scanner = new Scanner(System.in);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System.out.print("Nhập số: ");</a:t>
            </a:r>
          </a:p>
          <a:p>
            <a:r>
              <a:rPr lang="vi-VN" dirty="0" smtClean="0"/>
              <a:t>		double so = scanner.nextDouble();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if(so &gt; 0){</a:t>
            </a:r>
          </a:p>
          <a:p>
            <a:r>
              <a:rPr lang="vi-VN" dirty="0" smtClean="0"/>
              <a:t>			double can2 = Math.sqrt(so);</a:t>
            </a:r>
          </a:p>
          <a:p>
            <a:r>
              <a:rPr lang="vi-VN" dirty="0" smtClean="0"/>
              <a:t>			System.out.printf("Căn bậc 2 của %.3f là %.3f", so, can2);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65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11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package com.fpoly;</a:t>
            </a:r>
          </a:p>
          <a:p>
            <a:endParaRPr lang="vi-VN" dirty="0" smtClean="0"/>
          </a:p>
          <a:p>
            <a:r>
              <a:rPr lang="vi-VN" dirty="0" smtClean="0"/>
              <a:t>import java.util.Scanner;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Scanner scanner = new Scanner(System.in);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System.out.print("Nhập số: ");</a:t>
            </a:r>
          </a:p>
          <a:p>
            <a:r>
              <a:rPr lang="vi-VN" dirty="0" smtClean="0"/>
              <a:t>		double so = scanner.nextDouble();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if(so &gt; 0){</a:t>
            </a:r>
          </a:p>
          <a:p>
            <a:r>
              <a:rPr lang="vi-VN" dirty="0" smtClean="0"/>
              <a:t>			double can2 = Math.sqrt(so);</a:t>
            </a:r>
          </a:p>
          <a:p>
            <a:r>
              <a:rPr lang="vi-VN" dirty="0" smtClean="0"/>
              <a:t>			System.out.printf("Căn bậc 2 của %.3f là %.3f", so, can2);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else{</a:t>
            </a:r>
          </a:p>
          <a:p>
            <a:r>
              <a:rPr lang="vi-VN" dirty="0" smtClean="0"/>
              <a:t>			System.out.println("Vui lòng nhập số dương !");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0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79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dirty="0" smtClean="0"/>
              <a:t>package com.fpoly;</a:t>
            </a:r>
          </a:p>
          <a:p>
            <a:endParaRPr lang="vi-VN" dirty="0" smtClean="0"/>
          </a:p>
          <a:p>
            <a:r>
              <a:rPr lang="vi-VN" dirty="0" smtClean="0"/>
              <a:t>import java.util.Scanner;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Scanner scanner = new Scanner(System.in);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System.out.print("Lương: ");</a:t>
            </a:r>
          </a:p>
          <a:p>
            <a:r>
              <a:rPr lang="vi-VN" dirty="0" smtClean="0"/>
              <a:t>		double luong = scanner.nextDouble();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System.out.print("Thưởng: ");</a:t>
            </a:r>
          </a:p>
          <a:p>
            <a:r>
              <a:rPr lang="vi-VN" dirty="0" smtClean="0"/>
              <a:t>		double thuong = scanner.nextDouble();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double thuNhap = luong + thuong;</a:t>
            </a:r>
          </a:p>
          <a:p>
            <a:r>
              <a:rPr lang="vi-VN" dirty="0" smtClean="0"/>
              <a:t>		double thue = 0;</a:t>
            </a:r>
          </a:p>
          <a:p>
            <a:r>
              <a:rPr lang="vi-VN" dirty="0" smtClean="0"/>
              <a:t>		if(thuNhap &gt; 30000000){</a:t>
            </a:r>
          </a:p>
          <a:p>
            <a:r>
              <a:rPr lang="vi-VN" dirty="0" smtClean="0"/>
              <a:t>			thue = 0.2*(thuNhap-30000000) + 0.15*(30000000-15000000) + 0.1*(15000000-9000000);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else if(thuNhap &gt; 15){</a:t>
            </a:r>
          </a:p>
          <a:p>
            <a:r>
              <a:rPr lang="vi-VN" dirty="0" smtClean="0"/>
              <a:t>			thue = 0.15*(thuNhap-15000000) + 0.1*(15000000-9000000);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else if(thuNhap &gt; 9){</a:t>
            </a:r>
          </a:p>
          <a:p>
            <a:r>
              <a:rPr lang="vi-VN" dirty="0" smtClean="0"/>
              <a:t>			thue = 0.1*(thuNhap-9000000);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System.out.println(" + Thu nhập: " + thuNhap);</a:t>
            </a:r>
          </a:p>
          <a:p>
            <a:r>
              <a:rPr lang="vi-VN" dirty="0" smtClean="0"/>
              <a:t>		System.out.println(" + Thuế thu nhập: " + thue);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2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vi-VN" dirty="0" smtClean="0"/>
              <a:t>package com.fpoly;</a:t>
            </a:r>
          </a:p>
          <a:p>
            <a:endParaRPr lang="vi-VN" dirty="0" smtClean="0"/>
          </a:p>
          <a:p>
            <a:r>
              <a:rPr lang="vi-VN" dirty="0" smtClean="0"/>
              <a:t>import java.util.Scanner;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Scanner scanner = new Scanner(System.in);</a:t>
            </a:r>
          </a:p>
          <a:p>
            <a:endParaRPr lang="vi-VN" dirty="0" smtClean="0"/>
          </a:p>
          <a:p>
            <a:r>
              <a:rPr lang="vi-VN" dirty="0" smtClean="0"/>
              <a:t>		System.out.print("Năm: ");</a:t>
            </a:r>
          </a:p>
          <a:p>
            <a:r>
              <a:rPr lang="vi-VN" dirty="0" smtClean="0"/>
              <a:t>		int year = scanner.nextInt();</a:t>
            </a:r>
          </a:p>
          <a:p>
            <a:endParaRPr lang="vi-VN" dirty="0" smtClean="0"/>
          </a:p>
          <a:p>
            <a:r>
              <a:rPr lang="vi-VN" dirty="0" smtClean="0"/>
              <a:t>		System.out.print("Tháng: ");</a:t>
            </a:r>
          </a:p>
          <a:p>
            <a:r>
              <a:rPr lang="vi-VN" dirty="0" smtClean="0"/>
              <a:t>		int month = scanner.nextInt();</a:t>
            </a:r>
          </a:p>
          <a:p>
            <a:endParaRPr lang="vi-VN" dirty="0" smtClean="0"/>
          </a:p>
          <a:p>
            <a:r>
              <a:rPr lang="vi-VN" dirty="0" smtClean="0"/>
              <a:t>		int days = 0;</a:t>
            </a:r>
          </a:p>
          <a:p>
            <a:r>
              <a:rPr lang="vi-VN" dirty="0" smtClean="0"/>
              <a:t>		switch (month) {</a:t>
            </a:r>
          </a:p>
          <a:p>
            <a:r>
              <a:rPr lang="vi-VN" dirty="0" smtClean="0"/>
              <a:t>		case 2:</a:t>
            </a:r>
          </a:p>
          <a:p>
            <a:r>
              <a:rPr lang="vi-VN" dirty="0" smtClean="0"/>
              <a:t>			if(days % 4 == 0 &amp;&amp; days % 100 != 0){</a:t>
            </a:r>
          </a:p>
          <a:p>
            <a:r>
              <a:rPr lang="vi-VN" dirty="0" smtClean="0"/>
              <a:t>				days = 29;</a:t>
            </a:r>
          </a:p>
          <a:p>
            <a:r>
              <a:rPr lang="vi-VN" dirty="0" smtClean="0"/>
              <a:t>			}</a:t>
            </a:r>
          </a:p>
          <a:p>
            <a:r>
              <a:rPr lang="vi-VN" dirty="0" smtClean="0"/>
              <a:t>			else{</a:t>
            </a:r>
          </a:p>
          <a:p>
            <a:r>
              <a:rPr lang="vi-VN" dirty="0" smtClean="0"/>
              <a:t>				days = 28;</a:t>
            </a:r>
          </a:p>
          <a:p>
            <a:r>
              <a:rPr lang="vi-VN" dirty="0" smtClean="0"/>
              <a:t>			}</a:t>
            </a:r>
          </a:p>
          <a:p>
            <a:r>
              <a:rPr lang="vi-VN" dirty="0" smtClean="0"/>
              <a:t>			break;</a:t>
            </a:r>
          </a:p>
          <a:p>
            <a:r>
              <a:rPr lang="vi-VN" dirty="0" smtClean="0"/>
              <a:t>		case 4:</a:t>
            </a:r>
          </a:p>
          <a:p>
            <a:r>
              <a:rPr lang="vi-VN" dirty="0" smtClean="0"/>
              <a:t>		case 6:</a:t>
            </a:r>
          </a:p>
          <a:p>
            <a:r>
              <a:rPr lang="vi-VN" dirty="0" smtClean="0"/>
              <a:t>		case 9:</a:t>
            </a:r>
          </a:p>
          <a:p>
            <a:r>
              <a:rPr lang="vi-VN" dirty="0" smtClean="0"/>
              <a:t>		case 11:</a:t>
            </a:r>
          </a:p>
          <a:p>
            <a:r>
              <a:rPr lang="vi-VN" dirty="0" smtClean="0"/>
              <a:t>			days = 30;</a:t>
            </a:r>
          </a:p>
          <a:p>
            <a:r>
              <a:rPr lang="vi-VN" dirty="0" smtClean="0"/>
              <a:t>			break;</a:t>
            </a:r>
          </a:p>
          <a:p>
            <a:r>
              <a:rPr lang="vi-VN" dirty="0" smtClean="0"/>
              <a:t>		default:</a:t>
            </a:r>
          </a:p>
          <a:p>
            <a:r>
              <a:rPr lang="vi-VN" dirty="0" smtClean="0"/>
              <a:t>			days = 31;</a:t>
            </a:r>
          </a:p>
          <a:p>
            <a:r>
              <a:rPr lang="vi-VN" dirty="0" smtClean="0"/>
              <a:t>			break;</a:t>
            </a:r>
          </a:p>
          <a:p>
            <a:r>
              <a:rPr lang="vi-VN" dirty="0" smtClean="0"/>
              <a:t>		}</a:t>
            </a:r>
          </a:p>
          <a:p>
            <a:endParaRPr lang="vi-VN" dirty="0" smtClean="0"/>
          </a:p>
          <a:p>
            <a:r>
              <a:rPr lang="vi-VN" dirty="0" smtClean="0"/>
              <a:t>		System.out.printf("Số ngày của tháng %d/%d là %d", month, year, days);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4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1"/>
            <a:ext cx="2743200" cy="27431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33400"/>
            <a:ext cx="1723175" cy="10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8" r:id="rId28"/>
    <p:sldLayoutId id="2147483699" r:id="rId29"/>
    <p:sldLayoutId id="2147483700" r:id="rId30"/>
    <p:sldLayoutId id="2147483701" r:id="rId31"/>
    <p:sldLayoutId id="2147483702" r:id="rId32"/>
    <p:sldLayoutId id="2147483703" r:id="rId33"/>
    <p:sldLayoutId id="2147483704" r:id="rId34"/>
    <p:sldLayoutId id="2147483705" r:id="rId35"/>
    <p:sldLayoutId id="2147483706" r:id="rId3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2: </a:t>
            </a:r>
            <a:r>
              <a:rPr lang="en-US" dirty="0" err="1" smtClean="0"/>
              <a:t>Kiểu</a:t>
            </a:r>
            <a:r>
              <a:rPr lang="en-US" dirty="0" smtClean="0"/>
              <a:t>,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, </a:t>
            </a:r>
            <a:r>
              <a:rPr lang="en-US" dirty="0" err="1" smtClean="0"/>
              <a:t>lệnh</a:t>
            </a:r>
            <a:r>
              <a:rPr lang="en-US" dirty="0" smtClean="0"/>
              <a:t> if, switch</a:t>
            </a:r>
            <a:endParaRPr lang="en-US" dirty="0"/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4114800" y="51816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Phần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Bao</a:t>
            </a:r>
            <a:r>
              <a:rPr lang="en-US" dirty="0" smtClean="0"/>
              <a:t> (Boxing)/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(Unboxing)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Boxing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bọc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2"/>
            <a:r>
              <a:rPr lang="en-US" dirty="0" smtClean="0"/>
              <a:t>Integer a = </a:t>
            </a:r>
            <a:r>
              <a:rPr lang="en-US" dirty="0" err="1" smtClean="0"/>
              <a:t>Integer.</a:t>
            </a:r>
            <a:r>
              <a:rPr lang="en-US" b="1" dirty="0" err="1" smtClean="0">
                <a:solidFill>
                  <a:srgbClr val="FF0000"/>
                </a:solidFill>
              </a:rPr>
              <a:t>valueOf</a:t>
            </a:r>
            <a:r>
              <a:rPr lang="en-US" dirty="0" smtClean="0"/>
              <a:t>(5) </a:t>
            </a:r>
            <a:r>
              <a:rPr lang="en-US" b="1" dirty="0" smtClean="0">
                <a:solidFill>
                  <a:srgbClr val="00B050"/>
                </a:solidFill>
              </a:rPr>
              <a:t>// </a:t>
            </a:r>
            <a:r>
              <a:rPr lang="en-US" b="1" dirty="0" err="1" smtClean="0">
                <a:solidFill>
                  <a:srgbClr val="00B050"/>
                </a:solidFill>
              </a:rPr>
              <a:t>bao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tường</a:t>
            </a:r>
            <a:r>
              <a:rPr lang="en-US" b="1" dirty="0" smtClean="0">
                <a:solidFill>
                  <a:srgbClr val="00B050"/>
                </a:solidFill>
              </a:rPr>
              <a:t> minh</a:t>
            </a:r>
          </a:p>
          <a:p>
            <a:pPr lvl="2"/>
            <a:r>
              <a:rPr lang="en-US" dirty="0"/>
              <a:t>Integer a = </a:t>
            </a:r>
            <a:r>
              <a:rPr lang="en-US" b="1" dirty="0" smtClean="0">
                <a:solidFill>
                  <a:srgbClr val="FF0000"/>
                </a:solidFill>
              </a:rPr>
              <a:t>new Integer(5) </a:t>
            </a:r>
            <a:r>
              <a:rPr lang="en-US" b="1" dirty="0">
                <a:solidFill>
                  <a:srgbClr val="00B050"/>
                </a:solidFill>
              </a:rPr>
              <a:t>// </a:t>
            </a:r>
            <a:r>
              <a:rPr lang="en-US" b="1" dirty="0" err="1">
                <a:solidFill>
                  <a:srgbClr val="00B050"/>
                </a:solidFill>
              </a:rPr>
              <a:t>bao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tường</a:t>
            </a:r>
            <a:r>
              <a:rPr lang="en-US" b="1" dirty="0">
                <a:solidFill>
                  <a:srgbClr val="00B050"/>
                </a:solidFill>
              </a:rPr>
              <a:t> minh</a:t>
            </a:r>
          </a:p>
          <a:p>
            <a:pPr lvl="2"/>
            <a:r>
              <a:rPr lang="en-US" dirty="0" smtClean="0"/>
              <a:t>Integer a =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// </a:t>
            </a:r>
            <a:r>
              <a:rPr lang="en-US" b="1" dirty="0" err="1">
                <a:solidFill>
                  <a:srgbClr val="00B050"/>
                </a:solidFill>
              </a:rPr>
              <a:t>bao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ngầm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định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 smtClean="0"/>
              <a:t>Unboxing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b = </a:t>
            </a:r>
            <a:r>
              <a:rPr lang="en-US" dirty="0" err="1" smtClean="0"/>
              <a:t>a.</a:t>
            </a:r>
            <a:r>
              <a:rPr lang="en-US" b="1" dirty="0" err="1" smtClean="0">
                <a:solidFill>
                  <a:srgbClr val="FF0000"/>
                </a:solidFill>
              </a:rPr>
              <a:t>intValue</a:t>
            </a:r>
            <a:r>
              <a:rPr lang="en-US" dirty="0" smtClean="0"/>
              <a:t>() </a:t>
            </a:r>
            <a:r>
              <a:rPr lang="en-US" b="1" dirty="0">
                <a:solidFill>
                  <a:srgbClr val="00B050"/>
                </a:solidFill>
              </a:rPr>
              <a:t>// </a:t>
            </a:r>
            <a:r>
              <a:rPr lang="en-US" b="1" dirty="0" err="1" smtClean="0">
                <a:solidFill>
                  <a:srgbClr val="00B050"/>
                </a:solidFill>
              </a:rPr>
              <a:t>mở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bao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tường</a:t>
            </a:r>
            <a:r>
              <a:rPr lang="en-US" b="1" dirty="0">
                <a:solidFill>
                  <a:srgbClr val="00B050"/>
                </a:solidFill>
              </a:rPr>
              <a:t> minh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b =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;</a:t>
            </a:r>
            <a:r>
              <a:rPr lang="en-US" b="1" dirty="0">
                <a:solidFill>
                  <a:srgbClr val="00B050"/>
                </a:solidFill>
              </a:rPr>
              <a:t> // </a:t>
            </a:r>
            <a:r>
              <a:rPr lang="en-US" b="1" dirty="0" err="1">
                <a:solidFill>
                  <a:srgbClr val="00B050"/>
                </a:solidFill>
              </a:rPr>
              <a:t>mở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bao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ngầm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định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0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Boxing/Unboxing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47750"/>
            <a:ext cx="82296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8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ded Corner 18"/>
          <p:cNvSpPr/>
          <p:nvPr/>
        </p:nvSpPr>
        <p:spPr>
          <a:xfrm>
            <a:off x="609600" y="4114800"/>
            <a:ext cx="8153400" cy="25146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&amp;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657600" y="990600"/>
            <a:ext cx="17526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TOÁN TỬ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2362200"/>
            <a:ext cx="14478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SỐ HỌC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400" y="2362200"/>
            <a:ext cx="14478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SO SÁNH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6800" y="2362200"/>
            <a:ext cx="14478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LOGIC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2895600"/>
            <a:ext cx="1447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+, -, *, /, %, ++, --</a:t>
            </a:r>
          </a:p>
        </p:txBody>
      </p:sp>
      <p:sp>
        <p:nvSpPr>
          <p:cNvPr id="9" name="Rectangle 8"/>
          <p:cNvSpPr/>
          <p:nvPr/>
        </p:nvSpPr>
        <p:spPr>
          <a:xfrm>
            <a:off x="2819400" y="2895600"/>
            <a:ext cx="1447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&gt;, &lt;, &gt;=, &lt;=, ==, !=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2895600"/>
            <a:ext cx="1447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&amp;&amp;, ||, 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34200" y="2362200"/>
            <a:ext cx="14478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GÁN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34200" y="2895600"/>
            <a:ext cx="1447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=, +=, -=, *=, /=, %=</a:t>
            </a:r>
          </a:p>
        </p:txBody>
      </p:sp>
      <p:cxnSp>
        <p:nvCxnSpPr>
          <p:cNvPr id="14" name="Elbow Connector 13"/>
          <p:cNvCxnSpPr>
            <a:stCxn id="4" idx="2"/>
            <a:endCxn id="5" idx="0"/>
          </p:cNvCxnSpPr>
          <p:nvPr/>
        </p:nvCxnSpPr>
        <p:spPr>
          <a:xfrm rot="5400000">
            <a:off x="2781300" y="609600"/>
            <a:ext cx="457200" cy="3048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2"/>
            <a:endCxn id="11" idx="0"/>
          </p:cNvCxnSpPr>
          <p:nvPr/>
        </p:nvCxnSpPr>
        <p:spPr>
          <a:xfrm rot="16200000" flipH="1">
            <a:off x="5867400" y="571500"/>
            <a:ext cx="457200" cy="3124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2"/>
            <a:endCxn id="6" idx="0"/>
          </p:cNvCxnSpPr>
          <p:nvPr/>
        </p:nvCxnSpPr>
        <p:spPr>
          <a:xfrm rot="5400000">
            <a:off x="3810000" y="1638300"/>
            <a:ext cx="457200" cy="990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2"/>
            <a:endCxn id="7" idx="0"/>
          </p:cNvCxnSpPr>
          <p:nvPr/>
        </p:nvCxnSpPr>
        <p:spPr>
          <a:xfrm rot="16200000" flipH="1">
            <a:off x="4838700" y="1600200"/>
            <a:ext cx="457200" cy="106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7" name="TextBox 20"/>
          <p:cNvSpPr txBox="1">
            <a:spLocks noChangeArrowheads="1"/>
          </p:cNvSpPr>
          <p:nvPr/>
        </p:nvSpPr>
        <p:spPr bwMode="auto">
          <a:xfrm>
            <a:off x="609600" y="4267200"/>
            <a:ext cx="781650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tantia" pitchFamily="18" charset="0"/>
              </a:rPr>
              <a:t>Biểu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thức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là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sự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kết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hợp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giữa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toán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tử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và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toán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hạng</a:t>
            </a:r>
            <a:r>
              <a:rPr lang="en-US" sz="2400" dirty="0">
                <a:latin typeface="Constantia" pitchFamily="18" charset="0"/>
              </a:rPr>
              <a:t>. </a:t>
            </a:r>
            <a:r>
              <a:rPr lang="en-US" sz="2400" dirty="0" err="1" smtClean="0">
                <a:latin typeface="Constantia" pitchFamily="18" charset="0"/>
              </a:rPr>
              <a:t>Kết</a:t>
            </a:r>
            <a:r>
              <a:rPr lang="en-US" sz="2400" dirty="0" smtClean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quả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của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biểu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thức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 smtClean="0">
                <a:latin typeface="Constantia" pitchFamily="18" charset="0"/>
              </a:rPr>
              <a:t>là</a:t>
            </a:r>
            <a:r>
              <a:rPr lang="en-US" sz="2400" dirty="0" smtClean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một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giá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trị</a:t>
            </a:r>
            <a:r>
              <a:rPr lang="en-US" sz="2400" dirty="0" smtClean="0">
                <a:latin typeface="Constantia" pitchFamily="18" charset="0"/>
              </a:rPr>
              <a:t>.</a:t>
            </a:r>
            <a:endParaRPr lang="en-US" sz="2400" dirty="0">
              <a:latin typeface="Constantia" pitchFamily="18" charset="0"/>
            </a:endParaRPr>
          </a:p>
        </p:txBody>
      </p:sp>
      <p:sp>
        <p:nvSpPr>
          <p:cNvPr id="15378" name="TextBox 21"/>
          <p:cNvSpPr txBox="1">
            <a:spLocks noChangeArrowheads="1"/>
          </p:cNvSpPr>
          <p:nvPr/>
        </p:nvSpPr>
        <p:spPr bwMode="auto">
          <a:xfrm>
            <a:off x="609600" y="5569803"/>
            <a:ext cx="7848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tantia" pitchFamily="18" charset="0"/>
              </a:rPr>
              <a:t>int</a:t>
            </a:r>
            <a:r>
              <a:rPr lang="en-US" sz="2400" dirty="0">
                <a:latin typeface="Constantia" pitchFamily="18" charset="0"/>
              </a:rPr>
              <a:t> x = 11 % 4; </a:t>
            </a:r>
            <a:endParaRPr lang="en-US" sz="2400" dirty="0">
              <a:solidFill>
                <a:srgbClr val="00B050"/>
              </a:solidFill>
              <a:latin typeface="Constantia" pitchFamily="18" charset="0"/>
            </a:endParaRPr>
          </a:p>
          <a:p>
            <a:r>
              <a:rPr lang="en-US" sz="2400" dirty="0" err="1" smtClean="0">
                <a:latin typeface="Constantia" pitchFamily="18" charset="0"/>
              </a:rPr>
              <a:t>boolean</a:t>
            </a:r>
            <a:r>
              <a:rPr lang="en-US" sz="2400" dirty="0" smtClean="0">
                <a:latin typeface="Constantia" pitchFamily="18" charset="0"/>
              </a:rPr>
              <a:t> </a:t>
            </a:r>
            <a:r>
              <a:rPr lang="en-US" sz="2400" dirty="0">
                <a:latin typeface="Constantia" pitchFamily="18" charset="0"/>
              </a:rPr>
              <a:t>a = 9 &lt; </a:t>
            </a:r>
            <a:r>
              <a:rPr lang="en-US" sz="2400" dirty="0" smtClean="0">
                <a:latin typeface="Constantia" pitchFamily="18" charset="0"/>
              </a:rPr>
              <a:t>2 </a:t>
            </a:r>
            <a:r>
              <a:rPr lang="en-US" sz="2400" dirty="0">
                <a:latin typeface="Constantia" pitchFamily="18" charset="0"/>
              </a:rPr>
              <a:t>&amp;&amp; true || 4 &gt; 3; </a:t>
            </a:r>
            <a:endParaRPr lang="en-US" sz="2400" dirty="0">
              <a:solidFill>
                <a:srgbClr val="00B050"/>
              </a:solidFill>
              <a:latin typeface="Constantia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5948" y="5181600"/>
            <a:ext cx="39098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Giá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trị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của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các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biểu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thức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sau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788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Toán tử số học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/>
          </a:p>
        </p:txBody>
      </p:sp>
      <p:graphicFrame>
        <p:nvGraphicFramePr>
          <p:cNvPr id="5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33100"/>
              </p:ext>
            </p:extLst>
          </p:nvPr>
        </p:nvGraphicFramePr>
        <p:xfrm>
          <a:off x="914400" y="2286000"/>
          <a:ext cx="7772400" cy="396239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825388"/>
                <a:gridCol w="6947012"/>
              </a:tblGrid>
              <a:tr h="5660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Tính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tổng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của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2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số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</a:tr>
              <a:tr h="5660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Tính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hiệu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của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2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số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</a:tr>
              <a:tr h="5660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Tính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tích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của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2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số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</a:tr>
              <a:tr h="5660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Tích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thương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của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2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số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</a:tr>
              <a:tr h="5660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%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Thực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hiện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chia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có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dư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của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2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số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</a:tr>
              <a:tr h="5660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++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Tăng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giá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trị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của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biến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lên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1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đơn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vị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</a:tr>
              <a:tr h="5660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Giảm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giá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trị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của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biến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xuống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1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đơn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vị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91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Toán tử so sánh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endParaRPr lang="en-US" dirty="0"/>
          </a:p>
        </p:txBody>
      </p:sp>
      <p:graphicFrame>
        <p:nvGraphicFramePr>
          <p:cNvPr id="5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349567"/>
              </p:ext>
            </p:extLst>
          </p:nvPr>
        </p:nvGraphicFramePr>
        <p:xfrm>
          <a:off x="914400" y="2535670"/>
          <a:ext cx="7696200" cy="3358916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099457"/>
                <a:gridCol w="6596743"/>
              </a:tblGrid>
              <a:tr h="485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==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sánh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bằng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</a:tr>
              <a:tr h="485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&gt;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sánh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lớn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hơn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</a:tr>
              <a:tr h="631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&gt;=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sánh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lớn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hơn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hoặc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bằng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</a:tr>
              <a:tr h="485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sánh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nhỏ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hơn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</a:tr>
              <a:tr h="655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&lt;=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sánh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nhỏ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hơn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hoặc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bằng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</a:tr>
              <a:tr h="485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!=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sánh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khác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3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Toán tử logic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logic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logic</a:t>
            </a:r>
            <a:endParaRPr lang="en-US" dirty="0"/>
          </a:p>
        </p:txBody>
      </p:sp>
      <p:graphicFrame>
        <p:nvGraphicFramePr>
          <p:cNvPr id="5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26619"/>
              </p:ext>
            </p:extLst>
          </p:nvPr>
        </p:nvGraphicFramePr>
        <p:xfrm>
          <a:off x="914400" y="2286001"/>
          <a:ext cx="7772400" cy="358139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031735"/>
                <a:gridCol w="6740665"/>
              </a:tblGrid>
              <a:tr h="1478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&amp;&amp;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Trả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về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giá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trị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true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khi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tất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cả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biểu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thức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tham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gia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biểu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thức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có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giá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trị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true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</a:tr>
              <a:tr h="13520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||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Trả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về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giá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trị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true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khi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có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1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biểu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thức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tham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gia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biểu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thức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có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giá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trị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là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true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</a:tr>
              <a:tr h="751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!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Lấy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giá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trị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phủ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định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của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biểu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thức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54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Toán tử điều kiện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3 </a:t>
            </a:r>
            <a:r>
              <a:rPr lang="en-US" dirty="0" err="1" smtClean="0"/>
              <a:t>ngôi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Java</a:t>
            </a:r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điều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kiện</a:t>
            </a:r>
            <a:r>
              <a:rPr lang="en-US" b="1" dirty="0" smtClean="0">
                <a:solidFill>
                  <a:srgbClr val="FF0000"/>
                </a:solidFill>
              </a:rPr>
              <a:t>&gt; ? &lt;</a:t>
            </a:r>
            <a:r>
              <a:rPr lang="en-US" b="1" dirty="0" err="1" smtClean="0">
                <a:solidFill>
                  <a:srgbClr val="FF0000"/>
                </a:solidFill>
              </a:rPr>
              <a:t>giá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trị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đúng</a:t>
            </a:r>
            <a:r>
              <a:rPr lang="en-US" b="1" dirty="0" smtClean="0">
                <a:solidFill>
                  <a:srgbClr val="FF0000"/>
                </a:solidFill>
              </a:rPr>
              <a:t>&gt; : &lt;</a:t>
            </a:r>
            <a:r>
              <a:rPr lang="en-US" b="1" dirty="0" err="1" smtClean="0">
                <a:solidFill>
                  <a:srgbClr val="FF0000"/>
                </a:solidFill>
              </a:rPr>
              <a:t>giá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trị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sai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điều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kiện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true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giá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trị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đúng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dirty="0"/>
              <a:t>,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giá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trị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sai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2 </a:t>
            </a:r>
            <a:r>
              <a:rPr lang="en-US" dirty="0" err="1" smtClean="0"/>
              <a:t>số</a:t>
            </a:r>
            <a:r>
              <a:rPr lang="en-US" dirty="0" smtClean="0"/>
              <a:t> a </a:t>
            </a:r>
            <a:r>
              <a:rPr lang="en-US" dirty="0" err="1" smtClean="0"/>
              <a:t>và</a:t>
            </a:r>
            <a:r>
              <a:rPr lang="en-US" dirty="0" smtClean="0"/>
              <a:t> b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a = 1, b = 9;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max = </a:t>
            </a:r>
            <a:r>
              <a:rPr lang="en-US" sz="2800" dirty="0" smtClean="0">
                <a:solidFill>
                  <a:srgbClr val="FF0000"/>
                </a:solidFill>
              </a:rPr>
              <a:t>a &gt; b ? a : b</a:t>
            </a:r>
            <a:r>
              <a:rPr lang="en-US" sz="2800" dirty="0" smtClean="0"/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4272067" y="6248400"/>
            <a:ext cx="47633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Tìm</a:t>
            </a:r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số</a:t>
            </a:r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lớn</a:t>
            </a:r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nhất</a:t>
            </a:r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trong</a:t>
            </a:r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3 </a:t>
            </a:r>
            <a:r>
              <a:rPr lang="en-US" sz="2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số</a:t>
            </a:r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a, b </a:t>
            </a:r>
            <a:r>
              <a:rPr lang="en-US" sz="2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và</a:t>
            </a:r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c?</a:t>
            </a:r>
            <a:endParaRPr lang="en-US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481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Lệnh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200" b="1" dirty="0">
                <a:solidFill>
                  <a:srgbClr val="3333FF"/>
                </a:solidFill>
              </a:rPr>
              <a:t>if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&lt;&lt;</a:t>
            </a:r>
            <a:r>
              <a:rPr lang="en-US" b="1" dirty="0" err="1" smtClean="0">
                <a:solidFill>
                  <a:srgbClr val="FF0000"/>
                </a:solidFill>
              </a:rPr>
              <a:t>điều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kiện</a:t>
            </a:r>
            <a:r>
              <a:rPr lang="en-US" b="1" dirty="0" smtClean="0">
                <a:solidFill>
                  <a:srgbClr val="FF0000"/>
                </a:solidFill>
              </a:rPr>
              <a:t>&gt;&gt;</a:t>
            </a:r>
            <a:r>
              <a:rPr lang="en-US" dirty="0" smtClean="0"/>
              <a:t>) </a:t>
            </a:r>
          </a:p>
          <a:p>
            <a:pPr marL="457200" lvl="1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/>
              <a:t>	&lt;&lt;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&gt;&gt;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	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điều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kiện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true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công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việc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099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Lệnh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double diem = 4;</a:t>
            </a:r>
          </a:p>
          <a:p>
            <a:pPr marL="457200" lvl="1" indent="0">
              <a:buNone/>
            </a:pPr>
            <a:r>
              <a:rPr lang="en-US" dirty="0" smtClean="0"/>
              <a:t>if (diem &gt;= 5) 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Đậu</a:t>
            </a:r>
            <a:r>
              <a:rPr lang="en-US" dirty="0" smtClean="0"/>
              <a:t>”);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diem &gt;= 5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false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187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876800"/>
            <a:ext cx="3953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từ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phím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Nếu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thì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tính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xuất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bậc</a:t>
            </a:r>
            <a:r>
              <a:rPr lang="en-US" dirty="0" smtClean="0">
                <a:solidFill>
                  <a:schemeClr val="bg1"/>
                </a:solidFill>
              </a:rPr>
              <a:t> 2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,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endParaRPr lang="en-US" dirty="0" smtClean="0"/>
          </a:p>
          <a:p>
            <a:pPr lvl="1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sang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endParaRPr lang="en-US" dirty="0" smtClean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try…catch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endParaRPr lang="en-US" dirty="0" smtClean="0"/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,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if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switch case</a:t>
            </a:r>
          </a:p>
          <a:p>
            <a:pPr lvl="1"/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vi-VN" dirty="0"/>
          </a:p>
        </p:txBody>
      </p:sp>
      <p:pic>
        <p:nvPicPr>
          <p:cNvPr id="6" name="Picture 2" descr="http://forum.cuasotinhoc.vn/portaluploads/attachments/2011-12/131211100821-lapt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1011" y1="9235" x2="71720" y2="48881"/>
                        <a14:foregroundMark x1="75089" y1="13526" x2="78635" y2="51399"/>
                        <a14:foregroundMark x1="80142" y1="19310" x2="87234" y2="43657"/>
                        <a14:foregroundMark x1="86525" y1="33396" x2="86525" y2="33396"/>
                        <a14:foregroundMark x1="84663" y1="29104" x2="92021" y2="43377"/>
                        <a14:foregroundMark x1="68883" y1="39832" x2="68883" y2="46175"/>
                        <a14:foregroundMark x1="58865" y1="66418" x2="50532" y2="70709"/>
                        <a14:foregroundMark x1="83688" y1="76213" x2="76507" y2="86754"/>
                        <a14:foregroundMark x1="83422" y1="86754" x2="83422" y2="86754"/>
                        <a14:foregroundMark x1="86259" y1="77519" x2="82004" y2="87966"/>
                        <a14:foregroundMark x1="45567" y1="90299" x2="46277" y2="90299"/>
                        <a14:foregroundMark x1="6206" y1="44869" x2="21011" y2="71922"/>
                        <a14:foregroundMark x1="65685" y1="90703" x2="65685" y2="99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782" y="3374569"/>
            <a:ext cx="3665218" cy="34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88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 </a:t>
            </a:r>
            <a:r>
              <a:rPr lang="en-US" dirty="0" err="1" smtClean="0"/>
              <a:t>buổi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2 – </a:t>
            </a:r>
            <a:r>
              <a:rPr lang="en-US" dirty="0" err="1" smtClean="0"/>
              <a:t>bài</a:t>
            </a:r>
            <a:r>
              <a:rPr lang="en-US" dirty="0" smtClean="0"/>
              <a:t> 1</a:t>
            </a:r>
          </a:p>
          <a:p>
            <a:r>
              <a:rPr lang="en-US" dirty="0" smtClean="0"/>
              <a:t>Lab 2 – </a:t>
            </a:r>
            <a:r>
              <a:rPr lang="en-US" dirty="0" err="1" smtClean="0"/>
              <a:t>bài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859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2: </a:t>
            </a:r>
            <a:r>
              <a:rPr lang="en-US" dirty="0" err="1" smtClean="0"/>
              <a:t>Kiểu</a:t>
            </a:r>
            <a:r>
              <a:rPr lang="en-US" dirty="0" smtClean="0"/>
              <a:t>,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, </a:t>
            </a:r>
            <a:r>
              <a:rPr lang="en-US" dirty="0" err="1" smtClean="0"/>
              <a:t>lệnh</a:t>
            </a:r>
            <a:r>
              <a:rPr lang="en-US" dirty="0" smtClean="0"/>
              <a:t> if, switch</a:t>
            </a:r>
            <a:endParaRPr lang="en-US" dirty="0"/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4114800" y="51054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Phần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5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Lệnh if…else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200" b="1" dirty="0">
                <a:solidFill>
                  <a:srgbClr val="3333FF"/>
                </a:solidFill>
              </a:rPr>
              <a:t>if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&lt;&lt;</a:t>
            </a:r>
            <a:r>
              <a:rPr lang="en-US" b="1" dirty="0" err="1" smtClean="0">
                <a:solidFill>
                  <a:srgbClr val="FF0000"/>
                </a:solidFill>
              </a:rPr>
              <a:t>điều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kiện</a:t>
            </a:r>
            <a:r>
              <a:rPr lang="en-US" b="1" dirty="0" smtClean="0">
                <a:solidFill>
                  <a:srgbClr val="FF0000"/>
                </a:solidFill>
              </a:rPr>
              <a:t>&gt;&gt;</a:t>
            </a:r>
            <a:r>
              <a:rPr lang="en-US" dirty="0" smtClean="0"/>
              <a:t>) </a:t>
            </a:r>
          </a:p>
          <a:p>
            <a:pPr marL="457200" lvl="1" indent="0">
              <a:buNone/>
            </a:pPr>
            <a:r>
              <a:rPr lang="en-US" dirty="0" smtClean="0"/>
              <a:t>{</a:t>
            </a:r>
          </a:p>
          <a:p>
            <a:pPr marL="914400" lvl="2" indent="0">
              <a:buNone/>
            </a:pPr>
            <a:r>
              <a:rPr lang="en-US" dirty="0" smtClean="0"/>
              <a:t>&lt;&lt;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1 </a:t>
            </a:r>
            <a:r>
              <a:rPr lang="en-US" dirty="0" smtClean="0"/>
              <a:t>&gt;&gt;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3333FF"/>
                </a:solidFill>
              </a:rPr>
              <a:t>else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{</a:t>
            </a:r>
          </a:p>
          <a:p>
            <a:pPr marL="914400" lvl="2" indent="0">
              <a:buNone/>
            </a:pPr>
            <a:r>
              <a:rPr lang="en-US" dirty="0"/>
              <a:t>&lt;&lt;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smtClean="0"/>
              <a:t>2 &gt;&gt;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endParaRPr lang="en-US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điều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kiện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true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công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việc</a:t>
            </a:r>
            <a:r>
              <a:rPr lang="en-US" b="1" dirty="0" smtClean="0">
                <a:solidFill>
                  <a:srgbClr val="FF0000"/>
                </a:solidFill>
              </a:rPr>
              <a:t> 1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công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việc</a:t>
            </a:r>
            <a:r>
              <a:rPr lang="en-US" b="1" dirty="0" smtClean="0">
                <a:solidFill>
                  <a:srgbClr val="FF0000"/>
                </a:solidFill>
              </a:rPr>
              <a:t> 2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Lệnh if…else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double diem = 4;</a:t>
            </a:r>
          </a:p>
          <a:p>
            <a:pPr marL="457200" lvl="1" indent="0">
              <a:buNone/>
            </a:pPr>
            <a:r>
              <a:rPr lang="en-US" dirty="0" smtClean="0"/>
              <a:t>if (diem &lt; 5) {</a:t>
            </a:r>
          </a:p>
          <a:p>
            <a:pPr marL="914400" lvl="2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Rớt</a:t>
            </a:r>
            <a:r>
              <a:rPr lang="en-US" dirty="0" smtClean="0"/>
              <a:t>”);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else {</a:t>
            </a:r>
          </a:p>
          <a:p>
            <a:pPr marL="914400" lvl="2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Đậu</a:t>
            </a:r>
            <a:r>
              <a:rPr lang="en-US" dirty="0" smtClean="0"/>
              <a:t>”);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Rớt</a:t>
            </a:r>
            <a:r>
              <a:rPr lang="en-US" dirty="0" smtClean="0"/>
              <a:t>”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diem </a:t>
            </a:r>
            <a:r>
              <a:rPr lang="en-US" b="1" dirty="0">
                <a:solidFill>
                  <a:srgbClr val="FF0000"/>
                </a:solidFill>
              </a:rPr>
              <a:t>&lt; </a:t>
            </a:r>
            <a:r>
              <a:rPr lang="en-US" b="1" dirty="0" smtClean="0">
                <a:solidFill>
                  <a:srgbClr val="FF0000"/>
                </a:solidFill>
              </a:rPr>
              <a:t>5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2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648200"/>
            <a:ext cx="39532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từ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phím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Nếu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thì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tính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xuất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bậc</a:t>
            </a:r>
            <a:r>
              <a:rPr lang="en-US" dirty="0" smtClean="0">
                <a:solidFill>
                  <a:schemeClr val="bg1"/>
                </a:solidFill>
              </a:rPr>
              <a:t> 2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ngược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thì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lỗi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79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Nhiều lệnh if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3333FF"/>
                </a:solidFill>
              </a:rPr>
              <a:t>if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&lt;&lt;</a:t>
            </a:r>
            <a:r>
              <a:rPr lang="en-US" b="1" dirty="0" err="1" smtClean="0">
                <a:solidFill>
                  <a:srgbClr val="FF0000"/>
                </a:solidFill>
              </a:rPr>
              <a:t>điều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kiện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1&gt;&gt;</a:t>
            </a:r>
            <a:r>
              <a:rPr lang="en-US" dirty="0" smtClean="0"/>
              <a:t>){</a:t>
            </a:r>
            <a:br>
              <a:rPr lang="en-US" dirty="0" smtClean="0"/>
            </a:br>
            <a:r>
              <a:rPr lang="en-US" dirty="0" smtClean="0"/>
              <a:t>	&lt;&lt;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1 </a:t>
            </a:r>
            <a:r>
              <a:rPr lang="en-US" dirty="0" smtClean="0"/>
              <a:t>&gt;&gt;</a:t>
            </a:r>
          </a:p>
          <a:p>
            <a:pPr marL="457200" lvl="1" indent="0">
              <a:buNone/>
            </a:pPr>
            <a:r>
              <a:rPr lang="en-US" dirty="0" smtClean="0"/>
              <a:t>}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3333FF"/>
                </a:solidFill>
              </a:rPr>
              <a:t>else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3333FF"/>
                </a:solidFill>
              </a:rPr>
              <a:t>if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&lt;&lt;</a:t>
            </a:r>
            <a:r>
              <a:rPr lang="en-US" b="1" dirty="0" err="1" smtClean="0">
                <a:solidFill>
                  <a:srgbClr val="FF0000"/>
                </a:solidFill>
              </a:rPr>
              <a:t>điều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kiện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2&gt;&gt;</a:t>
            </a:r>
            <a:r>
              <a:rPr lang="en-US" dirty="0" smtClean="0"/>
              <a:t>){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/>
              <a:t> &lt;&lt;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/>
              <a:t>&gt;&gt;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 </a:t>
            </a:r>
          </a:p>
          <a:p>
            <a:pPr marL="457200" lvl="1" indent="0">
              <a:buNone/>
            </a:pPr>
            <a:r>
              <a:rPr lang="en-US" dirty="0" smtClean="0"/>
              <a:t>…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3333FF"/>
                </a:solidFill>
              </a:rPr>
              <a:t>else</a:t>
            </a:r>
            <a:r>
              <a:rPr lang="en-US" dirty="0" smtClean="0"/>
              <a:t> 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/>
              <a:t> &lt;&lt;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smtClean="0"/>
              <a:t>N+1 </a:t>
            </a:r>
            <a:r>
              <a:rPr lang="en-US" dirty="0"/>
              <a:t>&gt;&gt;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endParaRPr lang="en-US" dirty="0" smtClean="0"/>
          </a:p>
          <a:p>
            <a:pPr lvl="1"/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điều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kiện</a:t>
            </a:r>
            <a:r>
              <a:rPr lang="en-US" b="1" dirty="0" smtClean="0">
                <a:solidFill>
                  <a:srgbClr val="FF0000"/>
                </a:solidFill>
              </a:rPr>
              <a:t> 1 </a:t>
            </a:r>
            <a:r>
              <a:rPr lang="en-US" b="1" dirty="0" err="1" smtClean="0">
                <a:solidFill>
                  <a:srgbClr val="FF0000"/>
                </a:solidFill>
              </a:rPr>
              <a:t>đến</a:t>
            </a:r>
            <a:r>
              <a:rPr lang="en-US" b="1" dirty="0" smtClean="0">
                <a:solidFill>
                  <a:srgbClr val="FF0000"/>
                </a:solidFill>
              </a:rPr>
              <a:t> N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điều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kiện</a:t>
            </a:r>
            <a:r>
              <a:rPr lang="en-US" b="1" dirty="0" smtClean="0">
                <a:solidFill>
                  <a:srgbClr val="FF0000"/>
                </a:solidFill>
              </a:rPr>
              <a:t> i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true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công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việc</a:t>
            </a:r>
            <a:r>
              <a:rPr lang="en-US" b="1" dirty="0" smtClean="0">
                <a:solidFill>
                  <a:srgbClr val="FF0000"/>
                </a:solidFill>
              </a:rPr>
              <a:t> i</a:t>
            </a:r>
            <a:r>
              <a:rPr lang="en-US" dirty="0" smtClean="0"/>
              <a:t>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công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việc</a:t>
            </a:r>
            <a:r>
              <a:rPr lang="en-US" b="1" dirty="0" smtClean="0">
                <a:solidFill>
                  <a:srgbClr val="FF0000"/>
                </a:solidFill>
              </a:rPr>
              <a:t> N+1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0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Nhiều lệnh if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double delta = </a:t>
            </a:r>
            <a:r>
              <a:rPr lang="en-US" dirty="0" err="1" smtClean="0"/>
              <a:t>Math.pow</a:t>
            </a:r>
            <a:r>
              <a:rPr lang="en-US" dirty="0" smtClean="0"/>
              <a:t>(b, 2) – 4 * a * c;</a:t>
            </a:r>
          </a:p>
          <a:p>
            <a:pPr marL="457200" lvl="1" indent="0">
              <a:buNone/>
            </a:pPr>
            <a:r>
              <a:rPr lang="en-US" dirty="0" smtClean="0"/>
              <a:t>if(delta &lt; 0) {</a:t>
            </a:r>
          </a:p>
          <a:p>
            <a:pPr marL="914400" lvl="2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”);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else if(delta == 0) {</a:t>
            </a:r>
          </a:p>
          <a:p>
            <a:pPr marL="914400" lvl="2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kép</a:t>
            </a:r>
            <a:r>
              <a:rPr lang="en-US" dirty="0" smtClean="0"/>
              <a:t>”);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else {</a:t>
            </a:r>
          </a:p>
          <a:p>
            <a:pPr marL="914400" lvl="2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(“2 </a:t>
            </a:r>
            <a:r>
              <a:rPr lang="en-US" dirty="0" err="1" smtClean="0"/>
              <a:t>nghiệm</a:t>
            </a:r>
            <a:r>
              <a:rPr lang="en-US" dirty="0" smtClean="0"/>
              <a:t>”);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endParaRPr lang="en-US" dirty="0" smtClean="0"/>
          </a:p>
          <a:p>
            <a:pPr lvl="1"/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biện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3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344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Tính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thuế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tả</a:t>
            </a:r>
            <a:r>
              <a:rPr lang="en-US" dirty="0" smtClean="0">
                <a:solidFill>
                  <a:schemeClr val="bg1"/>
                </a:solidFill>
              </a:rPr>
              <a:t> slide </a:t>
            </a:r>
            <a:r>
              <a:rPr lang="en-US" dirty="0" err="1" smtClean="0">
                <a:solidFill>
                  <a:schemeClr val="bg1"/>
                </a:solidFill>
              </a:rPr>
              <a:t>sau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85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Tính thuế thu nhập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thuế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.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thưởng</a:t>
            </a:r>
            <a:endParaRPr lang="en-US" dirty="0" smtClean="0"/>
          </a:p>
          <a:p>
            <a:r>
              <a:rPr lang="en-US" dirty="0" err="1" smtClean="0"/>
              <a:t>Thuế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err="1" smtClean="0"/>
              <a:t>Dưới</a:t>
            </a:r>
            <a:r>
              <a:rPr lang="en-US" dirty="0" smtClean="0"/>
              <a:t> 9 </a:t>
            </a:r>
            <a:r>
              <a:rPr lang="en-US" dirty="0" err="1" smtClean="0"/>
              <a:t>triệu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thuế</a:t>
            </a:r>
            <a:endParaRPr lang="en-US" dirty="0" smtClean="0"/>
          </a:p>
          <a:p>
            <a:pPr lvl="1"/>
            <a:r>
              <a:rPr lang="en-US" dirty="0" err="1" smtClean="0"/>
              <a:t>Từ</a:t>
            </a:r>
            <a:r>
              <a:rPr lang="en-US" dirty="0" smtClean="0"/>
              <a:t> 9 </a:t>
            </a:r>
            <a:r>
              <a:rPr lang="en-US" dirty="0" err="1" smtClean="0"/>
              <a:t>đến</a:t>
            </a:r>
            <a:r>
              <a:rPr lang="en-US" dirty="0" smtClean="0"/>
              <a:t> 15 </a:t>
            </a:r>
            <a:r>
              <a:rPr lang="en-US" dirty="0" err="1" smtClean="0"/>
              <a:t>triệu</a:t>
            </a:r>
            <a:r>
              <a:rPr lang="en-US" dirty="0" smtClean="0"/>
              <a:t>: </a:t>
            </a:r>
            <a:r>
              <a:rPr lang="en-US" dirty="0" err="1" smtClean="0"/>
              <a:t>thuế</a:t>
            </a:r>
            <a:r>
              <a:rPr lang="en-US" dirty="0" smtClean="0"/>
              <a:t> 10% </a:t>
            </a:r>
          </a:p>
          <a:p>
            <a:pPr lvl="1"/>
            <a:r>
              <a:rPr lang="en-US" dirty="0" err="1" smtClean="0"/>
              <a:t>Từ</a:t>
            </a:r>
            <a:r>
              <a:rPr lang="en-US" dirty="0" smtClean="0"/>
              <a:t> 15 </a:t>
            </a:r>
            <a:r>
              <a:rPr lang="en-US" dirty="0" err="1" smtClean="0"/>
              <a:t>đến</a:t>
            </a:r>
            <a:r>
              <a:rPr lang="en-US" dirty="0" smtClean="0"/>
              <a:t> 30 </a:t>
            </a:r>
            <a:r>
              <a:rPr lang="en-US" dirty="0" err="1" smtClean="0"/>
              <a:t>triệu</a:t>
            </a:r>
            <a:r>
              <a:rPr lang="en-US" dirty="0" smtClean="0"/>
              <a:t>: 15%</a:t>
            </a:r>
          </a:p>
          <a:p>
            <a:pPr lvl="1"/>
            <a:r>
              <a:rPr lang="en-US" dirty="0" err="1" smtClean="0"/>
              <a:t>Trên</a:t>
            </a:r>
            <a:r>
              <a:rPr lang="en-US" dirty="0" smtClean="0"/>
              <a:t> 30 </a:t>
            </a:r>
            <a:r>
              <a:rPr lang="en-US" dirty="0" err="1" smtClean="0"/>
              <a:t>triệu</a:t>
            </a:r>
            <a:r>
              <a:rPr lang="en-US" dirty="0" smtClean="0"/>
              <a:t>: 20%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Lệnh switch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3333FF"/>
                </a:solidFill>
              </a:rPr>
              <a:t>switch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&lt;&lt;</a:t>
            </a:r>
            <a:r>
              <a:rPr lang="en-US" b="1" dirty="0" err="1" smtClean="0">
                <a:solidFill>
                  <a:srgbClr val="FF0000"/>
                </a:solidFill>
              </a:rPr>
              <a:t>biểu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thức</a:t>
            </a:r>
            <a:r>
              <a:rPr lang="en-US" b="1" dirty="0" smtClean="0">
                <a:solidFill>
                  <a:srgbClr val="FF0000"/>
                </a:solidFill>
              </a:rPr>
              <a:t>&gt;&gt;</a:t>
            </a:r>
            <a:r>
              <a:rPr lang="en-US" dirty="0" smtClean="0"/>
              <a:t>) </a:t>
            </a:r>
          </a:p>
          <a:p>
            <a:pPr marL="457200" lvl="1" indent="0">
              <a:buNone/>
            </a:pPr>
            <a:r>
              <a:rPr lang="en-US" dirty="0" smtClean="0"/>
              <a:t>{</a:t>
            </a:r>
          </a:p>
          <a:p>
            <a:pPr marL="914400" lvl="2" indent="0">
              <a:buNone/>
            </a:pPr>
            <a:r>
              <a:rPr lang="en-US" sz="2500" b="1" dirty="0">
                <a:solidFill>
                  <a:srgbClr val="3333FF"/>
                </a:solidFill>
              </a:rPr>
              <a:t>case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&lt;&lt;</a:t>
            </a:r>
            <a:r>
              <a:rPr lang="en-US" b="1" dirty="0" err="1" smtClean="0">
                <a:solidFill>
                  <a:srgbClr val="FF0000"/>
                </a:solidFill>
              </a:rPr>
              <a:t>giá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trị</a:t>
            </a:r>
            <a:r>
              <a:rPr lang="en-US" b="1" dirty="0" smtClean="0">
                <a:solidFill>
                  <a:srgbClr val="FF0000"/>
                </a:solidFill>
              </a:rPr>
              <a:t> 1&gt;&gt;</a:t>
            </a:r>
            <a:r>
              <a:rPr lang="en-US" dirty="0" smtClean="0"/>
              <a:t>:</a:t>
            </a:r>
          </a:p>
          <a:p>
            <a:pPr marL="1371600" lvl="3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1</a:t>
            </a:r>
          </a:p>
          <a:p>
            <a:pPr marL="1371600" lvl="3" indent="0">
              <a:buNone/>
            </a:pPr>
            <a:r>
              <a:rPr lang="en-US" sz="2700" b="1" dirty="0">
                <a:solidFill>
                  <a:srgbClr val="3333FF"/>
                </a:solidFill>
              </a:rPr>
              <a:t>break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r>
              <a:rPr lang="en-US" sz="2500" b="1" dirty="0">
                <a:solidFill>
                  <a:srgbClr val="3333FF"/>
                </a:solidFill>
              </a:rPr>
              <a:t>case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&lt;&lt;</a:t>
            </a:r>
            <a:r>
              <a:rPr lang="en-US" b="1" dirty="0" err="1" smtClean="0">
                <a:solidFill>
                  <a:srgbClr val="FF0000"/>
                </a:solidFill>
              </a:rPr>
              <a:t>giá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trị</a:t>
            </a:r>
            <a:r>
              <a:rPr lang="en-US" b="1" dirty="0" smtClean="0">
                <a:solidFill>
                  <a:srgbClr val="FF0000"/>
                </a:solidFill>
              </a:rPr>
              <a:t> 2&gt;&gt;</a:t>
            </a:r>
            <a:r>
              <a:rPr lang="en-US" dirty="0" smtClean="0"/>
              <a:t>:</a:t>
            </a:r>
          </a:p>
          <a:p>
            <a:pPr marL="1371600" lvl="3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2</a:t>
            </a:r>
          </a:p>
          <a:p>
            <a:pPr marL="1371600" lvl="3" indent="0">
              <a:buNone/>
            </a:pPr>
            <a:r>
              <a:rPr lang="en-US" sz="2700" b="1" dirty="0">
                <a:solidFill>
                  <a:srgbClr val="3333FF"/>
                </a:solidFill>
              </a:rPr>
              <a:t>break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r>
              <a:rPr lang="en-US" dirty="0" smtClean="0"/>
              <a:t>…</a:t>
            </a:r>
          </a:p>
          <a:p>
            <a:pPr marL="914400" lvl="2" indent="0">
              <a:buNone/>
            </a:pPr>
            <a:r>
              <a:rPr lang="en-US" sz="2500" b="1" dirty="0">
                <a:solidFill>
                  <a:srgbClr val="3333FF"/>
                </a:solidFill>
              </a:rPr>
              <a:t>default</a:t>
            </a:r>
            <a:r>
              <a:rPr lang="en-US" dirty="0" smtClean="0"/>
              <a:t>:</a:t>
            </a:r>
          </a:p>
          <a:p>
            <a:pPr marL="1371600" lvl="3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N+1</a:t>
            </a:r>
          </a:p>
          <a:p>
            <a:pPr marL="1371600" lvl="3" indent="0">
              <a:buNone/>
            </a:pPr>
            <a:r>
              <a:rPr lang="en-US" sz="2700" b="1" dirty="0">
                <a:solidFill>
                  <a:srgbClr val="3333FF"/>
                </a:solidFill>
              </a:rPr>
              <a:t>break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endParaRPr lang="en-US" dirty="0" smtClean="0"/>
          </a:p>
          <a:p>
            <a:pPr lvl="1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switch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case.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case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case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default.</a:t>
            </a:r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case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break </a:t>
            </a:r>
            <a:r>
              <a:rPr lang="en-US" dirty="0" err="1" smtClean="0"/>
              <a:t>thì</a:t>
            </a:r>
            <a:r>
              <a:rPr lang="en-US" dirty="0" smtClean="0"/>
              <a:t> case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efault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5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2586160"/>
            <a:ext cx="5783128" cy="381464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066800"/>
            <a:ext cx="52578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C (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Java)</a:t>
            </a:r>
            <a:endParaRPr lang="vi-VN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8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thuỷ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 err="1" smtClean="0">
                <a:solidFill>
                  <a:srgbClr val="FF0000"/>
                </a:solidFill>
              </a:rPr>
              <a:t>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= 8;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double</a:t>
            </a:r>
            <a:r>
              <a:rPr lang="en-US" dirty="0" smtClean="0"/>
              <a:t> b;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292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ded Corner 5"/>
          <p:cNvSpPr/>
          <p:nvPr/>
        </p:nvSpPr>
        <p:spPr>
          <a:xfrm>
            <a:off x="5410200" y="3200400"/>
            <a:ext cx="2057400" cy="8382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/>
              <a:t>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double a = 5, b = 7, c = -1;</a:t>
            </a:r>
          </a:p>
          <a:p>
            <a:pPr marL="0" indent="0">
              <a:buNone/>
            </a:pPr>
            <a:r>
              <a:rPr lang="en-US" sz="1800" dirty="0" smtClean="0"/>
              <a:t>char op = ‘+’;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3333FF"/>
                </a:solidFill>
              </a:rPr>
              <a:t>switch(op</a:t>
            </a:r>
            <a:r>
              <a:rPr lang="en-US" sz="1800" dirty="0" smtClean="0"/>
              <a:t>){</a:t>
            </a:r>
          </a:p>
          <a:p>
            <a:pPr marL="457200" lvl="1" indent="0">
              <a:buNone/>
            </a:pPr>
            <a:r>
              <a:rPr lang="en-US" sz="1900" b="1" dirty="0">
                <a:solidFill>
                  <a:srgbClr val="3333FF"/>
                </a:solidFill>
              </a:rPr>
              <a:t>case</a:t>
            </a:r>
            <a:r>
              <a:rPr lang="en-US" sz="1800" dirty="0" smtClean="0"/>
              <a:t> ‘+’:</a:t>
            </a:r>
          </a:p>
          <a:p>
            <a:pPr marL="914400" lvl="2" indent="0">
              <a:buNone/>
            </a:pPr>
            <a:r>
              <a:rPr lang="en-US" sz="1800" dirty="0" smtClean="0"/>
              <a:t>c = a + b;</a:t>
            </a:r>
          </a:p>
          <a:p>
            <a:pPr marL="914400" lvl="2" indent="0">
              <a:buNone/>
            </a:pPr>
            <a:r>
              <a:rPr lang="en-US" sz="1900" b="1" dirty="0">
                <a:solidFill>
                  <a:srgbClr val="3333FF"/>
                </a:solidFill>
              </a:rPr>
              <a:t>break</a:t>
            </a:r>
            <a:r>
              <a:rPr lang="en-US" sz="1800" dirty="0" smtClean="0"/>
              <a:t>;</a:t>
            </a:r>
          </a:p>
          <a:p>
            <a:pPr marL="457200" lvl="1" indent="0">
              <a:buNone/>
            </a:pPr>
            <a:r>
              <a:rPr lang="en-US" sz="1900" b="1" dirty="0">
                <a:solidFill>
                  <a:srgbClr val="3333FF"/>
                </a:solidFill>
              </a:rPr>
              <a:t>case</a:t>
            </a:r>
            <a:r>
              <a:rPr lang="en-US" sz="1800" dirty="0"/>
              <a:t> </a:t>
            </a:r>
            <a:r>
              <a:rPr lang="en-US" sz="1800" dirty="0" smtClean="0"/>
              <a:t>‘-’:</a:t>
            </a:r>
          </a:p>
          <a:p>
            <a:pPr marL="914400" lvl="2" indent="0">
              <a:buNone/>
            </a:pPr>
            <a:r>
              <a:rPr lang="en-US" sz="1800" dirty="0"/>
              <a:t>c = a </a:t>
            </a:r>
            <a:r>
              <a:rPr lang="en-US" sz="1800" dirty="0" smtClean="0"/>
              <a:t>- </a:t>
            </a:r>
            <a:r>
              <a:rPr lang="en-US" sz="1800" dirty="0"/>
              <a:t>b;</a:t>
            </a:r>
          </a:p>
          <a:p>
            <a:pPr marL="914400" lvl="2" indent="0">
              <a:buNone/>
            </a:pPr>
            <a:r>
              <a:rPr lang="en-US" sz="1900" b="1" dirty="0">
                <a:solidFill>
                  <a:srgbClr val="3333FF"/>
                </a:solidFill>
              </a:rPr>
              <a:t>break</a:t>
            </a:r>
            <a:r>
              <a:rPr lang="en-US" sz="1800" dirty="0"/>
              <a:t>;</a:t>
            </a:r>
          </a:p>
          <a:p>
            <a:pPr marL="457200" lvl="1" indent="0">
              <a:buNone/>
            </a:pPr>
            <a:r>
              <a:rPr lang="en-US" sz="1900" b="1" dirty="0">
                <a:solidFill>
                  <a:srgbClr val="3333FF"/>
                </a:solidFill>
              </a:rPr>
              <a:t>case</a:t>
            </a:r>
            <a:r>
              <a:rPr lang="en-US" sz="1800" dirty="0"/>
              <a:t> </a:t>
            </a:r>
            <a:r>
              <a:rPr lang="en-US" sz="1800" dirty="0" smtClean="0"/>
              <a:t>‘x’:</a:t>
            </a:r>
            <a:endParaRPr lang="en-US" sz="1800" dirty="0"/>
          </a:p>
          <a:p>
            <a:pPr marL="457200" lvl="1" indent="0">
              <a:buNone/>
            </a:pPr>
            <a:r>
              <a:rPr lang="en-US" sz="1900" b="1" dirty="0">
                <a:solidFill>
                  <a:srgbClr val="3333FF"/>
                </a:solidFill>
              </a:rPr>
              <a:t>case</a:t>
            </a:r>
            <a:r>
              <a:rPr lang="en-US" sz="1800" dirty="0" smtClean="0"/>
              <a:t> ‘:’:</a:t>
            </a:r>
          </a:p>
          <a:p>
            <a:pPr marL="914400" lvl="2" indent="0">
              <a:buNone/>
            </a:pPr>
            <a:r>
              <a:rPr lang="en-US" sz="1800" dirty="0" err="1" smtClean="0"/>
              <a:t>System.out.println</a:t>
            </a:r>
            <a:r>
              <a:rPr lang="en-US" sz="1800" dirty="0" smtClean="0"/>
              <a:t>(“</a:t>
            </a:r>
            <a:r>
              <a:rPr lang="en-US" sz="1800" dirty="0" err="1" smtClean="0"/>
              <a:t>Đang</a:t>
            </a:r>
            <a:r>
              <a:rPr lang="en-US" sz="1800" dirty="0" smtClean="0"/>
              <a:t> </a:t>
            </a: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 smtClean="0"/>
              <a:t>”);</a:t>
            </a:r>
            <a:endParaRPr lang="en-US" sz="1800" dirty="0"/>
          </a:p>
          <a:p>
            <a:pPr marL="914400" lvl="2" indent="0">
              <a:buNone/>
            </a:pPr>
            <a:r>
              <a:rPr lang="en-US" sz="1900" b="1" dirty="0">
                <a:solidFill>
                  <a:srgbClr val="3333FF"/>
                </a:solidFill>
              </a:rPr>
              <a:t>break</a:t>
            </a:r>
            <a:r>
              <a:rPr lang="en-US" sz="1800" dirty="0"/>
              <a:t>;</a:t>
            </a:r>
          </a:p>
          <a:p>
            <a:pPr marL="457200" lvl="1" indent="0">
              <a:buNone/>
            </a:pPr>
            <a:r>
              <a:rPr lang="en-US" sz="1900" b="1" dirty="0">
                <a:solidFill>
                  <a:srgbClr val="3333FF"/>
                </a:solidFill>
              </a:rPr>
              <a:t>default</a:t>
            </a:r>
            <a:r>
              <a:rPr lang="en-US" sz="1800" dirty="0" smtClean="0"/>
              <a:t>:</a:t>
            </a:r>
          </a:p>
          <a:p>
            <a:pPr marL="914400" lvl="2" indent="0">
              <a:buNone/>
            </a:pPr>
            <a:r>
              <a:rPr lang="en-US" sz="1800" dirty="0" err="1"/>
              <a:t>System.out.println</a:t>
            </a:r>
            <a:r>
              <a:rPr lang="en-US" sz="1800" dirty="0" smtClean="0"/>
              <a:t>(“</a:t>
            </a:r>
            <a:r>
              <a:rPr lang="en-US" sz="1800" dirty="0" err="1" smtClean="0"/>
              <a:t>Vui</a:t>
            </a:r>
            <a:r>
              <a:rPr lang="en-US" sz="1800" dirty="0" smtClean="0"/>
              <a:t> </a:t>
            </a:r>
            <a:r>
              <a:rPr lang="en-US" sz="1800" dirty="0" err="1" smtClean="0"/>
              <a:t>lòng</a:t>
            </a:r>
            <a:r>
              <a:rPr lang="en-US" sz="1800" dirty="0" smtClean="0"/>
              <a:t> </a:t>
            </a:r>
            <a:r>
              <a:rPr lang="en-US" sz="1800" dirty="0" err="1" smtClean="0"/>
              <a:t>chọn</a:t>
            </a:r>
            <a:r>
              <a:rPr lang="en-US" sz="1800" dirty="0" smtClean="0"/>
              <a:t> +, -, x </a:t>
            </a:r>
            <a:r>
              <a:rPr lang="en-US" sz="1800" dirty="0" err="1" smtClean="0"/>
              <a:t>và</a:t>
            </a:r>
            <a:r>
              <a:rPr lang="en-US" sz="1800" dirty="0" smtClean="0"/>
              <a:t> :”);</a:t>
            </a:r>
          </a:p>
          <a:p>
            <a:pPr marL="914400" lvl="2" indent="0">
              <a:buNone/>
            </a:pPr>
            <a:r>
              <a:rPr lang="en-US" sz="1900" b="1" dirty="0">
                <a:solidFill>
                  <a:srgbClr val="3333FF"/>
                </a:solidFill>
              </a:rPr>
              <a:t>break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914400" y="4038600"/>
            <a:ext cx="3124200" cy="304800"/>
          </a:xfrm>
          <a:prstGeom prst="rect">
            <a:avLst/>
          </a:prstGeom>
          <a:noFill/>
          <a:ln w="31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3380125"/>
            <a:ext cx="163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3333FF"/>
                </a:solidFill>
              </a:rPr>
              <a:t>break</a:t>
            </a:r>
            <a:endParaRPr lang="en-US" b="1" dirty="0">
              <a:solidFill>
                <a:srgbClr val="3333FF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  <a:endCxn id="4" idx="3"/>
          </p:cNvCxnSpPr>
          <p:nvPr/>
        </p:nvCxnSpPr>
        <p:spPr>
          <a:xfrm flipH="1">
            <a:off x="4038600" y="3564791"/>
            <a:ext cx="1524000" cy="626209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5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5181600"/>
            <a:ext cx="3283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từ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phím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Xuất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 chức chương trình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466975"/>
            <a:ext cx="55149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 useBgFill="1">
        <p:nvSpPr>
          <p:cNvPr id="25" name="Rectangle 24"/>
          <p:cNvSpPr/>
          <p:nvPr/>
        </p:nvSpPr>
        <p:spPr>
          <a:xfrm>
            <a:off x="3200400" y="990600"/>
            <a:ext cx="5486400" cy="1981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4600" y="430963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4724400" y="4143375"/>
            <a:ext cx="2743200" cy="765048"/>
          </a:xfrm>
          <a:prstGeom prst="wedgeRoundRectCallout">
            <a:avLst>
              <a:gd name="adj1" fmla="val -110396"/>
              <a:gd name="adj2" fmla="val 15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05648" y="1123890"/>
            <a:ext cx="1292342" cy="40011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Main()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05648" y="1752600"/>
            <a:ext cx="1292341" cy="40011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ThucDon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()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03924" y="2438400"/>
            <a:ext cx="2422458" cy="40011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ThucHienPhepCong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()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74049" y="2438400"/>
            <a:ext cx="2231380" cy="40011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ThucHienPhepTru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()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16" name="Straight Arrow Connector 15"/>
          <p:cNvCxnSpPr>
            <a:stCxn id="11" idx="2"/>
            <a:endCxn id="12" idx="0"/>
          </p:cNvCxnSpPr>
          <p:nvPr/>
        </p:nvCxnSpPr>
        <p:spPr>
          <a:xfrm>
            <a:off x="6051819" y="1524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2" idx="2"/>
            <a:endCxn id="13" idx="0"/>
          </p:cNvCxnSpPr>
          <p:nvPr/>
        </p:nvCxnSpPr>
        <p:spPr>
          <a:xfrm rot="5400000">
            <a:off x="5190641" y="1577222"/>
            <a:ext cx="285690" cy="1436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2"/>
            <a:endCxn id="14" idx="0"/>
          </p:cNvCxnSpPr>
          <p:nvPr/>
        </p:nvCxnSpPr>
        <p:spPr>
          <a:xfrm rot="16200000" flipH="1">
            <a:off x="6577934" y="1626595"/>
            <a:ext cx="285690" cy="13379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1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31172"/>
            <a:ext cx="6105525" cy="545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>
          <a:xfrm>
            <a:off x="5715000" y="5715000"/>
            <a:ext cx="2590800" cy="536448"/>
          </a:xfrm>
          <a:prstGeom prst="wedgeRoundRectCallout">
            <a:avLst>
              <a:gd name="adj1" fmla="val -148649"/>
              <a:gd name="adj2" fmla="val 1811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Thoát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715000" y="4648200"/>
            <a:ext cx="2590800" cy="682752"/>
          </a:xfrm>
          <a:prstGeom prst="wedgeRoundRectCallout">
            <a:avLst>
              <a:gd name="adj1" fmla="val -136115"/>
              <a:gd name="adj2" fmla="val 3134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715000" y="3657600"/>
            <a:ext cx="2590800" cy="682752"/>
          </a:xfrm>
          <a:prstGeom prst="wedgeRoundRectCallout">
            <a:avLst>
              <a:gd name="adj1" fmla="val -131559"/>
              <a:gd name="adj2" fmla="val 457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5181600"/>
            <a:ext cx="3897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Tổ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chức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bằng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đổi</a:t>
            </a:r>
            <a:r>
              <a:rPr lang="en-US" dirty="0" smtClean="0">
                <a:solidFill>
                  <a:schemeClr val="bg1"/>
                </a:solidFill>
              </a:rPr>
              <a:t> if…else sang switch…case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484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Roboto"/>
              </a:rPr>
              <a:t>Tổng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kết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nội</a:t>
            </a:r>
            <a:r>
              <a:rPr lang="en-US" dirty="0">
                <a:ea typeface="Roboto"/>
              </a:rPr>
              <a:t> dung </a:t>
            </a:r>
            <a:r>
              <a:rPr lang="en-US" dirty="0" err="1">
                <a:ea typeface="Roboto"/>
              </a:rPr>
              <a:t>bài</a:t>
            </a:r>
            <a:r>
              <a:rPr lang="en-US" dirty="0">
                <a:ea typeface="Roboto"/>
              </a:rPr>
              <a:t> </a:t>
            </a:r>
            <a:r>
              <a:rPr lang="en-US" dirty="0" err="1" smtClean="0">
                <a:ea typeface="Roboto"/>
              </a:rPr>
              <a:t>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vi-VN" dirty="0"/>
              <a:t>iểu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thủy</a:t>
            </a:r>
            <a:endParaRPr lang="en-US" dirty="0"/>
          </a:p>
          <a:p>
            <a:r>
              <a:rPr lang="en-US" dirty="0"/>
              <a:t>Qui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thủy</a:t>
            </a:r>
            <a:endParaRPr lang="en-US" dirty="0"/>
          </a:p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thủy</a:t>
            </a:r>
            <a:endParaRPr lang="en-US" dirty="0"/>
          </a:p>
          <a:p>
            <a:r>
              <a:rPr lang="en-US" dirty="0"/>
              <a:t>Boxing/Unboxing</a:t>
            </a:r>
          </a:p>
          <a:p>
            <a:r>
              <a:rPr lang="vi-VN" dirty="0"/>
              <a:t>Chuyển đổi kiểu dữ liệu</a:t>
            </a:r>
            <a:endParaRPr lang="en-US" dirty="0"/>
          </a:p>
          <a:p>
            <a:r>
              <a:rPr lang="en-US" dirty="0"/>
              <a:t>T</a:t>
            </a:r>
            <a:r>
              <a:rPr lang="vi-VN" dirty="0"/>
              <a:t>oán tử và biểu thức</a:t>
            </a:r>
          </a:p>
          <a:p>
            <a:r>
              <a:rPr lang="en-US" dirty="0" err="1"/>
              <a:t>Lệnh</a:t>
            </a:r>
            <a:r>
              <a:rPr lang="en-US" dirty="0"/>
              <a:t> if</a:t>
            </a:r>
          </a:p>
          <a:p>
            <a:r>
              <a:rPr lang="en-US" dirty="0" err="1"/>
              <a:t>Lệnh</a:t>
            </a:r>
            <a:r>
              <a:rPr lang="en-US" dirty="0"/>
              <a:t> switch case</a:t>
            </a:r>
          </a:p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 </a:t>
            </a:r>
            <a:r>
              <a:rPr lang="en-US" dirty="0" err="1" smtClean="0"/>
              <a:t>buổi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2 – </a:t>
            </a:r>
            <a:r>
              <a:rPr lang="en-US" dirty="0" err="1" smtClean="0"/>
              <a:t>bài</a:t>
            </a:r>
            <a:r>
              <a:rPr lang="en-US" dirty="0" smtClean="0"/>
              <a:t> 3</a:t>
            </a:r>
          </a:p>
          <a:p>
            <a:r>
              <a:rPr lang="en-US" dirty="0" smtClean="0"/>
              <a:t>Lab 2 – </a:t>
            </a:r>
            <a:r>
              <a:rPr lang="en-US" dirty="0" err="1" smtClean="0"/>
              <a:t>bài</a:t>
            </a:r>
            <a:r>
              <a:rPr lang="en-US" dirty="0" smtClean="0"/>
              <a:t> 4</a:t>
            </a:r>
          </a:p>
          <a:p>
            <a:r>
              <a:rPr lang="en-US" dirty="0" smtClean="0"/>
              <a:t>Lab 2 – </a:t>
            </a:r>
            <a:r>
              <a:rPr lang="en-US" dirty="0" err="1" smtClean="0"/>
              <a:t>bài</a:t>
            </a:r>
            <a:r>
              <a:rPr lang="en-US" dirty="0" smtClean="0"/>
              <a:t> 5 (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4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itchFamily="34" charset="0"/>
                <a:ea typeface="Roboto" pitchFamily="2" charset="0"/>
                <a:cs typeface="Segoe UI" pitchFamily="34" charset="0"/>
              </a:rPr>
              <a:t>Kiểu</a:t>
            </a:r>
            <a:r>
              <a:rPr lang="en-US" dirty="0" smtClean="0"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Roboto" pitchFamily="2" charset="0"/>
                <a:cs typeface="Segoe UI" pitchFamily="34" charset="0"/>
              </a:rPr>
              <a:t>nguyên</a:t>
            </a:r>
            <a:r>
              <a:rPr lang="en-US" dirty="0" smtClean="0"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Roboto" pitchFamily="2" charset="0"/>
                <a:cs typeface="Segoe UI" pitchFamily="34" charset="0"/>
              </a:rPr>
              <a:t>thủy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5832086"/>
            <a:ext cx="82296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i="1" dirty="0" err="1" smtClean="0"/>
              <a:t>Giá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trị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mặc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định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là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giá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trị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sẽ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được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gán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cho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biến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khi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khai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báo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không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khởi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đầu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giá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trị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cho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biến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97147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(literal)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thuỷ</a:t>
            </a:r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3124201" y="2316480"/>
            <a:ext cx="5410199" cy="8229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182880" rIns="91440" bIns="0" rtlCol="0"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8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3</a:t>
            </a: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;</a:t>
            </a:r>
            <a:endParaRPr lang="en-GB" sz="2800" dirty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894985" y="2392680"/>
            <a:ext cx="1828800" cy="731520"/>
          </a:xfrm>
          <a:prstGeom prst="wedgeRoundRectCallout">
            <a:avLst>
              <a:gd name="adj1" fmla="val 71935"/>
              <a:gd name="adj2" fmla="val -30452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Kiểu</a:t>
            </a:r>
            <a:r>
              <a:rPr lang="en-US" sz="2400" dirty="0" smtClean="0">
                <a:solidFill>
                  <a:schemeClr val="tx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int</a:t>
            </a:r>
            <a:endParaRPr lang="en-US" sz="2400" dirty="0" smtClean="0">
              <a:solidFill>
                <a:schemeClr val="tx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3124201" y="3840480"/>
            <a:ext cx="5410199" cy="8229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182880" rIns="9144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l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>ong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> l =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> 12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>L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>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894985" y="3992880"/>
            <a:ext cx="1828800" cy="731520"/>
          </a:xfrm>
          <a:prstGeom prst="wedgeRoundRectCallout">
            <a:avLst>
              <a:gd name="adj1" fmla="val 71935"/>
              <a:gd name="adj2" fmla="val -30452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Kiểu</a:t>
            </a:r>
            <a:r>
              <a:rPr lang="en-US" sz="2400" dirty="0" smtClean="0">
                <a:solidFill>
                  <a:schemeClr val="tx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long</a:t>
            </a:r>
            <a:endParaRPr lang="en-US" sz="2400" dirty="0">
              <a:solidFill>
                <a:schemeClr val="tx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3143616" y="5364480"/>
            <a:ext cx="5410199" cy="8229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182880" rIns="9144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float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> = 10.19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>F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>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894985" y="5516880"/>
            <a:ext cx="1828800" cy="731520"/>
          </a:xfrm>
          <a:prstGeom prst="wedgeRoundRectCallout">
            <a:avLst>
              <a:gd name="adj1" fmla="val 71935"/>
              <a:gd name="adj2" fmla="val -30452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Kiểu</a:t>
            </a:r>
            <a:r>
              <a:rPr lang="en-US" sz="2400" dirty="0" smtClean="0">
                <a:solidFill>
                  <a:schemeClr val="tx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float</a:t>
            </a:r>
            <a:endParaRPr lang="en-US" sz="2400" dirty="0">
              <a:solidFill>
                <a:schemeClr val="tx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1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ép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, </a:t>
            </a:r>
            <a:r>
              <a:rPr lang="en-US" dirty="0" err="1" smtClean="0"/>
              <a:t>ép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mũi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a = 5;</a:t>
            </a:r>
          </a:p>
          <a:p>
            <a:pPr marL="457200" lvl="1" indent="0">
              <a:buNone/>
            </a:pPr>
            <a:r>
              <a:rPr lang="en-US" dirty="0"/>
              <a:t>double b = </a:t>
            </a:r>
            <a:r>
              <a:rPr lang="en-US" dirty="0" smtClean="0"/>
              <a:t>9.4;</a:t>
            </a:r>
          </a:p>
          <a:p>
            <a:pPr marL="457200" lvl="1" indent="0">
              <a:buNone/>
            </a:pPr>
            <a:r>
              <a:rPr lang="en-US" dirty="0"/>
              <a:t>b = a; </a:t>
            </a:r>
            <a:r>
              <a:rPr lang="en-US" dirty="0" smtClean="0"/>
              <a:t>        </a:t>
            </a:r>
            <a:r>
              <a:rPr lang="en-US" i="1" dirty="0" smtClean="0">
                <a:solidFill>
                  <a:srgbClr val="00B050"/>
                </a:solidFill>
              </a:rPr>
              <a:t>//</a:t>
            </a:r>
            <a:r>
              <a:rPr lang="en-US" i="1" dirty="0" err="1" smtClean="0">
                <a:solidFill>
                  <a:srgbClr val="00B050"/>
                </a:solidFill>
              </a:rPr>
              <a:t>ép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kiểu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tự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động</a:t>
            </a:r>
            <a:endParaRPr lang="en-US" i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b; </a:t>
            </a:r>
            <a:r>
              <a:rPr lang="en-US" i="1" dirty="0" smtClean="0">
                <a:solidFill>
                  <a:srgbClr val="00B050"/>
                </a:solidFill>
              </a:rPr>
              <a:t>//</a:t>
            </a:r>
            <a:r>
              <a:rPr lang="en-US" i="1" dirty="0" err="1" smtClean="0">
                <a:solidFill>
                  <a:srgbClr val="00B050"/>
                </a:solidFill>
              </a:rPr>
              <a:t>ép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kiểu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tường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minh </a:t>
            </a:r>
            <a:r>
              <a:rPr lang="en-US" i="1" dirty="0" err="1" smtClean="0">
                <a:solidFill>
                  <a:srgbClr val="00B050"/>
                </a:solidFill>
              </a:rPr>
              <a:t>phần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thập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phân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sẽ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bị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bỏ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09800" y="1981200"/>
            <a:ext cx="11430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char</a:t>
            </a:r>
            <a:endParaRPr lang="en-US" sz="1600" dirty="0"/>
          </a:p>
        </p:txBody>
      </p:sp>
      <p:sp>
        <p:nvSpPr>
          <p:cNvPr id="5" name="Oval 4"/>
          <p:cNvSpPr/>
          <p:nvPr/>
        </p:nvSpPr>
        <p:spPr>
          <a:xfrm>
            <a:off x="2209800" y="3124200"/>
            <a:ext cx="11430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short</a:t>
            </a:r>
            <a:endParaRPr lang="en-US" sz="1600"/>
          </a:p>
        </p:txBody>
      </p:sp>
      <p:sp>
        <p:nvSpPr>
          <p:cNvPr id="6" name="Oval 5"/>
          <p:cNvSpPr/>
          <p:nvPr/>
        </p:nvSpPr>
        <p:spPr>
          <a:xfrm>
            <a:off x="838200" y="3124200"/>
            <a:ext cx="11430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byte</a:t>
            </a:r>
            <a:endParaRPr lang="en-US" sz="1600"/>
          </a:p>
        </p:txBody>
      </p:sp>
      <p:sp>
        <p:nvSpPr>
          <p:cNvPr id="7" name="Oval 6"/>
          <p:cNvSpPr/>
          <p:nvPr/>
        </p:nvSpPr>
        <p:spPr>
          <a:xfrm>
            <a:off x="3398520" y="2552700"/>
            <a:ext cx="11430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int</a:t>
            </a:r>
            <a:endParaRPr lang="en-US" sz="1600"/>
          </a:p>
        </p:txBody>
      </p:sp>
      <p:sp>
        <p:nvSpPr>
          <p:cNvPr id="8" name="Oval 7"/>
          <p:cNvSpPr/>
          <p:nvPr/>
        </p:nvSpPr>
        <p:spPr>
          <a:xfrm>
            <a:off x="4754880" y="2552700"/>
            <a:ext cx="11430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long</a:t>
            </a:r>
            <a:endParaRPr lang="en-US" sz="1600"/>
          </a:p>
        </p:txBody>
      </p:sp>
      <p:sp>
        <p:nvSpPr>
          <p:cNvPr id="9" name="Oval 8"/>
          <p:cNvSpPr/>
          <p:nvPr/>
        </p:nvSpPr>
        <p:spPr>
          <a:xfrm>
            <a:off x="6111240" y="2552700"/>
            <a:ext cx="11430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float</a:t>
            </a:r>
            <a:endParaRPr lang="en-US" sz="1600"/>
          </a:p>
        </p:txBody>
      </p:sp>
      <p:sp>
        <p:nvSpPr>
          <p:cNvPr id="10" name="Oval 9"/>
          <p:cNvSpPr/>
          <p:nvPr/>
        </p:nvSpPr>
        <p:spPr>
          <a:xfrm>
            <a:off x="7467600" y="2552700"/>
            <a:ext cx="11430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double</a:t>
            </a:r>
            <a:endParaRPr lang="en-US" sz="1600"/>
          </a:p>
        </p:txBody>
      </p:sp>
      <p:cxnSp>
        <p:nvCxnSpPr>
          <p:cNvPr id="12" name="Straight Arrow Connector 11"/>
          <p:cNvCxnSpPr>
            <a:stCxn id="6" idx="6"/>
            <a:endCxn id="5" idx="2"/>
          </p:cNvCxnSpPr>
          <p:nvPr/>
        </p:nvCxnSpPr>
        <p:spPr>
          <a:xfrm>
            <a:off x="1981200" y="34290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3"/>
          </p:cNvCxnSpPr>
          <p:nvPr/>
        </p:nvCxnSpPr>
        <p:spPr>
          <a:xfrm flipV="1">
            <a:off x="3352800" y="3073026"/>
            <a:ext cx="213108" cy="355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8" idx="2"/>
          </p:cNvCxnSpPr>
          <p:nvPr/>
        </p:nvCxnSpPr>
        <p:spPr>
          <a:xfrm>
            <a:off x="4541520" y="2857500"/>
            <a:ext cx="2133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7" idx="1"/>
          </p:cNvCxnSpPr>
          <p:nvPr/>
        </p:nvCxnSpPr>
        <p:spPr>
          <a:xfrm>
            <a:off x="3352800" y="2286000"/>
            <a:ext cx="213108" cy="355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6"/>
            <a:endCxn id="9" idx="2"/>
          </p:cNvCxnSpPr>
          <p:nvPr/>
        </p:nvCxnSpPr>
        <p:spPr>
          <a:xfrm>
            <a:off x="5897880" y="2857500"/>
            <a:ext cx="2133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10" idx="2"/>
          </p:cNvCxnSpPr>
          <p:nvPr/>
        </p:nvCxnSpPr>
        <p:spPr>
          <a:xfrm>
            <a:off x="7254240" y="2857500"/>
            <a:ext cx="2133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02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sang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1</a:t>
            </a:r>
          </a:p>
          <a:p>
            <a:pPr marL="457200" lvl="1" indent="0">
              <a:buNone/>
            </a:pPr>
            <a:r>
              <a:rPr lang="en-US" dirty="0" smtClean="0"/>
              <a:t>String a = “3”;</a:t>
            </a:r>
          </a:p>
          <a:p>
            <a:pPr marL="457200" lvl="1" indent="0">
              <a:buNone/>
            </a:pPr>
            <a:r>
              <a:rPr lang="en-US" dirty="0"/>
              <a:t>String </a:t>
            </a:r>
            <a:r>
              <a:rPr lang="en-US" dirty="0" smtClean="0"/>
              <a:t>b </a:t>
            </a:r>
            <a:r>
              <a:rPr lang="en-US" dirty="0"/>
              <a:t>= </a:t>
            </a:r>
            <a:r>
              <a:rPr lang="en-US" dirty="0" smtClean="0"/>
              <a:t>“4”;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String c = a + b;</a:t>
            </a:r>
          </a:p>
          <a:p>
            <a:pPr marL="457200" lvl="1" indent="0">
              <a:buNone/>
            </a:pPr>
            <a:r>
              <a:rPr lang="en-US" dirty="0" smtClean="0"/>
              <a:t>=&gt; c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?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2</a:t>
            </a:r>
          </a:p>
          <a:p>
            <a:pPr marL="457200" lvl="1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 = </a:t>
            </a:r>
            <a:r>
              <a:rPr lang="en-US" dirty="0" err="1" smtClean="0"/>
              <a:t>Integer.parseInt</a:t>
            </a:r>
            <a:r>
              <a:rPr lang="en-US" dirty="0" smtClean="0"/>
              <a:t>(“3”);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b </a:t>
            </a:r>
            <a:r>
              <a:rPr lang="en-US" dirty="0"/>
              <a:t>= </a:t>
            </a:r>
            <a:r>
              <a:rPr lang="en-US" dirty="0" err="1"/>
              <a:t>Integer.parseInt</a:t>
            </a:r>
            <a:r>
              <a:rPr lang="en-US" dirty="0" smtClean="0"/>
              <a:t>(“4”);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c </a:t>
            </a:r>
            <a:r>
              <a:rPr lang="en-US" dirty="0"/>
              <a:t>= </a:t>
            </a:r>
            <a:r>
              <a:rPr lang="en-US" dirty="0" smtClean="0"/>
              <a:t>a + b;</a:t>
            </a:r>
          </a:p>
          <a:p>
            <a:pPr marL="457200" lvl="1" indent="0">
              <a:buNone/>
            </a:pPr>
            <a:r>
              <a:rPr lang="en-US" dirty="0" smtClean="0"/>
              <a:t>=&gt; c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080" y="1219200"/>
            <a:ext cx="3886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3048000"/>
            <a:ext cx="76495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“34”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199" y="5558135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314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try…catch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962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</a:t>
            </a:r>
            <a:r>
              <a:rPr lang="en-US" b="1" dirty="0" err="1" smtClean="0">
                <a:solidFill>
                  <a:srgbClr val="3333FF"/>
                </a:solidFill>
              </a:rPr>
              <a:t>scanner.nextInt</a:t>
            </a:r>
            <a:r>
              <a:rPr lang="en-US" b="1" dirty="0" smtClean="0">
                <a:solidFill>
                  <a:srgbClr val="3333FF"/>
                </a:solidFill>
              </a:rPr>
              <a:t>()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i="1" dirty="0" err="1">
                <a:solidFill>
                  <a:srgbClr val="00B050"/>
                </a:solidFill>
              </a:rPr>
              <a:t>h</a:t>
            </a:r>
            <a:r>
              <a:rPr lang="en-US" i="1" dirty="0" err="1" smtClean="0">
                <a:solidFill>
                  <a:srgbClr val="00B050"/>
                </a:solidFill>
              </a:rPr>
              <a:t>oặc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</a:t>
            </a:r>
            <a:r>
              <a:rPr lang="en-US" b="1" dirty="0" err="1" smtClean="0">
                <a:solidFill>
                  <a:srgbClr val="3333FF"/>
                </a:solidFill>
              </a:rPr>
              <a:t>Integer.parseInt</a:t>
            </a:r>
            <a:r>
              <a:rPr lang="en-US" b="1" dirty="0" smtClean="0">
                <a:solidFill>
                  <a:srgbClr val="3333FF"/>
                </a:solidFill>
              </a:rPr>
              <a:t>(s)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3300"/>
                </a:solidFill>
              </a:rPr>
              <a:t>nhập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en-US" b="1" dirty="0" err="1" smtClean="0">
                <a:solidFill>
                  <a:srgbClr val="FF3300"/>
                </a:solidFill>
              </a:rPr>
              <a:t>không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en-US" b="1" dirty="0" err="1" smtClean="0">
                <a:solidFill>
                  <a:srgbClr val="FF3300"/>
                </a:solidFill>
              </a:rPr>
              <a:t>phải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en-US" b="1" dirty="0" err="1" smtClean="0">
                <a:solidFill>
                  <a:srgbClr val="FF3300"/>
                </a:solidFill>
              </a:rPr>
              <a:t>số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3300"/>
                </a:solidFill>
              </a:rPr>
              <a:t>s </a:t>
            </a:r>
            <a:r>
              <a:rPr lang="en-US" b="1" dirty="0" err="1" smtClean="0">
                <a:solidFill>
                  <a:srgbClr val="FF3300"/>
                </a:solidFill>
              </a:rPr>
              <a:t>không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en-US" b="1" dirty="0" err="1" smtClean="0">
                <a:solidFill>
                  <a:srgbClr val="FF3300"/>
                </a:solidFill>
              </a:rPr>
              <a:t>phải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en-US" b="1" dirty="0" err="1" smtClean="0">
                <a:solidFill>
                  <a:srgbClr val="FF3300"/>
                </a:solidFill>
              </a:rPr>
              <a:t>là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en-US" b="1" dirty="0" err="1" smtClean="0">
                <a:solidFill>
                  <a:srgbClr val="FF3300"/>
                </a:solidFill>
              </a:rPr>
              <a:t>chuỗi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en-US" b="1" dirty="0" err="1" smtClean="0">
                <a:solidFill>
                  <a:srgbClr val="FF3300"/>
                </a:solidFill>
              </a:rPr>
              <a:t>chứa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en-US" b="1" dirty="0" err="1" smtClean="0">
                <a:solidFill>
                  <a:srgbClr val="FF3300"/>
                </a:solidFill>
              </a:rPr>
              <a:t>số</a:t>
            </a:r>
            <a:endParaRPr lang="en-US" b="1" dirty="0" smtClean="0">
              <a:solidFill>
                <a:srgbClr val="FF3300"/>
              </a:solidFill>
            </a:endParaRPr>
          </a:p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3333FF"/>
                </a:solidFill>
              </a:rPr>
              <a:t>try…catch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4419600"/>
            <a:ext cx="4915192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333FF"/>
                </a:solidFill>
              </a:rPr>
              <a:t>try</a:t>
            </a:r>
            <a:r>
              <a:rPr lang="en-US" sz="2000" dirty="0" smtClean="0"/>
              <a:t>{</a:t>
            </a:r>
          </a:p>
          <a:p>
            <a:pPr lvl="1"/>
            <a:r>
              <a:rPr lang="en-US" sz="2000" dirty="0" err="1" smtClean="0"/>
              <a:t>int</a:t>
            </a:r>
            <a:r>
              <a:rPr lang="en-US" sz="2000" dirty="0" smtClean="0"/>
              <a:t> a = </a:t>
            </a:r>
            <a:r>
              <a:rPr lang="en-US" sz="2000" dirty="0" err="1"/>
              <a:t>scanner.nextInt</a:t>
            </a:r>
            <a:r>
              <a:rPr lang="en-US" sz="2000" dirty="0" smtClean="0"/>
              <a:t>();</a:t>
            </a:r>
          </a:p>
          <a:p>
            <a:pPr lvl="1"/>
            <a:r>
              <a:rPr lang="en-US" sz="2000" dirty="0" err="1" smtClean="0"/>
              <a:t>System.out.println</a:t>
            </a:r>
            <a:r>
              <a:rPr lang="en-US" sz="2000" dirty="0" smtClean="0"/>
              <a:t>(“</a:t>
            </a:r>
            <a:r>
              <a:rPr lang="en-US" sz="2000" dirty="0" err="1"/>
              <a:t>B</a:t>
            </a:r>
            <a:r>
              <a:rPr lang="en-US" sz="2000" dirty="0" err="1" smtClean="0"/>
              <a:t>ạn</a:t>
            </a:r>
            <a:r>
              <a:rPr lang="en-US" sz="2000" dirty="0" smtClean="0"/>
              <a:t>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nhập</a:t>
            </a:r>
            <a:r>
              <a:rPr lang="en-US" sz="2000" dirty="0" smtClean="0"/>
              <a:t> </a:t>
            </a:r>
            <a:r>
              <a:rPr lang="en-US" sz="2000" dirty="0" err="1" smtClean="0"/>
              <a:t>đúng</a:t>
            </a:r>
            <a:r>
              <a:rPr lang="en-US" sz="2000" dirty="0" smtClean="0"/>
              <a:t>”);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b="1" dirty="0" smtClean="0">
                <a:solidFill>
                  <a:srgbClr val="3333FF"/>
                </a:solidFill>
              </a:rPr>
              <a:t>catch (</a:t>
            </a:r>
            <a:r>
              <a:rPr lang="en-US" sz="2000" b="1" dirty="0">
                <a:solidFill>
                  <a:srgbClr val="3333FF"/>
                </a:solidFill>
              </a:rPr>
              <a:t>Exception</a:t>
            </a:r>
            <a:r>
              <a:rPr lang="en-US" sz="2000" b="1" dirty="0" smtClean="0">
                <a:solidFill>
                  <a:srgbClr val="3333FF"/>
                </a:solidFill>
              </a:rPr>
              <a:t> ex)</a:t>
            </a:r>
            <a:r>
              <a:rPr lang="en-US" sz="2000" dirty="0" smtClean="0"/>
              <a:t>{</a:t>
            </a:r>
          </a:p>
          <a:p>
            <a:pPr lvl="1"/>
            <a:r>
              <a:rPr lang="en-US" sz="2000" dirty="0" err="1" smtClean="0"/>
              <a:t>System.out.println</a:t>
            </a:r>
            <a:r>
              <a:rPr lang="en-US" sz="2000" dirty="0" smtClean="0"/>
              <a:t>(“</a:t>
            </a:r>
            <a:r>
              <a:rPr lang="en-US" sz="2000" dirty="0" err="1" smtClean="0"/>
              <a:t>Vui</a:t>
            </a:r>
            <a:r>
              <a:rPr lang="en-US" sz="2000" dirty="0" smtClean="0"/>
              <a:t> </a:t>
            </a:r>
            <a:r>
              <a:rPr lang="en-US" sz="2000" dirty="0" err="1" smtClean="0"/>
              <a:t>lòng</a:t>
            </a:r>
            <a:r>
              <a:rPr lang="en-US" sz="2000" dirty="0" smtClean="0"/>
              <a:t> </a:t>
            </a:r>
            <a:r>
              <a:rPr lang="en-US" sz="2000" dirty="0" err="1" smtClean="0"/>
              <a:t>nhập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!”);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720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524000"/>
            <a:ext cx="3886200" cy="419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 (Wrapper)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343399" cy="556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 Java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endParaRPr lang="en-US" dirty="0" smtClean="0"/>
          </a:p>
          <a:p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2057400"/>
            <a:ext cx="19050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byte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short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long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float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double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char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boolean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77000" y="2057400"/>
            <a:ext cx="22098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buFont typeface="Wingdings" pitchFamily="2" charset="2"/>
              <a:buChar char="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B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yte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buFont typeface="Wingdings" pitchFamily="2" charset="2"/>
              <a:buChar char=""/>
              <a:tabLst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S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hort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buFont typeface="Wingdings" pitchFamily="2" charset="2"/>
              <a:buChar char=""/>
              <a:tabLst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Integer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buFont typeface="Wingdings" pitchFamily="2" charset="2"/>
              <a:buChar char=""/>
              <a:tabLst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L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ong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buFont typeface="Wingdings" pitchFamily="2" charset="2"/>
              <a:buChar char=""/>
              <a:tabLst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F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loat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buFont typeface="Wingdings" pitchFamily="2" charset="2"/>
              <a:buChar char=""/>
              <a:tabLst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D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ouble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buFont typeface="Wingdings" pitchFamily="2" charset="2"/>
              <a:buChar char=""/>
              <a:tabLst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Character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buFont typeface="Wingdings" pitchFamily="2" charset="2"/>
              <a:buChar char=""/>
              <a:tabLst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B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oolean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0600" y="1524000"/>
            <a:ext cx="19284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Nguyên</a:t>
            </a:r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Thủy</a:t>
            </a:r>
            <a:endParaRPr 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05277" y="1524000"/>
            <a:ext cx="12715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Lớp</a:t>
            </a:r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bao</a:t>
            </a:r>
            <a:endParaRPr 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47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7705</TotalTime>
  <Words>1697</Words>
  <Application>Microsoft Office PowerPoint</Application>
  <PresentationFormat>On-screen Show (4:3)</PresentationFormat>
  <Paragraphs>498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Calibri</vt:lpstr>
      <vt:lpstr>Constantia</vt:lpstr>
      <vt:lpstr>Courier New</vt:lpstr>
      <vt:lpstr>Lucida Console</vt:lpstr>
      <vt:lpstr>Roboto</vt:lpstr>
      <vt:lpstr>Roboto Lt</vt:lpstr>
      <vt:lpstr>Segoe UI</vt:lpstr>
      <vt:lpstr>Verdana</vt:lpstr>
      <vt:lpstr>Wingdings</vt:lpstr>
      <vt:lpstr>Custom Design</vt:lpstr>
      <vt:lpstr>Lập trình Java 1</vt:lpstr>
      <vt:lpstr>Mục tiêu</vt:lpstr>
      <vt:lpstr>Kiểu dữ liệu nguyên thủy</vt:lpstr>
      <vt:lpstr>Kiểu nguyên thủy</vt:lpstr>
      <vt:lpstr>Giá trị hằng (literal)</vt:lpstr>
      <vt:lpstr>Qui luật ép kiểu</vt:lpstr>
      <vt:lpstr>Chuyển chuỗi sang kiểu nguyên thủy</vt:lpstr>
      <vt:lpstr>Sử dụng try…catch để kiểm lỗi</vt:lpstr>
      <vt:lpstr>Lớp bao kiểu nguyên thủy (Wrapper) </vt:lpstr>
      <vt:lpstr>Bao (Boxing)/Mở bao(Unboxing)</vt:lpstr>
      <vt:lpstr>Boxing/Unboxing</vt:lpstr>
      <vt:lpstr>Toán tử &amp; biểu thức</vt:lpstr>
      <vt:lpstr>Toán tử số học</vt:lpstr>
      <vt:lpstr>Toán tử so sánh</vt:lpstr>
      <vt:lpstr>Toán tử logic</vt:lpstr>
      <vt:lpstr>Toán tử điều kiện</vt:lpstr>
      <vt:lpstr>Lệnh if</vt:lpstr>
      <vt:lpstr>Lệnh if</vt:lpstr>
      <vt:lpstr>PowerPoint Presentation</vt:lpstr>
      <vt:lpstr>Lab 2 buổi 1</vt:lpstr>
      <vt:lpstr>Lập trình Java 1</vt:lpstr>
      <vt:lpstr>Lệnh if…else</vt:lpstr>
      <vt:lpstr>Lệnh if…else</vt:lpstr>
      <vt:lpstr>PowerPoint Presentation</vt:lpstr>
      <vt:lpstr>Nhiều lệnh if</vt:lpstr>
      <vt:lpstr>Nhiều lệnh if</vt:lpstr>
      <vt:lpstr>PowerPoint Presentation</vt:lpstr>
      <vt:lpstr>Tính thuế thu nhập</vt:lpstr>
      <vt:lpstr>Lệnh switch</vt:lpstr>
      <vt:lpstr>Ví dụ lệnh switch</vt:lpstr>
      <vt:lpstr>PowerPoint Presentation</vt:lpstr>
      <vt:lpstr>Tổ chức chương trình</vt:lpstr>
      <vt:lpstr>Thiết kế thực đơn</vt:lpstr>
      <vt:lpstr>PowerPoint Presentation</vt:lpstr>
      <vt:lpstr>Tổng kết nội dung bài học</vt:lpstr>
      <vt:lpstr>Lab 2 buổi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1285</cp:revision>
  <dcterms:created xsi:type="dcterms:W3CDTF">2013-04-23T08:05:33Z</dcterms:created>
  <dcterms:modified xsi:type="dcterms:W3CDTF">2019-11-25T03:28:06Z</dcterms:modified>
</cp:coreProperties>
</file>