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notesMasterIdLst>
    <p:notesMasterId r:id="rId31"/>
  </p:notesMasterIdLst>
  <p:sldIdLst>
    <p:sldId id="541" r:id="rId2"/>
    <p:sldId id="542" r:id="rId3"/>
    <p:sldId id="566" r:id="rId4"/>
    <p:sldId id="578" r:id="rId5"/>
    <p:sldId id="579" r:id="rId6"/>
    <p:sldId id="606" r:id="rId7"/>
    <p:sldId id="581" r:id="rId8"/>
    <p:sldId id="582" r:id="rId9"/>
    <p:sldId id="607" r:id="rId10"/>
    <p:sldId id="584" r:id="rId11"/>
    <p:sldId id="608" r:id="rId12"/>
    <p:sldId id="588" r:id="rId13"/>
    <p:sldId id="589" r:id="rId14"/>
    <p:sldId id="627" r:id="rId15"/>
    <p:sldId id="626" r:id="rId16"/>
    <p:sldId id="612" r:id="rId17"/>
    <p:sldId id="613" r:id="rId18"/>
    <p:sldId id="614" r:id="rId19"/>
    <p:sldId id="625" r:id="rId20"/>
    <p:sldId id="615" r:id="rId21"/>
    <p:sldId id="616" r:id="rId22"/>
    <p:sldId id="617" r:id="rId23"/>
    <p:sldId id="618" r:id="rId24"/>
    <p:sldId id="619" r:id="rId25"/>
    <p:sldId id="620" r:id="rId26"/>
    <p:sldId id="621" r:id="rId27"/>
    <p:sldId id="622" r:id="rId28"/>
    <p:sldId id="486" r:id="rId29"/>
    <p:sldId id="628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3300"/>
    <a:srgbClr val="FF9900"/>
    <a:srgbClr val="5C0000"/>
    <a:srgbClr val="FF5A33"/>
    <a:srgbClr val="FFD1D1"/>
    <a:srgbClr val="FFB9B9"/>
    <a:srgbClr val="FF9797"/>
    <a:srgbClr val="FF8F8F"/>
    <a:srgbClr val="DCD9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5620"/>
    <p:restoredTop sz="74199" autoAdjust="0"/>
  </p:normalViewPr>
  <p:slideViewPr>
    <p:cSldViewPr>
      <p:cViewPr varScale="1">
        <p:scale>
          <a:sx n="75" d="100"/>
          <a:sy n="75" d="100"/>
        </p:scale>
        <p:origin x="123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2" d="100"/>
          <a:sy n="52" d="100"/>
        </p:scale>
        <p:origin x="-2844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60FC1-C18A-41E1-B5B3-73A5F51CC4CD}" type="datetimeFigureOut">
              <a:rPr lang="en-US" smtClean="0"/>
              <a:pPr/>
              <a:t>11/25/2019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D6F88A-F17F-491B-A558-A5E9980DD5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872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package </a:t>
            </a:r>
            <a:r>
              <a:rPr lang="en-US" dirty="0" err="1" smtClean="0"/>
              <a:t>com.fpoly</a:t>
            </a:r>
            <a:r>
              <a:rPr lang="en-US" dirty="0" smtClean="0"/>
              <a:t>;</a:t>
            </a:r>
          </a:p>
          <a:p>
            <a:endParaRPr lang="en-US" dirty="0" smtClean="0"/>
          </a:p>
          <a:p>
            <a:r>
              <a:rPr lang="en-US" dirty="0" smtClean="0"/>
              <a:t>public class Program {</a:t>
            </a:r>
          </a:p>
          <a:p>
            <a:r>
              <a:rPr lang="en-US" dirty="0" smtClean="0"/>
              <a:t>	public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 {</a:t>
            </a:r>
          </a:p>
          <a:p>
            <a:r>
              <a:rPr lang="en-US" dirty="0" smtClean="0"/>
              <a:t>		</a:t>
            </a:r>
            <a:r>
              <a:rPr lang="en-US" dirty="0" err="1" smtClean="0"/>
              <a:t>int</a:t>
            </a:r>
            <a:r>
              <a:rPr lang="en-US" dirty="0" smtClean="0"/>
              <a:t> x = 7, i = 1;</a:t>
            </a:r>
          </a:p>
          <a:p>
            <a:r>
              <a:rPr lang="en-US" dirty="0" smtClean="0"/>
              <a:t>		while(i &lt;= 10){</a:t>
            </a:r>
          </a:p>
          <a:p>
            <a:r>
              <a:rPr lang="en-US" dirty="0" smtClean="0"/>
              <a:t>			</a:t>
            </a:r>
            <a:r>
              <a:rPr lang="en-US" dirty="0" err="1" smtClean="0"/>
              <a:t>System.out.printf</a:t>
            </a:r>
            <a:r>
              <a:rPr lang="en-US" dirty="0" smtClean="0"/>
              <a:t>("%d x %d = %d", x, i, x*i);</a:t>
            </a:r>
          </a:p>
          <a:p>
            <a:r>
              <a:rPr lang="en-US" dirty="0" smtClean="0"/>
              <a:t>			</a:t>
            </a:r>
            <a:r>
              <a:rPr lang="en-US" dirty="0" err="1" smtClean="0"/>
              <a:t>System.out.println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			i++;</a:t>
            </a:r>
          </a:p>
          <a:p>
            <a:r>
              <a:rPr lang="en-US" dirty="0" smtClean="0"/>
              <a:t>		}</a:t>
            </a:r>
          </a:p>
          <a:p>
            <a:r>
              <a:rPr lang="en-US" dirty="0" smtClean="0"/>
              <a:t>	}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=========================================================</a:t>
            </a:r>
          </a:p>
          <a:p>
            <a:r>
              <a:rPr lang="en-US" dirty="0" smtClean="0"/>
              <a:t>package </a:t>
            </a:r>
            <a:r>
              <a:rPr lang="en-US" dirty="0" err="1" smtClean="0"/>
              <a:t>com.fpoly</a:t>
            </a:r>
            <a:r>
              <a:rPr lang="en-US" dirty="0" smtClean="0"/>
              <a:t>;</a:t>
            </a:r>
          </a:p>
          <a:p>
            <a:endParaRPr lang="en-US" dirty="0" smtClean="0"/>
          </a:p>
          <a:p>
            <a:r>
              <a:rPr lang="en-US" dirty="0" smtClean="0"/>
              <a:t>public class Program {</a:t>
            </a:r>
          </a:p>
          <a:p>
            <a:r>
              <a:rPr lang="en-US" dirty="0" smtClean="0"/>
              <a:t>	public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 {</a:t>
            </a:r>
          </a:p>
          <a:p>
            <a:r>
              <a:rPr lang="en-US" dirty="0" smtClean="0"/>
              <a:t>		</a:t>
            </a:r>
            <a:r>
              <a:rPr lang="en-US" dirty="0" err="1" smtClean="0"/>
              <a:t>int</a:t>
            </a:r>
            <a:r>
              <a:rPr lang="en-US" dirty="0" smtClean="0"/>
              <a:t> min = 27, max = 250;</a:t>
            </a:r>
          </a:p>
          <a:p>
            <a:r>
              <a:rPr lang="en-US" dirty="0" smtClean="0"/>
              <a:t>		double total = 0, count = 0;</a:t>
            </a:r>
          </a:p>
          <a:p>
            <a:r>
              <a:rPr lang="en-US" dirty="0" smtClean="0"/>
              <a:t>		</a:t>
            </a:r>
            <a:r>
              <a:rPr lang="en-US" dirty="0" err="1" smtClean="0"/>
              <a:t>int</a:t>
            </a:r>
            <a:r>
              <a:rPr lang="en-US" dirty="0" smtClean="0"/>
              <a:t> i = min;</a:t>
            </a:r>
          </a:p>
          <a:p>
            <a:r>
              <a:rPr lang="en-US" dirty="0" smtClean="0"/>
              <a:t>		while(i &lt;= max){</a:t>
            </a:r>
          </a:p>
          <a:p>
            <a:r>
              <a:rPr lang="en-US" dirty="0" smtClean="0"/>
              <a:t>			if(i % 3 == 0){</a:t>
            </a:r>
          </a:p>
          <a:p>
            <a:r>
              <a:rPr lang="en-US" dirty="0" smtClean="0"/>
              <a:t>				total = total + i;</a:t>
            </a:r>
          </a:p>
          <a:p>
            <a:r>
              <a:rPr lang="en-US" dirty="0" smtClean="0"/>
              <a:t>				count++;</a:t>
            </a:r>
          </a:p>
          <a:p>
            <a:r>
              <a:rPr lang="en-US" dirty="0" smtClean="0"/>
              <a:t>			}</a:t>
            </a:r>
          </a:p>
          <a:p>
            <a:r>
              <a:rPr lang="en-US" dirty="0" smtClean="0"/>
              <a:t>			i++;</a:t>
            </a:r>
          </a:p>
          <a:p>
            <a:r>
              <a:rPr lang="en-US" dirty="0" smtClean="0"/>
              <a:t>		}</a:t>
            </a:r>
          </a:p>
          <a:p>
            <a:r>
              <a:rPr lang="en-US" dirty="0" smtClean="0"/>
              <a:t>		double average = total/count;</a:t>
            </a:r>
          </a:p>
          <a:p>
            <a:r>
              <a:rPr lang="en-US" dirty="0" smtClean="0"/>
              <a:t>		</a:t>
            </a:r>
            <a:r>
              <a:rPr lang="en-US" dirty="0" err="1" smtClean="0"/>
              <a:t>System.out.printf</a:t>
            </a:r>
            <a:r>
              <a:rPr lang="en-US" dirty="0" smtClean="0"/>
              <a:t>("</a:t>
            </a:r>
            <a:r>
              <a:rPr lang="en-US" dirty="0" err="1" smtClean="0"/>
              <a:t>Trung</a:t>
            </a:r>
            <a:r>
              <a:rPr lang="en-US" dirty="0" smtClean="0"/>
              <a:t> </a:t>
            </a:r>
            <a:r>
              <a:rPr lang="en-US" dirty="0" err="1" smtClean="0"/>
              <a:t>bình</a:t>
            </a:r>
            <a:r>
              <a:rPr lang="en-US" dirty="0" smtClean="0"/>
              <a:t> </a:t>
            </a:r>
            <a:r>
              <a:rPr lang="en-US" dirty="0" err="1" smtClean="0"/>
              <a:t>cộng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chia </a:t>
            </a:r>
            <a:r>
              <a:rPr lang="en-US" dirty="0" err="1" smtClean="0"/>
              <a:t>hết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3 </a:t>
            </a:r>
            <a:r>
              <a:rPr lang="en-US" dirty="0" err="1" smtClean="0"/>
              <a:t>là</a:t>
            </a:r>
            <a:r>
              <a:rPr lang="en-US" dirty="0" smtClean="0"/>
              <a:t> %.3f", average);</a:t>
            </a:r>
          </a:p>
          <a:p>
            <a:r>
              <a:rPr lang="en-US" dirty="0" smtClean="0"/>
              <a:t>	}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5639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98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269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522B80A-419E-4A25-A0FF-711AF4C34A5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28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1299981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package com.fpoly;</a:t>
            </a:r>
          </a:p>
          <a:p>
            <a:endParaRPr lang="vi-VN" dirty="0" smtClean="0"/>
          </a:p>
          <a:p>
            <a:r>
              <a:rPr lang="vi-VN" dirty="0" smtClean="0"/>
              <a:t>import java.util.Scanner;</a:t>
            </a:r>
          </a:p>
          <a:p>
            <a:endParaRPr lang="vi-VN" dirty="0" smtClean="0"/>
          </a:p>
          <a:p>
            <a:r>
              <a:rPr lang="vi-VN" dirty="0" smtClean="0"/>
              <a:t>public class Program {</a:t>
            </a:r>
          </a:p>
          <a:p>
            <a:r>
              <a:rPr lang="vi-VN" dirty="0" smtClean="0"/>
              <a:t>	public static void main(String[] args) {</a:t>
            </a:r>
          </a:p>
          <a:p>
            <a:r>
              <a:rPr lang="vi-VN" dirty="0" smtClean="0"/>
              <a:t>		Scanner scanner = new Scanner(System.in);</a:t>
            </a:r>
          </a:p>
          <a:p>
            <a:r>
              <a:rPr lang="vi-VN" dirty="0" smtClean="0"/>
              <a:t>		double diem = 0;</a:t>
            </a:r>
          </a:p>
          <a:p>
            <a:r>
              <a:rPr lang="vi-VN" dirty="0" smtClean="0"/>
              <a:t>		do{</a:t>
            </a:r>
          </a:p>
          <a:p>
            <a:r>
              <a:rPr lang="vi-VN" dirty="0" smtClean="0"/>
              <a:t>			System.out.print("Nhập điểm: ");</a:t>
            </a:r>
          </a:p>
          <a:p>
            <a:r>
              <a:rPr lang="vi-VN" dirty="0" smtClean="0"/>
              <a:t>			diem = scanner.nextDouble();</a:t>
            </a:r>
          </a:p>
          <a:p>
            <a:r>
              <a:rPr lang="vi-VN" dirty="0" smtClean="0"/>
              <a:t>		}</a:t>
            </a:r>
          </a:p>
          <a:p>
            <a:r>
              <a:rPr lang="vi-VN" dirty="0" smtClean="0"/>
              <a:t>		while(diem &lt; 0 || diem &gt; 10);</a:t>
            </a:r>
          </a:p>
          <a:p>
            <a:r>
              <a:rPr lang="vi-VN" dirty="0" smtClean="0"/>
              <a:t>		System.out.printf("Điểm đã nhập: %.1f", diem);</a:t>
            </a:r>
          </a:p>
          <a:p>
            <a:r>
              <a:rPr lang="vi-VN" dirty="0" smtClean="0"/>
              <a:t>	}</a:t>
            </a:r>
          </a:p>
          <a:p>
            <a:r>
              <a:rPr lang="vi-VN" dirty="0" smtClean="0"/>
              <a:t>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3096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package </a:t>
            </a:r>
            <a:r>
              <a:rPr lang="en-US" dirty="0" err="1" smtClean="0"/>
              <a:t>com.fpoly</a:t>
            </a:r>
            <a:r>
              <a:rPr lang="en-US" dirty="0" smtClean="0"/>
              <a:t>;</a:t>
            </a:r>
          </a:p>
          <a:p>
            <a:endParaRPr lang="en-US" dirty="0" smtClean="0"/>
          </a:p>
          <a:p>
            <a:r>
              <a:rPr lang="en-US" dirty="0" smtClean="0"/>
              <a:t>public class Program {</a:t>
            </a:r>
          </a:p>
          <a:p>
            <a:r>
              <a:rPr lang="en-US" dirty="0" smtClean="0"/>
              <a:t>	public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 {</a:t>
            </a:r>
          </a:p>
          <a:p>
            <a:r>
              <a:rPr lang="en-US" dirty="0" smtClean="0"/>
              <a:t>		for(</a:t>
            </a:r>
            <a:r>
              <a:rPr lang="en-US" dirty="0" err="1" smtClean="0"/>
              <a:t>int</a:t>
            </a:r>
            <a:r>
              <a:rPr lang="en-US" dirty="0" smtClean="0"/>
              <a:t> i = 1, x = 7; i &lt;= 10; i++){</a:t>
            </a:r>
          </a:p>
          <a:p>
            <a:r>
              <a:rPr lang="en-US" dirty="0" smtClean="0"/>
              <a:t>			</a:t>
            </a:r>
            <a:r>
              <a:rPr lang="en-US" dirty="0" err="1" smtClean="0"/>
              <a:t>System.out.printf</a:t>
            </a:r>
            <a:r>
              <a:rPr lang="en-US" dirty="0" smtClean="0"/>
              <a:t>("%d x %d = %d", x, i, x*i);</a:t>
            </a:r>
          </a:p>
          <a:p>
            <a:r>
              <a:rPr lang="en-US" dirty="0" smtClean="0"/>
              <a:t>			</a:t>
            </a:r>
            <a:r>
              <a:rPr lang="en-US" dirty="0" err="1" smtClean="0"/>
              <a:t>System.out.println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		}</a:t>
            </a:r>
          </a:p>
          <a:p>
            <a:r>
              <a:rPr lang="en-US" dirty="0" smtClean="0"/>
              <a:t>	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9008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9718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4315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0872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vi-VN" dirty="0" smtClean="0"/>
              <a:t>package com.fpoly;</a:t>
            </a:r>
          </a:p>
          <a:p>
            <a:endParaRPr lang="vi-VN" dirty="0" smtClean="0"/>
          </a:p>
          <a:p>
            <a:r>
              <a:rPr lang="vi-VN" dirty="0" smtClean="0"/>
              <a:t>import java.util.Scanner;</a:t>
            </a:r>
          </a:p>
          <a:p>
            <a:endParaRPr lang="vi-VN" dirty="0" smtClean="0"/>
          </a:p>
          <a:p>
            <a:r>
              <a:rPr lang="vi-VN" dirty="0" smtClean="0"/>
              <a:t>public class Program {</a:t>
            </a:r>
          </a:p>
          <a:p>
            <a:r>
              <a:rPr lang="vi-VN" dirty="0" smtClean="0"/>
              <a:t>	public static void main(String[] args) {</a:t>
            </a:r>
          </a:p>
          <a:p>
            <a:r>
              <a:rPr lang="vi-VN" dirty="0" smtClean="0"/>
              <a:t>		int[] a = new int[5];</a:t>
            </a:r>
          </a:p>
          <a:p>
            <a:r>
              <a:rPr lang="vi-VN" dirty="0" smtClean="0"/>
              <a:t>		</a:t>
            </a:r>
          </a:p>
          <a:p>
            <a:r>
              <a:rPr lang="vi-VN" dirty="0" smtClean="0"/>
              <a:t>		// Nhập từ bàn phím</a:t>
            </a:r>
          </a:p>
          <a:p>
            <a:r>
              <a:rPr lang="vi-VN" dirty="0" smtClean="0"/>
              <a:t>		Scanner scanner = new Scanner(System.in);</a:t>
            </a:r>
          </a:p>
          <a:p>
            <a:r>
              <a:rPr lang="vi-VN" dirty="0" smtClean="0"/>
              <a:t>		for(int i=0;i&lt;a.length;i++){</a:t>
            </a:r>
          </a:p>
          <a:p>
            <a:r>
              <a:rPr lang="vi-VN" dirty="0" smtClean="0"/>
              <a:t>			System.out.printf("a[%d] = ", i);</a:t>
            </a:r>
          </a:p>
          <a:p>
            <a:r>
              <a:rPr lang="vi-VN" dirty="0" smtClean="0"/>
              <a:t>			a[i] = scanner.nextInt();</a:t>
            </a:r>
          </a:p>
          <a:p>
            <a:r>
              <a:rPr lang="vi-VN" dirty="0" smtClean="0"/>
              <a:t>		}</a:t>
            </a:r>
          </a:p>
          <a:p>
            <a:r>
              <a:rPr lang="vi-VN" dirty="0" smtClean="0"/>
              <a:t>		</a:t>
            </a:r>
          </a:p>
          <a:p>
            <a:r>
              <a:rPr lang="vi-VN" dirty="0" smtClean="0"/>
              <a:t>		// Tính trung bình cộng</a:t>
            </a:r>
          </a:p>
          <a:p>
            <a:r>
              <a:rPr lang="vi-VN" dirty="0" smtClean="0"/>
              <a:t>		double tong = 0;</a:t>
            </a:r>
          </a:p>
          <a:p>
            <a:r>
              <a:rPr lang="vi-VN" dirty="0" smtClean="0"/>
              <a:t>		for(int x : a){</a:t>
            </a:r>
          </a:p>
          <a:p>
            <a:r>
              <a:rPr lang="vi-VN" dirty="0" smtClean="0"/>
              <a:t>			tong += x;</a:t>
            </a:r>
          </a:p>
          <a:p>
            <a:r>
              <a:rPr lang="vi-VN" dirty="0" smtClean="0"/>
              <a:t>		}</a:t>
            </a:r>
          </a:p>
          <a:p>
            <a:r>
              <a:rPr lang="vi-VN" dirty="0" smtClean="0"/>
              <a:t>		double tb = tong/a.length;</a:t>
            </a:r>
          </a:p>
          <a:p>
            <a:r>
              <a:rPr lang="vi-VN" dirty="0" smtClean="0"/>
              <a:t>		System.out.println("Trung bình công: " + tb);</a:t>
            </a:r>
          </a:p>
          <a:p>
            <a:r>
              <a:rPr lang="vi-VN" dirty="0" smtClean="0"/>
              <a:t>		</a:t>
            </a:r>
          </a:p>
          <a:p>
            <a:r>
              <a:rPr lang="vi-VN" dirty="0" smtClean="0"/>
              <a:t>		// Xuất lập phương</a:t>
            </a:r>
          </a:p>
          <a:p>
            <a:r>
              <a:rPr lang="vi-VN" dirty="0" smtClean="0"/>
              <a:t>		for(int x : a){</a:t>
            </a:r>
          </a:p>
          <a:p>
            <a:r>
              <a:rPr lang="vi-VN" dirty="0" smtClean="0"/>
              <a:t>			System.out.printf("%d^3 = %.0f", x, Math.pow(x, 3));</a:t>
            </a:r>
          </a:p>
          <a:p>
            <a:r>
              <a:rPr lang="vi-VN" dirty="0" smtClean="0"/>
              <a:t>			System.out.println();</a:t>
            </a:r>
          </a:p>
          <a:p>
            <a:r>
              <a:rPr lang="vi-VN" dirty="0" smtClean="0"/>
              <a:t>		}</a:t>
            </a:r>
          </a:p>
          <a:p>
            <a:r>
              <a:rPr lang="vi-VN" dirty="0" smtClean="0"/>
              <a:t>	}</a:t>
            </a:r>
          </a:p>
          <a:p>
            <a:r>
              <a:rPr lang="vi-VN" dirty="0" smtClean="0"/>
              <a:t>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9265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vi-VN" dirty="0" smtClean="0"/>
              <a:t>package com.fpoly;</a:t>
            </a:r>
          </a:p>
          <a:p>
            <a:endParaRPr lang="vi-VN" dirty="0" smtClean="0"/>
          </a:p>
          <a:p>
            <a:r>
              <a:rPr lang="vi-VN" dirty="0" smtClean="0"/>
              <a:t>import java.util.Arrays;</a:t>
            </a:r>
          </a:p>
          <a:p>
            <a:r>
              <a:rPr lang="vi-VN" dirty="0" smtClean="0"/>
              <a:t>import java.util.Scanner;</a:t>
            </a:r>
          </a:p>
          <a:p>
            <a:endParaRPr lang="vi-VN" dirty="0" smtClean="0"/>
          </a:p>
          <a:p>
            <a:r>
              <a:rPr lang="vi-VN" dirty="0" smtClean="0"/>
              <a:t>public class Program {</a:t>
            </a:r>
          </a:p>
          <a:p>
            <a:r>
              <a:rPr lang="vi-VN" dirty="0" smtClean="0"/>
              <a:t>	public static void main(String[] args) {</a:t>
            </a:r>
          </a:p>
          <a:p>
            <a:r>
              <a:rPr lang="vi-VN" dirty="0" smtClean="0"/>
              <a:t>		String[] hoten = new String[5];</a:t>
            </a:r>
          </a:p>
          <a:p>
            <a:r>
              <a:rPr lang="vi-VN" dirty="0" smtClean="0"/>
              <a:t>		</a:t>
            </a:r>
          </a:p>
          <a:p>
            <a:r>
              <a:rPr lang="vi-VN" dirty="0" smtClean="0"/>
              <a:t>		// Nhập từ bàn phím</a:t>
            </a:r>
          </a:p>
          <a:p>
            <a:r>
              <a:rPr lang="vi-VN" dirty="0" smtClean="0"/>
              <a:t>		Scanner scanner = new Scanner(System.in);</a:t>
            </a:r>
          </a:p>
          <a:p>
            <a:r>
              <a:rPr lang="vi-VN" dirty="0" smtClean="0"/>
              <a:t>		for(int i=0;i&lt;hoten.length;i++){</a:t>
            </a:r>
          </a:p>
          <a:p>
            <a:r>
              <a:rPr lang="vi-VN" dirty="0" smtClean="0"/>
              <a:t>			System.out.printf("hoten[%d] = ", i);</a:t>
            </a:r>
          </a:p>
          <a:p>
            <a:r>
              <a:rPr lang="vi-VN" dirty="0" smtClean="0"/>
              <a:t>			hoten[i] = scanner.nextLine();</a:t>
            </a:r>
          </a:p>
          <a:p>
            <a:r>
              <a:rPr lang="vi-VN" dirty="0" smtClean="0"/>
              <a:t>		}</a:t>
            </a:r>
          </a:p>
          <a:p>
            <a:r>
              <a:rPr lang="vi-VN" dirty="0" smtClean="0"/>
              <a:t>		</a:t>
            </a:r>
          </a:p>
          <a:p>
            <a:r>
              <a:rPr lang="vi-VN" dirty="0" smtClean="0"/>
              <a:t>		// Sắp xếp</a:t>
            </a:r>
          </a:p>
          <a:p>
            <a:r>
              <a:rPr lang="vi-VN" dirty="0" smtClean="0"/>
              <a:t>		Arrays.sort(hoten);</a:t>
            </a:r>
          </a:p>
          <a:p>
            <a:r>
              <a:rPr lang="vi-VN" dirty="0" smtClean="0"/>
              <a:t>		</a:t>
            </a:r>
          </a:p>
          <a:p>
            <a:r>
              <a:rPr lang="vi-VN" dirty="0" smtClean="0"/>
              <a:t>		// Xuất mảng đã sắp xếp</a:t>
            </a:r>
          </a:p>
          <a:p>
            <a:r>
              <a:rPr lang="vi-VN" dirty="0" smtClean="0"/>
              <a:t>		for(String ht : hoten){</a:t>
            </a:r>
          </a:p>
          <a:p>
            <a:r>
              <a:rPr lang="vi-VN" dirty="0" smtClean="0"/>
              <a:t>			System.out.println(ht);</a:t>
            </a:r>
          </a:p>
          <a:p>
            <a:r>
              <a:rPr lang="vi-VN" dirty="0" smtClean="0"/>
              <a:t>		}</a:t>
            </a:r>
          </a:p>
          <a:p>
            <a:r>
              <a:rPr lang="vi-VN" dirty="0" smtClean="0"/>
              <a:t>	}</a:t>
            </a:r>
          </a:p>
          <a:p>
            <a:r>
              <a:rPr lang="vi-VN" dirty="0" smtClean="0"/>
              <a:t>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5183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vi-VN" dirty="0" smtClean="0"/>
              <a:t>package com.fpoly;</a:t>
            </a:r>
          </a:p>
          <a:p>
            <a:endParaRPr lang="vi-VN" dirty="0" smtClean="0"/>
          </a:p>
          <a:p>
            <a:r>
              <a:rPr lang="vi-VN" dirty="0" smtClean="0"/>
              <a:t>import java.util.Scanner;</a:t>
            </a:r>
          </a:p>
          <a:p>
            <a:endParaRPr lang="vi-VN" dirty="0" smtClean="0"/>
          </a:p>
          <a:p>
            <a:r>
              <a:rPr lang="vi-VN" dirty="0" smtClean="0"/>
              <a:t>public class Program {</a:t>
            </a:r>
          </a:p>
          <a:p>
            <a:r>
              <a:rPr lang="vi-VN" dirty="0" smtClean="0"/>
              <a:t>	public static void main(String[] args) {</a:t>
            </a:r>
          </a:p>
          <a:p>
            <a:r>
              <a:rPr lang="vi-VN" dirty="0" smtClean="0"/>
              <a:t>		String[] hoten = new String[5];</a:t>
            </a:r>
          </a:p>
          <a:p>
            <a:r>
              <a:rPr lang="vi-VN" dirty="0" smtClean="0"/>
              <a:t>		double[] diem = new double[5];</a:t>
            </a:r>
          </a:p>
          <a:p>
            <a:r>
              <a:rPr lang="vi-VN" dirty="0" smtClean="0"/>
              <a:t>		</a:t>
            </a:r>
          </a:p>
          <a:p>
            <a:r>
              <a:rPr lang="vi-VN" dirty="0" smtClean="0"/>
              <a:t>		// Nhập từ bàn phím</a:t>
            </a:r>
          </a:p>
          <a:p>
            <a:r>
              <a:rPr lang="vi-VN" dirty="0" smtClean="0"/>
              <a:t>		Scanner scanner = new Scanner(System.in);</a:t>
            </a:r>
          </a:p>
          <a:p>
            <a:r>
              <a:rPr lang="vi-VN" dirty="0" smtClean="0"/>
              <a:t>		for(int i=0;i&lt;hoten.length;i++){</a:t>
            </a:r>
          </a:p>
          <a:p>
            <a:r>
              <a:rPr lang="vi-VN" dirty="0" smtClean="0"/>
              <a:t>			System.out.printf("hoten[%d] = ", i);</a:t>
            </a:r>
          </a:p>
          <a:p>
            <a:r>
              <a:rPr lang="vi-VN" dirty="0" smtClean="0"/>
              <a:t>			hoten[i] = scanner.nextLine();</a:t>
            </a:r>
          </a:p>
          <a:p>
            <a:r>
              <a:rPr lang="vi-VN" dirty="0" smtClean="0"/>
              <a:t>			</a:t>
            </a:r>
          </a:p>
          <a:p>
            <a:r>
              <a:rPr lang="vi-VN" dirty="0" smtClean="0"/>
              <a:t>			System.out.printf("diem[%d] = ", i);</a:t>
            </a:r>
          </a:p>
          <a:p>
            <a:r>
              <a:rPr lang="vi-VN" dirty="0" smtClean="0"/>
              <a:t>			diem[i] = scanner.nextDouble();</a:t>
            </a:r>
          </a:p>
          <a:p>
            <a:r>
              <a:rPr lang="vi-VN" dirty="0" smtClean="0"/>
              <a:t>			scanner.nextLine();// Loại ký tự xuống dòng</a:t>
            </a:r>
          </a:p>
          <a:p>
            <a:r>
              <a:rPr lang="vi-VN" dirty="0" smtClean="0"/>
              <a:t>		}</a:t>
            </a:r>
          </a:p>
          <a:p>
            <a:r>
              <a:rPr lang="vi-VN" dirty="0" smtClean="0"/>
              <a:t>		</a:t>
            </a:r>
          </a:p>
          <a:p>
            <a:r>
              <a:rPr lang="vi-VN" dirty="0" smtClean="0"/>
              <a:t>		// Sắp xếp 2 mảng</a:t>
            </a:r>
          </a:p>
          <a:p>
            <a:r>
              <a:rPr lang="vi-VN" dirty="0" smtClean="0"/>
              <a:t>		for(int i=0;i&lt;diem.length-1;i++){</a:t>
            </a:r>
          </a:p>
          <a:p>
            <a:r>
              <a:rPr lang="vi-VN" dirty="0" smtClean="0"/>
              <a:t>			for(int j=i+1;j&lt;diem.length;j++){</a:t>
            </a:r>
          </a:p>
          <a:p>
            <a:r>
              <a:rPr lang="vi-VN" dirty="0" smtClean="0"/>
              <a:t>				if(diem[i] &lt; diem[j]){</a:t>
            </a:r>
          </a:p>
          <a:p>
            <a:r>
              <a:rPr lang="vi-VN" dirty="0" smtClean="0"/>
              <a:t>					double tam1 = diem[i];</a:t>
            </a:r>
          </a:p>
          <a:p>
            <a:r>
              <a:rPr lang="vi-VN" dirty="0" smtClean="0"/>
              <a:t>					diem[i] = diem[j];</a:t>
            </a:r>
          </a:p>
          <a:p>
            <a:r>
              <a:rPr lang="vi-VN" dirty="0" smtClean="0"/>
              <a:t>					diem[j] = tam1;</a:t>
            </a:r>
          </a:p>
          <a:p>
            <a:r>
              <a:rPr lang="vi-VN" dirty="0" smtClean="0"/>
              <a:t>					</a:t>
            </a:r>
          </a:p>
          <a:p>
            <a:r>
              <a:rPr lang="vi-VN" dirty="0" smtClean="0"/>
              <a:t>					String tam2 = hoten[i];</a:t>
            </a:r>
          </a:p>
          <a:p>
            <a:r>
              <a:rPr lang="vi-VN" dirty="0" smtClean="0"/>
              <a:t>					hoten[i] = hoten[j];</a:t>
            </a:r>
          </a:p>
          <a:p>
            <a:r>
              <a:rPr lang="vi-VN" dirty="0" smtClean="0"/>
              <a:t>					hoten[j] = tam2;</a:t>
            </a:r>
          </a:p>
          <a:p>
            <a:r>
              <a:rPr lang="vi-VN" dirty="0" smtClean="0"/>
              <a:t>				}</a:t>
            </a:r>
          </a:p>
          <a:p>
            <a:r>
              <a:rPr lang="vi-VN" dirty="0" smtClean="0"/>
              <a:t>			}</a:t>
            </a:r>
          </a:p>
          <a:p>
            <a:r>
              <a:rPr lang="vi-VN" dirty="0" smtClean="0"/>
              <a:t>		}</a:t>
            </a:r>
          </a:p>
          <a:p>
            <a:r>
              <a:rPr lang="vi-VN" dirty="0" smtClean="0"/>
              <a:t>		</a:t>
            </a:r>
          </a:p>
          <a:p>
            <a:r>
              <a:rPr lang="vi-VN" dirty="0" smtClean="0"/>
              <a:t>		// Xuất 2 mảng đã sắp xếp</a:t>
            </a:r>
          </a:p>
          <a:p>
            <a:r>
              <a:rPr lang="vi-VN" dirty="0" smtClean="0"/>
              <a:t>		for(int i=0;i&lt;hoten.length;i++){</a:t>
            </a:r>
          </a:p>
          <a:p>
            <a:r>
              <a:rPr lang="vi-VN" dirty="0" smtClean="0"/>
              <a:t>			System.out.printf(" &gt;&gt; %s: %.1f", hoten[i], diem[i]);</a:t>
            </a:r>
          </a:p>
          <a:p>
            <a:r>
              <a:rPr lang="vi-VN" dirty="0" smtClean="0"/>
              <a:t>			System.out.println();</a:t>
            </a:r>
          </a:p>
          <a:p>
            <a:r>
              <a:rPr lang="vi-VN" dirty="0" smtClean="0"/>
              <a:t>		}</a:t>
            </a:r>
          </a:p>
          <a:p>
            <a:r>
              <a:rPr lang="vi-VN" dirty="0" smtClean="0"/>
              <a:t>	}</a:t>
            </a:r>
          </a:p>
          <a:p>
            <a:r>
              <a:rPr lang="vi-VN" dirty="0" smtClean="0"/>
              <a:t>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9084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microsoft.com/office/2007/relationships/hdphoto" Target="../media/hdphoto2.wdp"/><Relationship Id="rId4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3525" cy="686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114800" y="4038600"/>
            <a:ext cx="5029200" cy="830884"/>
          </a:xfrm>
        </p:spPr>
        <p:txBody>
          <a:bodyPr>
            <a:normAutofit/>
          </a:bodyPr>
          <a:lstStyle>
            <a:lvl1pPr algn="l">
              <a:defRPr sz="36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java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4724400"/>
            <a:ext cx="5029200" cy="990600"/>
          </a:xfrm>
        </p:spPr>
        <p:txBody>
          <a:bodyPr>
            <a:normAutofit/>
          </a:bodyPr>
          <a:lstStyle>
            <a:lvl1pPr marL="0" indent="0" algn="l">
              <a:buNone/>
              <a:defRPr sz="22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209801"/>
            <a:ext cx="2743200" cy="274319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609600"/>
            <a:ext cx="1723175" cy="108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537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500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4266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itle Placeholder 1"/>
          <p:cNvSpPr txBox="1">
            <a:spLocks/>
          </p:cNvSpPr>
          <p:nvPr userDrawn="1"/>
        </p:nvSpPr>
        <p:spPr>
          <a:xfrm>
            <a:off x="2209800" y="274638"/>
            <a:ext cx="64770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3200" b="1" kern="1200" cap="small" baseline="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+mj-ea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 Click to edit Master text styles</a:t>
            </a:r>
          </a:p>
          <a:p>
            <a:pPr lvl="1"/>
            <a:r>
              <a:rPr lang="en-US" dirty="0" smtClean="0"/>
              <a:t> Second level</a:t>
            </a:r>
          </a:p>
          <a:p>
            <a:pPr lvl="2"/>
            <a:r>
              <a:rPr lang="en-US" dirty="0" smtClean="0"/>
              <a:t> 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28600"/>
            <a:ext cx="1600200" cy="484909"/>
          </a:xfrm>
          <a:prstGeom prst="rect">
            <a:avLst/>
          </a:prstGeom>
        </p:spPr>
      </p:pic>
      <p:cxnSp>
        <p:nvCxnSpPr>
          <p:cNvPr id="6" name="Straight Connector 5"/>
          <p:cNvCxnSpPr/>
          <p:nvPr userDrawn="1"/>
        </p:nvCxnSpPr>
        <p:spPr>
          <a:xfrm flipH="1">
            <a:off x="533400" y="835152"/>
            <a:ext cx="815340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73409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Silde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lớn</a:t>
            </a:r>
            <a:endParaRPr lang="en-US" dirty="0" smtClean="0"/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4953000" y="1828800"/>
            <a:ext cx="4038600" cy="2743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0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r>
              <a:rPr lang="en-US" dirty="0" smtClean="0"/>
              <a:t> …….</a:t>
            </a:r>
          </a:p>
          <a:p>
            <a:r>
              <a:rPr lang="en-US" dirty="0" smtClean="0"/>
              <a:t>960, abstract, background, banner, bar, box, business, button, circle, clean,</a:t>
            </a:r>
          </a:p>
          <a:p>
            <a:r>
              <a:rPr lang="en-US" b="1" dirty="0" err="1" smtClean="0"/>
              <a:t>Nôi</a:t>
            </a:r>
            <a:r>
              <a:rPr lang="en-US" b="1" dirty="0" smtClean="0"/>
              <a:t> dung </a:t>
            </a:r>
            <a:r>
              <a:rPr lang="en-US" b="1" dirty="0" err="1" smtClean="0"/>
              <a:t>cần</a:t>
            </a:r>
            <a:r>
              <a:rPr lang="en-US" b="1" dirty="0" smtClean="0"/>
              <a:t> </a:t>
            </a:r>
            <a:r>
              <a:rPr lang="en-US" b="1" dirty="0" err="1" smtClean="0"/>
              <a:t>nhấn</a:t>
            </a:r>
            <a:r>
              <a:rPr lang="en-US" b="1" dirty="0" smtClean="0"/>
              <a:t> </a:t>
            </a:r>
            <a:r>
              <a:rPr lang="en-US" b="1" dirty="0" err="1" smtClean="0"/>
              <a:t>mạnh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>
          <a:xfrm>
            <a:off x="-1371600" y="6172200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C9454D8F-10CC-4917-9EE3-EC45D591F4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9911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2209800" y="274638"/>
            <a:ext cx="64770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 Click to edit Master text styles</a:t>
            </a:r>
          </a:p>
          <a:p>
            <a:pPr lvl="1"/>
            <a:r>
              <a:rPr lang="en-US" dirty="0" smtClean="0"/>
              <a:t> Second level</a:t>
            </a:r>
          </a:p>
          <a:p>
            <a:pPr lvl="2"/>
            <a:r>
              <a:rPr lang="en-US" dirty="0" smtClean="0"/>
              <a:t> 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28600"/>
            <a:ext cx="1600200" cy="484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3893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7000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7000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7000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700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274638"/>
            <a:ext cx="6629400" cy="487362"/>
          </a:xfrm>
        </p:spPr>
        <p:txBody>
          <a:bodyPr>
            <a:noAutofit/>
          </a:bodyPr>
          <a:lstStyle>
            <a:lvl1pPr algn="r">
              <a:defRPr sz="28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>
            <a:normAutofit/>
          </a:bodyPr>
          <a:lstStyle>
            <a:lvl1pPr marL="342900" indent="-342900">
              <a:buClr>
                <a:srgbClr val="FF5A33"/>
              </a:buClr>
              <a:buFont typeface="Wingdings" pitchFamily="2" charset="2"/>
              <a:buChar char="q"/>
              <a:defRPr sz="2800">
                <a:latin typeface="Segoe UI" pitchFamily="34" charset="0"/>
                <a:cs typeface="Segoe UI" pitchFamily="34" charset="0"/>
              </a:defRPr>
            </a:lvl1pPr>
            <a:lvl2pPr marL="742950" indent="-285750">
              <a:buClr>
                <a:srgbClr val="FF5A33"/>
              </a:buClr>
              <a:buFont typeface="Wingdings" pitchFamily="2" charset="2"/>
              <a:buChar char="v"/>
              <a:defRPr sz="2400">
                <a:latin typeface="Segoe UI" pitchFamily="34" charset="0"/>
                <a:cs typeface="Segoe UI" pitchFamily="34" charset="0"/>
              </a:defRPr>
            </a:lvl2pPr>
            <a:lvl3pPr marL="1143000" indent="-228600">
              <a:buClr>
                <a:srgbClr val="FF5A33"/>
              </a:buClr>
              <a:buFont typeface="Wingdings" pitchFamily="2" charset="2"/>
              <a:buChar char="Ø"/>
              <a:defRPr sz="2000">
                <a:latin typeface="Segoe UI" pitchFamily="34" charset="0"/>
                <a:cs typeface="Segoe UI" pitchFamily="34" charset="0"/>
              </a:defRPr>
            </a:lvl3pPr>
            <a:lvl4pPr marL="1600200" indent="-228600">
              <a:buClr>
                <a:srgbClr val="FF5A33"/>
              </a:buClr>
              <a:buFont typeface="Wingdings" pitchFamily="2" charset="2"/>
              <a:buChar char="ü"/>
              <a:defRPr sz="1800">
                <a:latin typeface="Segoe UI" pitchFamily="34" charset="0"/>
                <a:cs typeface="Segoe UI" pitchFamily="34" charset="0"/>
              </a:defRPr>
            </a:lvl4pPr>
            <a:lvl5pPr marL="2057400" indent="-228600">
              <a:buClr>
                <a:srgbClr val="FF5A33"/>
              </a:buClr>
              <a:buFont typeface="Wingdings" pitchFamily="2" charset="2"/>
              <a:buChar char="§"/>
              <a:defRPr sz="1800"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18719"/>
            <a:ext cx="1524000" cy="461818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457200" y="838200"/>
            <a:ext cx="8229600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74001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7000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70002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70002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70002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70002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70002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70002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70002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70002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700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84010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70002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70002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70002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70002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70002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70002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70002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60626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60626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606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7152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60626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60626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60626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60626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60626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60626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60626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60626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60626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606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45427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60626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60626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606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1524000" y="2551017"/>
            <a:ext cx="6400800" cy="32647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bg1"/>
              </a:solidFill>
            </a:endParaRPr>
          </a:p>
        </p:txBody>
      </p:sp>
      <p:pic>
        <p:nvPicPr>
          <p:cNvPr id="8" name="Picture 2" descr="http://uconndigitalarts.com/wp-content/uploads/2013/04/original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3958" r="96146">
                        <a14:backgroundMark x1="16667" y1="54630" x2="86042" y2="55185"/>
                        <a14:backgroundMark x1="90625" y1="53889" x2="93125" y2="538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3978" b="41311"/>
          <a:stretch/>
        </p:blipFill>
        <p:spPr bwMode="auto">
          <a:xfrm flipH="1">
            <a:off x="2799530" y="2575401"/>
            <a:ext cx="3426068" cy="283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powerpoint.vn\Downloads\1e2cd4b177168ad16ce2e7c504bba4d2.x400.jpeg"/>
          <p:cNvPicPr>
            <a:picLocks noChangeAspect="1" noChangeArrowheads="1"/>
          </p:cNvPicPr>
          <p:nvPr userDrawn="1"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750" b="81000" l="9971" r="89736">
                        <a14:backgroundMark x1="33724" y1="42750" x2="69208" y2="55250"/>
                        <a14:backgroundMark x1="25806" y1="33250" x2="25806" y2="37500"/>
                        <a14:backgroundMark x1="26100" y1="32250" x2="26100" y2="32250"/>
                        <a14:backgroundMark x1="70674" y1="35750" x2="70674" y2="35750"/>
                        <a14:backgroundMark x1="76246" y1="31250" x2="76246" y2="31250"/>
                        <a14:backgroundMark x1="70968" y1="34750" x2="70968" y2="34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55710"/>
          <a:stretch/>
        </p:blipFill>
        <p:spPr bwMode="auto">
          <a:xfrm>
            <a:off x="1926464" y="609600"/>
            <a:ext cx="5443471" cy="2828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 userDrawn="1"/>
        </p:nvSpPr>
        <p:spPr>
          <a:xfrm>
            <a:off x="3077919" y="3124200"/>
            <a:ext cx="3551481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200" b="1" dirty="0" smtClean="0">
                <a:solidFill>
                  <a:schemeClr val="bg1"/>
                </a:solidFill>
              </a:rPr>
              <a:t>DEM</a:t>
            </a:r>
            <a:r>
              <a:rPr lang="en-US" sz="11500" b="1" dirty="0" smtClean="0">
                <a:solidFill>
                  <a:schemeClr val="bg1"/>
                </a:solidFill>
              </a:rPr>
              <a:t>O</a:t>
            </a:r>
          </a:p>
          <a:p>
            <a:endParaRPr lang="en-US" dirty="0"/>
          </a:p>
        </p:txBody>
      </p:sp>
      <p:pic>
        <p:nvPicPr>
          <p:cNvPr id="10" name="Picture 2" descr="http://www.designofsignage.com/application/symbol/hands/image/600x600/hand-press-button-4.jp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9500" l="10000" r="90000">
                        <a14:foregroundMark x1="35833" y1="26500" x2="41500" y2="85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2564" y="3568725"/>
            <a:ext cx="2616710" cy="2616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9196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208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635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659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1BFD7-1BFB-4165-B6C8-93BD150BB7E4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918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67" r:id="rId15"/>
    <p:sldLayoutId id="2147483686" r:id="rId16"/>
    <p:sldLayoutId id="2147483687" r:id="rId17"/>
    <p:sldLayoutId id="2147483688" r:id="rId18"/>
    <p:sldLayoutId id="2147483689" r:id="rId19"/>
    <p:sldLayoutId id="2147483690" r:id="rId20"/>
    <p:sldLayoutId id="2147483691" r:id="rId21"/>
    <p:sldLayoutId id="2147483692" r:id="rId22"/>
    <p:sldLayoutId id="2147483693" r:id="rId23"/>
    <p:sldLayoutId id="2147483694" r:id="rId24"/>
    <p:sldLayoutId id="2147483695" r:id="rId25"/>
    <p:sldLayoutId id="2147483696" r:id="rId26"/>
    <p:sldLayoutId id="2147483697" r:id="rId27"/>
    <p:sldLayoutId id="2147483698" r:id="rId28"/>
    <p:sldLayoutId id="2147483699" r:id="rId29"/>
    <p:sldLayoutId id="2147483700" r:id="rId30"/>
    <p:sldLayoutId id="2147483701" r:id="rId31"/>
    <p:sldLayoutId id="2147483702" r:id="rId32"/>
    <p:sldLayoutId id="2147483703" r:id="rId33"/>
    <p:sldLayoutId id="2147483704" r:id="rId34"/>
    <p:sldLayoutId id="2147483705" r:id="rId35"/>
    <p:sldLayoutId id="2147483706" r:id="rId36"/>
    <p:sldLayoutId id="2147483707" r:id="rId37"/>
    <p:sldLayoutId id="2147483708" r:id="rId38"/>
    <p:sldLayoutId id="2147483709" r:id="rId39"/>
    <p:sldLayoutId id="2147483710" r:id="rId40"/>
    <p:sldLayoutId id="2147483711" r:id="rId41"/>
    <p:sldLayoutId id="2147483712" r:id="rId42"/>
    <p:sldLayoutId id="2147483713" r:id="rId43"/>
    <p:sldLayoutId id="2147483714" r:id="rId44"/>
    <p:sldLayoutId id="2147483715" r:id="rId45"/>
    <p:sldLayoutId id="2147483716" r:id="rId46"/>
    <p:sldLayoutId id="2147483717" r:id="rId47"/>
    <p:sldLayoutId id="2147483718" r:id="rId48"/>
    <p:sldLayoutId id="2147483719" r:id="rId49"/>
    <p:sldLayoutId id="2147483720" r:id="rId50"/>
    <p:sldLayoutId id="2147483721" r:id="rId51"/>
    <p:sldLayoutId id="2147483722" r:id="rId5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Java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Bài</a:t>
            </a:r>
            <a:r>
              <a:rPr lang="en-US" dirty="0" smtClean="0"/>
              <a:t> 3: </a:t>
            </a:r>
            <a:r>
              <a:rPr lang="en-US" dirty="0" err="1" smtClean="0"/>
              <a:t>Mảng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</a:t>
            </a:r>
            <a:r>
              <a:rPr lang="en-US" dirty="0" err="1" smtClean="0"/>
              <a:t>lặp</a:t>
            </a:r>
            <a:endParaRPr lang="en-US" dirty="0"/>
          </a:p>
        </p:txBody>
      </p:sp>
      <p:sp>
        <p:nvSpPr>
          <p:cNvPr id="4" name="Subtitle 3"/>
          <p:cNvSpPr txBox="1">
            <a:spLocks/>
          </p:cNvSpPr>
          <p:nvPr/>
        </p:nvSpPr>
        <p:spPr>
          <a:xfrm>
            <a:off x="4114800" y="5181600"/>
            <a:ext cx="5029200" cy="99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200" b="1" kern="1200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+mn-ea"/>
                <a:cs typeface="Segoe UI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Phần</a:t>
            </a:r>
            <a:r>
              <a:rPr lang="en-US" dirty="0" smtClean="0"/>
              <a:t>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863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Lệnh lặp for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Cú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endParaRPr lang="en-US" dirty="0" smtClean="0"/>
          </a:p>
          <a:p>
            <a:pPr marL="457200" lvl="1" indent="0">
              <a:buNone/>
            </a:pPr>
            <a:r>
              <a:rPr lang="en-US" b="1" dirty="0" smtClean="0">
                <a:solidFill>
                  <a:srgbClr val="0000FF"/>
                </a:solidFill>
              </a:rPr>
              <a:t>for</a:t>
            </a:r>
            <a:r>
              <a:rPr lang="en-US" dirty="0" smtClean="0"/>
              <a:t> (</a:t>
            </a:r>
            <a:r>
              <a:rPr lang="en-US" b="1" dirty="0" err="1" smtClean="0">
                <a:solidFill>
                  <a:srgbClr val="FF3300"/>
                </a:solidFill>
              </a:rPr>
              <a:t>khởi</a:t>
            </a:r>
            <a:r>
              <a:rPr lang="en-US" b="1" dirty="0" smtClean="0">
                <a:solidFill>
                  <a:srgbClr val="FF3300"/>
                </a:solidFill>
              </a:rPr>
              <a:t> </a:t>
            </a:r>
            <a:r>
              <a:rPr lang="en-US" b="1" dirty="0" err="1" smtClean="0">
                <a:solidFill>
                  <a:srgbClr val="FF3300"/>
                </a:solidFill>
              </a:rPr>
              <a:t>đầu</a:t>
            </a:r>
            <a:r>
              <a:rPr lang="en-US" b="1" dirty="0" smtClean="0">
                <a:solidFill>
                  <a:srgbClr val="FF3300"/>
                </a:solidFill>
              </a:rPr>
              <a:t> </a:t>
            </a:r>
            <a:r>
              <a:rPr lang="en-US" dirty="0" smtClean="0"/>
              <a:t>; </a:t>
            </a:r>
            <a:r>
              <a:rPr lang="en-US" b="1" dirty="0" err="1" smtClean="0">
                <a:solidFill>
                  <a:srgbClr val="FF3300"/>
                </a:solidFill>
              </a:rPr>
              <a:t>điều</a:t>
            </a:r>
            <a:r>
              <a:rPr lang="en-US" b="1" dirty="0" smtClean="0">
                <a:solidFill>
                  <a:srgbClr val="FF3300"/>
                </a:solidFill>
              </a:rPr>
              <a:t> </a:t>
            </a:r>
            <a:r>
              <a:rPr lang="en-US" b="1" dirty="0" err="1" smtClean="0">
                <a:solidFill>
                  <a:srgbClr val="FF3300"/>
                </a:solidFill>
              </a:rPr>
              <a:t>kiện</a:t>
            </a:r>
            <a:r>
              <a:rPr lang="en-US" dirty="0" smtClean="0"/>
              <a:t>; </a:t>
            </a:r>
            <a:r>
              <a:rPr lang="en-US" b="1" dirty="0" err="1" smtClean="0">
                <a:solidFill>
                  <a:srgbClr val="FF3300"/>
                </a:solidFill>
              </a:rPr>
              <a:t>bước</a:t>
            </a:r>
            <a:r>
              <a:rPr lang="en-US" b="1" dirty="0" smtClean="0">
                <a:solidFill>
                  <a:srgbClr val="FF3300"/>
                </a:solidFill>
              </a:rPr>
              <a:t> </a:t>
            </a:r>
            <a:r>
              <a:rPr lang="en-US" b="1" dirty="0" err="1" smtClean="0">
                <a:solidFill>
                  <a:srgbClr val="FF3300"/>
                </a:solidFill>
              </a:rPr>
              <a:t>nhảy</a:t>
            </a:r>
            <a:r>
              <a:rPr lang="en-US" dirty="0" smtClean="0"/>
              <a:t>){</a:t>
            </a:r>
          </a:p>
          <a:p>
            <a:pPr marL="914400" lvl="2" indent="0">
              <a:buNone/>
            </a:pPr>
            <a:r>
              <a:rPr lang="en-US" dirty="0" smtClean="0"/>
              <a:t>//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}</a:t>
            </a:r>
          </a:p>
          <a:p>
            <a:r>
              <a:rPr lang="en-US" dirty="0" err="1" smtClean="0"/>
              <a:t>Diễn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endParaRPr lang="en-US" dirty="0" smtClean="0"/>
          </a:p>
          <a:p>
            <a:pPr lvl="1"/>
            <a:r>
              <a:rPr lang="en-US" dirty="0" smtClean="0"/>
              <a:t>B1: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&lt;&lt;</a:t>
            </a:r>
            <a:r>
              <a:rPr lang="en-US" dirty="0" err="1" smtClean="0"/>
              <a:t>khởi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&gt;&gt;</a:t>
            </a:r>
          </a:p>
          <a:p>
            <a:pPr lvl="1"/>
            <a:r>
              <a:rPr lang="en-US" dirty="0" smtClean="0"/>
              <a:t>B2: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&lt;&lt;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&gt;&gt;</a:t>
            </a:r>
          </a:p>
          <a:p>
            <a:pPr lvl="2"/>
            <a:r>
              <a:rPr lang="en-US" dirty="0" smtClean="0"/>
              <a:t>True: B3</a:t>
            </a:r>
          </a:p>
          <a:p>
            <a:pPr lvl="2"/>
            <a:r>
              <a:rPr lang="en-US" dirty="0" smtClean="0"/>
              <a:t>False: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thúc</a:t>
            </a:r>
            <a:endParaRPr lang="en-US" dirty="0" smtClean="0"/>
          </a:p>
          <a:p>
            <a:pPr lvl="1"/>
            <a:r>
              <a:rPr lang="en-US" dirty="0" smtClean="0"/>
              <a:t>B3: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&lt;&lt;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smtClean="0"/>
              <a:t>&gt;&gt;</a:t>
            </a:r>
          </a:p>
          <a:p>
            <a:pPr lvl="1"/>
            <a:r>
              <a:rPr lang="en-US" dirty="0" smtClean="0"/>
              <a:t>B4: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&lt;&lt;</a:t>
            </a:r>
            <a:r>
              <a:rPr lang="en-US" dirty="0" err="1"/>
              <a:t>bước</a:t>
            </a:r>
            <a:r>
              <a:rPr lang="en-US" dirty="0"/>
              <a:t> </a:t>
            </a:r>
            <a:r>
              <a:rPr lang="en-US" dirty="0" err="1" smtClean="0"/>
              <a:t>nhảy</a:t>
            </a:r>
            <a:r>
              <a:rPr lang="en-US" dirty="0" smtClean="0"/>
              <a:t>&gt;&gt;</a:t>
            </a:r>
          </a:p>
          <a:p>
            <a:pPr lvl="1"/>
            <a:r>
              <a:rPr lang="en-US" dirty="0" smtClean="0"/>
              <a:t>B5: </a:t>
            </a:r>
            <a:r>
              <a:rPr lang="en-US" dirty="0" err="1" smtClean="0"/>
              <a:t>Trở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B2</a:t>
            </a:r>
            <a:endParaRPr lang="en-US" dirty="0"/>
          </a:p>
          <a:p>
            <a:pPr lvl="1"/>
            <a:endParaRPr lang="en-US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5861662" y="1219200"/>
            <a:ext cx="2682538" cy="5181600"/>
            <a:chOff x="2971800" y="1371600"/>
            <a:chExt cx="2682538" cy="5181600"/>
          </a:xfrm>
        </p:grpSpPr>
        <p:sp>
          <p:nvSpPr>
            <p:cNvPr id="5" name="Oval 4"/>
            <p:cNvSpPr/>
            <p:nvPr/>
          </p:nvSpPr>
          <p:spPr>
            <a:xfrm>
              <a:off x="3886200" y="1371600"/>
              <a:ext cx="457200" cy="4572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886200" y="6096000"/>
              <a:ext cx="457200" cy="45720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lowchart: Decision 6"/>
            <p:cNvSpPr/>
            <p:nvPr/>
          </p:nvSpPr>
          <p:spPr>
            <a:xfrm>
              <a:off x="2971800" y="3155900"/>
              <a:ext cx="2286000" cy="658368"/>
            </a:xfrm>
            <a:prstGeom prst="flowChartDecision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Điều</a:t>
              </a:r>
              <a:r>
                <a:rPr lang="en-US" dirty="0" smtClean="0"/>
                <a:t> </a:t>
              </a:r>
              <a:r>
                <a:rPr lang="en-US" dirty="0" err="1" smtClean="0"/>
                <a:t>kiện</a:t>
              </a:r>
              <a:endParaRPr lang="en-US" dirty="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3429000" y="2201266"/>
              <a:ext cx="1371600" cy="582168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Khởi</a:t>
              </a:r>
              <a:r>
                <a:rPr lang="en-US" dirty="0" smtClean="0"/>
                <a:t> </a:t>
              </a:r>
              <a:r>
                <a:rPr lang="en-US" dirty="0" err="1" smtClean="0"/>
                <a:t>đầu</a:t>
              </a:r>
              <a:endParaRPr lang="en-US" dirty="0"/>
            </a:p>
          </p:txBody>
        </p:sp>
        <p:cxnSp>
          <p:nvCxnSpPr>
            <p:cNvPr id="9" name="Elbow Connector 8"/>
            <p:cNvCxnSpPr>
              <a:stCxn id="7" idx="3"/>
              <a:endCxn id="6" idx="6"/>
            </p:cNvCxnSpPr>
            <p:nvPr/>
          </p:nvCxnSpPr>
          <p:spPr>
            <a:xfrm flipH="1">
              <a:off x="4343400" y="3485084"/>
              <a:ext cx="914400" cy="2839516"/>
            </a:xfrm>
            <a:prstGeom prst="bentConnector3">
              <a:avLst>
                <a:gd name="adj1" fmla="val -25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5" idx="4"/>
              <a:endCxn id="8" idx="0"/>
            </p:cNvCxnSpPr>
            <p:nvPr/>
          </p:nvCxnSpPr>
          <p:spPr>
            <a:xfrm rot="5400000">
              <a:off x="3928567" y="2015033"/>
              <a:ext cx="37246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4044338" y="3733800"/>
              <a:ext cx="5790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true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034938" y="3135868"/>
              <a:ext cx="6194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false</a:t>
              </a:r>
              <a:endParaRPr lang="en-US" dirty="0"/>
            </a:p>
          </p:txBody>
        </p:sp>
        <p:cxnSp>
          <p:nvCxnSpPr>
            <p:cNvPr id="13" name="Straight Arrow Connector 12"/>
            <p:cNvCxnSpPr>
              <a:stCxn id="7" idx="2"/>
              <a:endCxn id="14" idx="0"/>
            </p:cNvCxnSpPr>
            <p:nvPr/>
          </p:nvCxnSpPr>
          <p:spPr>
            <a:xfrm rot="5400000">
              <a:off x="3928567" y="4000501"/>
              <a:ext cx="37246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ounded Rectangle 13"/>
            <p:cNvSpPr/>
            <p:nvPr/>
          </p:nvSpPr>
          <p:spPr>
            <a:xfrm>
              <a:off x="3124200" y="4186734"/>
              <a:ext cx="1981200" cy="582168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Công</a:t>
              </a:r>
              <a:r>
                <a:rPr lang="en-US" dirty="0" smtClean="0"/>
                <a:t> </a:t>
              </a:r>
              <a:r>
                <a:rPr lang="en-US" dirty="0" err="1" smtClean="0"/>
                <a:t>việc</a:t>
              </a:r>
              <a:endParaRPr lang="en-US" dirty="0"/>
            </a:p>
          </p:txBody>
        </p:sp>
        <p:cxnSp>
          <p:nvCxnSpPr>
            <p:cNvPr id="15" name="Straight Arrow Connector 14"/>
            <p:cNvCxnSpPr>
              <a:stCxn id="8" idx="2"/>
              <a:endCxn id="7" idx="0"/>
            </p:cNvCxnSpPr>
            <p:nvPr/>
          </p:nvCxnSpPr>
          <p:spPr>
            <a:xfrm rot="5400000">
              <a:off x="3928567" y="2969667"/>
              <a:ext cx="37246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ounded Rectangle 15"/>
            <p:cNvSpPr/>
            <p:nvPr/>
          </p:nvSpPr>
          <p:spPr>
            <a:xfrm>
              <a:off x="3124200" y="5141368"/>
              <a:ext cx="1981200" cy="582168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Bước</a:t>
              </a:r>
              <a:r>
                <a:rPr lang="en-US" dirty="0" smtClean="0"/>
                <a:t> </a:t>
              </a:r>
              <a:r>
                <a:rPr lang="en-US" dirty="0" err="1" smtClean="0"/>
                <a:t>nhảy</a:t>
              </a:r>
              <a:endParaRPr lang="en-US" dirty="0"/>
            </a:p>
          </p:txBody>
        </p:sp>
        <p:cxnSp>
          <p:nvCxnSpPr>
            <p:cNvPr id="17" name="Straight Arrow Connector 16"/>
            <p:cNvCxnSpPr>
              <a:stCxn id="14" idx="2"/>
              <a:endCxn id="16" idx="0"/>
            </p:cNvCxnSpPr>
            <p:nvPr/>
          </p:nvCxnSpPr>
          <p:spPr>
            <a:xfrm rot="5400000">
              <a:off x="3928567" y="4955135"/>
              <a:ext cx="37246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Elbow Connector 8"/>
            <p:cNvCxnSpPr>
              <a:stCxn id="16" idx="1"/>
              <a:endCxn id="7" idx="1"/>
            </p:cNvCxnSpPr>
            <p:nvPr/>
          </p:nvCxnSpPr>
          <p:spPr>
            <a:xfrm rot="10800000">
              <a:off x="2971800" y="3485084"/>
              <a:ext cx="152400" cy="1947368"/>
            </a:xfrm>
            <a:prstGeom prst="bentConnector3">
              <a:avLst>
                <a:gd name="adj1" fmla="val 2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21402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1600200" y="5372100"/>
            <a:ext cx="3733800" cy="4191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800" dirty="0" err="1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Bảng</a:t>
            </a:r>
            <a:r>
              <a:rPr lang="en-US" sz="18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cửu</a:t>
            </a:r>
            <a:r>
              <a:rPr lang="en-US" sz="18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chương</a:t>
            </a:r>
            <a:r>
              <a:rPr lang="en-US" sz="18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với</a:t>
            </a:r>
            <a:r>
              <a:rPr lang="en-US" sz="18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lệnh</a:t>
            </a:r>
            <a:r>
              <a:rPr lang="en-US" sz="18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lặp</a:t>
            </a:r>
            <a:r>
              <a:rPr lang="en-US" sz="18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 for</a:t>
            </a:r>
            <a:endParaRPr lang="en-US" sz="18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64706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Lệnh break &amp; continue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00FF"/>
                </a:solidFill>
              </a:rPr>
              <a:t>break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ngắt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</a:t>
            </a:r>
            <a:r>
              <a:rPr lang="en-US" dirty="0" err="1" smtClean="0"/>
              <a:t>lặp</a:t>
            </a:r>
            <a:endParaRPr lang="en-US" dirty="0" smtClean="0"/>
          </a:p>
          <a:p>
            <a:r>
              <a:rPr lang="en-US" b="1" dirty="0">
                <a:solidFill>
                  <a:srgbClr val="0000FF"/>
                </a:solidFill>
              </a:rPr>
              <a:t>continue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lần</a:t>
            </a:r>
            <a:r>
              <a:rPr lang="en-US" dirty="0" smtClean="0"/>
              <a:t> </a:t>
            </a:r>
            <a:r>
              <a:rPr lang="en-US" dirty="0" err="1" smtClean="0"/>
              <a:t>lặp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ngay</a:t>
            </a:r>
            <a:r>
              <a:rPr lang="en-US" dirty="0" smtClean="0"/>
              <a:t> </a:t>
            </a:r>
            <a:r>
              <a:rPr lang="en-US" dirty="0" err="1" smtClean="0"/>
              <a:t>lặp</a:t>
            </a:r>
            <a:r>
              <a:rPr lang="en-US" dirty="0" smtClean="0"/>
              <a:t> </a:t>
            </a:r>
            <a:r>
              <a:rPr lang="en-US" dirty="0" err="1" smtClean="0"/>
              <a:t>tức</a:t>
            </a:r>
            <a:endParaRPr 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1339563" y="3134864"/>
            <a:ext cx="2304808" cy="2588522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5562374" y="3200674"/>
            <a:ext cx="2515054" cy="2456902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Flowchart: Document 3"/>
          <p:cNvSpPr/>
          <p:nvPr/>
        </p:nvSpPr>
        <p:spPr>
          <a:xfrm>
            <a:off x="914627" y="2667000"/>
            <a:ext cx="3581400" cy="3810000"/>
          </a:xfrm>
          <a:prstGeom prst="flowChartDocumen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Document 8"/>
          <p:cNvSpPr/>
          <p:nvPr/>
        </p:nvSpPr>
        <p:spPr>
          <a:xfrm>
            <a:off x="5029200" y="2667000"/>
            <a:ext cx="3581400" cy="3810000"/>
          </a:xfrm>
          <a:prstGeom prst="flowChartDocumen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243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Ví dụ break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:</a:t>
            </a:r>
          </a:p>
          <a:p>
            <a:pPr marL="457200" lvl="1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diem = 0;</a:t>
            </a:r>
          </a:p>
          <a:p>
            <a:pPr marL="457200" lvl="1" indent="0">
              <a:buNone/>
            </a:pPr>
            <a:r>
              <a:rPr lang="en-US" dirty="0"/>
              <a:t>w</a:t>
            </a:r>
            <a:r>
              <a:rPr lang="en-US" dirty="0" smtClean="0"/>
              <a:t>hile(true){</a:t>
            </a:r>
          </a:p>
          <a:p>
            <a:pPr marL="914400" lvl="2" indent="0">
              <a:buNone/>
            </a:pPr>
            <a:r>
              <a:rPr lang="en-US" dirty="0" smtClean="0"/>
              <a:t>diem = </a:t>
            </a:r>
            <a:r>
              <a:rPr lang="en-US" dirty="0" err="1" smtClean="0"/>
              <a:t>scanner.nextInt</a:t>
            </a:r>
            <a:r>
              <a:rPr lang="en-US" dirty="0" smtClean="0"/>
              <a:t>();</a:t>
            </a:r>
          </a:p>
          <a:p>
            <a:pPr marL="914400" lvl="2" indent="0">
              <a:buNone/>
            </a:pPr>
            <a:r>
              <a:rPr lang="en-US" dirty="0" smtClean="0"/>
              <a:t>if(diem &gt;= 0 &amp;&amp; diem &lt;=10){</a:t>
            </a:r>
          </a:p>
          <a:p>
            <a:pPr marL="1371600" lvl="3" indent="0">
              <a:buNone/>
            </a:pPr>
            <a:r>
              <a:rPr lang="en-US" dirty="0" smtClean="0"/>
              <a:t>break;</a:t>
            </a:r>
          </a:p>
          <a:p>
            <a:pPr marL="914400" lvl="2" indent="0">
              <a:buNone/>
            </a:pPr>
            <a:r>
              <a:rPr lang="en-US" dirty="0" smtClean="0"/>
              <a:t>}</a:t>
            </a:r>
          </a:p>
          <a:p>
            <a:pPr marL="914400" lvl="2" indent="0">
              <a:buNone/>
            </a:pPr>
            <a:r>
              <a:rPr lang="en-US" dirty="0" err="1" smtClean="0"/>
              <a:t>System.out.println</a:t>
            </a:r>
            <a:r>
              <a:rPr lang="en-US" dirty="0" smtClean="0"/>
              <a:t>(“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0 </a:t>
            </a:r>
            <a:r>
              <a:rPr lang="en-US" dirty="0" err="1" smtClean="0"/>
              <a:t>đến</a:t>
            </a:r>
            <a:r>
              <a:rPr lang="en-US" dirty="0" smtClean="0"/>
              <a:t> 10”);</a:t>
            </a:r>
          </a:p>
          <a:p>
            <a:pPr marL="457200" lvl="1" indent="0">
              <a:buNone/>
            </a:pPr>
            <a:r>
              <a:rPr lang="en-US" dirty="0" smtClean="0"/>
              <a:t>}</a:t>
            </a:r>
          </a:p>
          <a:p>
            <a:r>
              <a:rPr lang="en-US" dirty="0" err="1" smtClean="0"/>
              <a:t>Diễn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lệ</a:t>
            </a:r>
            <a:r>
              <a:rPr lang="en-US" dirty="0" smtClean="0"/>
              <a:t> (</a:t>
            </a:r>
            <a:r>
              <a:rPr lang="en-US" dirty="0" err="1" smtClean="0"/>
              <a:t>từ</a:t>
            </a:r>
            <a:r>
              <a:rPr lang="en-US" dirty="0" smtClean="0"/>
              <a:t> 0 </a:t>
            </a:r>
            <a:r>
              <a:rPr lang="en-US" dirty="0" err="1" smtClean="0"/>
              <a:t>đến</a:t>
            </a:r>
            <a:r>
              <a:rPr lang="en-US" dirty="0" smtClean="0"/>
              <a:t> 10)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7492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3 </a:t>
            </a:r>
            <a:r>
              <a:rPr lang="en-US" dirty="0" err="1" smtClean="0"/>
              <a:t>buổi</a:t>
            </a:r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Lab 3 – </a:t>
            </a:r>
            <a:r>
              <a:rPr lang="en-US" dirty="0" err="1" smtClean="0"/>
              <a:t>bài</a:t>
            </a:r>
            <a:r>
              <a:rPr lang="en-US" dirty="0" smtClean="0"/>
              <a:t> 1</a:t>
            </a:r>
          </a:p>
          <a:p>
            <a:r>
              <a:rPr lang="en-US" dirty="0" smtClean="0"/>
              <a:t>Lab 3 – </a:t>
            </a:r>
            <a:r>
              <a:rPr lang="en-US" dirty="0" err="1" smtClean="0"/>
              <a:t>bài</a:t>
            </a:r>
            <a:r>
              <a:rPr lang="en-US" dirty="0" smtClean="0"/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40342029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Java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Bài</a:t>
            </a:r>
            <a:r>
              <a:rPr lang="en-US" dirty="0" smtClean="0"/>
              <a:t> 3: </a:t>
            </a:r>
            <a:r>
              <a:rPr lang="en-US" dirty="0" err="1" smtClean="0"/>
              <a:t>Mảng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</a:t>
            </a:r>
            <a:r>
              <a:rPr lang="en-US" dirty="0" err="1" smtClean="0"/>
              <a:t>lặp</a:t>
            </a:r>
            <a:endParaRPr lang="en-US" dirty="0"/>
          </a:p>
        </p:txBody>
      </p:sp>
      <p:sp>
        <p:nvSpPr>
          <p:cNvPr id="4" name="Subtitle 3"/>
          <p:cNvSpPr txBox="1">
            <a:spLocks/>
          </p:cNvSpPr>
          <p:nvPr/>
        </p:nvSpPr>
        <p:spPr>
          <a:xfrm>
            <a:off x="4114800" y="5181600"/>
            <a:ext cx="5029200" cy="99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200" b="1" kern="1200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+mn-ea"/>
                <a:cs typeface="Segoe UI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Phần</a:t>
            </a:r>
            <a:r>
              <a:rPr lang="en-US" smtClean="0"/>
              <a:t>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696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AutoShape 2" descr="http://studio-creator.com/blog/public/html5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76" name="AutoShape 4" descr="http://studio-creator.com/blog/public/html5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Mảng là gì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228600" y="1143000"/>
            <a:ext cx="8458200" cy="5410200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Mảng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trữ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cùng</a:t>
            </a:r>
            <a:r>
              <a:rPr lang="en-US" dirty="0" smtClean="0"/>
              <a:t>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biết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(index).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đánh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0.</a:t>
            </a:r>
          </a:p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thao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mảng</a:t>
            </a:r>
            <a:endParaRPr lang="en-US" dirty="0" smtClean="0"/>
          </a:p>
          <a:p>
            <a:pPr lvl="1"/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endParaRPr lang="en-US" dirty="0" smtClean="0"/>
          </a:p>
          <a:p>
            <a:pPr lvl="1"/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(</a:t>
            </a:r>
            <a:r>
              <a:rPr lang="en-US" dirty="0" err="1" smtClean="0"/>
              <a:t>đọc</a:t>
            </a:r>
            <a:r>
              <a:rPr lang="en-US" dirty="0" smtClean="0"/>
              <a:t>/</a:t>
            </a:r>
            <a:r>
              <a:rPr lang="en-US" dirty="0" err="1" smtClean="0"/>
              <a:t>ghi</a:t>
            </a:r>
            <a:r>
              <a:rPr lang="en-US" dirty="0" smtClean="0"/>
              <a:t>)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endParaRPr lang="en-US" dirty="0" smtClean="0"/>
          </a:p>
          <a:p>
            <a:pPr lvl="1"/>
            <a:r>
              <a:rPr lang="en-US" dirty="0" err="1" smtClean="0"/>
              <a:t>Lấy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endParaRPr lang="en-US" dirty="0" smtClean="0"/>
          </a:p>
          <a:p>
            <a:pPr lvl="1"/>
            <a:r>
              <a:rPr lang="en-US" dirty="0" err="1" smtClean="0"/>
              <a:t>Duyệt</a:t>
            </a:r>
            <a:r>
              <a:rPr lang="en-US" dirty="0" smtClean="0"/>
              <a:t> </a:t>
            </a:r>
            <a:r>
              <a:rPr lang="en-US" dirty="0" err="1" smtClean="0"/>
              <a:t>mảng</a:t>
            </a:r>
            <a:endParaRPr lang="en-US" dirty="0" smtClean="0"/>
          </a:p>
          <a:p>
            <a:pPr lvl="1"/>
            <a:r>
              <a:rPr lang="en-US" dirty="0" err="1" smtClean="0"/>
              <a:t>Sắp</a:t>
            </a:r>
            <a:r>
              <a:rPr lang="en-US" dirty="0" smtClean="0"/>
              <a:t> </a:t>
            </a:r>
            <a:r>
              <a:rPr lang="en-US" dirty="0" err="1" smtClean="0"/>
              <a:t>xếp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 err="1" smtClean="0"/>
              <a:t>mảng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7998" y="2057400"/>
            <a:ext cx="4920343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extBox 1"/>
          <p:cNvSpPr txBox="1"/>
          <p:nvPr/>
        </p:nvSpPr>
        <p:spPr>
          <a:xfrm>
            <a:off x="6555798" y="2115456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Indices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555798" y="2480377"/>
            <a:ext cx="10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Elements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6160285" y="2300122"/>
            <a:ext cx="48985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6160285" y="2665043"/>
            <a:ext cx="48985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5886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Khai báo mảng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khởi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endParaRPr lang="en-US" dirty="0" smtClean="0"/>
          </a:p>
          <a:p>
            <a:pPr lvl="1"/>
            <a:r>
              <a:rPr lang="en-US" dirty="0" err="1" smtClean="0">
                <a:solidFill>
                  <a:srgbClr val="0000FF"/>
                </a:solidFill>
              </a:rPr>
              <a:t>int</a:t>
            </a:r>
            <a:r>
              <a:rPr lang="en-US" dirty="0" smtClean="0">
                <a:solidFill>
                  <a:srgbClr val="0000FF"/>
                </a:solidFill>
              </a:rPr>
              <a:t>[]</a:t>
            </a:r>
            <a:r>
              <a:rPr lang="en-US" dirty="0" smtClean="0"/>
              <a:t> a; </a:t>
            </a:r>
            <a:r>
              <a:rPr lang="en-US" i="1" dirty="0" smtClean="0">
                <a:solidFill>
                  <a:srgbClr val="00B050"/>
                </a:solidFill>
              </a:rPr>
              <a:t>// </a:t>
            </a:r>
            <a:r>
              <a:rPr lang="en-US" i="1" dirty="0" err="1" smtClean="0">
                <a:solidFill>
                  <a:srgbClr val="00B050"/>
                </a:solidFill>
              </a:rPr>
              <a:t>mảng</a:t>
            </a:r>
            <a:r>
              <a:rPr lang="en-US" i="1" dirty="0" smtClean="0">
                <a:solidFill>
                  <a:srgbClr val="00B050"/>
                </a:solidFill>
              </a:rPr>
              <a:t> </a:t>
            </a:r>
            <a:r>
              <a:rPr lang="en-US" i="1" dirty="0" err="1" smtClean="0">
                <a:solidFill>
                  <a:srgbClr val="00B050"/>
                </a:solidFill>
              </a:rPr>
              <a:t>số</a:t>
            </a:r>
            <a:r>
              <a:rPr lang="en-US" i="1" dirty="0" smtClean="0">
                <a:solidFill>
                  <a:srgbClr val="00B050"/>
                </a:solidFill>
              </a:rPr>
              <a:t> </a:t>
            </a:r>
            <a:r>
              <a:rPr lang="en-US" i="1" dirty="0" err="1" smtClean="0">
                <a:solidFill>
                  <a:srgbClr val="00B050"/>
                </a:solidFill>
              </a:rPr>
              <a:t>nguyên</a:t>
            </a:r>
            <a:r>
              <a:rPr lang="en-US" i="1" dirty="0" smtClean="0">
                <a:solidFill>
                  <a:srgbClr val="00B050"/>
                </a:solidFill>
              </a:rPr>
              <a:t> </a:t>
            </a:r>
            <a:r>
              <a:rPr lang="en-US" i="1" dirty="0" err="1" smtClean="0">
                <a:solidFill>
                  <a:srgbClr val="00B050"/>
                </a:solidFill>
              </a:rPr>
              <a:t>chưa</a:t>
            </a:r>
            <a:r>
              <a:rPr lang="en-US" i="1" dirty="0" smtClean="0">
                <a:solidFill>
                  <a:srgbClr val="00B050"/>
                </a:solidFill>
              </a:rPr>
              <a:t> </a:t>
            </a:r>
            <a:r>
              <a:rPr lang="en-US" i="1" dirty="0" err="1" smtClean="0">
                <a:solidFill>
                  <a:srgbClr val="00B050"/>
                </a:solidFill>
              </a:rPr>
              <a:t>biết</a:t>
            </a:r>
            <a:r>
              <a:rPr lang="en-US" i="1" dirty="0" smtClean="0">
                <a:solidFill>
                  <a:srgbClr val="00B050"/>
                </a:solidFill>
              </a:rPr>
              <a:t> </a:t>
            </a:r>
            <a:r>
              <a:rPr lang="en-US" i="1" dirty="0" err="1" smtClean="0">
                <a:solidFill>
                  <a:srgbClr val="00B050"/>
                </a:solidFill>
              </a:rPr>
              <a:t>số</a:t>
            </a:r>
            <a:r>
              <a:rPr lang="en-US" i="1" dirty="0" smtClean="0">
                <a:solidFill>
                  <a:srgbClr val="00B050"/>
                </a:solidFill>
              </a:rPr>
              <a:t> </a:t>
            </a:r>
            <a:r>
              <a:rPr lang="en-US" i="1" dirty="0" err="1" smtClean="0">
                <a:solidFill>
                  <a:srgbClr val="00B050"/>
                </a:solidFill>
              </a:rPr>
              <a:t>phần</a:t>
            </a:r>
            <a:r>
              <a:rPr lang="en-US" i="1" dirty="0" smtClean="0">
                <a:solidFill>
                  <a:srgbClr val="00B050"/>
                </a:solidFill>
              </a:rPr>
              <a:t> </a:t>
            </a:r>
            <a:r>
              <a:rPr lang="en-US" i="1" dirty="0" err="1" smtClean="0">
                <a:solidFill>
                  <a:srgbClr val="00B050"/>
                </a:solidFill>
              </a:rPr>
              <a:t>tử</a:t>
            </a:r>
            <a:endParaRPr lang="en-US" i="1" dirty="0" smtClean="0">
              <a:solidFill>
                <a:srgbClr val="00B050"/>
              </a:solidFill>
            </a:endParaRPr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00FF"/>
                </a:solidFill>
              </a:rPr>
              <a:t>b[]</a:t>
            </a:r>
            <a:r>
              <a:rPr lang="en-US" dirty="0" smtClean="0"/>
              <a:t>;</a:t>
            </a:r>
            <a:r>
              <a:rPr lang="en-US" i="1" dirty="0" smtClean="0">
                <a:solidFill>
                  <a:srgbClr val="00B050"/>
                </a:solidFill>
              </a:rPr>
              <a:t>// </a:t>
            </a:r>
            <a:r>
              <a:rPr lang="en-US" i="1" dirty="0" err="1" smtClean="0">
                <a:solidFill>
                  <a:srgbClr val="00B050"/>
                </a:solidFill>
              </a:rPr>
              <a:t>mảng</a:t>
            </a:r>
            <a:r>
              <a:rPr lang="en-US" i="1" dirty="0" smtClean="0">
                <a:solidFill>
                  <a:srgbClr val="00B050"/>
                </a:solidFill>
              </a:rPr>
              <a:t> </a:t>
            </a:r>
            <a:r>
              <a:rPr lang="en-US" i="1" dirty="0" err="1" smtClean="0">
                <a:solidFill>
                  <a:srgbClr val="00B050"/>
                </a:solidFill>
              </a:rPr>
              <a:t>số</a:t>
            </a:r>
            <a:r>
              <a:rPr lang="en-US" i="1" dirty="0" smtClean="0">
                <a:solidFill>
                  <a:srgbClr val="00B050"/>
                </a:solidFill>
              </a:rPr>
              <a:t> </a:t>
            </a:r>
            <a:r>
              <a:rPr lang="en-US" i="1" dirty="0" err="1" smtClean="0">
                <a:solidFill>
                  <a:srgbClr val="00B050"/>
                </a:solidFill>
              </a:rPr>
              <a:t>nguyên</a:t>
            </a:r>
            <a:r>
              <a:rPr lang="en-US" i="1" dirty="0" smtClean="0">
                <a:solidFill>
                  <a:srgbClr val="00B050"/>
                </a:solidFill>
              </a:rPr>
              <a:t> </a:t>
            </a:r>
            <a:r>
              <a:rPr lang="en-US" i="1" dirty="0" err="1" smtClean="0">
                <a:solidFill>
                  <a:srgbClr val="00B050"/>
                </a:solidFill>
              </a:rPr>
              <a:t>chưa</a:t>
            </a:r>
            <a:r>
              <a:rPr lang="en-US" i="1" dirty="0" smtClean="0">
                <a:solidFill>
                  <a:srgbClr val="00B050"/>
                </a:solidFill>
              </a:rPr>
              <a:t> </a:t>
            </a:r>
            <a:r>
              <a:rPr lang="en-US" i="1" dirty="0" err="1" smtClean="0">
                <a:solidFill>
                  <a:srgbClr val="00B050"/>
                </a:solidFill>
              </a:rPr>
              <a:t>biết</a:t>
            </a:r>
            <a:r>
              <a:rPr lang="en-US" i="1" dirty="0" smtClean="0">
                <a:solidFill>
                  <a:srgbClr val="00B050"/>
                </a:solidFill>
              </a:rPr>
              <a:t> </a:t>
            </a:r>
            <a:r>
              <a:rPr lang="en-US" i="1" dirty="0" err="1" smtClean="0">
                <a:solidFill>
                  <a:srgbClr val="00B050"/>
                </a:solidFill>
              </a:rPr>
              <a:t>số</a:t>
            </a:r>
            <a:r>
              <a:rPr lang="en-US" i="1" dirty="0" smtClean="0">
                <a:solidFill>
                  <a:srgbClr val="00B050"/>
                </a:solidFill>
              </a:rPr>
              <a:t> </a:t>
            </a:r>
            <a:r>
              <a:rPr lang="en-US" i="1" dirty="0" err="1" smtClean="0">
                <a:solidFill>
                  <a:srgbClr val="00B050"/>
                </a:solidFill>
              </a:rPr>
              <a:t>phần</a:t>
            </a:r>
            <a:r>
              <a:rPr lang="en-US" i="1" dirty="0" smtClean="0">
                <a:solidFill>
                  <a:srgbClr val="00B050"/>
                </a:solidFill>
              </a:rPr>
              <a:t> </a:t>
            </a:r>
            <a:r>
              <a:rPr lang="en-US" i="1" dirty="0" err="1" smtClean="0">
                <a:solidFill>
                  <a:srgbClr val="00B050"/>
                </a:solidFill>
              </a:rPr>
              <a:t>tử</a:t>
            </a:r>
            <a:endParaRPr lang="en-US" i="1" dirty="0" smtClean="0">
              <a:solidFill>
                <a:srgbClr val="00B050"/>
              </a:solidFill>
            </a:endParaRPr>
          </a:p>
          <a:p>
            <a:pPr lvl="1"/>
            <a:r>
              <a:rPr lang="en-US" dirty="0" smtClean="0"/>
              <a:t>String[] c = </a:t>
            </a:r>
            <a:r>
              <a:rPr lang="en-US" dirty="0" smtClean="0">
                <a:solidFill>
                  <a:srgbClr val="0000FF"/>
                </a:solidFill>
              </a:rPr>
              <a:t>new String[5]</a:t>
            </a:r>
            <a:r>
              <a:rPr lang="en-US" dirty="0" smtClean="0"/>
              <a:t>; </a:t>
            </a:r>
            <a:r>
              <a:rPr lang="en-US" i="1" dirty="0" smtClean="0">
                <a:solidFill>
                  <a:srgbClr val="00B050"/>
                </a:solidFill>
              </a:rPr>
              <a:t>// </a:t>
            </a:r>
            <a:r>
              <a:rPr lang="en-US" i="1" dirty="0" err="1" smtClean="0">
                <a:solidFill>
                  <a:srgbClr val="00B050"/>
                </a:solidFill>
              </a:rPr>
              <a:t>mảng</a:t>
            </a:r>
            <a:r>
              <a:rPr lang="en-US" i="1" dirty="0" smtClean="0">
                <a:solidFill>
                  <a:srgbClr val="00B050"/>
                </a:solidFill>
              </a:rPr>
              <a:t> </a:t>
            </a:r>
            <a:r>
              <a:rPr lang="en-US" i="1" dirty="0" err="1" smtClean="0">
                <a:solidFill>
                  <a:srgbClr val="00B050"/>
                </a:solidFill>
              </a:rPr>
              <a:t>chứa</a:t>
            </a:r>
            <a:r>
              <a:rPr lang="en-US" i="1" dirty="0" smtClean="0">
                <a:solidFill>
                  <a:srgbClr val="00B050"/>
                </a:solidFill>
              </a:rPr>
              <a:t> 5 </a:t>
            </a:r>
            <a:r>
              <a:rPr lang="en-US" i="1" dirty="0" err="1" smtClean="0">
                <a:solidFill>
                  <a:srgbClr val="00B050"/>
                </a:solidFill>
              </a:rPr>
              <a:t>chuỗi</a:t>
            </a:r>
            <a:endParaRPr lang="en-US" i="1" dirty="0" smtClean="0">
              <a:solidFill>
                <a:srgbClr val="00B050"/>
              </a:solidFill>
            </a:endParaRPr>
          </a:p>
          <a:p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khởi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endParaRPr lang="en-US" dirty="0" smtClean="0"/>
          </a:p>
          <a:p>
            <a:pPr lvl="1"/>
            <a:r>
              <a:rPr lang="en-US" dirty="0" smtClean="0"/>
              <a:t>double[] d1 = </a:t>
            </a:r>
            <a:r>
              <a:rPr lang="en-US" dirty="0" smtClean="0">
                <a:solidFill>
                  <a:srgbClr val="0000FF"/>
                </a:solidFill>
              </a:rPr>
              <a:t>new double[]{2, 3, 4, 5, 6}</a:t>
            </a:r>
            <a:r>
              <a:rPr lang="en-US" dirty="0" smtClean="0"/>
              <a:t>; </a:t>
            </a:r>
            <a:r>
              <a:rPr lang="en-US" i="1" dirty="0" smtClean="0">
                <a:solidFill>
                  <a:srgbClr val="00B050"/>
                </a:solidFill>
              </a:rPr>
              <a:t>// </a:t>
            </a:r>
            <a:r>
              <a:rPr lang="en-US" i="1" dirty="0" err="1" smtClean="0">
                <a:solidFill>
                  <a:srgbClr val="00B050"/>
                </a:solidFill>
              </a:rPr>
              <a:t>mảng</a:t>
            </a:r>
            <a:r>
              <a:rPr lang="en-US" i="1" dirty="0" smtClean="0">
                <a:solidFill>
                  <a:srgbClr val="00B050"/>
                </a:solidFill>
              </a:rPr>
              <a:t> </a:t>
            </a:r>
            <a:r>
              <a:rPr lang="en-US" i="1" dirty="0" err="1" smtClean="0">
                <a:solidFill>
                  <a:srgbClr val="00B050"/>
                </a:solidFill>
              </a:rPr>
              <a:t>số</a:t>
            </a:r>
            <a:r>
              <a:rPr lang="en-US" i="1" dirty="0" smtClean="0">
                <a:solidFill>
                  <a:srgbClr val="00B050"/>
                </a:solidFill>
              </a:rPr>
              <a:t> </a:t>
            </a:r>
            <a:r>
              <a:rPr lang="en-US" i="1" dirty="0" err="1" smtClean="0">
                <a:solidFill>
                  <a:srgbClr val="00B050"/>
                </a:solidFill>
              </a:rPr>
              <a:t>thực</a:t>
            </a:r>
            <a:r>
              <a:rPr lang="en-US" i="1" dirty="0" smtClean="0">
                <a:solidFill>
                  <a:srgbClr val="00B050"/>
                </a:solidFill>
              </a:rPr>
              <a:t>, 5 </a:t>
            </a:r>
            <a:r>
              <a:rPr lang="en-US" i="1" dirty="0" err="1" smtClean="0">
                <a:solidFill>
                  <a:srgbClr val="00B050"/>
                </a:solidFill>
              </a:rPr>
              <a:t>phần</a:t>
            </a:r>
            <a:r>
              <a:rPr lang="en-US" i="1" dirty="0" smtClean="0">
                <a:solidFill>
                  <a:srgbClr val="00B050"/>
                </a:solidFill>
              </a:rPr>
              <a:t> </a:t>
            </a:r>
            <a:r>
              <a:rPr lang="en-US" i="1" dirty="0" err="1" smtClean="0">
                <a:solidFill>
                  <a:srgbClr val="00B050"/>
                </a:solidFill>
              </a:rPr>
              <a:t>tử</a:t>
            </a:r>
            <a:r>
              <a:rPr lang="en-US" i="1" dirty="0" smtClean="0">
                <a:solidFill>
                  <a:srgbClr val="00B050"/>
                </a:solidFill>
              </a:rPr>
              <a:t>, </a:t>
            </a:r>
            <a:r>
              <a:rPr lang="en-US" i="1" dirty="0" err="1" smtClean="0">
                <a:solidFill>
                  <a:srgbClr val="00B050"/>
                </a:solidFill>
              </a:rPr>
              <a:t>đã</a:t>
            </a:r>
            <a:r>
              <a:rPr lang="en-US" i="1" dirty="0" smtClean="0">
                <a:solidFill>
                  <a:srgbClr val="00B050"/>
                </a:solidFill>
              </a:rPr>
              <a:t> </a:t>
            </a:r>
            <a:r>
              <a:rPr lang="en-US" i="1" dirty="0" err="1" smtClean="0">
                <a:solidFill>
                  <a:srgbClr val="00B050"/>
                </a:solidFill>
              </a:rPr>
              <a:t>được</a:t>
            </a:r>
            <a:r>
              <a:rPr lang="en-US" i="1" dirty="0" smtClean="0">
                <a:solidFill>
                  <a:srgbClr val="00B050"/>
                </a:solidFill>
              </a:rPr>
              <a:t> </a:t>
            </a:r>
            <a:r>
              <a:rPr lang="en-US" i="1" dirty="0" err="1" smtClean="0">
                <a:solidFill>
                  <a:srgbClr val="00B050"/>
                </a:solidFill>
              </a:rPr>
              <a:t>khởi</a:t>
            </a:r>
            <a:r>
              <a:rPr lang="en-US" i="1" dirty="0" smtClean="0">
                <a:solidFill>
                  <a:srgbClr val="00B050"/>
                </a:solidFill>
              </a:rPr>
              <a:t> </a:t>
            </a:r>
            <a:r>
              <a:rPr lang="en-US" i="1" dirty="0" err="1" smtClean="0">
                <a:solidFill>
                  <a:srgbClr val="00B050"/>
                </a:solidFill>
              </a:rPr>
              <a:t>tạo</a:t>
            </a:r>
            <a:endParaRPr lang="en-US" i="1" dirty="0" smtClean="0">
              <a:solidFill>
                <a:srgbClr val="00B050"/>
              </a:solidFill>
            </a:endParaRPr>
          </a:p>
          <a:p>
            <a:pPr lvl="1"/>
            <a:r>
              <a:rPr lang="en-US" dirty="0" smtClean="0"/>
              <a:t>double[] d2 = </a:t>
            </a:r>
            <a:r>
              <a:rPr lang="en-US" dirty="0" smtClean="0">
                <a:solidFill>
                  <a:srgbClr val="0000FF"/>
                </a:solidFill>
              </a:rPr>
              <a:t>{2, 3, 4, 5, 6}</a:t>
            </a:r>
            <a:r>
              <a:rPr lang="en-US" dirty="0" smtClean="0"/>
              <a:t>; </a:t>
            </a:r>
            <a:r>
              <a:rPr lang="en-US" i="1" dirty="0" smtClean="0">
                <a:solidFill>
                  <a:srgbClr val="00B050"/>
                </a:solidFill>
              </a:rPr>
              <a:t>// </a:t>
            </a:r>
            <a:r>
              <a:rPr lang="en-US" i="1" dirty="0" err="1" smtClean="0">
                <a:solidFill>
                  <a:srgbClr val="00B050"/>
                </a:solidFill>
              </a:rPr>
              <a:t>mảng</a:t>
            </a:r>
            <a:r>
              <a:rPr lang="en-US" i="1" dirty="0" smtClean="0">
                <a:solidFill>
                  <a:srgbClr val="00B050"/>
                </a:solidFill>
              </a:rPr>
              <a:t> </a:t>
            </a:r>
            <a:r>
              <a:rPr lang="en-US" i="1" dirty="0" err="1" smtClean="0">
                <a:solidFill>
                  <a:srgbClr val="00B050"/>
                </a:solidFill>
              </a:rPr>
              <a:t>số</a:t>
            </a:r>
            <a:r>
              <a:rPr lang="en-US" i="1" dirty="0" smtClean="0">
                <a:solidFill>
                  <a:srgbClr val="00B050"/>
                </a:solidFill>
              </a:rPr>
              <a:t> </a:t>
            </a:r>
            <a:r>
              <a:rPr lang="en-US" i="1" dirty="0" err="1" smtClean="0">
                <a:solidFill>
                  <a:srgbClr val="00B050"/>
                </a:solidFill>
              </a:rPr>
              <a:t>thực</a:t>
            </a:r>
            <a:r>
              <a:rPr lang="en-US" i="1" dirty="0" smtClean="0">
                <a:solidFill>
                  <a:srgbClr val="00B050"/>
                </a:solidFill>
              </a:rPr>
              <a:t>, 5 </a:t>
            </a:r>
            <a:r>
              <a:rPr lang="en-US" i="1" dirty="0" err="1" smtClean="0">
                <a:solidFill>
                  <a:srgbClr val="00B050"/>
                </a:solidFill>
              </a:rPr>
              <a:t>phần</a:t>
            </a:r>
            <a:r>
              <a:rPr lang="en-US" i="1" dirty="0" smtClean="0">
                <a:solidFill>
                  <a:srgbClr val="00B050"/>
                </a:solidFill>
              </a:rPr>
              <a:t> </a:t>
            </a:r>
            <a:r>
              <a:rPr lang="en-US" i="1" dirty="0" err="1" smtClean="0">
                <a:solidFill>
                  <a:srgbClr val="00B050"/>
                </a:solidFill>
              </a:rPr>
              <a:t>tử</a:t>
            </a:r>
            <a:r>
              <a:rPr lang="en-US" i="1" dirty="0" smtClean="0">
                <a:solidFill>
                  <a:srgbClr val="00B050"/>
                </a:solidFill>
              </a:rPr>
              <a:t>, </a:t>
            </a:r>
            <a:r>
              <a:rPr lang="en-US" i="1" dirty="0" err="1" smtClean="0">
                <a:solidFill>
                  <a:srgbClr val="00B050"/>
                </a:solidFill>
              </a:rPr>
              <a:t>đã</a:t>
            </a:r>
            <a:r>
              <a:rPr lang="en-US" i="1" dirty="0" smtClean="0">
                <a:solidFill>
                  <a:srgbClr val="00B050"/>
                </a:solidFill>
              </a:rPr>
              <a:t> </a:t>
            </a:r>
            <a:r>
              <a:rPr lang="en-US" i="1" dirty="0" err="1" smtClean="0">
                <a:solidFill>
                  <a:srgbClr val="00B050"/>
                </a:solidFill>
              </a:rPr>
              <a:t>được</a:t>
            </a:r>
            <a:r>
              <a:rPr lang="en-US" i="1" dirty="0" smtClean="0">
                <a:solidFill>
                  <a:srgbClr val="00B050"/>
                </a:solidFill>
              </a:rPr>
              <a:t> </a:t>
            </a:r>
            <a:r>
              <a:rPr lang="en-US" i="1" dirty="0" err="1" smtClean="0">
                <a:solidFill>
                  <a:srgbClr val="00B050"/>
                </a:solidFill>
              </a:rPr>
              <a:t>khởi</a:t>
            </a:r>
            <a:r>
              <a:rPr lang="en-US" i="1" dirty="0" smtClean="0">
                <a:solidFill>
                  <a:srgbClr val="00B050"/>
                </a:solidFill>
              </a:rPr>
              <a:t> </a:t>
            </a:r>
            <a:r>
              <a:rPr lang="en-US" i="1" dirty="0" err="1" smtClean="0">
                <a:solidFill>
                  <a:srgbClr val="00B050"/>
                </a:solidFill>
              </a:rPr>
              <a:t>tạo</a:t>
            </a:r>
            <a:endParaRPr lang="en-US" i="1" dirty="0" smtClean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8843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Truy xuất các phần tử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(</a:t>
            </a:r>
            <a:r>
              <a:rPr lang="en-US" b="1" dirty="0" smtClean="0">
                <a:solidFill>
                  <a:srgbClr val="FF5A33"/>
                </a:solidFill>
              </a:rPr>
              <a:t>index</a:t>
            </a:r>
            <a:r>
              <a:rPr lang="en-US" dirty="0" smtClean="0"/>
              <a:t>)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biệt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.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mảng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0.</a:t>
            </a:r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 a[] = {4, 3, 5, 7};</a:t>
            </a:r>
          </a:p>
          <a:p>
            <a:pPr lvl="1"/>
            <a:r>
              <a:rPr lang="en-US" dirty="0" smtClean="0"/>
              <a:t>a</a:t>
            </a:r>
            <a:r>
              <a:rPr lang="en-US" b="1" dirty="0" smtClean="0">
                <a:solidFill>
                  <a:srgbClr val="FF0000"/>
                </a:solidFill>
              </a:rPr>
              <a:t>[2]</a:t>
            </a:r>
            <a:r>
              <a:rPr lang="en-US" dirty="0" smtClean="0"/>
              <a:t> = a</a:t>
            </a:r>
            <a:r>
              <a:rPr lang="en-US" b="1" dirty="0" smtClean="0">
                <a:solidFill>
                  <a:srgbClr val="FF5A33"/>
                </a:solidFill>
              </a:rPr>
              <a:t>[1]</a:t>
            </a:r>
            <a:r>
              <a:rPr lang="en-US" dirty="0" smtClean="0"/>
              <a:t> * 4;  </a:t>
            </a:r>
            <a:r>
              <a:rPr lang="en-US" dirty="0" smtClean="0">
                <a:solidFill>
                  <a:srgbClr val="00B050"/>
                </a:solidFill>
              </a:rPr>
              <a:t>// 45*4=180</a:t>
            </a:r>
          </a:p>
          <a:p>
            <a:pPr lvl="1"/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gán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mảng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{4, 3, </a:t>
            </a:r>
            <a:r>
              <a:rPr lang="en-US" dirty="0" smtClean="0">
                <a:solidFill>
                  <a:srgbClr val="FF5A33"/>
                </a:solidFill>
              </a:rPr>
              <a:t>12</a:t>
            </a:r>
            <a:r>
              <a:rPr lang="en-US" dirty="0" smtClean="0"/>
              <a:t>, 7};</a:t>
            </a:r>
          </a:p>
          <a:p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FF5A33"/>
                </a:solidFill>
              </a:rPr>
              <a:t>length</a:t>
            </a:r>
            <a:r>
              <a:rPr lang="en-US" dirty="0" smtClean="0">
                <a:solidFill>
                  <a:srgbClr val="FF5A33"/>
                </a:solidFill>
              </a:rPr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lấy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mảng</a:t>
            </a:r>
            <a:endParaRPr lang="en-US" dirty="0" smtClean="0"/>
          </a:p>
          <a:p>
            <a:pPr lvl="1"/>
            <a:r>
              <a:rPr lang="en-US" dirty="0" err="1" smtClean="0"/>
              <a:t>a.</a:t>
            </a:r>
            <a:r>
              <a:rPr lang="en-US" dirty="0" err="1" smtClean="0">
                <a:solidFill>
                  <a:srgbClr val="FF5A33"/>
                </a:solidFill>
              </a:rPr>
              <a:t>length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09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For each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066800"/>
            <a:ext cx="5486400" cy="1981200"/>
          </a:xfrm>
        </p:spPr>
        <p:txBody>
          <a:bodyPr>
            <a:normAutofit/>
          </a:bodyPr>
          <a:lstStyle/>
          <a:p>
            <a:r>
              <a:rPr lang="en-US" dirty="0" err="1" smtClean="0"/>
              <a:t>Cú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endParaRPr lang="en-US" dirty="0" smtClean="0"/>
          </a:p>
          <a:p>
            <a:pPr marL="457200" lvl="1" indent="0">
              <a:buNone/>
            </a:pPr>
            <a:r>
              <a:rPr lang="en-US" b="1" dirty="0" smtClean="0">
                <a:solidFill>
                  <a:srgbClr val="0000FF"/>
                </a:solidFill>
              </a:rPr>
              <a:t>for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(</a:t>
            </a:r>
            <a:r>
              <a:rPr lang="en-US" b="1" dirty="0" smtClean="0">
                <a:solidFill>
                  <a:srgbClr val="FF0000"/>
                </a:solidFill>
              </a:rPr>
              <a:t>&lt;&lt;</a:t>
            </a:r>
            <a:r>
              <a:rPr lang="en-US" b="1" dirty="0" err="1" smtClean="0">
                <a:solidFill>
                  <a:srgbClr val="FF0000"/>
                </a:solidFill>
              </a:rPr>
              <a:t>kiểu</a:t>
            </a:r>
            <a:r>
              <a:rPr lang="en-US" b="1" dirty="0" smtClean="0">
                <a:solidFill>
                  <a:srgbClr val="FF0000"/>
                </a:solidFill>
              </a:rPr>
              <a:t>&gt;&gt;</a:t>
            </a:r>
            <a:r>
              <a:rPr lang="en-US" dirty="0" smtClean="0"/>
              <a:t> x : </a:t>
            </a:r>
            <a:r>
              <a:rPr lang="en-US" b="1" dirty="0" smtClean="0">
                <a:solidFill>
                  <a:srgbClr val="FF0000"/>
                </a:solidFill>
              </a:rPr>
              <a:t>&lt;&lt;</a:t>
            </a:r>
            <a:r>
              <a:rPr lang="en-US" b="1" dirty="0" err="1" smtClean="0">
                <a:solidFill>
                  <a:srgbClr val="FF0000"/>
                </a:solidFill>
              </a:rPr>
              <a:t>tập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hợp</a:t>
            </a:r>
            <a:r>
              <a:rPr lang="en-US" b="1" dirty="0" smtClean="0">
                <a:solidFill>
                  <a:srgbClr val="FF0000"/>
                </a:solidFill>
              </a:rPr>
              <a:t>&gt;&gt;</a:t>
            </a:r>
            <a:r>
              <a:rPr lang="en-US" dirty="0" smtClean="0"/>
              <a:t>){</a:t>
            </a:r>
          </a:p>
          <a:p>
            <a:pPr marL="914400" lvl="2" indent="0">
              <a:buNone/>
            </a:pPr>
            <a:r>
              <a:rPr lang="en-US" dirty="0" smtClean="0"/>
              <a:t>//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x</a:t>
            </a:r>
          </a:p>
          <a:p>
            <a:pPr marL="457200" lvl="1" indent="0">
              <a:buNone/>
            </a:pPr>
            <a:r>
              <a:rPr lang="en-US" dirty="0" smtClean="0"/>
              <a:t>}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5486400" y="1430464"/>
            <a:ext cx="3200400" cy="4360737"/>
            <a:chOff x="5486400" y="1430464"/>
            <a:chExt cx="3200400" cy="4360737"/>
          </a:xfrm>
        </p:grpSpPr>
        <p:sp>
          <p:nvSpPr>
            <p:cNvPr id="7" name="Oval 6"/>
            <p:cNvSpPr/>
            <p:nvPr/>
          </p:nvSpPr>
          <p:spPr>
            <a:xfrm>
              <a:off x="6400800" y="1430464"/>
              <a:ext cx="457200" cy="39833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8229600" y="2438402"/>
              <a:ext cx="457200" cy="398336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lowchart: Decision 8"/>
            <p:cNvSpPr/>
            <p:nvPr/>
          </p:nvSpPr>
          <p:spPr>
            <a:xfrm>
              <a:off x="5486400" y="2152682"/>
              <a:ext cx="2286000" cy="971520"/>
            </a:xfrm>
            <a:prstGeom prst="flowChartDecision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Hết</a:t>
              </a:r>
              <a:r>
                <a:rPr lang="en-US" dirty="0" smtClean="0"/>
                <a:t> </a:t>
              </a:r>
              <a:r>
                <a:rPr lang="en-US" dirty="0" err="1" smtClean="0"/>
                <a:t>phần</a:t>
              </a:r>
              <a:r>
                <a:rPr lang="en-US" dirty="0" smtClean="0"/>
                <a:t> </a:t>
              </a:r>
              <a:r>
                <a:rPr lang="en-US" dirty="0" err="1" smtClean="0"/>
                <a:t>tử</a:t>
              </a:r>
              <a:r>
                <a:rPr lang="en-US" dirty="0" smtClean="0"/>
                <a:t> ?</a:t>
              </a:r>
              <a:endParaRPr lang="en-US" dirty="0"/>
            </a:p>
          </p:txBody>
        </p:sp>
        <p:cxnSp>
          <p:nvCxnSpPr>
            <p:cNvPr id="10" name="Straight Arrow Connector 9"/>
            <p:cNvCxnSpPr>
              <a:stCxn id="7" idx="4"/>
              <a:endCxn id="9" idx="0"/>
            </p:cNvCxnSpPr>
            <p:nvPr/>
          </p:nvCxnSpPr>
          <p:spPr>
            <a:xfrm>
              <a:off x="6629400" y="1828800"/>
              <a:ext cx="0" cy="32388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6583795" y="3048000"/>
              <a:ext cx="619400" cy="4448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false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696200" y="2336259"/>
              <a:ext cx="579005" cy="4448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true</a:t>
              </a:r>
              <a:endParaRPr lang="en-US" dirty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5638800" y="3558798"/>
              <a:ext cx="1981200" cy="898903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Lấy</a:t>
              </a:r>
              <a:r>
                <a:rPr lang="en-US" dirty="0" smtClean="0"/>
                <a:t> </a:t>
              </a:r>
              <a:r>
                <a:rPr lang="en-US" dirty="0" err="1" smtClean="0"/>
                <a:t>phần</a:t>
              </a:r>
              <a:r>
                <a:rPr lang="en-US" dirty="0" smtClean="0"/>
                <a:t> </a:t>
              </a:r>
              <a:r>
                <a:rPr lang="en-US" dirty="0" err="1" smtClean="0"/>
                <a:t>tử</a:t>
              </a:r>
              <a:r>
                <a:rPr lang="en-US" dirty="0" smtClean="0"/>
                <a:t> x </a:t>
              </a:r>
              <a:r>
                <a:rPr lang="en-US" dirty="0" err="1" smtClean="0"/>
                <a:t>từ</a:t>
              </a:r>
              <a:r>
                <a:rPr lang="en-US" dirty="0" smtClean="0"/>
                <a:t> </a:t>
              </a:r>
              <a:r>
                <a:rPr lang="en-US" dirty="0" err="1" smtClean="0"/>
                <a:t>tập</a:t>
              </a:r>
              <a:r>
                <a:rPr lang="en-US" dirty="0" smtClean="0"/>
                <a:t> </a:t>
              </a:r>
              <a:r>
                <a:rPr lang="en-US" dirty="0" err="1" smtClean="0"/>
                <a:t>hợp</a:t>
              </a:r>
              <a:endParaRPr lang="en-US" dirty="0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5638800" y="4892298"/>
              <a:ext cx="1981200" cy="898903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Xử</a:t>
              </a:r>
              <a:r>
                <a:rPr lang="en-US" dirty="0" smtClean="0"/>
                <a:t> </a:t>
              </a:r>
              <a:r>
                <a:rPr lang="en-US" dirty="0" err="1" smtClean="0"/>
                <a:t>lý</a:t>
              </a:r>
              <a:r>
                <a:rPr lang="en-US" dirty="0" smtClean="0"/>
                <a:t> </a:t>
              </a:r>
              <a:r>
                <a:rPr lang="en-US" dirty="0" err="1" smtClean="0"/>
                <a:t>phần</a:t>
              </a:r>
              <a:r>
                <a:rPr lang="en-US" dirty="0" smtClean="0"/>
                <a:t> </a:t>
              </a:r>
              <a:r>
                <a:rPr lang="en-US" dirty="0" err="1" smtClean="0"/>
                <a:t>tử</a:t>
              </a:r>
              <a:r>
                <a:rPr lang="en-US" dirty="0" smtClean="0"/>
                <a:t> x</a:t>
              </a:r>
              <a:endParaRPr lang="en-US" dirty="0"/>
            </a:p>
          </p:txBody>
        </p:sp>
        <p:cxnSp>
          <p:nvCxnSpPr>
            <p:cNvPr id="15" name="Straight Arrow Connector 14"/>
            <p:cNvCxnSpPr>
              <a:stCxn id="13" idx="2"/>
              <a:endCxn id="14" idx="0"/>
            </p:cNvCxnSpPr>
            <p:nvPr/>
          </p:nvCxnSpPr>
          <p:spPr>
            <a:xfrm>
              <a:off x="6629400" y="4457701"/>
              <a:ext cx="0" cy="43459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Elbow Connector 8"/>
            <p:cNvCxnSpPr>
              <a:stCxn id="14" idx="2"/>
              <a:endCxn id="9" idx="1"/>
            </p:cNvCxnSpPr>
            <p:nvPr/>
          </p:nvCxnSpPr>
          <p:spPr>
            <a:xfrm rot="5400000" flipH="1">
              <a:off x="4481520" y="3643322"/>
              <a:ext cx="3152759" cy="1143000"/>
            </a:xfrm>
            <a:prstGeom prst="bentConnector4">
              <a:avLst>
                <a:gd name="adj1" fmla="val -7251"/>
                <a:gd name="adj2" fmla="val 12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9" idx="3"/>
              <a:endCxn id="8" idx="2"/>
            </p:cNvCxnSpPr>
            <p:nvPr/>
          </p:nvCxnSpPr>
          <p:spPr>
            <a:xfrm flipV="1">
              <a:off x="7772400" y="2637570"/>
              <a:ext cx="457200" cy="87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9" idx="2"/>
              <a:endCxn id="13" idx="0"/>
            </p:cNvCxnSpPr>
            <p:nvPr/>
          </p:nvCxnSpPr>
          <p:spPr>
            <a:xfrm>
              <a:off x="6629400" y="3124202"/>
              <a:ext cx="0" cy="43459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Content Placeholder 4"/>
          <p:cNvSpPr txBox="1">
            <a:spLocks/>
          </p:cNvSpPr>
          <p:nvPr/>
        </p:nvSpPr>
        <p:spPr>
          <a:xfrm>
            <a:off x="457200" y="3060192"/>
            <a:ext cx="4724400" cy="19812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FF5A33"/>
              </a:buClr>
              <a:buFont typeface="Wingdings" pitchFamily="2" charset="2"/>
              <a:buChar char="q"/>
              <a:defRPr sz="2800" kern="1200">
                <a:solidFill>
                  <a:schemeClr val="tx1"/>
                </a:solidFill>
                <a:latin typeface="Segoe UI" pitchFamily="34" charset="0"/>
                <a:ea typeface="+mn-ea"/>
                <a:cs typeface="Segoe UI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FF5A33"/>
              </a:buClr>
              <a:buFont typeface="Wingdings" pitchFamily="2" charset="2"/>
              <a:buChar char="v"/>
              <a:defRPr sz="2400" kern="1200">
                <a:solidFill>
                  <a:schemeClr val="tx1"/>
                </a:solidFill>
                <a:latin typeface="Segoe UI" pitchFamily="34" charset="0"/>
                <a:ea typeface="+mn-ea"/>
                <a:cs typeface="Segoe UI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FF5A33"/>
              </a:buClr>
              <a:buFont typeface="Wingdings" pitchFamily="2" charset="2"/>
              <a:buChar char="Ø"/>
              <a:defRPr sz="2000" kern="1200">
                <a:solidFill>
                  <a:schemeClr val="tx1"/>
                </a:solidFill>
                <a:latin typeface="Segoe UI" pitchFamily="34" charset="0"/>
                <a:ea typeface="+mn-ea"/>
                <a:cs typeface="Segoe UI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FF5A33"/>
              </a:buClr>
              <a:buFont typeface="Wingdings" pitchFamily="2" charset="2"/>
              <a:buChar char="ü"/>
              <a:defRPr sz="1800" kern="1200">
                <a:solidFill>
                  <a:schemeClr val="tx1"/>
                </a:solidFill>
                <a:latin typeface="Segoe UI" pitchFamily="34" charset="0"/>
                <a:ea typeface="+mn-ea"/>
                <a:cs typeface="Segoe UI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FF5A33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Segoe UI" pitchFamily="34" charset="0"/>
                <a:ea typeface="+mn-ea"/>
                <a:cs typeface="Segoe UI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Diễn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: </a:t>
            </a:r>
          </a:p>
          <a:p>
            <a:pPr lvl="1"/>
            <a:r>
              <a:rPr lang="en-US" dirty="0" smtClean="0"/>
              <a:t>For each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duyệt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. </a:t>
            </a:r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lần</a:t>
            </a:r>
            <a:r>
              <a:rPr lang="en-US" dirty="0" smtClean="0"/>
              <a:t> </a:t>
            </a:r>
            <a:r>
              <a:rPr lang="en-US" dirty="0" err="1" smtClean="0"/>
              <a:t>lấy</a:t>
            </a:r>
            <a:r>
              <a:rPr lang="en-US" dirty="0" smtClean="0"/>
              <a:t> 1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024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thúc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năng</a:t>
            </a:r>
            <a:endParaRPr lang="en-US" dirty="0"/>
          </a:p>
          <a:p>
            <a:pPr lvl="1"/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</a:t>
            </a:r>
            <a:r>
              <a:rPr lang="en-US" dirty="0" err="1" smtClean="0"/>
              <a:t>lặp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</a:t>
            </a:r>
            <a:r>
              <a:rPr lang="en-US" dirty="0" err="1" smtClean="0"/>
              <a:t>lặp</a:t>
            </a:r>
            <a:endParaRPr lang="en-US" dirty="0"/>
          </a:p>
          <a:p>
            <a:pPr lvl="2"/>
            <a:r>
              <a:rPr lang="en-US" dirty="0"/>
              <a:t>While</a:t>
            </a:r>
          </a:p>
          <a:p>
            <a:pPr lvl="2"/>
            <a:r>
              <a:rPr lang="en-US" dirty="0"/>
              <a:t>Do…while</a:t>
            </a:r>
          </a:p>
          <a:p>
            <a:pPr lvl="2"/>
            <a:r>
              <a:rPr lang="en-US" dirty="0"/>
              <a:t>For</a:t>
            </a:r>
          </a:p>
          <a:p>
            <a:pPr lvl="1"/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áp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</a:t>
            </a:r>
            <a:r>
              <a:rPr lang="en-US" dirty="0" err="1" smtClean="0"/>
              <a:t>ngắt</a:t>
            </a:r>
            <a:r>
              <a:rPr lang="en-US" dirty="0" smtClean="0"/>
              <a:t> </a:t>
            </a:r>
            <a:r>
              <a:rPr lang="en-US" dirty="0" err="1" smtClean="0"/>
              <a:t>vòng</a:t>
            </a:r>
            <a:r>
              <a:rPr lang="en-US" dirty="0" smtClean="0"/>
              <a:t> </a:t>
            </a:r>
            <a:r>
              <a:rPr lang="en-US" dirty="0" err="1" smtClean="0"/>
              <a:t>lặp</a:t>
            </a:r>
            <a:endParaRPr lang="en-US" dirty="0" smtClean="0"/>
          </a:p>
          <a:p>
            <a:pPr lvl="2"/>
            <a:r>
              <a:rPr lang="en-US" dirty="0" smtClean="0"/>
              <a:t>Break</a:t>
            </a:r>
          </a:p>
          <a:p>
            <a:pPr lvl="2"/>
            <a:r>
              <a:rPr lang="en-US" dirty="0" err="1" smtClean="0"/>
              <a:t>Countinue</a:t>
            </a:r>
            <a:endParaRPr lang="en-US" dirty="0" smtClean="0"/>
          </a:p>
          <a:p>
            <a:pPr lvl="1"/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mảng</a:t>
            </a:r>
            <a:endParaRPr lang="en-US" dirty="0"/>
          </a:p>
        </p:txBody>
      </p:sp>
      <p:pic>
        <p:nvPicPr>
          <p:cNvPr id="6" name="Picture 2" descr="http://forum.cuasotinhoc.vn/portaluploads/attachments/2011-12/131211100821-laptop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71011" y1="9235" x2="71720" y2="48881"/>
                        <a14:foregroundMark x1="75089" y1="13526" x2="78635" y2="51399"/>
                        <a14:foregroundMark x1="80142" y1="19310" x2="87234" y2="43657"/>
                        <a14:foregroundMark x1="86525" y1="33396" x2="86525" y2="33396"/>
                        <a14:foregroundMark x1="84663" y1="29104" x2="92021" y2="43377"/>
                        <a14:foregroundMark x1="68883" y1="39832" x2="68883" y2="46175"/>
                        <a14:foregroundMark x1="58865" y1="66418" x2="50532" y2="70709"/>
                        <a14:foregroundMark x1="83688" y1="76213" x2="76507" y2="86754"/>
                        <a14:foregroundMark x1="83422" y1="86754" x2="83422" y2="86754"/>
                        <a14:foregroundMark x1="86259" y1="77519" x2="82004" y2="87966"/>
                        <a14:foregroundMark x1="45567" y1="90299" x2="46277" y2="90299"/>
                        <a14:foregroundMark x1="6206" y1="44869" x2="21011" y2="71922"/>
                        <a14:foregroundMark x1="65685" y1="90703" x2="65685" y2="9988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8782" y="3374569"/>
            <a:ext cx="3665218" cy="3483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4881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AutoShape 2" descr="http://studio-creator.com/blog/public/html5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76" name="AutoShape 4" descr="http://studio-creator.com/blog/public/html5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Duyệt mảng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1066800"/>
          </a:xfrm>
        </p:spPr>
        <p:txBody>
          <a:bodyPr/>
          <a:lstStyle/>
          <a:p>
            <a:r>
              <a:rPr lang="en-US" dirty="0" smtClean="0"/>
              <a:t>2 </a:t>
            </a:r>
            <a:r>
              <a:rPr lang="en-US" dirty="0" err="1" smtClean="0"/>
              <a:t>vòng</a:t>
            </a:r>
            <a:r>
              <a:rPr lang="en-US" dirty="0" smtClean="0"/>
              <a:t> </a:t>
            </a:r>
            <a:r>
              <a:rPr lang="en-US" dirty="0" err="1" smtClean="0"/>
              <a:t>lặp</a:t>
            </a:r>
            <a:r>
              <a:rPr lang="en-US" dirty="0" smtClean="0"/>
              <a:t> </a:t>
            </a:r>
            <a:r>
              <a:rPr lang="en-US" dirty="0" err="1" smtClean="0"/>
              <a:t>thường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duyệt</a:t>
            </a:r>
            <a:r>
              <a:rPr lang="en-US" dirty="0" smtClean="0"/>
              <a:t> </a:t>
            </a:r>
            <a:r>
              <a:rPr lang="en-US" dirty="0" err="1" smtClean="0"/>
              <a:t>mảng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for </a:t>
            </a:r>
            <a:r>
              <a:rPr lang="en-US" dirty="0" err="1" smtClean="0"/>
              <a:t>và</a:t>
            </a:r>
            <a:r>
              <a:rPr lang="en-US" dirty="0" smtClean="0"/>
              <a:t> for-each.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2438400"/>
            <a:ext cx="4088683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int</a:t>
            </a:r>
            <a:r>
              <a:rPr lang="en-US" sz="2800" dirty="0" smtClean="0"/>
              <a:t>[] a = {4, 3, 5, 9};</a:t>
            </a:r>
          </a:p>
          <a:p>
            <a:r>
              <a:rPr lang="en-US" sz="2800" dirty="0"/>
              <a:t>f</a:t>
            </a:r>
            <a:r>
              <a:rPr lang="en-US" sz="2800" dirty="0" smtClean="0"/>
              <a:t>or(</a:t>
            </a:r>
            <a:r>
              <a:rPr lang="en-US" sz="2800" dirty="0" err="1" smtClean="0"/>
              <a:t>int</a:t>
            </a:r>
            <a:r>
              <a:rPr lang="en-US" sz="2800" dirty="0" smtClean="0"/>
              <a:t> i=0; i&lt;</a:t>
            </a:r>
            <a:r>
              <a:rPr lang="en-US" sz="2800" b="1" dirty="0" err="1" smtClean="0">
                <a:solidFill>
                  <a:srgbClr val="FF5A33"/>
                </a:solidFill>
              </a:rPr>
              <a:t>a.length</a:t>
            </a:r>
            <a:r>
              <a:rPr lang="en-US" sz="2800" dirty="0" smtClean="0"/>
              <a:t>; i++){</a:t>
            </a:r>
          </a:p>
          <a:p>
            <a:r>
              <a:rPr lang="en-US" sz="2800" dirty="0" smtClean="0"/>
              <a:t>     </a:t>
            </a:r>
            <a:r>
              <a:rPr lang="en-US" sz="2800" dirty="0" err="1" smtClean="0"/>
              <a:t>System.out.println</a:t>
            </a:r>
            <a:r>
              <a:rPr lang="en-US" sz="2800" dirty="0" smtClean="0"/>
              <a:t>(</a:t>
            </a:r>
            <a:r>
              <a:rPr lang="en-US" sz="2800" b="1" dirty="0" smtClean="0">
                <a:solidFill>
                  <a:srgbClr val="FF5A33"/>
                </a:solidFill>
              </a:rPr>
              <a:t>a[i]</a:t>
            </a:r>
            <a:r>
              <a:rPr lang="en-US" sz="2800" dirty="0" smtClean="0"/>
              <a:t>);</a:t>
            </a:r>
          </a:p>
          <a:p>
            <a:r>
              <a:rPr lang="en-US" sz="2800" dirty="0" smtClean="0"/>
              <a:t>}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4800600" y="4492026"/>
            <a:ext cx="3754874" cy="18158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int</a:t>
            </a:r>
            <a:r>
              <a:rPr lang="en-US" sz="2800" dirty="0" smtClean="0"/>
              <a:t>[] a = {4, 3, 5, 9};</a:t>
            </a:r>
          </a:p>
          <a:p>
            <a:r>
              <a:rPr lang="en-US" sz="2800" b="1" dirty="0">
                <a:solidFill>
                  <a:srgbClr val="0000FF"/>
                </a:solidFill>
              </a:rPr>
              <a:t>f</a:t>
            </a:r>
            <a:r>
              <a:rPr lang="en-US" sz="2800" b="1" dirty="0" smtClean="0">
                <a:solidFill>
                  <a:srgbClr val="0000FF"/>
                </a:solidFill>
              </a:rPr>
              <a:t>or</a:t>
            </a:r>
            <a:r>
              <a:rPr lang="en-US" sz="2800" dirty="0" smtClean="0"/>
              <a:t> (</a:t>
            </a:r>
            <a:r>
              <a:rPr lang="en-US" sz="2800" b="1" dirty="0" err="1" smtClean="0">
                <a:solidFill>
                  <a:srgbClr val="FF0000"/>
                </a:solidFill>
              </a:rPr>
              <a:t>int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smtClean="0"/>
              <a:t>x : </a:t>
            </a:r>
            <a:r>
              <a:rPr lang="en-US" sz="2800" b="1" dirty="0" smtClean="0">
                <a:solidFill>
                  <a:srgbClr val="FF0000"/>
                </a:solidFill>
              </a:rPr>
              <a:t>a</a:t>
            </a:r>
            <a:r>
              <a:rPr lang="en-US" sz="2800" dirty="0" smtClean="0"/>
              <a:t>){</a:t>
            </a:r>
          </a:p>
          <a:p>
            <a:r>
              <a:rPr lang="en-US" sz="2800" dirty="0" smtClean="0"/>
              <a:t>     </a:t>
            </a:r>
            <a:r>
              <a:rPr lang="en-US" sz="2800" dirty="0" err="1" smtClean="0"/>
              <a:t>System.out.println</a:t>
            </a:r>
            <a:r>
              <a:rPr lang="en-US" sz="2800" dirty="0" smtClean="0"/>
              <a:t>(x);</a:t>
            </a:r>
          </a:p>
          <a:p>
            <a:r>
              <a:rPr lang="en-US" sz="2800" dirty="0" smtClean="0"/>
              <a:t>}</a:t>
            </a:r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914400" y="4942076"/>
            <a:ext cx="267528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for-each</a:t>
            </a:r>
            <a:endParaRPr 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304377" y="2884676"/>
            <a:ext cx="18269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for(;;)</a:t>
            </a:r>
            <a:endParaRPr 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cxnSp>
        <p:nvCxnSpPr>
          <p:cNvPr id="9" name="Straight Arrow Connector 8"/>
          <p:cNvCxnSpPr>
            <a:stCxn id="13" idx="1"/>
            <a:endCxn id="5" idx="3"/>
          </p:cNvCxnSpPr>
          <p:nvPr/>
        </p:nvCxnSpPr>
        <p:spPr>
          <a:xfrm flipH="1">
            <a:off x="5003083" y="3346341"/>
            <a:ext cx="130129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3"/>
            <a:endCxn id="11" idx="1"/>
          </p:cNvCxnSpPr>
          <p:nvPr/>
        </p:nvCxnSpPr>
        <p:spPr>
          <a:xfrm flipV="1">
            <a:off x="3589684" y="5399967"/>
            <a:ext cx="1210916" cy="37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654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Duyệt mảng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Ví dụ sau tính tổng các số chẵn của mảng.</a:t>
            </a:r>
          </a:p>
          <a:p>
            <a:pPr lvl="1"/>
            <a:r>
              <a:rPr lang="en-US" smtClean="0"/>
              <a:t>Lấy từng phần tử từ mảng với for-each</a:t>
            </a:r>
          </a:p>
          <a:p>
            <a:pPr lvl="1"/>
            <a:r>
              <a:rPr lang="en-US" smtClean="0"/>
              <a:t>Nếu là số chẵn thì cộng vào tổng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2590800"/>
            <a:ext cx="6019800" cy="356818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5731419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11808" y="4572000"/>
            <a:ext cx="4800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</a:rPr>
              <a:t>Nhập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mảng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số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nguyên</a:t>
            </a:r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 smtClean="0">
                <a:solidFill>
                  <a:schemeClr val="bg1"/>
                </a:solidFill>
              </a:rPr>
              <a:t>+ </a:t>
            </a:r>
            <a:r>
              <a:rPr lang="en-US" sz="2400" dirty="0" err="1" smtClean="0">
                <a:solidFill>
                  <a:schemeClr val="bg1"/>
                </a:solidFill>
              </a:rPr>
              <a:t>Tính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và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xuất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trung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bình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cộng</a:t>
            </a:r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 smtClean="0">
                <a:solidFill>
                  <a:schemeClr val="bg1"/>
                </a:solidFill>
              </a:rPr>
              <a:t>+ </a:t>
            </a:r>
            <a:r>
              <a:rPr lang="en-US" sz="2400" dirty="0" err="1" smtClean="0">
                <a:solidFill>
                  <a:schemeClr val="bg1"/>
                </a:solidFill>
              </a:rPr>
              <a:t>Xuất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lập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phương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các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phần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tử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68241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Document 2"/>
          <p:cNvSpPr/>
          <p:nvPr/>
        </p:nvSpPr>
        <p:spPr>
          <a:xfrm>
            <a:off x="457200" y="1066800"/>
            <a:ext cx="8229600" cy="4768596"/>
          </a:xfrm>
          <a:prstGeom prst="flowChart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Thao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mảng</a:t>
            </a:r>
            <a:r>
              <a:rPr lang="en-US" dirty="0" smtClean="0"/>
              <a:t> </a:t>
            </a:r>
            <a:r>
              <a:rPr lang="en-US" dirty="0" err="1" smtClean="0"/>
              <a:t>nâng</a:t>
            </a:r>
            <a:r>
              <a:rPr lang="en-US" dirty="0" smtClean="0"/>
              <a:t> </a:t>
            </a:r>
            <a:r>
              <a:rPr lang="en-US" dirty="0" err="1" smtClean="0"/>
              <a:t>cao</a:t>
            </a:r>
            <a:endParaRPr lang="en-US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219200"/>
            <a:ext cx="6934200" cy="330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19600" y="5334000"/>
            <a:ext cx="4267200" cy="1114425"/>
          </a:xfrm>
          <a:prstGeom prst="rect">
            <a:avLst/>
          </a:prstGeom>
          <a:noFill/>
          <a:ln w="9525">
            <a:solidFill>
              <a:schemeClr val="accent6">
                <a:lumMod val="75000"/>
              </a:schemeClr>
            </a:solidFill>
            <a:miter lim="800000"/>
            <a:headEnd/>
            <a:tailEnd/>
          </a:ln>
          <a:effectLst/>
        </p:spPr>
      </p:pic>
      <p:sp>
        <p:nvSpPr>
          <p:cNvPr id="8" name="Bent-Up Arrow 7"/>
          <p:cNvSpPr/>
          <p:nvPr/>
        </p:nvSpPr>
        <p:spPr>
          <a:xfrm rot="5400000">
            <a:off x="3750564" y="5622036"/>
            <a:ext cx="545592" cy="731520"/>
          </a:xfrm>
          <a:prstGeom prst="bentUp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2060448"/>
            <a:ext cx="2952750" cy="2571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2844927"/>
            <a:ext cx="2943225" cy="2571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3657600"/>
            <a:ext cx="2133600" cy="2571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4466463"/>
            <a:ext cx="2933700" cy="2571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487826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Thao tác mảng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066800"/>
            <a:ext cx="83058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882383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00200" y="4876800"/>
            <a:ext cx="396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chemeClr val="bg1"/>
                </a:solidFill>
              </a:rPr>
              <a:t>Nhập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mảng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5 </a:t>
            </a:r>
            <a:r>
              <a:rPr lang="en-US" sz="2400" dirty="0" smtClean="0">
                <a:solidFill>
                  <a:schemeClr val="bg1"/>
                </a:solidFill>
              </a:rPr>
              <a:t>SV </a:t>
            </a:r>
            <a:r>
              <a:rPr lang="en-US" sz="2400" dirty="0" err="1" smtClean="0">
                <a:solidFill>
                  <a:schemeClr val="bg1"/>
                </a:solidFill>
              </a:rPr>
              <a:t>và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xuất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tăng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</a:p>
          <a:p>
            <a:r>
              <a:rPr lang="en-US" sz="2400" dirty="0" err="1" smtClean="0">
                <a:solidFill>
                  <a:schemeClr val="bg1"/>
                </a:solidFill>
              </a:rPr>
              <a:t>dần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theo</a:t>
            </a:r>
            <a:r>
              <a:rPr lang="en-US" sz="2400" dirty="0" smtClean="0">
                <a:solidFill>
                  <a:schemeClr val="bg1"/>
                </a:solidFill>
              </a:rPr>
              <a:t> alphabet</a:t>
            </a:r>
            <a:endParaRPr 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8469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Document 1"/>
          <p:cNvSpPr/>
          <p:nvPr/>
        </p:nvSpPr>
        <p:spPr>
          <a:xfrm>
            <a:off x="685800" y="3200400"/>
            <a:ext cx="5105400" cy="3429000"/>
          </a:xfrm>
          <a:prstGeom prst="flowChart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sắp</a:t>
            </a:r>
            <a:r>
              <a:rPr lang="en-US" dirty="0" smtClean="0"/>
              <a:t> </a:t>
            </a:r>
            <a:r>
              <a:rPr lang="en-US" dirty="0" err="1" smtClean="0"/>
              <a:t>xếp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2438400"/>
          </a:xfrm>
        </p:spPr>
        <p:txBody>
          <a:bodyPr>
            <a:normAutofit/>
          </a:bodyPr>
          <a:lstStyle/>
          <a:p>
            <a:r>
              <a:rPr lang="en-US" dirty="0" err="1" smtClean="0"/>
              <a:t>Arrays.sort</a:t>
            </a:r>
            <a:r>
              <a:rPr lang="en-US" dirty="0" smtClean="0"/>
              <a:t>(</a:t>
            </a:r>
            <a:r>
              <a:rPr lang="en-US" dirty="0" err="1" smtClean="0"/>
              <a:t>mảng</a:t>
            </a:r>
            <a:r>
              <a:rPr lang="en-US" dirty="0" smtClean="0"/>
              <a:t>)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endParaRPr lang="en-US" dirty="0" smtClean="0"/>
          </a:p>
          <a:p>
            <a:pPr lvl="1"/>
            <a:r>
              <a:rPr lang="en-US" dirty="0" err="1" smtClean="0"/>
              <a:t>Sắp</a:t>
            </a:r>
            <a:r>
              <a:rPr lang="en-US" dirty="0" smtClean="0"/>
              <a:t> </a:t>
            </a:r>
            <a:r>
              <a:rPr lang="en-US" dirty="0" err="1" smtClean="0"/>
              <a:t>xếp</a:t>
            </a:r>
            <a:r>
              <a:rPr lang="en-US" dirty="0" smtClean="0"/>
              <a:t> </a:t>
            </a:r>
            <a:r>
              <a:rPr lang="en-US" dirty="0" err="1" smtClean="0"/>
              <a:t>giảm</a:t>
            </a:r>
            <a:endParaRPr lang="en-US" dirty="0" smtClean="0"/>
          </a:p>
          <a:p>
            <a:pPr lvl="1"/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so </a:t>
            </a:r>
            <a:r>
              <a:rPr lang="en-US" dirty="0" err="1" smtClean="0"/>
              <a:t>sánh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endParaRPr lang="en-US" dirty="0" smtClean="0"/>
          </a:p>
          <a:p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: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sắp</a:t>
            </a:r>
            <a:r>
              <a:rPr lang="en-US" dirty="0" smtClean="0"/>
              <a:t> </a:t>
            </a:r>
            <a:r>
              <a:rPr lang="en-US" dirty="0" err="1" smtClean="0"/>
              <a:t>xếp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2856" y="3267456"/>
            <a:ext cx="4572000" cy="279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ular Callout 8"/>
          <p:cNvSpPr/>
          <p:nvPr/>
        </p:nvSpPr>
        <p:spPr>
          <a:xfrm>
            <a:off x="4572000" y="4953000"/>
            <a:ext cx="3810000" cy="1371600"/>
          </a:xfrm>
          <a:prstGeom prst="wedgeRectCallout">
            <a:avLst>
              <a:gd name="adj1" fmla="val -77571"/>
              <a:gd name="adj2" fmla="val -93556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Nếu</a:t>
            </a:r>
            <a:r>
              <a:rPr lang="en-US" sz="2400" dirty="0" smtClean="0"/>
              <a:t> </a:t>
            </a:r>
            <a:r>
              <a:rPr lang="en-US" sz="2400" dirty="0" err="1" smtClean="0"/>
              <a:t>thay</a:t>
            </a:r>
            <a:r>
              <a:rPr lang="en-US" sz="2400" dirty="0" smtClean="0"/>
              <a:t> </a:t>
            </a:r>
            <a:r>
              <a:rPr lang="en-US" sz="2400" dirty="0" err="1" smtClean="0"/>
              <a:t>đổi</a:t>
            </a:r>
            <a:r>
              <a:rPr lang="en-US" sz="2400" dirty="0" smtClean="0"/>
              <a:t> </a:t>
            </a:r>
            <a:r>
              <a:rPr lang="en-US" sz="2400" dirty="0" err="1" smtClean="0"/>
              <a:t>toán</a:t>
            </a:r>
            <a:r>
              <a:rPr lang="en-US" sz="2400" dirty="0" smtClean="0"/>
              <a:t> </a:t>
            </a:r>
            <a:r>
              <a:rPr lang="en-US" sz="2400" dirty="0" err="1" smtClean="0"/>
              <a:t>tử</a:t>
            </a:r>
            <a:r>
              <a:rPr lang="en-US" sz="2400" dirty="0" smtClean="0"/>
              <a:t> so </a:t>
            </a:r>
            <a:r>
              <a:rPr lang="en-US" sz="2400" dirty="0" err="1" smtClean="0"/>
              <a:t>sánh</a:t>
            </a:r>
            <a:r>
              <a:rPr lang="en-US" sz="2400" dirty="0" smtClean="0"/>
              <a:t> </a:t>
            </a:r>
            <a:r>
              <a:rPr lang="en-US" sz="2400" dirty="0" err="1" smtClean="0"/>
              <a:t>thành</a:t>
            </a:r>
            <a:r>
              <a:rPr lang="en-US" sz="2400" dirty="0" smtClean="0"/>
              <a:t> &lt; </a:t>
            </a:r>
            <a:r>
              <a:rPr lang="en-US" sz="2400" dirty="0" err="1" smtClean="0"/>
              <a:t>thì</a:t>
            </a:r>
            <a:r>
              <a:rPr lang="en-US" sz="2400" dirty="0" smtClean="0"/>
              <a:t> </a:t>
            </a:r>
            <a:r>
              <a:rPr lang="en-US" sz="2400" dirty="0" err="1" smtClean="0"/>
              <a:t>thuật</a:t>
            </a:r>
            <a:r>
              <a:rPr lang="en-US" sz="2400" dirty="0" smtClean="0"/>
              <a:t> </a:t>
            </a:r>
            <a:r>
              <a:rPr lang="en-US" sz="2400" dirty="0" err="1" smtClean="0"/>
              <a:t>toán</a:t>
            </a:r>
            <a:r>
              <a:rPr lang="en-US" sz="2400" dirty="0" smtClean="0"/>
              <a:t> </a:t>
            </a:r>
            <a:r>
              <a:rPr lang="en-US" sz="2400" dirty="0" err="1" smtClean="0"/>
              <a:t>trở</a:t>
            </a:r>
            <a:r>
              <a:rPr lang="en-US" sz="2400" dirty="0" smtClean="0"/>
              <a:t> </a:t>
            </a:r>
            <a:r>
              <a:rPr lang="en-US" sz="2400" dirty="0" err="1" smtClean="0"/>
              <a:t>thành</a:t>
            </a:r>
            <a:r>
              <a:rPr lang="en-US" sz="2400" dirty="0" smtClean="0"/>
              <a:t> </a:t>
            </a:r>
            <a:r>
              <a:rPr lang="en-US" sz="2400" dirty="0" err="1" smtClean="0"/>
              <a:t>sắp</a:t>
            </a:r>
            <a:r>
              <a:rPr lang="en-US" sz="2400" dirty="0" smtClean="0"/>
              <a:t> </a:t>
            </a:r>
            <a:r>
              <a:rPr lang="en-US" sz="2400" dirty="0" err="1" smtClean="0"/>
              <a:t>xếp</a:t>
            </a:r>
            <a:r>
              <a:rPr lang="en-US" sz="2400" dirty="0" smtClean="0"/>
              <a:t> </a:t>
            </a:r>
            <a:r>
              <a:rPr lang="en-US" sz="2400" dirty="0" err="1" smtClean="0"/>
              <a:t>tăng</a:t>
            </a:r>
            <a:r>
              <a:rPr lang="en-US" sz="2400" dirty="0" smtClean="0"/>
              <a:t> </a:t>
            </a:r>
            <a:r>
              <a:rPr lang="en-US" sz="2400" dirty="0" err="1" smtClean="0"/>
              <a:t>dần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168154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00201" y="5060055"/>
            <a:ext cx="381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solidFill>
                  <a:schemeClr val="bg1"/>
                </a:solidFill>
              </a:rPr>
              <a:t>Nhập</a:t>
            </a:r>
            <a:r>
              <a:rPr lang="en-US" sz="2000" dirty="0" smtClean="0">
                <a:solidFill>
                  <a:schemeClr val="bg1"/>
                </a:solidFill>
              </a:rPr>
              <a:t> 2 </a:t>
            </a:r>
            <a:r>
              <a:rPr lang="en-US" sz="2000" dirty="0" err="1" smtClean="0">
                <a:solidFill>
                  <a:schemeClr val="bg1"/>
                </a:solidFill>
              </a:rPr>
              <a:t>mảng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họ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tên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và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điểm</a:t>
            </a:r>
            <a:r>
              <a:rPr lang="en-US" sz="2000" dirty="0" smtClean="0">
                <a:solidFill>
                  <a:schemeClr val="bg1"/>
                </a:solidFill>
              </a:rPr>
              <a:t>.</a:t>
            </a:r>
          </a:p>
          <a:p>
            <a:r>
              <a:rPr lang="en-US" sz="2000" dirty="0" err="1" smtClean="0">
                <a:solidFill>
                  <a:schemeClr val="bg1"/>
                </a:solidFill>
              </a:rPr>
              <a:t>Xuất</a:t>
            </a:r>
            <a:r>
              <a:rPr lang="en-US" sz="2000" dirty="0" smtClean="0">
                <a:solidFill>
                  <a:schemeClr val="bg1"/>
                </a:solidFill>
              </a:rPr>
              <a:t> 2 </a:t>
            </a:r>
            <a:r>
              <a:rPr lang="en-US" sz="2000" dirty="0" err="1" smtClean="0">
                <a:solidFill>
                  <a:schemeClr val="bg1"/>
                </a:solidFill>
              </a:rPr>
              <a:t>mảng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giảm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theo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điểm</a:t>
            </a:r>
            <a:endParaRPr 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9381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:\Compressed\PSD Collection 2011\WP-201 copy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6519025" y="2438400"/>
            <a:ext cx="2624974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ea typeface="Roboto"/>
              </a:rPr>
              <a:t>Tổng</a:t>
            </a:r>
            <a:r>
              <a:rPr lang="en-US" dirty="0">
                <a:ea typeface="Roboto"/>
              </a:rPr>
              <a:t> </a:t>
            </a:r>
            <a:r>
              <a:rPr lang="en-US" dirty="0" err="1">
                <a:ea typeface="Roboto"/>
              </a:rPr>
              <a:t>kết</a:t>
            </a:r>
            <a:r>
              <a:rPr lang="en-US" dirty="0">
                <a:ea typeface="Roboto"/>
              </a:rPr>
              <a:t> </a:t>
            </a:r>
            <a:r>
              <a:rPr lang="en-US" dirty="0" err="1">
                <a:ea typeface="Roboto"/>
              </a:rPr>
              <a:t>nội</a:t>
            </a:r>
            <a:r>
              <a:rPr lang="en-US" dirty="0">
                <a:ea typeface="Roboto"/>
              </a:rPr>
              <a:t> dung </a:t>
            </a:r>
            <a:r>
              <a:rPr lang="en-US" dirty="0" err="1">
                <a:ea typeface="Roboto"/>
              </a:rPr>
              <a:t>bài</a:t>
            </a:r>
            <a:r>
              <a:rPr lang="en-US" dirty="0">
                <a:ea typeface="Roboto"/>
              </a:rPr>
              <a:t> </a:t>
            </a:r>
            <a:r>
              <a:rPr lang="en-US" dirty="0" err="1" smtClean="0">
                <a:ea typeface="Roboto"/>
              </a:rPr>
              <a:t>học</a:t>
            </a:r>
            <a:endParaRPr lang="en-US" dirty="0"/>
          </a:p>
        </p:txBody>
      </p:sp>
      <p:sp>
        <p:nvSpPr>
          <p:cNvPr id="48130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Loop</a:t>
            </a:r>
            <a:endParaRPr lang="en-US" dirty="0"/>
          </a:p>
          <a:p>
            <a:pPr lvl="1"/>
            <a:r>
              <a:rPr lang="en-US" dirty="0"/>
              <a:t>While</a:t>
            </a:r>
          </a:p>
          <a:p>
            <a:pPr lvl="1"/>
            <a:r>
              <a:rPr lang="en-US" dirty="0"/>
              <a:t>Do…while</a:t>
            </a:r>
          </a:p>
          <a:p>
            <a:pPr lvl="1"/>
            <a:r>
              <a:rPr lang="en-US" dirty="0"/>
              <a:t>For(;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;)</a:t>
            </a:r>
          </a:p>
          <a:p>
            <a:pPr lvl="1"/>
            <a:r>
              <a:rPr lang="en-US" dirty="0"/>
              <a:t>For(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: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)</a:t>
            </a:r>
          </a:p>
          <a:p>
            <a:r>
              <a:rPr lang="en-US" dirty="0" err="1"/>
              <a:t>Ngắt</a:t>
            </a:r>
            <a:endParaRPr lang="en-US" dirty="0"/>
          </a:p>
          <a:p>
            <a:pPr lvl="1"/>
            <a:r>
              <a:rPr lang="en-US" dirty="0"/>
              <a:t>Break</a:t>
            </a:r>
          </a:p>
          <a:p>
            <a:pPr lvl="1"/>
            <a:r>
              <a:rPr lang="en-US" dirty="0" smtClean="0"/>
              <a:t>Continue</a:t>
            </a:r>
          </a:p>
          <a:p>
            <a:r>
              <a:rPr lang="en-US" dirty="0" err="1" smtClean="0"/>
              <a:t>Mảng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296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3 </a:t>
            </a:r>
            <a:r>
              <a:rPr lang="en-US" dirty="0" err="1" smtClean="0"/>
              <a:t>buổi</a:t>
            </a:r>
            <a:r>
              <a:rPr lang="en-US" dirty="0" smtClean="0"/>
              <a:t>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Lab 3 – </a:t>
            </a:r>
            <a:r>
              <a:rPr lang="en-US" dirty="0" err="1" smtClean="0"/>
              <a:t>bài</a:t>
            </a:r>
            <a:r>
              <a:rPr lang="en-US" dirty="0" smtClean="0"/>
              <a:t> 3</a:t>
            </a:r>
          </a:p>
          <a:p>
            <a:r>
              <a:rPr lang="en-US" dirty="0" smtClean="0"/>
              <a:t>Lab 3 – </a:t>
            </a:r>
            <a:r>
              <a:rPr lang="en-US" dirty="0" err="1" smtClean="0"/>
              <a:t>bài</a:t>
            </a:r>
            <a:r>
              <a:rPr lang="en-US" dirty="0" smtClean="0"/>
              <a:t> 4</a:t>
            </a:r>
          </a:p>
          <a:p>
            <a:r>
              <a:rPr lang="en-US" dirty="0" smtClean="0"/>
              <a:t>Lab 3 – </a:t>
            </a:r>
            <a:r>
              <a:rPr lang="en-US" dirty="0" err="1" smtClean="0"/>
              <a:t>bài</a:t>
            </a:r>
            <a:r>
              <a:rPr lang="en-US" dirty="0" smtClean="0"/>
              <a:t> 5 (</a:t>
            </a:r>
            <a:r>
              <a:rPr lang="en-US" dirty="0" err="1" smtClean="0"/>
              <a:t>giảng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202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lệnh</a:t>
            </a:r>
            <a:r>
              <a:rPr lang="en-US" dirty="0" smtClean="0"/>
              <a:t> </a:t>
            </a:r>
            <a:r>
              <a:rPr lang="en-US" dirty="0" err="1" smtClean="0"/>
              <a:t>lặp</a:t>
            </a:r>
            <a:r>
              <a:rPr lang="en-US" dirty="0" smtClean="0"/>
              <a:t> &amp; </a:t>
            </a:r>
            <a:r>
              <a:rPr lang="en-US" dirty="0" err="1" smtClean="0"/>
              <a:t>ngắt</a:t>
            </a: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3581400" y="1505458"/>
            <a:ext cx="2057400" cy="9144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 smtClean="0">
                <a:latin typeface="Segoe UI" pitchFamily="34" charset="0"/>
                <a:cs typeface="Segoe UI" pitchFamily="34" charset="0"/>
              </a:rPr>
              <a:t>Lệnh</a:t>
            </a:r>
            <a:r>
              <a:rPr lang="en-US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dirty="0" err="1" smtClean="0">
                <a:latin typeface="Segoe UI" pitchFamily="34" charset="0"/>
                <a:cs typeface="Segoe UI" pitchFamily="34" charset="0"/>
              </a:rPr>
              <a:t>lặp</a:t>
            </a:r>
            <a:r>
              <a:rPr lang="en-US" dirty="0" smtClean="0">
                <a:latin typeface="Segoe UI" pitchFamily="34" charset="0"/>
                <a:cs typeface="Segoe UI" pitchFamily="34" charset="0"/>
              </a:rPr>
              <a:t>/</a:t>
            </a:r>
            <a:r>
              <a:rPr lang="en-US" dirty="0" err="1" smtClean="0">
                <a:latin typeface="Segoe UI" pitchFamily="34" charset="0"/>
                <a:cs typeface="Segoe UI" pitchFamily="34" charset="0"/>
              </a:rPr>
              <a:t>ngắt</a:t>
            </a:r>
            <a:endParaRPr lang="en-US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96240" y="3657600"/>
            <a:ext cx="1905000" cy="6096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Segoe UI" pitchFamily="34" charset="0"/>
                <a:cs typeface="Segoe UI" pitchFamily="34" charset="0"/>
              </a:rPr>
              <a:t>While</a:t>
            </a:r>
            <a:endParaRPr lang="en-US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499360" y="3657600"/>
            <a:ext cx="1905000" cy="609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 smtClean="0">
                <a:latin typeface="Segoe UI" pitchFamily="34" charset="0"/>
                <a:cs typeface="Segoe UI" pitchFamily="34" charset="0"/>
              </a:rPr>
              <a:t>Do..While</a:t>
            </a:r>
            <a:endParaRPr lang="en-US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602480" y="3657600"/>
            <a:ext cx="1905000" cy="6096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Segoe UI" pitchFamily="34" charset="0"/>
                <a:cs typeface="Segoe UI" pitchFamily="34" charset="0"/>
              </a:rPr>
              <a:t>For</a:t>
            </a:r>
            <a:endParaRPr lang="en-US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705600" y="3657600"/>
            <a:ext cx="1905000" cy="6096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Segoe UI" pitchFamily="34" charset="0"/>
                <a:cs typeface="Segoe UI" pitchFamily="34" charset="0"/>
              </a:rPr>
              <a:t>Break/Continue</a:t>
            </a:r>
            <a:endParaRPr lang="en-US" dirty="0">
              <a:latin typeface="Segoe UI" pitchFamily="34" charset="0"/>
              <a:cs typeface="Segoe UI" pitchFamily="34" charset="0"/>
            </a:endParaRPr>
          </a:p>
        </p:txBody>
      </p:sp>
      <p:cxnSp>
        <p:nvCxnSpPr>
          <p:cNvPr id="14" name="Elbow Connector 13"/>
          <p:cNvCxnSpPr>
            <a:stCxn id="4" idx="2"/>
            <a:endCxn id="5" idx="0"/>
          </p:cNvCxnSpPr>
          <p:nvPr/>
        </p:nvCxnSpPr>
        <p:spPr>
          <a:xfrm rot="5400000">
            <a:off x="2360549" y="1408049"/>
            <a:ext cx="1237742" cy="326136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4" idx="2"/>
            <a:endCxn id="11" idx="0"/>
          </p:cNvCxnSpPr>
          <p:nvPr/>
        </p:nvCxnSpPr>
        <p:spPr>
          <a:xfrm rot="16200000" flipH="1">
            <a:off x="5515229" y="1514729"/>
            <a:ext cx="1237742" cy="30480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4" idx="2"/>
            <a:endCxn id="6" idx="0"/>
          </p:cNvCxnSpPr>
          <p:nvPr/>
        </p:nvCxnSpPr>
        <p:spPr>
          <a:xfrm rot="5400000">
            <a:off x="3412109" y="2459609"/>
            <a:ext cx="1237742" cy="115824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4" idx="2"/>
            <a:endCxn id="7" idx="0"/>
          </p:cNvCxnSpPr>
          <p:nvPr/>
        </p:nvCxnSpPr>
        <p:spPr>
          <a:xfrm rot="16200000" flipH="1">
            <a:off x="4463669" y="2566289"/>
            <a:ext cx="1237742" cy="94488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727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Lệnh lặp while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066800"/>
            <a:ext cx="4267200" cy="5257800"/>
          </a:xfrm>
        </p:spPr>
        <p:txBody>
          <a:bodyPr/>
          <a:lstStyle/>
          <a:p>
            <a:r>
              <a:rPr lang="en-US" dirty="0" err="1" smtClean="0"/>
              <a:t>Cú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endParaRPr lang="en-US" dirty="0" smtClean="0"/>
          </a:p>
          <a:p>
            <a:pPr marL="457200" lvl="1" indent="0">
              <a:buNone/>
            </a:pPr>
            <a:r>
              <a:rPr lang="en-US" b="1" dirty="0" smtClean="0">
                <a:solidFill>
                  <a:srgbClr val="0000FF"/>
                </a:solidFill>
              </a:rPr>
              <a:t>while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(</a:t>
            </a:r>
            <a:r>
              <a:rPr lang="en-US" b="1" dirty="0" smtClean="0">
                <a:solidFill>
                  <a:srgbClr val="FF0000"/>
                </a:solidFill>
              </a:rPr>
              <a:t>&lt;&lt;</a:t>
            </a:r>
            <a:r>
              <a:rPr lang="en-US" b="1" dirty="0" err="1" smtClean="0">
                <a:solidFill>
                  <a:srgbClr val="FF0000"/>
                </a:solidFill>
              </a:rPr>
              <a:t>điều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kiện</a:t>
            </a:r>
            <a:r>
              <a:rPr lang="en-US" b="1" dirty="0" smtClean="0">
                <a:solidFill>
                  <a:srgbClr val="FF0000"/>
                </a:solidFill>
              </a:rPr>
              <a:t>&gt;&gt;</a:t>
            </a:r>
            <a:r>
              <a:rPr lang="en-US" dirty="0" smtClean="0"/>
              <a:t>) {</a:t>
            </a:r>
          </a:p>
          <a:p>
            <a:pPr marL="914400" lvl="2" indent="0">
              <a:buNone/>
            </a:pPr>
            <a:r>
              <a:rPr lang="en-US" dirty="0" smtClean="0"/>
              <a:t>//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}</a:t>
            </a:r>
          </a:p>
          <a:p>
            <a:r>
              <a:rPr lang="en-US" dirty="0" err="1" smtClean="0"/>
              <a:t>Diễn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: </a:t>
            </a:r>
          </a:p>
          <a:p>
            <a:pPr lvl="1"/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true.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019400" y="1306286"/>
            <a:ext cx="3667400" cy="4648200"/>
            <a:chOff x="2590800" y="1600200"/>
            <a:chExt cx="3667400" cy="4648200"/>
          </a:xfrm>
        </p:grpSpPr>
        <p:sp>
          <p:nvSpPr>
            <p:cNvPr id="5" name="Oval 4"/>
            <p:cNvSpPr/>
            <p:nvPr/>
          </p:nvSpPr>
          <p:spPr>
            <a:xfrm>
              <a:off x="3962400" y="1600200"/>
              <a:ext cx="457200" cy="4572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962400" y="5791200"/>
              <a:ext cx="457200" cy="45720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lowchart: Decision 6"/>
            <p:cNvSpPr/>
            <p:nvPr/>
          </p:nvSpPr>
          <p:spPr>
            <a:xfrm>
              <a:off x="2590800" y="2749296"/>
              <a:ext cx="3200400" cy="908304"/>
            </a:xfrm>
            <a:prstGeom prst="flowChartDecision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Điều</a:t>
              </a:r>
              <a:r>
                <a:rPr lang="en-US" dirty="0" smtClean="0"/>
                <a:t> </a:t>
              </a:r>
              <a:r>
                <a:rPr lang="en-US" dirty="0" err="1" smtClean="0"/>
                <a:t>kiện</a:t>
              </a:r>
              <a:endParaRPr lang="en-US" dirty="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2819400" y="4495800"/>
              <a:ext cx="2743200" cy="91440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Công</a:t>
              </a:r>
              <a:r>
                <a:rPr lang="en-US" dirty="0" smtClean="0"/>
                <a:t> </a:t>
              </a:r>
              <a:r>
                <a:rPr lang="en-US" dirty="0" err="1" smtClean="0"/>
                <a:t>việc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7" idx="2"/>
              <a:endCxn id="8" idx="0"/>
            </p:cNvCxnSpPr>
            <p:nvPr/>
          </p:nvCxnSpPr>
          <p:spPr>
            <a:xfrm rot="5400000">
              <a:off x="3771900" y="4076700"/>
              <a:ext cx="8382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Elbow Connector 9"/>
            <p:cNvCxnSpPr>
              <a:stCxn id="8" idx="1"/>
              <a:endCxn id="7" idx="1"/>
            </p:cNvCxnSpPr>
            <p:nvPr/>
          </p:nvCxnSpPr>
          <p:spPr>
            <a:xfrm rot="10800000">
              <a:off x="2590800" y="3203448"/>
              <a:ext cx="228600" cy="1749552"/>
            </a:xfrm>
            <a:prstGeom prst="bentConnector3">
              <a:avLst>
                <a:gd name="adj1" fmla="val 20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Elbow Connector 10"/>
            <p:cNvCxnSpPr>
              <a:stCxn id="7" idx="3"/>
              <a:endCxn id="6" idx="6"/>
            </p:cNvCxnSpPr>
            <p:nvPr/>
          </p:nvCxnSpPr>
          <p:spPr>
            <a:xfrm flipH="1">
              <a:off x="4419600" y="3203448"/>
              <a:ext cx="1371600" cy="2816352"/>
            </a:xfrm>
            <a:prstGeom prst="bentConnector3">
              <a:avLst>
                <a:gd name="adj1" fmla="val -16667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5" idx="4"/>
              <a:endCxn id="7" idx="0"/>
            </p:cNvCxnSpPr>
            <p:nvPr/>
          </p:nvCxnSpPr>
          <p:spPr>
            <a:xfrm rot="5400000">
              <a:off x="3845052" y="2403348"/>
              <a:ext cx="69189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4145395" y="3646714"/>
              <a:ext cx="5790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true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638800" y="2895600"/>
              <a:ext cx="6194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false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61296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Lệnh lặp while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5410200" cy="5257800"/>
          </a:xfrm>
        </p:spPr>
        <p:txBody>
          <a:bodyPr/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i = 1;</a:t>
            </a:r>
          </a:p>
          <a:p>
            <a:pPr marL="457200" lvl="1" indent="0">
              <a:buNone/>
            </a:pPr>
            <a:r>
              <a:rPr lang="en-US" dirty="0" smtClean="0"/>
              <a:t>while (i &lt; 20) {</a:t>
            </a:r>
          </a:p>
          <a:p>
            <a:pPr marL="914400" lvl="2" indent="0">
              <a:buNone/>
            </a:pPr>
            <a:r>
              <a:rPr lang="en-US" dirty="0" err="1" smtClean="0"/>
              <a:t>System.out.println</a:t>
            </a:r>
            <a:r>
              <a:rPr lang="en-US" dirty="0" smtClean="0"/>
              <a:t>(“Hello World !”);</a:t>
            </a:r>
          </a:p>
          <a:p>
            <a:pPr marL="914400" lvl="2" indent="0">
              <a:buNone/>
            </a:pPr>
            <a:r>
              <a:rPr lang="en-US" dirty="0" smtClean="0"/>
              <a:t>i++;</a:t>
            </a:r>
          </a:p>
          <a:p>
            <a:pPr marL="457200" lvl="1" indent="0">
              <a:buNone/>
            </a:pPr>
            <a:r>
              <a:rPr lang="en-US" dirty="0" smtClean="0"/>
              <a:t>}</a:t>
            </a:r>
          </a:p>
          <a:p>
            <a:r>
              <a:rPr lang="en-US" dirty="0" err="1" smtClean="0"/>
              <a:t>Diễn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Đoạn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19 </a:t>
            </a:r>
            <a:r>
              <a:rPr lang="en-US" dirty="0" err="1" smtClean="0"/>
              <a:t>dòng</a:t>
            </a:r>
            <a:r>
              <a:rPr lang="en-US" dirty="0" smtClean="0"/>
              <a:t> Hello World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màn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5" name="Oval 4"/>
          <p:cNvSpPr/>
          <p:nvPr/>
        </p:nvSpPr>
        <p:spPr>
          <a:xfrm>
            <a:off x="6781801" y="1258094"/>
            <a:ext cx="457200" cy="4572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8229601" y="2936018"/>
            <a:ext cx="457200" cy="4572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Decision 6"/>
          <p:cNvSpPr/>
          <p:nvPr/>
        </p:nvSpPr>
        <p:spPr>
          <a:xfrm>
            <a:off x="6324601" y="2858294"/>
            <a:ext cx="1371600" cy="612648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</a:t>
            </a:r>
            <a:r>
              <a:rPr lang="en-US" dirty="0" smtClean="0"/>
              <a:t>&lt;20</a:t>
            </a:r>
            <a:endParaRPr lang="en-US" dirty="0"/>
          </a:p>
        </p:txBody>
      </p:sp>
      <p:sp>
        <p:nvSpPr>
          <p:cNvPr id="9" name="Flowchart: Data 8"/>
          <p:cNvSpPr/>
          <p:nvPr/>
        </p:nvSpPr>
        <p:spPr>
          <a:xfrm>
            <a:off x="5943601" y="4001294"/>
            <a:ext cx="2133600" cy="612648"/>
          </a:xfrm>
          <a:prstGeom prst="flowChartInputOutp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Hello World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6324601" y="4915694"/>
            <a:ext cx="1371600" cy="4572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</a:t>
            </a:r>
            <a:r>
              <a:rPr lang="en-US" dirty="0" smtClean="0"/>
              <a:t>++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5" idx="4"/>
            <a:endCxn id="32" idx="0"/>
          </p:cNvCxnSpPr>
          <p:nvPr/>
        </p:nvCxnSpPr>
        <p:spPr>
          <a:xfrm rot="5400000">
            <a:off x="6819901" y="1905794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2"/>
            <a:endCxn id="9" idx="1"/>
          </p:cNvCxnSpPr>
          <p:nvPr/>
        </p:nvCxnSpPr>
        <p:spPr>
          <a:xfrm rot="5400000">
            <a:off x="6745225" y="3736118"/>
            <a:ext cx="5303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9" idx="4"/>
            <a:endCxn id="10" idx="0"/>
          </p:cNvCxnSpPr>
          <p:nvPr/>
        </p:nvCxnSpPr>
        <p:spPr>
          <a:xfrm>
            <a:off x="7010401" y="4613942"/>
            <a:ext cx="0" cy="301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10" idx="1"/>
            <a:endCxn id="7" idx="1"/>
          </p:cNvCxnSpPr>
          <p:nvPr/>
        </p:nvCxnSpPr>
        <p:spPr>
          <a:xfrm rot="10800000">
            <a:off x="6324601" y="3164618"/>
            <a:ext cx="12700" cy="1979676"/>
          </a:xfrm>
          <a:prstGeom prst="bentConnector3">
            <a:avLst>
              <a:gd name="adj1" fmla="val 5256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7" idx="3"/>
            <a:endCxn id="6" idx="2"/>
          </p:cNvCxnSpPr>
          <p:nvPr/>
        </p:nvCxnSpPr>
        <p:spPr>
          <a:xfrm>
            <a:off x="7696201" y="3164618"/>
            <a:ext cx="533400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5943601" y="2096294"/>
            <a:ext cx="2133600" cy="4572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</a:t>
            </a:r>
            <a:r>
              <a:rPr lang="en-US" dirty="0" smtClean="0"/>
              <a:t>=1</a:t>
            </a:r>
            <a:endParaRPr lang="en-US" dirty="0"/>
          </a:p>
        </p:txBody>
      </p:sp>
      <p:cxnSp>
        <p:nvCxnSpPr>
          <p:cNvPr id="35" name="Straight Arrow Connector 34"/>
          <p:cNvCxnSpPr>
            <a:stCxn id="32" idx="2"/>
            <a:endCxn id="7" idx="0"/>
          </p:cNvCxnSpPr>
          <p:nvPr/>
        </p:nvCxnSpPr>
        <p:spPr>
          <a:xfrm rot="5400000">
            <a:off x="6858001" y="2705894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964796" y="3352800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true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7610201" y="2869962"/>
            <a:ext cx="619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false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236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00200" y="4800600"/>
            <a:ext cx="34669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1. </a:t>
            </a:r>
            <a:r>
              <a:rPr lang="en-US" dirty="0" err="1" smtClean="0">
                <a:solidFill>
                  <a:schemeClr val="bg1"/>
                </a:solidFill>
              </a:rPr>
              <a:t>Xuất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bảng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cửu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chương</a:t>
            </a:r>
            <a:r>
              <a:rPr lang="en-US" dirty="0" smtClean="0">
                <a:solidFill>
                  <a:schemeClr val="bg1"/>
                </a:solidFill>
              </a:rPr>
              <a:t> 7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2. </a:t>
            </a:r>
            <a:r>
              <a:rPr lang="en-US" dirty="0" err="1" smtClean="0">
                <a:solidFill>
                  <a:schemeClr val="bg1"/>
                </a:solidFill>
              </a:rPr>
              <a:t>Tính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trung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bình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cộng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các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r>
              <a:rPr lang="en-US" dirty="0">
                <a:solidFill>
                  <a:schemeClr val="bg1"/>
                </a:solidFill>
              </a:rPr>
              <a:t> chia 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hết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cho</a:t>
            </a:r>
            <a:r>
              <a:rPr lang="en-US" dirty="0">
                <a:solidFill>
                  <a:schemeClr val="bg1"/>
                </a:solidFill>
              </a:rPr>
              <a:t> 3 </a:t>
            </a:r>
            <a:r>
              <a:rPr lang="en-US" dirty="0" err="1">
                <a:solidFill>
                  <a:schemeClr val="bg1"/>
                </a:solidFill>
              </a:rPr>
              <a:t>từ</a:t>
            </a:r>
            <a:r>
              <a:rPr lang="en-US" dirty="0">
                <a:solidFill>
                  <a:schemeClr val="bg1"/>
                </a:solidFill>
              </a:rPr>
              <a:t> 27 </a:t>
            </a:r>
            <a:r>
              <a:rPr lang="en-US" dirty="0" err="1">
                <a:solidFill>
                  <a:schemeClr val="bg1"/>
                </a:solidFill>
              </a:rPr>
              <a:t>đến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250.</a:t>
            </a:r>
            <a:endParaRPr lang="en-US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581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Lệnh lặp do…while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4724400" cy="5257800"/>
          </a:xfrm>
        </p:spPr>
        <p:txBody>
          <a:bodyPr/>
          <a:lstStyle/>
          <a:p>
            <a:r>
              <a:rPr lang="en-US" dirty="0" err="1" smtClean="0"/>
              <a:t>Cú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:</a:t>
            </a:r>
          </a:p>
          <a:p>
            <a:pPr marL="457200" lvl="1" indent="0">
              <a:buNone/>
            </a:pPr>
            <a:r>
              <a:rPr lang="en-US" b="1" dirty="0" smtClean="0">
                <a:solidFill>
                  <a:srgbClr val="0000FF"/>
                </a:solidFill>
              </a:rPr>
              <a:t>do</a:t>
            </a:r>
            <a:r>
              <a:rPr lang="en-US" dirty="0" smtClean="0"/>
              <a:t> {</a:t>
            </a:r>
          </a:p>
          <a:p>
            <a:pPr marL="914400" lvl="2" indent="0">
              <a:buNone/>
            </a:pPr>
            <a:r>
              <a:rPr lang="en-US" dirty="0" smtClean="0"/>
              <a:t>//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}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rgbClr val="0000FF"/>
                </a:solidFill>
              </a:rPr>
              <a:t>while</a:t>
            </a:r>
            <a:r>
              <a:rPr lang="en-US" dirty="0" smtClean="0"/>
              <a:t> (</a:t>
            </a:r>
            <a:r>
              <a:rPr lang="en-US" b="1" dirty="0" smtClean="0">
                <a:solidFill>
                  <a:srgbClr val="FF0000"/>
                </a:solidFill>
              </a:rPr>
              <a:t>&lt;&lt;</a:t>
            </a:r>
            <a:r>
              <a:rPr lang="en-US" b="1" dirty="0" err="1" smtClean="0">
                <a:solidFill>
                  <a:srgbClr val="FF0000"/>
                </a:solidFill>
              </a:rPr>
              <a:t>điều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kiện</a:t>
            </a:r>
            <a:r>
              <a:rPr lang="en-US" b="1" dirty="0" smtClean="0">
                <a:solidFill>
                  <a:srgbClr val="FF0000"/>
                </a:solidFill>
              </a:rPr>
              <a:t>&gt;&gt;</a:t>
            </a:r>
            <a:r>
              <a:rPr lang="en-US" dirty="0" smtClean="0"/>
              <a:t>);</a:t>
            </a:r>
          </a:p>
          <a:p>
            <a:r>
              <a:rPr lang="en-US" dirty="0" err="1" smtClean="0"/>
              <a:t>Diễn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: </a:t>
            </a:r>
          </a:p>
          <a:p>
            <a:pPr lvl="1"/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</a:t>
            </a:r>
            <a:r>
              <a:rPr lang="en-US" dirty="0" err="1" smtClean="0"/>
              <a:t>lặp</a:t>
            </a:r>
            <a:r>
              <a:rPr lang="en-US" dirty="0" smtClean="0"/>
              <a:t> while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ở </a:t>
            </a:r>
            <a:r>
              <a:rPr lang="en-US" dirty="0" err="1" smtClean="0"/>
              <a:t>chỗ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, </a:t>
            </a:r>
            <a:r>
              <a:rPr lang="en-US" dirty="0" err="1" smtClean="0"/>
              <a:t>nghĩa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ít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 1 </a:t>
            </a:r>
            <a:r>
              <a:rPr lang="en-US" dirty="0" err="1" smtClean="0"/>
              <a:t>lần</a:t>
            </a:r>
            <a:r>
              <a:rPr lang="en-US" dirty="0" smtClean="0"/>
              <a:t>.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181600" y="1524000"/>
            <a:ext cx="3429000" cy="4648200"/>
            <a:chOff x="2286000" y="1600200"/>
            <a:chExt cx="3429000" cy="4648200"/>
          </a:xfrm>
        </p:grpSpPr>
        <p:sp>
          <p:nvSpPr>
            <p:cNvPr id="5" name="Oval 4"/>
            <p:cNvSpPr/>
            <p:nvPr/>
          </p:nvSpPr>
          <p:spPr>
            <a:xfrm>
              <a:off x="3886200" y="1600200"/>
              <a:ext cx="457200" cy="4572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886200" y="5791200"/>
              <a:ext cx="457200" cy="45720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lowchart: Decision 6"/>
            <p:cNvSpPr/>
            <p:nvPr/>
          </p:nvSpPr>
          <p:spPr>
            <a:xfrm>
              <a:off x="2514600" y="4245864"/>
              <a:ext cx="3200400" cy="908304"/>
            </a:xfrm>
            <a:prstGeom prst="flowChartDecision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Điều</a:t>
              </a:r>
              <a:r>
                <a:rPr lang="en-US" dirty="0" smtClean="0"/>
                <a:t> </a:t>
              </a:r>
              <a:r>
                <a:rPr lang="en-US" dirty="0" err="1" smtClean="0"/>
                <a:t>kiện</a:t>
              </a:r>
              <a:endParaRPr lang="en-US" dirty="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3200400" y="2694432"/>
              <a:ext cx="1828800" cy="91440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Công</a:t>
              </a:r>
              <a:r>
                <a:rPr lang="en-US" dirty="0" smtClean="0"/>
                <a:t> </a:t>
              </a:r>
              <a:r>
                <a:rPr lang="en-US" dirty="0" err="1" smtClean="0"/>
                <a:t>việc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8" idx="2"/>
              <a:endCxn id="7" idx="0"/>
            </p:cNvCxnSpPr>
            <p:nvPr/>
          </p:nvCxnSpPr>
          <p:spPr>
            <a:xfrm>
              <a:off x="4114800" y="3608832"/>
              <a:ext cx="0" cy="63703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Elbow Connector 9"/>
            <p:cNvCxnSpPr>
              <a:stCxn id="7" idx="1"/>
              <a:endCxn id="8" idx="1"/>
            </p:cNvCxnSpPr>
            <p:nvPr/>
          </p:nvCxnSpPr>
          <p:spPr>
            <a:xfrm rot="10800000" flipH="1">
              <a:off x="2514600" y="3151632"/>
              <a:ext cx="685800" cy="1548384"/>
            </a:xfrm>
            <a:prstGeom prst="bentConnector3">
              <a:avLst>
                <a:gd name="adj1" fmla="val -33333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5" idx="4"/>
              <a:endCxn id="8" idx="0"/>
            </p:cNvCxnSpPr>
            <p:nvPr/>
          </p:nvCxnSpPr>
          <p:spPr>
            <a:xfrm>
              <a:off x="4114800" y="2057400"/>
              <a:ext cx="0" cy="63703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2286000" y="4267200"/>
              <a:ext cx="5790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true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114800" y="5105400"/>
              <a:ext cx="6194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false</a:t>
              </a:r>
              <a:endParaRPr lang="en-US" dirty="0"/>
            </a:p>
          </p:txBody>
        </p:sp>
        <p:cxnSp>
          <p:nvCxnSpPr>
            <p:cNvPr id="14" name="Straight Arrow Connector 13"/>
            <p:cNvCxnSpPr>
              <a:stCxn id="7" idx="2"/>
              <a:endCxn id="6" idx="0"/>
            </p:cNvCxnSpPr>
            <p:nvPr/>
          </p:nvCxnSpPr>
          <p:spPr>
            <a:xfrm rot="5400000">
              <a:off x="3796284" y="5472684"/>
              <a:ext cx="63703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20818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Lệnh lặp do…while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5638800" cy="5257800"/>
          </a:xfrm>
        </p:spPr>
        <p:txBody>
          <a:bodyPr/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so = -1;</a:t>
            </a:r>
          </a:p>
          <a:p>
            <a:pPr marL="457200" lvl="1" indent="0">
              <a:buNone/>
            </a:pPr>
            <a:r>
              <a:rPr lang="en-US" dirty="0" smtClean="0"/>
              <a:t>do {</a:t>
            </a:r>
          </a:p>
          <a:p>
            <a:pPr marL="914400" lvl="2" indent="0">
              <a:buNone/>
            </a:pPr>
            <a:r>
              <a:rPr lang="en-US" dirty="0" smtClean="0"/>
              <a:t>so = </a:t>
            </a:r>
            <a:r>
              <a:rPr lang="en-US" dirty="0" err="1" smtClean="0"/>
              <a:t>scanner.nextDouble</a:t>
            </a:r>
            <a:r>
              <a:rPr lang="en-US" dirty="0" smtClean="0"/>
              <a:t>();</a:t>
            </a:r>
          </a:p>
          <a:p>
            <a:pPr marL="457200" lvl="1" indent="0">
              <a:buNone/>
            </a:pPr>
            <a:r>
              <a:rPr lang="en-US" dirty="0" smtClean="0"/>
              <a:t>}</a:t>
            </a:r>
          </a:p>
          <a:p>
            <a:pPr marL="457200" lvl="1" indent="0">
              <a:buNone/>
            </a:pPr>
            <a:r>
              <a:rPr lang="en-US" dirty="0" smtClean="0"/>
              <a:t>while (so &lt; 0);</a:t>
            </a:r>
          </a:p>
          <a:p>
            <a:r>
              <a:rPr lang="en-US" dirty="0" err="1" smtClean="0"/>
              <a:t>Diễn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Đoạn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dương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bàn</a:t>
            </a:r>
            <a:r>
              <a:rPr lang="en-US" dirty="0"/>
              <a:t> </a:t>
            </a:r>
            <a:r>
              <a:rPr lang="en-US" dirty="0" err="1"/>
              <a:t>phím</a:t>
            </a:r>
            <a:r>
              <a:rPr lang="en-US" dirty="0" smtClean="0"/>
              <a:t>.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6050395" y="1295400"/>
            <a:ext cx="2484005" cy="4648200"/>
            <a:chOff x="2697595" y="1600200"/>
            <a:chExt cx="2484005" cy="4648200"/>
          </a:xfrm>
        </p:grpSpPr>
        <p:sp>
          <p:nvSpPr>
            <p:cNvPr id="8" name="Oval 7"/>
            <p:cNvSpPr/>
            <p:nvPr/>
          </p:nvSpPr>
          <p:spPr>
            <a:xfrm>
              <a:off x="3886200" y="1600200"/>
              <a:ext cx="457200" cy="4572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3886200" y="5791200"/>
              <a:ext cx="457200" cy="45720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lowchart: Decision 9"/>
            <p:cNvSpPr/>
            <p:nvPr/>
          </p:nvSpPr>
          <p:spPr>
            <a:xfrm>
              <a:off x="3048000" y="4763500"/>
              <a:ext cx="2133600" cy="658368"/>
            </a:xfrm>
            <a:prstGeom prst="flowChartDecision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Số</a:t>
              </a:r>
              <a:r>
                <a:rPr lang="en-US" dirty="0" smtClean="0"/>
                <a:t> &lt; 0</a:t>
              </a:r>
              <a:endParaRPr lang="en-US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3200400" y="3657600"/>
              <a:ext cx="1828800" cy="664464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Nhập</a:t>
              </a:r>
              <a:r>
                <a:rPr lang="en-US" dirty="0" smtClean="0"/>
                <a:t> </a:t>
              </a:r>
              <a:r>
                <a:rPr lang="en-US" dirty="0" err="1" smtClean="0"/>
                <a:t>số</a:t>
              </a:r>
              <a:endParaRPr lang="en-US" dirty="0"/>
            </a:p>
          </p:txBody>
        </p:sp>
        <p:cxnSp>
          <p:nvCxnSpPr>
            <p:cNvPr id="12" name="Straight Arrow Connector 11"/>
            <p:cNvCxnSpPr>
              <a:stCxn id="11" idx="2"/>
              <a:endCxn id="10" idx="0"/>
            </p:cNvCxnSpPr>
            <p:nvPr/>
          </p:nvCxnSpPr>
          <p:spPr>
            <a:xfrm>
              <a:off x="4114800" y="4322064"/>
              <a:ext cx="0" cy="44143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Elbow Connector 12"/>
            <p:cNvCxnSpPr>
              <a:stCxn id="10" idx="1"/>
              <a:endCxn id="11" idx="1"/>
            </p:cNvCxnSpPr>
            <p:nvPr/>
          </p:nvCxnSpPr>
          <p:spPr>
            <a:xfrm rot="10800000" flipH="1">
              <a:off x="3048000" y="3989832"/>
              <a:ext cx="152400" cy="1102852"/>
            </a:xfrm>
            <a:prstGeom prst="bentConnector3">
              <a:avLst>
                <a:gd name="adj1" fmla="val -1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8" idx="4"/>
              <a:endCxn id="27" idx="0"/>
            </p:cNvCxnSpPr>
            <p:nvPr/>
          </p:nvCxnSpPr>
          <p:spPr>
            <a:xfrm>
              <a:off x="4114800" y="2057400"/>
              <a:ext cx="0" cy="47853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2697595" y="5029200"/>
              <a:ext cx="5790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true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038600" y="5334000"/>
              <a:ext cx="6194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false</a:t>
              </a:r>
              <a:endParaRPr lang="en-US" dirty="0"/>
            </a:p>
          </p:txBody>
        </p:sp>
        <p:cxnSp>
          <p:nvCxnSpPr>
            <p:cNvPr id="17" name="Straight Arrow Connector 16"/>
            <p:cNvCxnSpPr>
              <a:stCxn id="10" idx="2"/>
              <a:endCxn id="9" idx="0"/>
            </p:cNvCxnSpPr>
            <p:nvPr/>
          </p:nvCxnSpPr>
          <p:spPr>
            <a:xfrm>
              <a:off x="4114800" y="5421868"/>
              <a:ext cx="0" cy="36933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ounded Rectangle 26"/>
            <p:cNvSpPr/>
            <p:nvPr/>
          </p:nvSpPr>
          <p:spPr>
            <a:xfrm>
              <a:off x="3200400" y="2535936"/>
              <a:ext cx="1828800" cy="664464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số</a:t>
              </a:r>
              <a:r>
                <a:rPr lang="en-US" dirty="0" smtClean="0"/>
                <a:t>=-1</a:t>
              </a:r>
              <a:endParaRPr lang="en-US" dirty="0"/>
            </a:p>
          </p:txBody>
        </p:sp>
      </p:grpSp>
      <p:cxnSp>
        <p:nvCxnSpPr>
          <p:cNvPr id="33" name="Straight Arrow Connector 32"/>
          <p:cNvCxnSpPr/>
          <p:nvPr/>
        </p:nvCxnSpPr>
        <p:spPr>
          <a:xfrm>
            <a:off x="7467600" y="289560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5659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1676400" y="5257800"/>
            <a:ext cx="2819400" cy="4191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80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Nhập điểm từ 0 đến 10</a:t>
            </a:r>
            <a:endParaRPr lang="en-US" sz="18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064086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TXSS_ISORIGINAL" val="9"/>
  <p:tag name="PTXSS_ORIGID" val="5"/>
  <p:tag name="PPTXSS_SETTINGS" val="0,10,10,0,0,3,False,Tru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TXSS_ISORIGINAL" val="9"/>
  <p:tag name="PTXSS_ORIGID" val="5"/>
  <p:tag name="PPTXSS_SETTINGS" val="0,10,10,0,0,3,False,True"/>
</p:tagLst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7143</TotalTime>
  <Words>1102</Words>
  <Application>Microsoft Office PowerPoint</Application>
  <PresentationFormat>On-screen Show (4:3)</PresentationFormat>
  <Paragraphs>366</Paragraphs>
  <Slides>29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Arial</vt:lpstr>
      <vt:lpstr>Calibri</vt:lpstr>
      <vt:lpstr>Courier New</vt:lpstr>
      <vt:lpstr>Roboto</vt:lpstr>
      <vt:lpstr>Roboto Lt</vt:lpstr>
      <vt:lpstr>Segoe UI</vt:lpstr>
      <vt:lpstr>Wingdings</vt:lpstr>
      <vt:lpstr>Custom Design</vt:lpstr>
      <vt:lpstr>Lập trình Java 1</vt:lpstr>
      <vt:lpstr>Mục tiêu</vt:lpstr>
      <vt:lpstr>lệnh lặp &amp; ngắt</vt:lpstr>
      <vt:lpstr>Lệnh lặp while</vt:lpstr>
      <vt:lpstr>Lệnh lặp while</vt:lpstr>
      <vt:lpstr>PowerPoint Presentation</vt:lpstr>
      <vt:lpstr>Lệnh lặp do…while</vt:lpstr>
      <vt:lpstr>Lệnh lặp do…while</vt:lpstr>
      <vt:lpstr>PowerPoint Presentation</vt:lpstr>
      <vt:lpstr>Lệnh lặp for</vt:lpstr>
      <vt:lpstr>PowerPoint Presentation</vt:lpstr>
      <vt:lpstr>Lệnh break &amp; continue</vt:lpstr>
      <vt:lpstr>Ví dụ break</vt:lpstr>
      <vt:lpstr>Lab 3 buổi 1</vt:lpstr>
      <vt:lpstr>Lập trình Java 1</vt:lpstr>
      <vt:lpstr>Mảng là gì</vt:lpstr>
      <vt:lpstr>Khai báo mảng</vt:lpstr>
      <vt:lpstr>Truy xuất các phần tử</vt:lpstr>
      <vt:lpstr>For each</vt:lpstr>
      <vt:lpstr>Duyệt mảng</vt:lpstr>
      <vt:lpstr>Duyệt mảng</vt:lpstr>
      <vt:lpstr>PowerPoint Presentation</vt:lpstr>
      <vt:lpstr>Thao tác mảng nâng cao</vt:lpstr>
      <vt:lpstr>Thao tác mảng</vt:lpstr>
      <vt:lpstr>PowerPoint Presentation</vt:lpstr>
      <vt:lpstr>Thuật toán sắp xếp</vt:lpstr>
      <vt:lpstr>PowerPoint Presentation</vt:lpstr>
      <vt:lpstr>Tổng kết nội dung bài học</vt:lpstr>
      <vt:lpstr>Lab 3 buổi 2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Tin Học Văn Phòng</dc:title>
  <dc:creator>Hans</dc:creator>
  <cp:lastModifiedBy>NghiemN</cp:lastModifiedBy>
  <cp:revision>1273</cp:revision>
  <dcterms:created xsi:type="dcterms:W3CDTF">2013-04-23T08:05:33Z</dcterms:created>
  <dcterms:modified xsi:type="dcterms:W3CDTF">2019-11-25T03:28:23Z</dcterms:modified>
</cp:coreProperties>
</file>