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5"/>
  </p:notesMasterIdLst>
  <p:sldIdLst>
    <p:sldId id="541" r:id="rId2"/>
    <p:sldId id="605" r:id="rId3"/>
    <p:sldId id="634" r:id="rId4"/>
    <p:sldId id="635" r:id="rId5"/>
    <p:sldId id="647" r:id="rId6"/>
    <p:sldId id="637" r:id="rId7"/>
    <p:sldId id="627" r:id="rId8"/>
    <p:sldId id="638" r:id="rId9"/>
    <p:sldId id="641" r:id="rId10"/>
    <p:sldId id="640" r:id="rId11"/>
    <p:sldId id="650" r:id="rId12"/>
    <p:sldId id="633" r:id="rId13"/>
    <p:sldId id="652" r:id="rId14"/>
    <p:sldId id="651" r:id="rId15"/>
    <p:sldId id="639" r:id="rId16"/>
    <p:sldId id="632" r:id="rId17"/>
    <p:sldId id="644" r:id="rId18"/>
    <p:sldId id="649" r:id="rId19"/>
    <p:sldId id="643" r:id="rId20"/>
    <p:sldId id="645" r:id="rId21"/>
    <p:sldId id="648" r:id="rId22"/>
    <p:sldId id="486" r:id="rId23"/>
    <p:sldId id="65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ECFA0C-9617-4478-AA3F-73CC696F6270}">
          <p14:sldIdLst>
            <p14:sldId id="541"/>
            <p14:sldId id="605"/>
            <p14:sldId id="634"/>
            <p14:sldId id="635"/>
            <p14:sldId id="647"/>
            <p14:sldId id="637"/>
            <p14:sldId id="627"/>
            <p14:sldId id="638"/>
            <p14:sldId id="641"/>
            <p14:sldId id="640"/>
            <p14:sldId id="650"/>
            <p14:sldId id="633"/>
            <p14:sldId id="652"/>
            <p14:sldId id="651"/>
            <p14:sldId id="639"/>
            <p14:sldId id="632"/>
            <p14:sldId id="644"/>
            <p14:sldId id="649"/>
            <p14:sldId id="643"/>
            <p14:sldId id="645"/>
            <p14:sldId id="648"/>
            <p14:sldId id="486"/>
            <p14:sldId id="6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CD9F1"/>
    <a:srgbClr val="FFB9B9"/>
    <a:srgbClr val="FF9900"/>
    <a:srgbClr val="FF5A33"/>
    <a:srgbClr val="FF3300"/>
    <a:srgbClr val="5C0000"/>
    <a:srgbClr val="FFD1D1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/>
    <p:restoredTop sz="70285" autoAdjust="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Scanner </a:t>
            </a:r>
            <a:r>
              <a:rPr lang="en-US" dirty="0" err="1" smtClean="0"/>
              <a:t>scanner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ArrayList</a:t>
            </a:r>
            <a:r>
              <a:rPr lang="en-US" dirty="0" smtClean="0"/>
              <a:t>&lt;Double&gt; list = new </a:t>
            </a:r>
            <a:r>
              <a:rPr lang="en-US" dirty="0" err="1" smtClean="0"/>
              <a:t>ArrayList</a:t>
            </a:r>
            <a:r>
              <a:rPr lang="en-US" dirty="0" smtClean="0"/>
              <a:t>&lt;Double&gt;();</a:t>
            </a:r>
          </a:p>
          <a:p>
            <a:r>
              <a:rPr lang="en-US" dirty="0" smtClean="0"/>
              <a:t>		while(true){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%d: ", </a:t>
            </a:r>
            <a:r>
              <a:rPr lang="en-US" dirty="0" err="1" smtClean="0"/>
              <a:t>list.size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		double so = </a:t>
            </a:r>
            <a:r>
              <a:rPr lang="en-US" dirty="0" err="1" smtClean="0"/>
              <a:t>scanner.nextDouble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list.add</a:t>
            </a:r>
            <a:r>
              <a:rPr lang="en-US" dirty="0" smtClean="0"/>
              <a:t>(so);</a:t>
            </a:r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(Y/N)?");</a:t>
            </a:r>
          </a:p>
          <a:p>
            <a:r>
              <a:rPr lang="en-US" dirty="0" smtClean="0"/>
              <a:t>			String </a:t>
            </a:r>
            <a:r>
              <a:rPr lang="en-US" dirty="0" err="1" smtClean="0"/>
              <a:t>tiep</a:t>
            </a:r>
            <a:r>
              <a:rPr lang="en-US" dirty="0" smtClean="0"/>
              <a:t> = 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	if(</a:t>
            </a:r>
            <a:r>
              <a:rPr lang="en-US" dirty="0" err="1" smtClean="0"/>
              <a:t>tiep.equalsIgnoreCase</a:t>
            </a:r>
            <a:r>
              <a:rPr lang="en-US" dirty="0" smtClean="0"/>
              <a:t>("N")){</a:t>
            </a:r>
          </a:p>
          <a:p>
            <a:r>
              <a:rPr lang="en-US" dirty="0" smtClean="0"/>
              <a:t>				break;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double tong = 0;</a:t>
            </a:r>
          </a:p>
          <a:p>
            <a:r>
              <a:rPr lang="en-US" dirty="0" smtClean="0"/>
              <a:t>		for(Double x : list){</a:t>
            </a:r>
          </a:p>
          <a:p>
            <a:r>
              <a:rPr lang="en-US" dirty="0" smtClean="0"/>
              <a:t>			tong += x;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Tổng</a:t>
            </a:r>
            <a:r>
              <a:rPr lang="en-US" dirty="0" smtClean="0"/>
              <a:t>: " + tong);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4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java.util.ArrayList;</a:t>
            </a:r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static Scanner scanner = new Scanner(System.in);</a:t>
            </a:r>
          </a:p>
          <a:p>
            <a:r>
              <a:rPr lang="vi-VN" dirty="0" smtClean="0"/>
              <a:t>	static ArrayList&lt;SVPoly&gt; list = new ArrayList&lt;SVPoly&gt;();</a:t>
            </a:r>
          </a:p>
          <a:p>
            <a:endParaRPr lang="vi-VN" dirty="0" smtClean="0"/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menu();</a:t>
            </a:r>
          </a:p>
          <a:p>
            <a:r>
              <a:rPr lang="vi-VN" dirty="0" smtClean="0"/>
              <a:t>	}</a:t>
            </a:r>
          </a:p>
          <a:p>
            <a:endParaRPr lang="vi-VN" dirty="0" smtClean="0"/>
          </a:p>
          <a:p>
            <a:r>
              <a:rPr lang="vi-VN" dirty="0" smtClean="0"/>
              <a:t>	static void menu() {</a:t>
            </a:r>
          </a:p>
          <a:p>
            <a:r>
              <a:rPr lang="vi-VN" dirty="0" smtClean="0"/>
              <a:t>		System.out.println("1. Nhập danh sách sinh viên");</a:t>
            </a:r>
          </a:p>
          <a:p>
            <a:r>
              <a:rPr lang="vi-VN" dirty="0" smtClean="0"/>
              <a:t>		System.out.println("2. Xuất danh sách sinh viên");</a:t>
            </a:r>
          </a:p>
          <a:p>
            <a:r>
              <a:rPr lang="vi-VN" dirty="0" smtClean="0"/>
              <a:t>		System.out.println("3. Xuất danh sách sinh viên theo điểm");</a:t>
            </a:r>
          </a:p>
          <a:p>
            <a:r>
              <a:rPr lang="vi-VN" dirty="0" smtClean="0"/>
              <a:t>		System.out.println("4. Tìm sinh viên theo họ tên");</a:t>
            </a:r>
          </a:p>
          <a:p>
            <a:r>
              <a:rPr lang="vi-VN" dirty="0" smtClean="0"/>
              <a:t>		System.out.println("5. Tìm và sửa sinh viên theo họ tên");</a:t>
            </a:r>
          </a:p>
          <a:p>
            <a:r>
              <a:rPr lang="vi-VN" dirty="0" smtClean="0"/>
              <a:t>		System.out.println("6. Tìm và xóa sinh viên theo họ tên");</a:t>
            </a:r>
          </a:p>
          <a:p>
            <a:r>
              <a:rPr lang="vi-VN" dirty="0" smtClean="0"/>
              <a:t>		System.out.println("7. Kết thúc");</a:t>
            </a:r>
          </a:p>
          <a:p>
            <a:endParaRPr lang="vi-VN" dirty="0" smtClean="0"/>
          </a:p>
          <a:p>
            <a:r>
              <a:rPr lang="vi-VN" dirty="0" smtClean="0"/>
              <a:t>		System.out.print("&gt;&gt; Chọn chức năng? ");</a:t>
            </a:r>
          </a:p>
          <a:p>
            <a:r>
              <a:rPr lang="vi-VN" dirty="0" smtClean="0"/>
              <a:t>		int so = scanner.nextInt();</a:t>
            </a:r>
          </a:p>
          <a:p>
            <a:r>
              <a:rPr lang="vi-VN" dirty="0" smtClean="0"/>
              <a:t>		scanner.nextLine();</a:t>
            </a:r>
          </a:p>
          <a:p>
            <a:endParaRPr lang="vi-VN" dirty="0" smtClean="0"/>
          </a:p>
          <a:p>
            <a:r>
              <a:rPr lang="vi-VN" dirty="0" smtClean="0"/>
              <a:t>		switch (so) {</a:t>
            </a:r>
          </a:p>
          <a:p>
            <a:r>
              <a:rPr lang="vi-VN" dirty="0" smtClean="0"/>
              <a:t>		case 1:</a:t>
            </a:r>
          </a:p>
          <a:p>
            <a:r>
              <a:rPr lang="vi-VN" dirty="0" smtClean="0"/>
              <a:t>			nhap();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case 2:</a:t>
            </a:r>
          </a:p>
          <a:p>
            <a:r>
              <a:rPr lang="vi-VN" dirty="0" smtClean="0"/>
              <a:t>			xuat();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case 3:</a:t>
            </a:r>
          </a:p>
          <a:p>
            <a:r>
              <a:rPr lang="vi-VN" dirty="0" smtClean="0"/>
              <a:t>			xuatTheoDiem();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case 4:</a:t>
            </a:r>
          </a:p>
          <a:p>
            <a:r>
              <a:rPr lang="vi-VN" dirty="0" smtClean="0"/>
              <a:t>			timTheoTen();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case 5:</a:t>
            </a:r>
          </a:p>
          <a:p>
            <a:r>
              <a:rPr lang="vi-VN" dirty="0" smtClean="0"/>
              <a:t>			sua();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case 6:</a:t>
            </a:r>
          </a:p>
          <a:p>
            <a:r>
              <a:rPr lang="vi-VN" dirty="0" smtClean="0"/>
              <a:t>			xoa();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case 7:</a:t>
            </a:r>
          </a:p>
          <a:p>
            <a:r>
              <a:rPr lang="vi-VN" dirty="0" smtClean="0"/>
              <a:t>			System.exit(0);</a:t>
            </a:r>
          </a:p>
          <a:p>
            <a:r>
              <a:rPr lang="vi-VN" dirty="0" smtClean="0"/>
              <a:t>			break;</a:t>
            </a:r>
          </a:p>
          <a:p>
            <a:endParaRPr lang="vi-VN" dirty="0" smtClean="0"/>
          </a:p>
          <a:p>
            <a:r>
              <a:rPr lang="vi-VN" dirty="0" smtClean="0"/>
              <a:t>		default:</a:t>
            </a:r>
          </a:p>
          <a:p>
            <a:r>
              <a:rPr lang="vi-VN" dirty="0" smtClean="0"/>
              <a:t>			System.out.println("Vui lòng chọn số từ 1 đến 7!");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endParaRPr lang="vi-VN" dirty="0" smtClean="0"/>
          </a:p>
          <a:p>
            <a:r>
              <a:rPr lang="vi-VN" dirty="0" smtClean="0"/>
              <a:t>	static void nhap() {</a:t>
            </a:r>
          </a:p>
          <a:p>
            <a:r>
              <a:rPr lang="vi-VN" dirty="0" smtClean="0"/>
              <a:t>		System.out.println("NHẬP DANH SÁCH SINH VIÊN");</a:t>
            </a:r>
          </a:p>
          <a:p>
            <a:r>
              <a:rPr lang="vi-VN" dirty="0" smtClean="0"/>
              <a:t>		while (true) {</a:t>
            </a:r>
          </a:p>
          <a:p>
            <a:r>
              <a:rPr lang="vi-VN" dirty="0" smtClean="0"/>
              <a:t>			SVPoly sv = new SVPoly();</a:t>
            </a:r>
          </a:p>
          <a:p>
            <a:r>
              <a:rPr lang="vi-VN" dirty="0" smtClean="0"/>
              <a:t>			sv.nhap();</a:t>
            </a:r>
          </a:p>
          <a:p>
            <a:r>
              <a:rPr lang="vi-VN" dirty="0" smtClean="0"/>
              <a:t>			</a:t>
            </a:r>
          </a:p>
          <a:p>
            <a:r>
              <a:rPr lang="vi-VN" dirty="0" smtClean="0"/>
              <a:t>			list.add(sv);</a:t>
            </a:r>
          </a:p>
          <a:p>
            <a:r>
              <a:rPr lang="vi-VN" dirty="0" smtClean="0"/>
              <a:t>			</a:t>
            </a:r>
          </a:p>
          <a:p>
            <a:r>
              <a:rPr lang="vi-VN" dirty="0" smtClean="0"/>
              <a:t>			System.out.print("Nhập tiếp (Y/N)? ");</a:t>
            </a:r>
          </a:p>
          <a:p>
            <a:r>
              <a:rPr lang="vi-VN" dirty="0" smtClean="0"/>
              <a:t>			if(scanner.nextLine().equalsIgnoreCase("N")){</a:t>
            </a:r>
          </a:p>
          <a:p>
            <a:r>
              <a:rPr lang="vi-VN" dirty="0" smtClean="0"/>
              <a:t>				break;</a:t>
            </a:r>
          </a:p>
          <a:p>
            <a:r>
              <a:rPr lang="vi-VN" dirty="0" smtClean="0"/>
              <a:t>			}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endParaRPr lang="vi-VN" dirty="0" smtClean="0"/>
          </a:p>
          <a:p>
            <a:r>
              <a:rPr lang="vi-VN" dirty="0" smtClean="0"/>
              <a:t>	static void xuat() {</a:t>
            </a:r>
          </a:p>
          <a:p>
            <a:r>
              <a:rPr lang="vi-VN" dirty="0" smtClean="0"/>
              <a:t>		System.out.println("XUẤT DANH SÁCH SINH VIÊN");</a:t>
            </a:r>
          </a:p>
          <a:p>
            <a:r>
              <a:rPr lang="vi-VN" dirty="0" smtClean="0"/>
              <a:t>		for(SVPoly sv : list){</a:t>
            </a:r>
          </a:p>
          <a:p>
            <a:r>
              <a:rPr lang="vi-VN" dirty="0" smtClean="0"/>
              <a:t>			sv.xuat();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endParaRPr lang="vi-VN" dirty="0" smtClean="0"/>
          </a:p>
          <a:p>
            <a:r>
              <a:rPr lang="vi-VN" dirty="0" smtClean="0"/>
              <a:t>	static void xuatTheoDiem() {</a:t>
            </a:r>
          </a:p>
          <a:p>
            <a:r>
              <a:rPr lang="vi-VN" dirty="0" smtClean="0"/>
              <a:t>		System.out.println("TÌM KIẾM SINH VIÊN THEO ĐIỂM");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System.out.print("Điểm min: ");</a:t>
            </a:r>
          </a:p>
          <a:p>
            <a:r>
              <a:rPr lang="vi-VN" dirty="0" smtClean="0"/>
              <a:t>		double min = scanner.nextDouble();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System.out.print("Điểm max: ");</a:t>
            </a:r>
          </a:p>
          <a:p>
            <a:r>
              <a:rPr lang="vi-VN" dirty="0" smtClean="0"/>
              <a:t>		double max = scanner.nextDouble();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for(SVPoly sv : list){</a:t>
            </a:r>
          </a:p>
          <a:p>
            <a:r>
              <a:rPr lang="vi-VN" dirty="0" smtClean="0"/>
              <a:t>			if(sv.diemTB &gt;= min &amp;&amp; sv.diemTB &lt;= max){</a:t>
            </a:r>
          </a:p>
          <a:p>
            <a:r>
              <a:rPr lang="vi-VN" dirty="0" smtClean="0"/>
              <a:t>				sv.xuat();</a:t>
            </a:r>
          </a:p>
          <a:p>
            <a:r>
              <a:rPr lang="vi-VN" dirty="0" smtClean="0"/>
              <a:t>			}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endParaRPr lang="vi-VN" dirty="0" smtClean="0"/>
          </a:p>
          <a:p>
            <a:r>
              <a:rPr lang="vi-VN" dirty="0" smtClean="0"/>
              <a:t>	static void timTheoTen() {</a:t>
            </a:r>
          </a:p>
          <a:p>
            <a:r>
              <a:rPr lang="vi-VN" dirty="0" smtClean="0"/>
              <a:t>		System.out.println("TÌM KIẾM SINH VIÊN");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System.out.print("Tên sinh viên: ");</a:t>
            </a:r>
          </a:p>
          <a:p>
            <a:r>
              <a:rPr lang="vi-VN" dirty="0" smtClean="0"/>
              <a:t>		String name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for(SVPoly sv : list){</a:t>
            </a:r>
          </a:p>
          <a:p>
            <a:r>
              <a:rPr lang="vi-VN" dirty="0" smtClean="0"/>
              <a:t>			if(sv.hoTen.contains(name)){</a:t>
            </a:r>
          </a:p>
          <a:p>
            <a:r>
              <a:rPr lang="vi-VN" dirty="0" smtClean="0"/>
              <a:t>				sv.xuat();</a:t>
            </a:r>
          </a:p>
          <a:p>
            <a:r>
              <a:rPr lang="vi-VN" dirty="0" smtClean="0"/>
              <a:t>			}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endParaRPr lang="vi-VN" dirty="0" smtClean="0"/>
          </a:p>
          <a:p>
            <a:r>
              <a:rPr lang="vi-VN" dirty="0" smtClean="0"/>
              <a:t>	static void sua() {</a:t>
            </a:r>
          </a:p>
          <a:p>
            <a:r>
              <a:rPr lang="vi-VN" dirty="0" smtClean="0"/>
              <a:t>		System.out.println("SỬA THÔNG TIN SINH VIÊN");</a:t>
            </a:r>
          </a:p>
          <a:p>
            <a:r>
              <a:rPr lang="vi-VN" dirty="0" smtClean="0"/>
              <a:t>		System.out.print("Tên sinh viên: ");</a:t>
            </a:r>
          </a:p>
          <a:p>
            <a:r>
              <a:rPr lang="vi-VN" dirty="0" smtClean="0"/>
              <a:t>		String name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for(SVPoly sv : list){</a:t>
            </a:r>
          </a:p>
          <a:p>
            <a:r>
              <a:rPr lang="vi-VN" dirty="0" smtClean="0"/>
              <a:t>			if(sv.hoTen.equalsIgnoreCase(name)){</a:t>
            </a:r>
          </a:p>
          <a:p>
            <a:r>
              <a:rPr lang="vi-VN" dirty="0" smtClean="0"/>
              <a:t>				System.out.print("Nhập điểm mới: ");</a:t>
            </a:r>
          </a:p>
          <a:p>
            <a:r>
              <a:rPr lang="vi-VN" dirty="0" smtClean="0"/>
              <a:t>				sv.diemTB = scanner.nextDouble();</a:t>
            </a:r>
          </a:p>
          <a:p>
            <a:r>
              <a:rPr lang="vi-VN" dirty="0" smtClean="0"/>
              <a:t>				scanner.nextLine();</a:t>
            </a:r>
          </a:p>
          <a:p>
            <a:r>
              <a:rPr lang="vi-VN" dirty="0" smtClean="0"/>
              <a:t>			}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endParaRPr lang="vi-VN" dirty="0" smtClean="0"/>
          </a:p>
          <a:p>
            <a:r>
              <a:rPr lang="vi-VN" dirty="0" smtClean="0"/>
              <a:t>	static void xoa() {</a:t>
            </a:r>
          </a:p>
          <a:p>
            <a:r>
              <a:rPr lang="vi-VN" dirty="0" smtClean="0"/>
              <a:t>		System.out.println("XÓA SINH VIÊN");</a:t>
            </a:r>
          </a:p>
          <a:p>
            <a:r>
              <a:rPr lang="vi-VN" dirty="0" smtClean="0"/>
              <a:t>		System.out.print("Tên sinh viên: ");</a:t>
            </a:r>
          </a:p>
          <a:p>
            <a:r>
              <a:rPr lang="vi-VN" dirty="0" smtClean="0"/>
              <a:t>		String name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for(SVPoly sv : list){</a:t>
            </a:r>
          </a:p>
          <a:p>
            <a:r>
              <a:rPr lang="vi-VN" dirty="0" smtClean="0"/>
              <a:t>			if(sv.hoTen.equalsIgnoreCase(name)){</a:t>
            </a:r>
          </a:p>
          <a:p>
            <a:r>
              <a:rPr lang="vi-VN" dirty="0" smtClean="0"/>
              <a:t>				list.remove(sv);</a:t>
            </a:r>
          </a:p>
          <a:p>
            <a:r>
              <a:rPr lang="vi-VN" dirty="0" smtClean="0"/>
              <a:t>				break;</a:t>
            </a:r>
          </a:p>
          <a:p>
            <a:r>
              <a:rPr lang="vi-VN" dirty="0" smtClean="0"/>
              <a:t>			}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7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java.util.Collections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Scanner </a:t>
            </a:r>
            <a:r>
              <a:rPr lang="en-US" dirty="0" err="1" smtClean="0"/>
              <a:t>scanner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ArrayList</a:t>
            </a:r>
            <a:r>
              <a:rPr lang="en-US" dirty="0" smtClean="0"/>
              <a:t>&lt;String&gt; list = 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</a:t>
            </a:r>
          </a:p>
          <a:p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i=0; i&lt;5; i++){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%d: ", </a:t>
            </a:r>
            <a:r>
              <a:rPr lang="en-US" dirty="0" err="1" smtClean="0"/>
              <a:t>list.size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		String </a:t>
            </a:r>
            <a:r>
              <a:rPr lang="en-US" dirty="0" err="1" smtClean="0"/>
              <a:t>cauHoi</a:t>
            </a:r>
            <a:r>
              <a:rPr lang="en-US" dirty="0" smtClean="0"/>
              <a:t> = 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list.add</a:t>
            </a:r>
            <a:r>
              <a:rPr lang="en-US" dirty="0" smtClean="0"/>
              <a:t>(</a:t>
            </a:r>
            <a:r>
              <a:rPr lang="en-US" dirty="0" err="1" smtClean="0"/>
              <a:t>cauHoi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Collections.shuffle</a:t>
            </a:r>
            <a:r>
              <a:rPr lang="en-US" dirty="0" smtClean="0"/>
              <a:t>(list);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for(String x : list){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(x);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1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java.util.ArrayList;</a:t>
            </a:r>
          </a:p>
          <a:p>
            <a:r>
              <a:rPr lang="vi-VN" dirty="0" smtClean="0"/>
              <a:t>import java.util.Collections;</a:t>
            </a:r>
          </a:p>
          <a:p>
            <a:r>
              <a:rPr lang="vi-VN" dirty="0" smtClean="0"/>
              <a:t>import java.util.Comparator;</a:t>
            </a:r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static Scanner scanner = new Scanner(System.in);</a:t>
            </a:r>
          </a:p>
          <a:p>
            <a:r>
              <a:rPr lang="vi-VN" dirty="0" smtClean="0"/>
              <a:t>	static ArrayList&lt;SVPoly&gt; list = new ArrayList&lt;SVPoly&gt;();</a:t>
            </a:r>
          </a:p>
          <a:p>
            <a:endParaRPr lang="vi-VN" dirty="0" smtClean="0"/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menu();</a:t>
            </a:r>
          </a:p>
          <a:p>
            <a:r>
              <a:rPr lang="vi-VN" dirty="0" smtClean="0"/>
              <a:t>	}</a:t>
            </a:r>
          </a:p>
          <a:p>
            <a:endParaRPr lang="vi-VN" dirty="0" smtClean="0"/>
          </a:p>
          <a:p>
            <a:r>
              <a:rPr lang="vi-VN" dirty="0" smtClean="0"/>
              <a:t>	static void menu() {</a:t>
            </a:r>
          </a:p>
          <a:p>
            <a:r>
              <a:rPr lang="vi-VN" dirty="0" smtClean="0"/>
              <a:t>		System.out.println("1. Nhập danh sách sinh viên");</a:t>
            </a:r>
          </a:p>
          <a:p>
            <a:r>
              <a:rPr lang="vi-VN" dirty="0" smtClean="0"/>
              <a:t>		System.out.println("2. Xuất danh sách sinh viên");</a:t>
            </a:r>
          </a:p>
          <a:p>
            <a:r>
              <a:rPr lang="vi-VN" dirty="0" smtClean="0"/>
              <a:t>		System.out.println("3. Xuất danh sách sinh viên theo điểm");</a:t>
            </a:r>
          </a:p>
          <a:p>
            <a:r>
              <a:rPr lang="vi-VN" dirty="0" smtClean="0"/>
              <a:t>		System.out.println("4. Tìm sinh viên theo họ tên");</a:t>
            </a:r>
          </a:p>
          <a:p>
            <a:r>
              <a:rPr lang="vi-VN" dirty="0" smtClean="0"/>
              <a:t>		System.out.println("5. Tìm và sửa sinh viên theo họ tên");</a:t>
            </a:r>
          </a:p>
          <a:p>
            <a:r>
              <a:rPr lang="vi-VN" dirty="0" smtClean="0"/>
              <a:t>		System.out.println("6. Tìm và xóa sinh viên theo họ tên");</a:t>
            </a:r>
          </a:p>
          <a:p>
            <a:r>
              <a:rPr lang="vi-VN" dirty="0" smtClean="0"/>
              <a:t>		System.out.println("7. Tìm và xóa sinh viên theo họ tên");</a:t>
            </a:r>
          </a:p>
          <a:p>
            <a:r>
              <a:rPr lang="vi-VN" dirty="0" smtClean="0"/>
              <a:t>		System.out.println("8. Tìm và xóa sinh viên theo họ tên");</a:t>
            </a:r>
          </a:p>
          <a:p>
            <a:r>
              <a:rPr lang="vi-VN" dirty="0" smtClean="0"/>
              <a:t>		System.out.println("9. Kết thúc");</a:t>
            </a:r>
          </a:p>
          <a:p>
            <a:endParaRPr lang="vi-VN" dirty="0" smtClean="0"/>
          </a:p>
          <a:p>
            <a:r>
              <a:rPr lang="vi-VN" dirty="0" smtClean="0"/>
              <a:t>		System.out.print("&gt;&gt; Chọn chức năng? ");</a:t>
            </a:r>
          </a:p>
          <a:p>
            <a:r>
              <a:rPr lang="vi-VN" dirty="0" smtClean="0"/>
              <a:t>		int so = scanner.nextInt();</a:t>
            </a:r>
          </a:p>
          <a:p>
            <a:r>
              <a:rPr lang="vi-VN" dirty="0" smtClean="0"/>
              <a:t>		scanner.nextLine();</a:t>
            </a:r>
          </a:p>
          <a:p>
            <a:endParaRPr lang="vi-VN" dirty="0" smtClean="0"/>
          </a:p>
          <a:p>
            <a:r>
              <a:rPr lang="vi-VN" dirty="0" smtClean="0"/>
              <a:t>		switch (so) {</a:t>
            </a:r>
          </a:p>
          <a:p>
            <a:r>
              <a:rPr lang="vi-VN" dirty="0" smtClean="0"/>
              <a:t>		case 1:</a:t>
            </a:r>
          </a:p>
          <a:p>
            <a:r>
              <a:rPr lang="vi-VN" dirty="0" smtClean="0"/>
              <a:t>			nhap();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case 2:</a:t>
            </a:r>
          </a:p>
          <a:p>
            <a:r>
              <a:rPr lang="vi-VN" dirty="0" smtClean="0"/>
              <a:t>			xuat();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case 3:</a:t>
            </a:r>
          </a:p>
          <a:p>
            <a:r>
              <a:rPr lang="vi-VN" dirty="0" smtClean="0"/>
              <a:t>			xuatTheoDiem();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case 4:</a:t>
            </a:r>
          </a:p>
          <a:p>
            <a:r>
              <a:rPr lang="vi-VN" dirty="0" smtClean="0"/>
              <a:t>			timTheoTen();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case 5:</a:t>
            </a:r>
          </a:p>
          <a:p>
            <a:r>
              <a:rPr lang="vi-VN" dirty="0" smtClean="0"/>
              <a:t>			sua();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case 6:</a:t>
            </a:r>
          </a:p>
          <a:p>
            <a:r>
              <a:rPr lang="vi-VN" dirty="0" smtClean="0"/>
              <a:t>			xoa();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case 7:</a:t>
            </a:r>
          </a:p>
          <a:p>
            <a:r>
              <a:rPr lang="vi-VN" dirty="0" smtClean="0"/>
              <a:t>			sapXepTheoDiem();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case 8:</a:t>
            </a:r>
          </a:p>
          <a:p>
            <a:r>
              <a:rPr lang="vi-VN" dirty="0" smtClean="0"/>
              <a:t>			sapXepTheoHoTen();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case 9:</a:t>
            </a:r>
          </a:p>
          <a:p>
            <a:r>
              <a:rPr lang="vi-VN" dirty="0" smtClean="0"/>
              <a:t>			System.exit(0);</a:t>
            </a:r>
          </a:p>
          <a:p>
            <a:r>
              <a:rPr lang="vi-VN" dirty="0" smtClean="0"/>
              <a:t>			break;</a:t>
            </a:r>
          </a:p>
          <a:p>
            <a:endParaRPr lang="vi-VN" dirty="0" smtClean="0"/>
          </a:p>
          <a:p>
            <a:r>
              <a:rPr lang="vi-VN" dirty="0" smtClean="0"/>
              <a:t>		default:</a:t>
            </a:r>
          </a:p>
          <a:p>
            <a:r>
              <a:rPr lang="vi-VN" dirty="0" smtClean="0"/>
              <a:t>			System.out.println("Vui lòng chọn số từ 1 đến 7!");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endParaRPr lang="vi-VN" dirty="0" smtClean="0"/>
          </a:p>
          <a:p>
            <a:r>
              <a:rPr lang="vi-VN" dirty="0" smtClean="0"/>
              <a:t>	static void nhap() {</a:t>
            </a:r>
          </a:p>
          <a:p>
            <a:r>
              <a:rPr lang="vi-VN" dirty="0" smtClean="0"/>
              <a:t>		System.out.println("NHẬP DANH SÁCH SINH VIÊN");</a:t>
            </a:r>
          </a:p>
          <a:p>
            <a:r>
              <a:rPr lang="vi-VN" dirty="0" smtClean="0"/>
              <a:t>		while (true) {</a:t>
            </a:r>
          </a:p>
          <a:p>
            <a:r>
              <a:rPr lang="vi-VN" dirty="0" smtClean="0"/>
              <a:t>			SVPoly sv = new SVPoly();</a:t>
            </a:r>
          </a:p>
          <a:p>
            <a:r>
              <a:rPr lang="vi-VN" dirty="0" smtClean="0"/>
              <a:t>			sv.nhap();</a:t>
            </a:r>
          </a:p>
          <a:p>
            <a:r>
              <a:rPr lang="vi-VN" dirty="0" smtClean="0"/>
              <a:t>			</a:t>
            </a:r>
          </a:p>
          <a:p>
            <a:r>
              <a:rPr lang="vi-VN" dirty="0" smtClean="0"/>
              <a:t>			list.add(sv);</a:t>
            </a:r>
          </a:p>
          <a:p>
            <a:r>
              <a:rPr lang="vi-VN" dirty="0" smtClean="0"/>
              <a:t>			</a:t>
            </a:r>
          </a:p>
          <a:p>
            <a:r>
              <a:rPr lang="vi-VN" dirty="0" smtClean="0"/>
              <a:t>			System.out.print("Nhập tiếp (Y/N)? ");</a:t>
            </a:r>
          </a:p>
          <a:p>
            <a:r>
              <a:rPr lang="vi-VN" dirty="0" smtClean="0"/>
              <a:t>			if(scanner.nextLine().equalsIgnoreCase("N")){</a:t>
            </a:r>
          </a:p>
          <a:p>
            <a:r>
              <a:rPr lang="vi-VN" dirty="0" smtClean="0"/>
              <a:t>				break;</a:t>
            </a:r>
          </a:p>
          <a:p>
            <a:r>
              <a:rPr lang="vi-VN" dirty="0" smtClean="0"/>
              <a:t>			}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endParaRPr lang="vi-VN" dirty="0" smtClean="0"/>
          </a:p>
          <a:p>
            <a:r>
              <a:rPr lang="vi-VN" dirty="0" smtClean="0"/>
              <a:t>	static void xuat() {</a:t>
            </a:r>
          </a:p>
          <a:p>
            <a:r>
              <a:rPr lang="vi-VN" dirty="0" smtClean="0"/>
              <a:t>		System.out.println("XUẤT DANH SÁCH SINH VIÊN");</a:t>
            </a:r>
          </a:p>
          <a:p>
            <a:r>
              <a:rPr lang="vi-VN" dirty="0" smtClean="0"/>
              <a:t>		for(SVPoly sv : list){</a:t>
            </a:r>
          </a:p>
          <a:p>
            <a:r>
              <a:rPr lang="vi-VN" dirty="0" smtClean="0"/>
              <a:t>			sv.xuat();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endParaRPr lang="vi-VN" dirty="0" smtClean="0"/>
          </a:p>
          <a:p>
            <a:r>
              <a:rPr lang="vi-VN" dirty="0" smtClean="0"/>
              <a:t>	static void xuatTheoDiem() {</a:t>
            </a:r>
          </a:p>
          <a:p>
            <a:r>
              <a:rPr lang="vi-VN" dirty="0" smtClean="0"/>
              <a:t>		System.out.println("TÌM KIẾM SINH VIÊN THEO ĐIỂM");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System.out.print("Điểm min: ");</a:t>
            </a:r>
          </a:p>
          <a:p>
            <a:r>
              <a:rPr lang="vi-VN" dirty="0" smtClean="0"/>
              <a:t>		double min = scanner.nextDouble();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System.out.print("Điểm max: ");</a:t>
            </a:r>
          </a:p>
          <a:p>
            <a:r>
              <a:rPr lang="vi-VN" dirty="0" smtClean="0"/>
              <a:t>		double max = scanner.nextDouble();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for(SVPoly sv : list){</a:t>
            </a:r>
          </a:p>
          <a:p>
            <a:r>
              <a:rPr lang="vi-VN" dirty="0" smtClean="0"/>
              <a:t>			if(sv.diemTB &gt;= min &amp;&amp; sv.diemTB &lt;= max){</a:t>
            </a:r>
          </a:p>
          <a:p>
            <a:r>
              <a:rPr lang="vi-VN" dirty="0" smtClean="0"/>
              <a:t>				sv.xuat();</a:t>
            </a:r>
          </a:p>
          <a:p>
            <a:r>
              <a:rPr lang="vi-VN" dirty="0" smtClean="0"/>
              <a:t>			}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endParaRPr lang="vi-VN" dirty="0" smtClean="0"/>
          </a:p>
          <a:p>
            <a:r>
              <a:rPr lang="vi-VN" dirty="0" smtClean="0"/>
              <a:t>	static void timTheoTen() {</a:t>
            </a:r>
          </a:p>
          <a:p>
            <a:r>
              <a:rPr lang="vi-VN" dirty="0" smtClean="0"/>
              <a:t>		System.out.println("TÌM KIẾM SINH VIÊN");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System.out.print("Tên sinh viên: ");</a:t>
            </a:r>
          </a:p>
          <a:p>
            <a:r>
              <a:rPr lang="vi-VN" dirty="0" smtClean="0"/>
              <a:t>		String name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for(SVPoly sv : list){</a:t>
            </a:r>
          </a:p>
          <a:p>
            <a:r>
              <a:rPr lang="vi-VN" dirty="0" smtClean="0"/>
              <a:t>			if(sv.hoTen.contains(name)){</a:t>
            </a:r>
          </a:p>
          <a:p>
            <a:r>
              <a:rPr lang="vi-VN" dirty="0" smtClean="0"/>
              <a:t>				sv.xuat();</a:t>
            </a:r>
          </a:p>
          <a:p>
            <a:r>
              <a:rPr lang="vi-VN" dirty="0" smtClean="0"/>
              <a:t>			}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endParaRPr lang="vi-VN" dirty="0" smtClean="0"/>
          </a:p>
          <a:p>
            <a:r>
              <a:rPr lang="vi-VN" dirty="0" smtClean="0"/>
              <a:t>	static void sua() {</a:t>
            </a:r>
          </a:p>
          <a:p>
            <a:r>
              <a:rPr lang="vi-VN" dirty="0" smtClean="0"/>
              <a:t>		System.out.println("SỬA THÔNG TIN SINH VIÊN");</a:t>
            </a:r>
          </a:p>
          <a:p>
            <a:r>
              <a:rPr lang="vi-VN" dirty="0" smtClean="0"/>
              <a:t>		System.out.print("Tên sinh viên: ");</a:t>
            </a:r>
          </a:p>
          <a:p>
            <a:r>
              <a:rPr lang="vi-VN" dirty="0" smtClean="0"/>
              <a:t>		String name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for(SVPoly sv : list){</a:t>
            </a:r>
          </a:p>
          <a:p>
            <a:r>
              <a:rPr lang="vi-VN" dirty="0" smtClean="0"/>
              <a:t>			if(sv.hoTen.equalsIgnoreCase(name)){</a:t>
            </a:r>
          </a:p>
          <a:p>
            <a:r>
              <a:rPr lang="vi-VN" dirty="0" smtClean="0"/>
              <a:t>				System.out.print("Nhập điểm mới: ");</a:t>
            </a:r>
          </a:p>
          <a:p>
            <a:r>
              <a:rPr lang="vi-VN" dirty="0" smtClean="0"/>
              <a:t>				sv.diemTB = scanner.nextDouble();</a:t>
            </a:r>
          </a:p>
          <a:p>
            <a:r>
              <a:rPr lang="vi-VN" dirty="0" smtClean="0"/>
              <a:t>				scanner.nextLine();</a:t>
            </a:r>
          </a:p>
          <a:p>
            <a:r>
              <a:rPr lang="vi-VN" dirty="0" smtClean="0"/>
              <a:t>			}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endParaRPr lang="vi-VN" dirty="0" smtClean="0"/>
          </a:p>
          <a:p>
            <a:r>
              <a:rPr lang="vi-VN" dirty="0" smtClean="0"/>
              <a:t>	static void xoa() {</a:t>
            </a:r>
          </a:p>
          <a:p>
            <a:r>
              <a:rPr lang="vi-VN" dirty="0" smtClean="0"/>
              <a:t>		System.out.println("XÓA SINH VIÊN");</a:t>
            </a:r>
          </a:p>
          <a:p>
            <a:r>
              <a:rPr lang="vi-VN" dirty="0" smtClean="0"/>
              <a:t>		System.out.print("Tên sinh viên: ");</a:t>
            </a:r>
          </a:p>
          <a:p>
            <a:r>
              <a:rPr lang="vi-VN" dirty="0" smtClean="0"/>
              <a:t>		String name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for(SVPoly sv : list){</a:t>
            </a:r>
          </a:p>
          <a:p>
            <a:r>
              <a:rPr lang="vi-VN" dirty="0" smtClean="0"/>
              <a:t>			if(sv.hoTen.equalsIgnoreCase(name)){</a:t>
            </a:r>
          </a:p>
          <a:p>
            <a:r>
              <a:rPr lang="vi-VN" dirty="0" smtClean="0"/>
              <a:t>				list.remove(sv);</a:t>
            </a:r>
          </a:p>
          <a:p>
            <a:r>
              <a:rPr lang="vi-VN" dirty="0" smtClean="0"/>
              <a:t>				break;</a:t>
            </a:r>
          </a:p>
          <a:p>
            <a:r>
              <a:rPr lang="vi-VN" dirty="0" smtClean="0"/>
              <a:t>			}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	</a:t>
            </a:r>
          </a:p>
          <a:p>
            <a:r>
              <a:rPr lang="vi-VN" dirty="0" smtClean="0"/>
              <a:t>	static void sapXepTheoHoTen() {</a:t>
            </a:r>
          </a:p>
          <a:p>
            <a:r>
              <a:rPr lang="vi-VN" dirty="0" smtClean="0"/>
              <a:t>		Comparator&lt;SVPoly&gt; comp = new Comparator&lt;SVPoly&gt;() {</a:t>
            </a:r>
          </a:p>
          <a:p>
            <a:r>
              <a:rPr lang="vi-VN" dirty="0" smtClean="0"/>
              <a:t>			@Override</a:t>
            </a:r>
          </a:p>
          <a:p>
            <a:r>
              <a:rPr lang="vi-VN" dirty="0" smtClean="0"/>
              <a:t>			public int compare(SVPoly o1, SVPoly o2) {</a:t>
            </a:r>
          </a:p>
          <a:p>
            <a:r>
              <a:rPr lang="vi-VN" dirty="0" smtClean="0"/>
              <a:t>				return o1.hoTen.compareTo(o2.hoTen);</a:t>
            </a:r>
          </a:p>
          <a:p>
            <a:r>
              <a:rPr lang="vi-VN" dirty="0" smtClean="0"/>
              <a:t>			}</a:t>
            </a:r>
          </a:p>
          <a:p>
            <a:r>
              <a:rPr lang="vi-VN" dirty="0" smtClean="0"/>
              <a:t>		};</a:t>
            </a:r>
          </a:p>
          <a:p>
            <a:r>
              <a:rPr lang="vi-VN" dirty="0" smtClean="0"/>
              <a:t>		Collections.sort(list, comp);</a:t>
            </a:r>
          </a:p>
          <a:p>
            <a:r>
              <a:rPr lang="vi-VN" dirty="0" smtClean="0"/>
              <a:t>	}</a:t>
            </a:r>
          </a:p>
          <a:p>
            <a:endParaRPr lang="vi-VN" dirty="0" smtClean="0"/>
          </a:p>
          <a:p>
            <a:r>
              <a:rPr lang="vi-VN" dirty="0" smtClean="0"/>
              <a:t>	static void sapXepTheoDiem() {</a:t>
            </a:r>
          </a:p>
          <a:p>
            <a:r>
              <a:rPr lang="vi-VN" dirty="0" smtClean="0"/>
              <a:t>		Comparator&lt;SVPoly&gt; comp = new Comparator&lt;SVPoly&gt;() {</a:t>
            </a:r>
          </a:p>
          <a:p>
            <a:r>
              <a:rPr lang="vi-VN" dirty="0" smtClean="0"/>
              <a:t>			@Override</a:t>
            </a:r>
          </a:p>
          <a:p>
            <a:r>
              <a:rPr lang="vi-VN" dirty="0" smtClean="0"/>
              <a:t>			public int compare(SVPoly o1, SVPoly o2) {</a:t>
            </a:r>
          </a:p>
          <a:p>
            <a:r>
              <a:rPr lang="vi-VN" dirty="0" smtClean="0"/>
              <a:t>				return o1.diemTB.compareTo(o2.diemTB);</a:t>
            </a:r>
          </a:p>
          <a:p>
            <a:r>
              <a:rPr lang="vi-VN" dirty="0" smtClean="0"/>
              <a:t>			}</a:t>
            </a:r>
          </a:p>
          <a:p>
            <a:r>
              <a:rPr lang="vi-VN" dirty="0" smtClean="0"/>
              <a:t>		};</a:t>
            </a:r>
          </a:p>
          <a:p>
            <a:r>
              <a:rPr lang="vi-VN" dirty="0" smtClean="0"/>
              <a:t>		Collections.sort(list, comp);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8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51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1"/>
            <a:ext cx="2743200" cy="2743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33400"/>
            <a:ext cx="1723175" cy="10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5: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906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b="1" dirty="0" err="1" smtClean="0"/>
              <a:t>chỉ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for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for-each</a:t>
            </a:r>
            <a:r>
              <a:rPr lang="en-US" dirty="0" smtClean="0"/>
              <a:t>.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r>
              <a:rPr lang="en-US" dirty="0" smtClean="0"/>
              <a:t> for-each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096631"/>
            <a:ext cx="7772400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ArrayList</a:t>
            </a:r>
            <a:r>
              <a:rPr lang="en-US" sz="2800" b="1" dirty="0" smtClean="0">
                <a:solidFill>
                  <a:srgbClr val="0000FF"/>
                </a:solidFill>
              </a:rPr>
              <a:t>&lt;Integer&gt; </a:t>
            </a:r>
            <a:r>
              <a:rPr lang="en-US" sz="2800" dirty="0"/>
              <a:t>a = new </a:t>
            </a:r>
            <a:r>
              <a:rPr lang="en-US" sz="2800" dirty="0" err="1" smtClean="0"/>
              <a:t>ArrayList</a:t>
            </a:r>
            <a:r>
              <a:rPr lang="en-US" sz="2800" b="1" dirty="0" smtClean="0">
                <a:solidFill>
                  <a:srgbClr val="0000FF"/>
                </a:solidFill>
              </a:rPr>
              <a:t>&lt;Integer&gt;</a:t>
            </a:r>
            <a:r>
              <a:rPr lang="en-US" sz="2800" dirty="0" smtClean="0"/>
              <a:t>();</a:t>
            </a:r>
          </a:p>
          <a:p>
            <a:r>
              <a:rPr lang="en-US" sz="2800" dirty="0" err="1" smtClean="0"/>
              <a:t>a.add</a:t>
            </a:r>
            <a:r>
              <a:rPr lang="en-US" sz="2800" dirty="0" smtClean="0"/>
              <a:t>(5);</a:t>
            </a:r>
          </a:p>
          <a:p>
            <a:r>
              <a:rPr lang="en-US" sz="2800" dirty="0" err="1" smtClean="0"/>
              <a:t>a.add</a:t>
            </a:r>
            <a:r>
              <a:rPr lang="en-US" sz="2800" dirty="0" smtClean="0"/>
              <a:t>(9);</a:t>
            </a:r>
          </a:p>
          <a:p>
            <a:r>
              <a:rPr lang="en-US" sz="2800" dirty="0" err="1" smtClean="0"/>
              <a:t>a.add</a:t>
            </a:r>
            <a:r>
              <a:rPr lang="en-US" sz="2800" dirty="0" smtClean="0"/>
              <a:t>(4);</a:t>
            </a:r>
          </a:p>
          <a:p>
            <a:r>
              <a:rPr lang="en-US" sz="2800" dirty="0" err="1" smtClean="0"/>
              <a:t>a.add</a:t>
            </a:r>
            <a:r>
              <a:rPr lang="en-US" sz="2800" dirty="0" smtClean="0"/>
              <a:t>(8)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4661118"/>
            <a:ext cx="3755836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i=0;i&lt;</a:t>
            </a:r>
            <a:r>
              <a:rPr lang="en-US" sz="2800" dirty="0" err="1" smtClean="0"/>
              <a:t>a.</a:t>
            </a:r>
            <a:r>
              <a:rPr lang="en-US" sz="2800" dirty="0" err="1" smtClean="0">
                <a:solidFill>
                  <a:srgbClr val="0000FF"/>
                </a:solidFill>
              </a:rPr>
              <a:t>size</a:t>
            </a:r>
            <a:r>
              <a:rPr lang="en-US" sz="2800" dirty="0" smtClean="0">
                <a:solidFill>
                  <a:srgbClr val="0000FF"/>
                </a:solidFill>
              </a:rPr>
              <a:t>()</a:t>
            </a:r>
            <a:r>
              <a:rPr lang="en-US" sz="2800" dirty="0" smtClean="0"/>
              <a:t>;i++){</a:t>
            </a:r>
          </a:p>
          <a:p>
            <a:r>
              <a:rPr lang="en-US" sz="2800" dirty="0" smtClean="0"/>
              <a:t>     Integer x = </a:t>
            </a:r>
            <a:r>
              <a:rPr lang="en-US" sz="2800" dirty="0" err="1" smtClean="0"/>
              <a:t>a.</a:t>
            </a:r>
            <a:r>
              <a:rPr lang="en-US" sz="2800" dirty="0" err="1" smtClean="0">
                <a:solidFill>
                  <a:srgbClr val="0000FF"/>
                </a:solidFill>
              </a:rPr>
              <a:t>get</a:t>
            </a:r>
            <a:r>
              <a:rPr lang="en-US" sz="2800" dirty="0" smtClean="0">
                <a:solidFill>
                  <a:srgbClr val="0000FF"/>
                </a:solidFill>
              </a:rPr>
              <a:t>(i)</a:t>
            </a:r>
            <a:r>
              <a:rPr lang="en-US" sz="2800" dirty="0" smtClean="0"/>
              <a:t>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&lt;&lt;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x&gt;&gt;</a:t>
            </a:r>
          </a:p>
          <a:p>
            <a:r>
              <a:rPr lang="en-US" sz="28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4661117"/>
            <a:ext cx="36576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for(Integer </a:t>
            </a:r>
            <a:r>
              <a:rPr lang="en-US" sz="2800" dirty="0" smtClean="0">
                <a:solidFill>
                  <a:srgbClr val="0000FF"/>
                </a:solidFill>
              </a:rPr>
              <a:t>x : a</a:t>
            </a:r>
            <a:r>
              <a:rPr lang="en-US" sz="2800" dirty="0" smtClean="0"/>
              <a:t>){</a:t>
            </a:r>
          </a:p>
          <a:p>
            <a:r>
              <a:rPr lang="en-US" sz="2800" dirty="0" smtClean="0"/>
              <a:t>     &lt;&lt;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x&gt;&gt;</a:t>
            </a:r>
          </a:p>
          <a:p>
            <a:r>
              <a:rPr lang="en-US" sz="2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80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5297269"/>
            <a:ext cx="471417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&lt;Double&gt;.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Tính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tổng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5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: QL </a:t>
            </a:r>
            <a:r>
              <a:rPr lang="en-US" dirty="0" err="1" smtClean="0"/>
              <a:t>SVPoly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ArrayList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SVPoly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.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menu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153561"/>
            <a:ext cx="3002745" cy="132343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 smtClean="0"/>
              <a:t>SVPoly</a:t>
            </a:r>
            <a:r>
              <a:rPr lang="en-US" sz="2000" dirty="0" smtClean="0"/>
              <a:t>{</a:t>
            </a:r>
            <a:endParaRPr lang="en-US" sz="2000" dirty="0"/>
          </a:p>
          <a:p>
            <a:pPr lvl="1"/>
            <a:r>
              <a:rPr lang="en-US" sz="2000" dirty="0" smtClean="0"/>
              <a:t>public </a:t>
            </a:r>
            <a:r>
              <a:rPr lang="en-US" sz="2000" dirty="0"/>
              <a:t>String </a:t>
            </a:r>
            <a:r>
              <a:rPr lang="en-US" sz="2000" dirty="0" err="1"/>
              <a:t>hoTen</a:t>
            </a:r>
            <a:r>
              <a:rPr lang="en-US" sz="2000" dirty="0"/>
              <a:t>;</a:t>
            </a:r>
          </a:p>
          <a:p>
            <a:pPr lvl="1"/>
            <a:r>
              <a:rPr lang="en-US" sz="2000" dirty="0"/>
              <a:t>public Double </a:t>
            </a:r>
            <a:r>
              <a:rPr lang="en-US" sz="2000" dirty="0" err="1"/>
              <a:t>diemTB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93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 </a:t>
            </a:r>
            <a:r>
              <a:rPr lang="en-US" dirty="0" err="1" smtClean="0"/>
              <a:t>buổi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5 – </a:t>
            </a:r>
            <a:r>
              <a:rPr lang="en-US" dirty="0" err="1" smtClean="0"/>
              <a:t>bài</a:t>
            </a:r>
            <a:r>
              <a:rPr lang="en-US" dirty="0" smtClean="0"/>
              <a:t> 1</a:t>
            </a:r>
          </a:p>
          <a:p>
            <a:r>
              <a:rPr lang="en-US" dirty="0" smtClean="0"/>
              <a:t>Lab 5 – </a:t>
            </a:r>
            <a:r>
              <a:rPr lang="en-US" dirty="0" err="1" smtClean="0"/>
              <a:t>bài</a:t>
            </a:r>
            <a:r>
              <a:rPr lang="en-US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5: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850675"/>
              </p:ext>
            </p:extLst>
          </p:nvPr>
        </p:nvGraphicFramePr>
        <p:xfrm>
          <a:off x="457200" y="1066800"/>
          <a:ext cx="8229600" cy="2705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91000"/>
                <a:gridCol w="4038600"/>
              </a:tblGrid>
              <a:tr h="450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cap="small" baseline="0" dirty="0" err="1" smtClean="0"/>
                        <a:t>Phương</a:t>
                      </a:r>
                      <a:r>
                        <a:rPr lang="en-US" sz="2400" cap="small" baseline="0" dirty="0" smtClean="0"/>
                        <a:t> </a:t>
                      </a:r>
                      <a:r>
                        <a:rPr lang="en-US" sz="2400" cap="small" baseline="0" dirty="0" err="1"/>
                        <a:t>thức</a:t>
                      </a:r>
                      <a:endParaRPr lang="en-US" sz="2400" cap="small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cap="small" baseline="0" dirty="0" err="1"/>
                        <a:t>Mô</a:t>
                      </a:r>
                      <a:r>
                        <a:rPr lang="en-US" sz="2400" cap="small" baseline="0" dirty="0"/>
                        <a:t> </a:t>
                      </a:r>
                      <a:r>
                        <a:rPr lang="en-US" sz="2400" cap="small" baseline="0" dirty="0" err="1"/>
                        <a:t>tả</a:t>
                      </a:r>
                      <a:endParaRPr lang="en-US" sz="2400" cap="small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/>
                        <a:t>addAll</a:t>
                      </a:r>
                      <a:r>
                        <a:rPr lang="en-US" sz="2400" kern="1200" dirty="0" smtClean="0"/>
                        <a:t>(Collection)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/>
                        <a:t>Hợp</a:t>
                      </a:r>
                      <a:r>
                        <a:rPr lang="en-US" sz="2400" kern="1200" baseline="0" dirty="0" smtClean="0"/>
                        <a:t> 2 </a:t>
                      </a:r>
                      <a:r>
                        <a:rPr lang="en-US" sz="2400" kern="1200" baseline="0" dirty="0" err="1" smtClean="0"/>
                        <a:t>tập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hợp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/>
                        <a:t>removeAll</a:t>
                      </a:r>
                      <a:r>
                        <a:rPr lang="en-US" sz="2400" kern="1200" dirty="0" smtClean="0"/>
                        <a:t>(Collection)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/>
                        <a:t>Hiệu</a:t>
                      </a:r>
                      <a:r>
                        <a:rPr lang="en-US" sz="2400" kern="1200" baseline="0" dirty="0" smtClean="0"/>
                        <a:t> 2 </a:t>
                      </a:r>
                      <a:r>
                        <a:rPr lang="en-US" sz="2400" kern="1200" baseline="0" dirty="0" err="1" smtClean="0"/>
                        <a:t>tập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hợp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/>
                        <a:t>retainAll</a:t>
                      </a:r>
                      <a:r>
                        <a:rPr lang="en-US" sz="2400" kern="1200" dirty="0" smtClean="0"/>
                        <a:t>(Collection)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/>
                        <a:t>Giao</a:t>
                      </a:r>
                      <a:r>
                        <a:rPr lang="en-US" sz="2400" kern="1200" baseline="0" dirty="0" smtClean="0"/>
                        <a:t> 2 </a:t>
                      </a:r>
                      <a:r>
                        <a:rPr lang="en-US" sz="2400" kern="1200" baseline="0" dirty="0" err="1" smtClean="0"/>
                        <a:t>tập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hợp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/>
                        <a:t>boolean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dirty="0" err="1" smtClean="0"/>
                        <a:t>containsAll</a:t>
                      </a:r>
                      <a:r>
                        <a:rPr lang="en-US" sz="2400" kern="1200" dirty="0" smtClean="0"/>
                        <a:t>(Collection)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/>
                        <a:t>Kiểm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tra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sự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tồn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tại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/>
                        <a:t>toArray</a:t>
                      </a:r>
                      <a:r>
                        <a:rPr lang="en-US" sz="2400" kern="1200" dirty="0" smtClean="0"/>
                        <a:t>(T[])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/>
                        <a:t>Chuyển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đổi</a:t>
                      </a:r>
                      <a:r>
                        <a:rPr lang="en-US" sz="2400" kern="1200" baseline="0" dirty="0" smtClean="0"/>
                        <a:t> sang </a:t>
                      </a:r>
                      <a:r>
                        <a:rPr lang="en-US" sz="2400" kern="1200" baseline="0" dirty="0" err="1" smtClean="0"/>
                        <a:t>mảng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4309408"/>
            <a:ext cx="328506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ArrayList</a:t>
            </a:r>
            <a:r>
              <a:rPr lang="en-US" sz="2000" dirty="0" smtClean="0"/>
              <a:t> a1 = new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a1.add(3);</a:t>
            </a:r>
          </a:p>
          <a:p>
            <a:r>
              <a:rPr lang="en-US" sz="2000" dirty="0" smtClean="0"/>
              <a:t>a1.add(4);</a:t>
            </a:r>
          </a:p>
          <a:p>
            <a:r>
              <a:rPr lang="en-US" sz="2000" dirty="0" err="1" smtClean="0"/>
              <a:t>ArrayList</a:t>
            </a:r>
            <a:r>
              <a:rPr lang="en-US" sz="2000" dirty="0" smtClean="0"/>
              <a:t> a2 </a:t>
            </a:r>
            <a:r>
              <a:rPr lang="en-US" sz="2000" dirty="0"/>
              <a:t>= new </a:t>
            </a:r>
            <a:r>
              <a:rPr lang="en-US" sz="2000" dirty="0" err="1"/>
              <a:t>ArrayList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a2.add(4);</a:t>
            </a:r>
          </a:p>
          <a:p>
            <a:r>
              <a:rPr lang="en-US" sz="2000" dirty="0" smtClean="0"/>
              <a:t>a2.add(5);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497444" y="4267200"/>
            <a:ext cx="205575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1.addAll(a2)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175592" y="4267200"/>
            <a:ext cx="1435008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a1=[3,4,4,5]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7444" y="4807297"/>
            <a:ext cx="205575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a1.retainAll(a2)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175592" y="4807297"/>
            <a:ext cx="1435008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a1=[4]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7444" y="5334000"/>
            <a:ext cx="205575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a1.removeAll(a2)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175592" y="5334000"/>
            <a:ext cx="1435008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a1=[3]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7444" y="5880313"/>
            <a:ext cx="205575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a1.containsAll(a2)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175592" y="5880313"/>
            <a:ext cx="1435008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false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3" idx="3"/>
            <a:endCxn id="5" idx="1"/>
          </p:cNvCxnSpPr>
          <p:nvPr/>
        </p:nvCxnSpPr>
        <p:spPr>
          <a:xfrm flipV="1">
            <a:off x="3742266" y="4467255"/>
            <a:ext cx="755178" cy="811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  <a:endCxn id="7" idx="1"/>
          </p:cNvCxnSpPr>
          <p:nvPr/>
        </p:nvCxnSpPr>
        <p:spPr>
          <a:xfrm flipV="1">
            <a:off x="3742266" y="5007352"/>
            <a:ext cx="755178" cy="271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3"/>
            <a:endCxn id="9" idx="1"/>
          </p:cNvCxnSpPr>
          <p:nvPr/>
        </p:nvCxnSpPr>
        <p:spPr>
          <a:xfrm>
            <a:off x="3742266" y="5278904"/>
            <a:ext cx="755178" cy="255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3"/>
            <a:endCxn id="11" idx="1"/>
          </p:cNvCxnSpPr>
          <p:nvPr/>
        </p:nvCxnSpPr>
        <p:spPr>
          <a:xfrm>
            <a:off x="3742266" y="5278904"/>
            <a:ext cx="755178" cy="801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>
            <a:off x="6553200" y="4467255"/>
            <a:ext cx="622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6553200" y="5007352"/>
            <a:ext cx="622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>
            <a:off x="6553200" y="5534055"/>
            <a:ext cx="622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12" idx="1"/>
          </p:cNvCxnSpPr>
          <p:nvPr/>
        </p:nvCxnSpPr>
        <p:spPr>
          <a:xfrm>
            <a:off x="6553200" y="6080368"/>
            <a:ext cx="622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4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Collections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370861"/>
              </p:ext>
            </p:extLst>
          </p:nvPr>
        </p:nvGraphicFramePr>
        <p:xfrm>
          <a:off x="914400" y="1981202"/>
          <a:ext cx="7772400" cy="441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62400"/>
                <a:gridCol w="3810000"/>
              </a:tblGrid>
              <a:tr h="5426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/>
                        <a:t>Phương</a:t>
                      </a:r>
                      <a:r>
                        <a:rPr lang="en-US" sz="2000" cap="small" baseline="0" dirty="0"/>
                        <a:t> </a:t>
                      </a:r>
                      <a:r>
                        <a:rPr lang="en-US" sz="2000" cap="small" baseline="0" dirty="0" err="1"/>
                        <a:t>thức</a:t>
                      </a:r>
                      <a:endParaRPr lang="en-US" sz="2000" cap="small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cap="small" baseline="0" dirty="0" err="1"/>
                        <a:t>Mô</a:t>
                      </a:r>
                      <a:r>
                        <a:rPr lang="en-US" sz="2000" cap="small" baseline="0" dirty="0"/>
                        <a:t> </a:t>
                      </a:r>
                      <a:r>
                        <a:rPr lang="en-US" sz="2000" cap="small" baseline="0" dirty="0" err="1"/>
                        <a:t>tả</a:t>
                      </a:r>
                      <a:endParaRPr lang="en-US" sz="2000" cap="small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3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 err="1" smtClean="0"/>
                        <a:t>int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/>
                        <a:t>binarySearch</a:t>
                      </a:r>
                      <a:r>
                        <a:rPr lang="en-US" sz="2000" baseline="0" dirty="0"/>
                        <a:t> (List </a:t>
                      </a:r>
                      <a:r>
                        <a:rPr lang="en-US" sz="2000" baseline="0" dirty="0" err="1"/>
                        <a:t>list</a:t>
                      </a:r>
                      <a:r>
                        <a:rPr lang="en-US" sz="2000" baseline="0" dirty="0"/>
                        <a:t>, Object key)</a:t>
                      </a:r>
                      <a:endParaRPr lang="en-US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 err="1" smtClean="0"/>
                        <a:t>Tìm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kiếm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theo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thuật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toán</a:t>
                      </a:r>
                      <a:r>
                        <a:rPr lang="en-US" sz="2000" baseline="0" dirty="0" smtClean="0"/>
                        <a:t> chia </a:t>
                      </a:r>
                      <a:r>
                        <a:rPr lang="en-US" sz="2000" baseline="0" dirty="0" err="1" smtClean="0"/>
                        <a:t>đôi</a:t>
                      </a:r>
                      <a:endParaRPr lang="en-US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6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 smtClean="0"/>
                        <a:t>void </a:t>
                      </a:r>
                      <a:r>
                        <a:rPr lang="en-US" sz="2000" baseline="0" dirty="0"/>
                        <a:t>fill (List </a:t>
                      </a:r>
                      <a:r>
                        <a:rPr lang="en-US" sz="2000" baseline="0" dirty="0" err="1"/>
                        <a:t>list</a:t>
                      </a:r>
                      <a:r>
                        <a:rPr lang="en-US" sz="2000" baseline="0" dirty="0"/>
                        <a:t>, Object </a:t>
                      </a:r>
                      <a:r>
                        <a:rPr lang="en-US" sz="2000" baseline="0" dirty="0" smtClean="0"/>
                        <a:t>value)</a:t>
                      </a:r>
                      <a:endParaRPr lang="en-US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 err="1" smtClean="0"/>
                        <a:t>Gán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giá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tất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cả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phần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tử</a:t>
                      </a:r>
                      <a:endParaRPr lang="en-US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6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smtClean="0"/>
                        <a:t>void </a:t>
                      </a:r>
                      <a:r>
                        <a:rPr lang="en-US" sz="2000" baseline="0"/>
                        <a:t>shuffle (List list)</a:t>
                      </a:r>
                      <a:endParaRPr lang="en-US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 err="1" smtClean="0"/>
                        <a:t>Hoán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ngẫu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nhiên</a:t>
                      </a:r>
                      <a:endParaRPr lang="en-US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6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smtClean="0"/>
                        <a:t>void </a:t>
                      </a:r>
                      <a:r>
                        <a:rPr lang="en-US" sz="2000" baseline="0"/>
                        <a:t>sort (List list)</a:t>
                      </a:r>
                      <a:endParaRPr lang="en-US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smtClean="0"/>
                        <a:t>Sắp xếp tăng dần</a:t>
                      </a:r>
                      <a:endParaRPr lang="en-US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6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smtClean="0"/>
                        <a:t>void </a:t>
                      </a:r>
                      <a:r>
                        <a:rPr lang="en-US" sz="2000" baseline="0"/>
                        <a:t>reverse (List list)</a:t>
                      </a:r>
                      <a:endParaRPr lang="en-US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smtClean="0"/>
                        <a:t>Đảo ngược</a:t>
                      </a:r>
                      <a:endParaRPr lang="en-US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5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 smtClean="0"/>
                        <a:t>void </a:t>
                      </a:r>
                      <a:r>
                        <a:rPr lang="en-US" sz="2000" baseline="0" dirty="0"/>
                        <a:t>rotate (List </a:t>
                      </a:r>
                      <a:r>
                        <a:rPr lang="en-US" sz="2000" baseline="0" dirty="0" err="1"/>
                        <a:t>list</a:t>
                      </a:r>
                      <a:r>
                        <a:rPr lang="en-US" sz="2000" baseline="0" dirty="0"/>
                        <a:t>, </a:t>
                      </a:r>
                      <a:r>
                        <a:rPr lang="en-US" sz="2000" baseline="0" dirty="0" err="1"/>
                        <a:t>int</a:t>
                      </a:r>
                      <a:r>
                        <a:rPr lang="en-US" sz="2000" baseline="0" dirty="0"/>
                        <a:t> distance)</a:t>
                      </a:r>
                      <a:endParaRPr lang="en-US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 err="1" smtClean="0"/>
                        <a:t>Xoay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vòng</a:t>
                      </a:r>
                      <a:endParaRPr lang="en-US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6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 smtClean="0"/>
                        <a:t>void </a:t>
                      </a:r>
                      <a:r>
                        <a:rPr lang="en-US" sz="2000" baseline="0" dirty="0"/>
                        <a:t>swap(List </a:t>
                      </a:r>
                      <a:r>
                        <a:rPr lang="en-US" sz="2000" baseline="0" dirty="0" err="1"/>
                        <a:t>list</a:t>
                      </a:r>
                      <a:r>
                        <a:rPr lang="en-US" sz="2000" baseline="0" dirty="0"/>
                        <a:t>, </a:t>
                      </a:r>
                      <a:r>
                        <a:rPr lang="en-US" sz="2000" baseline="0" dirty="0" err="1"/>
                        <a:t>int</a:t>
                      </a:r>
                      <a:r>
                        <a:rPr lang="en-US" sz="2000" baseline="0" dirty="0"/>
                        <a:t> i, </a:t>
                      </a:r>
                      <a:r>
                        <a:rPr lang="en-US" sz="2000" baseline="0" dirty="0" err="1"/>
                        <a:t>int</a:t>
                      </a:r>
                      <a:r>
                        <a:rPr lang="en-US" sz="2000" baseline="0" dirty="0"/>
                        <a:t> j)</a:t>
                      </a:r>
                      <a:endParaRPr lang="en-US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 err="1" smtClean="0"/>
                        <a:t>Tráo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đổi</a:t>
                      </a:r>
                      <a:endParaRPr lang="en-US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7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790" y="1287482"/>
            <a:ext cx="818801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ArrayList</a:t>
            </a:r>
            <a:r>
              <a:rPr lang="en-US" sz="2800" dirty="0" smtClean="0"/>
              <a:t>&lt;Integer&gt; </a:t>
            </a:r>
            <a:r>
              <a:rPr lang="en-US" sz="2800" dirty="0"/>
              <a:t>a = new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&lt;</a:t>
            </a:r>
            <a:r>
              <a:rPr lang="en-US" sz="2800" dirty="0"/>
              <a:t>Integer</a:t>
            </a:r>
            <a:r>
              <a:rPr lang="en-US" sz="2800" dirty="0" smtClean="0"/>
              <a:t>&gt;();</a:t>
            </a:r>
            <a:endParaRPr lang="en-US" sz="2800" dirty="0"/>
          </a:p>
          <a:p>
            <a:r>
              <a:rPr lang="en-US" sz="2800" dirty="0" err="1" smtClean="0"/>
              <a:t>a.add</a:t>
            </a:r>
            <a:r>
              <a:rPr lang="en-US" sz="2800" dirty="0" smtClean="0"/>
              <a:t>(3);</a:t>
            </a:r>
            <a:endParaRPr lang="en-US" sz="2800" dirty="0"/>
          </a:p>
          <a:p>
            <a:r>
              <a:rPr lang="en-US" sz="2800" dirty="0" err="1" smtClean="0"/>
              <a:t>a.add</a:t>
            </a:r>
            <a:r>
              <a:rPr lang="en-US" sz="2800" dirty="0" smtClean="0"/>
              <a:t>(9);</a:t>
            </a:r>
            <a:endParaRPr lang="en-US" sz="2800" dirty="0"/>
          </a:p>
          <a:p>
            <a:r>
              <a:rPr lang="en-US" sz="2800" dirty="0" err="1" smtClean="0"/>
              <a:t>a.add</a:t>
            </a:r>
            <a:r>
              <a:rPr lang="en-US" sz="2800" dirty="0" smtClean="0"/>
              <a:t>(8);</a:t>
            </a:r>
            <a:endParaRPr lang="en-US" sz="2800" dirty="0"/>
          </a:p>
          <a:p>
            <a:r>
              <a:rPr lang="en-US" sz="2800" dirty="0" err="1" smtClean="0"/>
              <a:t>a.add</a:t>
            </a:r>
            <a:r>
              <a:rPr lang="en-US" sz="2800" dirty="0" smtClean="0"/>
              <a:t>(2);</a:t>
            </a:r>
          </a:p>
          <a:p>
            <a:r>
              <a:rPr lang="en-US" sz="2800" dirty="0" err="1" smtClean="0">
                <a:solidFill>
                  <a:srgbClr val="0000FF"/>
                </a:solidFill>
              </a:rPr>
              <a:t>Collections.</a:t>
            </a:r>
            <a:r>
              <a:rPr lang="en-US" sz="2800" dirty="0" err="1" smtClean="0">
                <a:solidFill>
                  <a:srgbClr val="FF0000"/>
                </a:solidFill>
              </a:rPr>
              <a:t>swap</a:t>
            </a:r>
            <a:r>
              <a:rPr lang="en-US" sz="2800" dirty="0" smtClean="0">
                <a:solidFill>
                  <a:srgbClr val="0000FF"/>
                </a:solidFill>
              </a:rPr>
              <a:t>(a, 0, 2);</a:t>
            </a:r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 err="1" smtClean="0">
                <a:solidFill>
                  <a:srgbClr val="0000FF"/>
                </a:solidFill>
              </a:rPr>
              <a:t>Collections.</a:t>
            </a:r>
            <a:r>
              <a:rPr lang="en-US" sz="2800" dirty="0" err="1" smtClean="0">
                <a:solidFill>
                  <a:srgbClr val="FF0000"/>
                </a:solidFill>
              </a:rPr>
              <a:t>shuffle</a:t>
            </a:r>
            <a:r>
              <a:rPr lang="en-US" sz="2800" dirty="0" smtClean="0">
                <a:solidFill>
                  <a:srgbClr val="0000FF"/>
                </a:solidFill>
              </a:rPr>
              <a:t>(a);</a:t>
            </a:r>
          </a:p>
          <a:p>
            <a:r>
              <a:rPr lang="en-US" sz="2800" dirty="0" err="1" smtClean="0">
                <a:solidFill>
                  <a:srgbClr val="0000FF"/>
                </a:solidFill>
              </a:rPr>
              <a:t>Collections.</a:t>
            </a:r>
            <a:r>
              <a:rPr lang="en-US" sz="2800" dirty="0" err="1" smtClean="0">
                <a:solidFill>
                  <a:srgbClr val="FF0000"/>
                </a:solidFill>
              </a:rPr>
              <a:t>sort</a:t>
            </a:r>
            <a:r>
              <a:rPr lang="en-US" sz="2800" dirty="0" smtClean="0">
                <a:solidFill>
                  <a:srgbClr val="0000FF"/>
                </a:solidFill>
              </a:rPr>
              <a:t>(a);</a:t>
            </a:r>
          </a:p>
          <a:p>
            <a:r>
              <a:rPr lang="en-US" sz="2800" dirty="0" err="1" smtClean="0">
                <a:solidFill>
                  <a:srgbClr val="0000FF"/>
                </a:solidFill>
              </a:rPr>
              <a:t>Collections.</a:t>
            </a:r>
            <a:r>
              <a:rPr lang="en-US" sz="2800" dirty="0" err="1" smtClean="0">
                <a:solidFill>
                  <a:srgbClr val="FF0000"/>
                </a:solidFill>
              </a:rPr>
              <a:t>reverse</a:t>
            </a:r>
            <a:r>
              <a:rPr lang="en-US" sz="2800" dirty="0" smtClean="0">
                <a:solidFill>
                  <a:srgbClr val="0000FF"/>
                </a:solidFill>
              </a:rPr>
              <a:t>(a);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8411" y="3087975"/>
            <a:ext cx="1188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[3, 9, 8, 2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8411" y="3516131"/>
            <a:ext cx="1188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[8, </a:t>
            </a:r>
            <a:r>
              <a:rPr lang="en-US" dirty="0">
                <a:solidFill>
                  <a:schemeClr val="bg1"/>
                </a:solidFill>
              </a:rPr>
              <a:t>9, </a:t>
            </a:r>
            <a:r>
              <a:rPr lang="en-US" dirty="0" smtClean="0">
                <a:solidFill>
                  <a:schemeClr val="bg1"/>
                </a:solidFill>
              </a:rPr>
              <a:t>3,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8411" y="3944287"/>
            <a:ext cx="1188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[X,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8411" y="4372443"/>
            <a:ext cx="1188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[2, 3, 8, 9]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8411" y="4800600"/>
            <a:ext cx="1188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[9, 8, 3, 2]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4343401" y="3272641"/>
            <a:ext cx="225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>
            <a:off x="4343401" y="3700797"/>
            <a:ext cx="225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</p:cNvCxnSpPr>
          <p:nvPr/>
        </p:nvCxnSpPr>
        <p:spPr>
          <a:xfrm flipH="1">
            <a:off x="4343401" y="4128953"/>
            <a:ext cx="225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</p:cNvCxnSpPr>
          <p:nvPr/>
        </p:nvCxnSpPr>
        <p:spPr>
          <a:xfrm flipH="1">
            <a:off x="4343401" y="4557109"/>
            <a:ext cx="225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1"/>
          </p:cNvCxnSpPr>
          <p:nvPr/>
        </p:nvCxnSpPr>
        <p:spPr>
          <a:xfrm flipH="1">
            <a:off x="4343401" y="4985266"/>
            <a:ext cx="225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9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5105400"/>
            <a:ext cx="3900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sách</a:t>
            </a:r>
            <a:r>
              <a:rPr lang="en-US" dirty="0" smtClean="0">
                <a:solidFill>
                  <a:schemeClr val="bg1"/>
                </a:solidFill>
              </a:rPr>
              <a:t> 5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hỏi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Tráo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ngẫu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nhiên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hỏi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tráo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1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Collections.</a:t>
            </a:r>
            <a:r>
              <a:rPr lang="en-US" b="1" dirty="0" err="1" smtClean="0"/>
              <a:t>sort</a:t>
            </a:r>
            <a:r>
              <a:rPr lang="en-US" b="1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r>
              <a:rPr lang="en-US" dirty="0" smtClean="0"/>
              <a:t>&lt;Object&gt;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1: </a:t>
            </a:r>
            <a:r>
              <a:rPr lang="en-US" dirty="0" err="1" smtClean="0"/>
              <a:t>Collections.</a:t>
            </a:r>
            <a:r>
              <a:rPr lang="en-US" b="1" dirty="0" err="1" smtClean="0"/>
              <a:t>sort</a:t>
            </a:r>
            <a:r>
              <a:rPr lang="en-US" b="1" dirty="0" smtClean="0"/>
              <a:t>(</a:t>
            </a:r>
            <a:r>
              <a:rPr lang="en-US" b="1" dirty="0" err="1" smtClean="0"/>
              <a:t>ArrayList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/>
              <a:t> </a:t>
            </a:r>
            <a:r>
              <a:rPr lang="en-US" dirty="0" smtClean="0"/>
              <a:t>(Integer, Double, String…)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2: </a:t>
            </a:r>
            <a:r>
              <a:rPr lang="en-US" dirty="0" err="1" smtClean="0"/>
              <a:t>Collections.</a:t>
            </a:r>
            <a:r>
              <a:rPr lang="en-US" b="1" dirty="0" err="1" smtClean="0"/>
              <a:t>sort</a:t>
            </a:r>
            <a:r>
              <a:rPr lang="en-US" b="1" dirty="0" smtClean="0"/>
              <a:t>(</a:t>
            </a:r>
            <a:r>
              <a:rPr lang="en-US" b="1" dirty="0" err="1" smtClean="0"/>
              <a:t>ArrayList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00FF"/>
                </a:solidFill>
              </a:rPr>
              <a:t>Comparator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do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(</a:t>
            </a:r>
            <a:r>
              <a:rPr lang="en-US" dirty="0" err="1" smtClean="0"/>
              <a:t>NhanVien</a:t>
            </a:r>
            <a:r>
              <a:rPr lang="en-US" dirty="0" smtClean="0"/>
              <a:t>, </a:t>
            </a:r>
            <a:r>
              <a:rPr lang="en-US" dirty="0" err="1" smtClean="0"/>
              <a:t>SinhVienPoly</a:t>
            </a:r>
            <a:r>
              <a:rPr lang="en-US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4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Collections</a:t>
            </a:r>
          </a:p>
        </p:txBody>
      </p:sp>
    </p:spTree>
    <p:extLst>
      <p:ext uri="{BB962C8B-B14F-4D97-AF65-F5344CB8AC3E}">
        <p14:creationId xmlns:p14="http://schemas.microsoft.com/office/powerpoint/2010/main" val="583025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447800"/>
          </a:xfrm>
        </p:spPr>
        <p:txBody>
          <a:bodyPr/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2 </a:t>
            </a:r>
            <a:r>
              <a:rPr lang="en-US" dirty="0" err="1" smtClean="0"/>
              <a:t>SVPoly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4024" y="2514600"/>
            <a:ext cx="6400800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ArrayList</a:t>
            </a:r>
            <a:r>
              <a:rPr lang="en-US" sz="2000" dirty="0" smtClean="0"/>
              <a:t>&lt;</a:t>
            </a:r>
            <a:r>
              <a:rPr lang="en-US" sz="2000" dirty="0" err="1" smtClean="0"/>
              <a:t>SVPoly</a:t>
            </a:r>
            <a:r>
              <a:rPr lang="en-US" sz="2000" dirty="0" smtClean="0"/>
              <a:t>&gt; </a:t>
            </a:r>
            <a:r>
              <a:rPr lang="en-US" sz="2000" dirty="0"/>
              <a:t>list = new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&lt;</a:t>
            </a:r>
            <a:r>
              <a:rPr lang="en-US" sz="2000" dirty="0" err="1" smtClean="0"/>
              <a:t>SVPoly</a:t>
            </a:r>
            <a:r>
              <a:rPr lang="en-US" sz="2000" dirty="0" smtClean="0"/>
              <a:t>&gt;();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Comparator&lt;</a:t>
            </a:r>
            <a:r>
              <a:rPr lang="en-US" sz="2000" dirty="0" err="1" smtClean="0">
                <a:solidFill>
                  <a:srgbClr val="0000FF"/>
                </a:solidFill>
              </a:rPr>
              <a:t>SVPoly</a:t>
            </a:r>
            <a:r>
              <a:rPr lang="en-US" sz="2000" dirty="0">
                <a:solidFill>
                  <a:srgbClr val="0000FF"/>
                </a:solidFill>
              </a:rPr>
              <a:t>&gt; </a:t>
            </a:r>
            <a:r>
              <a:rPr lang="en-US" sz="2000" b="1" dirty="0" smtClean="0">
                <a:solidFill>
                  <a:srgbClr val="0000FF"/>
                </a:solidFill>
              </a:rPr>
              <a:t>comp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= new Comparator&lt;</a:t>
            </a:r>
            <a:r>
              <a:rPr lang="en-US" sz="2000" dirty="0" err="1">
                <a:solidFill>
                  <a:srgbClr val="0000FF"/>
                </a:solidFill>
              </a:rPr>
              <a:t>SVPoly</a:t>
            </a:r>
            <a:r>
              <a:rPr lang="en-US" sz="2000" dirty="0">
                <a:solidFill>
                  <a:srgbClr val="0000FF"/>
                </a:solidFill>
              </a:rPr>
              <a:t>&gt;() 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@Override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public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compare(</a:t>
            </a:r>
            <a:r>
              <a:rPr lang="en-US" sz="2000" dirty="0" err="1">
                <a:solidFill>
                  <a:srgbClr val="0000FF"/>
                </a:solidFill>
              </a:rPr>
              <a:t>SVPoly</a:t>
            </a:r>
            <a:r>
              <a:rPr lang="en-US" sz="2000" dirty="0">
                <a:solidFill>
                  <a:srgbClr val="0000FF"/>
                </a:solidFill>
              </a:rPr>
              <a:t> o1, </a:t>
            </a:r>
            <a:r>
              <a:rPr lang="en-US" sz="2000" dirty="0" err="1">
                <a:solidFill>
                  <a:srgbClr val="0000FF"/>
                </a:solidFill>
              </a:rPr>
              <a:t>SVPoly</a:t>
            </a:r>
            <a:r>
              <a:rPr lang="en-US" sz="2000" dirty="0">
                <a:solidFill>
                  <a:srgbClr val="0000FF"/>
                </a:solidFill>
              </a:rPr>
              <a:t> o2) {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</a:rPr>
              <a:t>return o1.diemTB.compareTo(o2.diemTB);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};</a:t>
            </a:r>
          </a:p>
          <a:p>
            <a:r>
              <a:rPr lang="en-US" sz="2000" dirty="0" err="1" smtClean="0"/>
              <a:t>Collections.sort</a:t>
            </a:r>
            <a:r>
              <a:rPr lang="en-US" sz="2000" dirty="0" smtClean="0"/>
              <a:t>(list, </a:t>
            </a:r>
            <a:r>
              <a:rPr lang="en-US" sz="2000" b="1" dirty="0">
                <a:solidFill>
                  <a:srgbClr val="0000FF"/>
                </a:solidFill>
              </a:rPr>
              <a:t>comp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8" name="Flowchart: Document 7"/>
          <p:cNvSpPr/>
          <p:nvPr/>
        </p:nvSpPr>
        <p:spPr>
          <a:xfrm>
            <a:off x="4154424" y="4191000"/>
            <a:ext cx="4492752" cy="2362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compare()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sắp</a:t>
            </a:r>
            <a:r>
              <a:rPr lang="en-US" sz="2000" dirty="0" smtClean="0"/>
              <a:t> </a:t>
            </a:r>
            <a:r>
              <a:rPr lang="en-US" sz="2000" dirty="0" err="1" smtClean="0"/>
              <a:t>xếp</a:t>
            </a:r>
            <a:r>
              <a:rPr lang="en-US" sz="2000" dirty="0" smtClean="0"/>
              <a:t> o1 </a:t>
            </a:r>
            <a:r>
              <a:rPr lang="en-US" sz="2000" dirty="0" err="1" smtClean="0"/>
              <a:t>và</a:t>
            </a:r>
            <a:r>
              <a:rPr lang="en-US" sz="2000" dirty="0" smtClean="0"/>
              <a:t> o2. </a:t>
            </a:r>
            <a:r>
              <a:rPr lang="en-US" sz="2000" dirty="0" err="1" smtClean="0"/>
              <a:t>Có</a:t>
            </a:r>
            <a:r>
              <a:rPr lang="en-US" sz="2000" dirty="0" smtClean="0"/>
              <a:t> 3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xảy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= 0: o1 = o2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&gt; 0: o1 &gt; o2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&lt; 0: o1 &lt; o2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01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7578" y="4876800"/>
            <a:ext cx="3124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Bổ</a:t>
            </a:r>
            <a:r>
              <a:rPr lang="en-US" dirty="0" smtClean="0">
                <a:solidFill>
                  <a:schemeClr val="bg1"/>
                </a:solidFill>
              </a:rPr>
              <a:t> sung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QL </a:t>
            </a:r>
            <a:r>
              <a:rPr lang="en-US" dirty="0" err="1" smtClean="0">
                <a:solidFill>
                  <a:schemeClr val="bg1"/>
                </a:solidFill>
              </a:rPr>
              <a:t>SVPoly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8. </a:t>
            </a:r>
            <a:r>
              <a:rPr lang="en-US" dirty="0" err="1" smtClean="0">
                <a:solidFill>
                  <a:schemeClr val="bg1"/>
                </a:solidFill>
              </a:rPr>
              <a:t>Sắp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xếp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9. </a:t>
            </a:r>
            <a:r>
              <a:rPr lang="en-US" dirty="0" err="1" smtClean="0">
                <a:solidFill>
                  <a:schemeClr val="bg1"/>
                </a:solidFill>
              </a:rPr>
              <a:t>Sắp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xếp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tên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73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kiểu</a:t>
            </a:r>
            <a:endParaRPr lang="en-US" dirty="0"/>
          </a:p>
          <a:p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Collections</a:t>
            </a:r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 </a:t>
            </a:r>
            <a:r>
              <a:rPr lang="en-US" dirty="0" err="1" smtClean="0"/>
              <a:t>buổi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5 – </a:t>
            </a:r>
            <a:r>
              <a:rPr lang="en-US" dirty="0" err="1" smtClean="0"/>
              <a:t>bài</a:t>
            </a:r>
            <a:r>
              <a:rPr lang="en-US" dirty="0" smtClean="0"/>
              <a:t> 3</a:t>
            </a:r>
          </a:p>
          <a:p>
            <a:r>
              <a:rPr lang="en-US" dirty="0" smtClean="0"/>
              <a:t>Lab 5 – </a:t>
            </a:r>
            <a:r>
              <a:rPr lang="en-US" dirty="0" err="1" smtClean="0"/>
              <a:t>bài</a:t>
            </a:r>
            <a:r>
              <a:rPr lang="en-US" dirty="0" smtClean="0"/>
              <a:t> 4</a:t>
            </a:r>
          </a:p>
          <a:p>
            <a:r>
              <a:rPr lang="en-US" smtClean="0"/>
              <a:t>Lab 5 </a:t>
            </a:r>
            <a:r>
              <a:rPr lang="en-US" dirty="0" smtClean="0"/>
              <a:t>– </a:t>
            </a:r>
            <a:r>
              <a:rPr lang="en-US" dirty="0" err="1" smtClean="0"/>
              <a:t>bài</a:t>
            </a:r>
            <a:r>
              <a:rPr lang="en-US" dirty="0" smtClean="0"/>
              <a:t> 5 (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Lãng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 lvl="2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endParaRPr lang="en-US" dirty="0"/>
          </a:p>
          <a:p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dẻo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, </a:t>
            </a:r>
            <a:r>
              <a:rPr lang="en-US" dirty="0" err="1" smtClean="0"/>
              <a:t>hiệu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07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376" y="1066800"/>
            <a:ext cx="440242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ArrayList</a:t>
            </a:r>
            <a:r>
              <a:rPr lang="en-US" sz="2800" dirty="0"/>
              <a:t> </a:t>
            </a:r>
            <a:r>
              <a:rPr lang="en-US" sz="2800" dirty="0" smtClean="0"/>
              <a:t>a = </a:t>
            </a:r>
            <a:r>
              <a:rPr lang="en-US" sz="2800" b="1" dirty="0" smtClean="0"/>
              <a:t>new </a:t>
            </a:r>
            <a:r>
              <a:rPr lang="en-US" sz="2800" b="1" dirty="0" err="1" smtClean="0"/>
              <a:t>ArrayList</a:t>
            </a:r>
            <a:r>
              <a:rPr lang="en-US" sz="2800" b="1" dirty="0" smtClean="0"/>
              <a:t>()</a:t>
            </a:r>
            <a:r>
              <a:rPr lang="en-US" sz="2800" dirty="0" smtClean="0"/>
              <a:t>;</a:t>
            </a:r>
          </a:p>
          <a:p>
            <a:r>
              <a:rPr lang="en-US" sz="2800" dirty="0" err="1"/>
              <a:t>a.</a:t>
            </a:r>
            <a:r>
              <a:rPr lang="en-US" sz="2800" b="1" dirty="0" err="1">
                <a:solidFill>
                  <a:srgbClr val="FF0000"/>
                </a:solidFill>
              </a:rPr>
              <a:t>add</a:t>
            </a:r>
            <a:r>
              <a:rPr lang="en-US" sz="2800" dirty="0" smtClean="0"/>
              <a:t>(“</a:t>
            </a:r>
            <a:r>
              <a:rPr lang="en-US" sz="2800" dirty="0" err="1" smtClean="0"/>
              <a:t>Cường</a:t>
            </a:r>
            <a:r>
              <a:rPr lang="en-US" sz="2800" dirty="0" smtClean="0"/>
              <a:t>”);</a:t>
            </a:r>
          </a:p>
          <a:p>
            <a:r>
              <a:rPr lang="en-US" sz="2800" dirty="0" err="1" smtClean="0"/>
              <a:t>a.add</a:t>
            </a:r>
            <a:r>
              <a:rPr lang="en-US" sz="2800" dirty="0" smtClean="0"/>
              <a:t>(true);</a:t>
            </a:r>
          </a:p>
          <a:p>
            <a:r>
              <a:rPr lang="en-US" sz="2800" dirty="0" err="1" smtClean="0"/>
              <a:t>a.add</a:t>
            </a:r>
            <a:r>
              <a:rPr lang="en-US" sz="2800" dirty="0" smtClean="0"/>
              <a:t>(1);</a:t>
            </a:r>
          </a:p>
          <a:p>
            <a:r>
              <a:rPr lang="en-US" sz="2800" dirty="0" err="1" smtClean="0"/>
              <a:t>a.add</a:t>
            </a:r>
            <a:r>
              <a:rPr lang="en-US" sz="2800" dirty="0" smtClean="0"/>
              <a:t>(2.5)</a:t>
            </a:r>
          </a:p>
          <a:p>
            <a:r>
              <a:rPr lang="en-US" sz="2800" dirty="0" smtClean="0"/>
              <a:t>Integer x = </a:t>
            </a:r>
            <a:r>
              <a:rPr lang="en-US" sz="2800" b="1" dirty="0" smtClean="0">
                <a:solidFill>
                  <a:srgbClr val="0000FF"/>
                </a:solidFill>
              </a:rPr>
              <a:t>(Integer)</a:t>
            </a:r>
            <a:r>
              <a:rPr lang="en-US" sz="2800" dirty="0" err="1" smtClean="0"/>
              <a:t>a.</a:t>
            </a:r>
            <a:r>
              <a:rPr lang="en-US" sz="2800" b="1" dirty="0" err="1" smtClean="0">
                <a:solidFill>
                  <a:srgbClr val="FF0000"/>
                </a:solidFill>
              </a:rPr>
              <a:t>get</a:t>
            </a:r>
            <a:r>
              <a:rPr lang="en-US" sz="2800" dirty="0" smtClean="0"/>
              <a:t>(2);</a:t>
            </a:r>
            <a:endParaRPr lang="en-US" sz="2800" dirty="0"/>
          </a:p>
        </p:txBody>
      </p:sp>
      <p:sp>
        <p:nvSpPr>
          <p:cNvPr id="6" name="Vertical Scroll 5"/>
          <p:cNvSpPr/>
          <p:nvPr/>
        </p:nvSpPr>
        <p:spPr>
          <a:xfrm>
            <a:off x="3810000" y="4341168"/>
            <a:ext cx="1535426" cy="1786592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/>
              <a:t>Object</a:t>
            </a:r>
            <a:endParaRPr lang="en-US" dirty="0" smtClean="0"/>
          </a:p>
          <a:p>
            <a:pPr algn="ctr"/>
            <a:r>
              <a:rPr lang="en-US" dirty="0"/>
              <a:t>Object</a:t>
            </a:r>
            <a:endParaRPr lang="en-US" dirty="0" smtClean="0"/>
          </a:p>
          <a:p>
            <a:pPr algn="ctr"/>
            <a:r>
              <a:rPr lang="en-US" dirty="0"/>
              <a:t>Object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3765" y="504979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a.add</a:t>
            </a:r>
            <a:r>
              <a:rPr lang="en-US" dirty="0" smtClean="0"/>
              <a:t>(Object)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15701" y="5049798"/>
            <a:ext cx="13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a.get</a:t>
            </a:r>
            <a:r>
              <a:rPr lang="en-US" dirty="0" smtClean="0"/>
              <a:t>(index)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  <a:endCxn id="6" idx="1"/>
          </p:cNvCxnSpPr>
          <p:nvPr/>
        </p:nvCxnSpPr>
        <p:spPr>
          <a:xfrm>
            <a:off x="2760833" y="5234464"/>
            <a:ext cx="12410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5153498" y="5234464"/>
            <a:ext cx="11622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71587" y="48629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(type)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5681" y="6128284"/>
            <a:ext cx="102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ArrayList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8" name="Flowchart: Document 27"/>
          <p:cNvSpPr/>
          <p:nvPr/>
        </p:nvSpPr>
        <p:spPr>
          <a:xfrm>
            <a:off x="5097017" y="1066800"/>
            <a:ext cx="3589783" cy="2438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+ </a:t>
            </a:r>
            <a:r>
              <a:rPr lang="en-US" sz="2000" dirty="0" err="1" smtClean="0"/>
              <a:t>Khi</a:t>
            </a:r>
            <a:r>
              <a:rPr lang="en-US" sz="2000" dirty="0" smtClean="0"/>
              <a:t> add </a:t>
            </a:r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 </a:t>
            </a:r>
            <a:r>
              <a:rPr lang="en-US" sz="2000" dirty="0" err="1" smtClean="0"/>
              <a:t>thủy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sang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wrapper</a:t>
            </a:r>
          </a:p>
          <a:p>
            <a:r>
              <a:rPr lang="en-US" sz="2000" dirty="0" smtClean="0"/>
              <a:t>+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,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ép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về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kiểu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gốc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endParaRPr lang="en-US" sz="2000" dirty="0"/>
          </a:p>
        </p:txBody>
      </p: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>
            <a:off x="3429001" y="2286000"/>
            <a:ext cx="1668016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7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1066800"/>
            <a:ext cx="2286000" cy="76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ArrayList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2590800"/>
            <a:ext cx="4114800" cy="76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ArrayList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(</a:t>
            </a:r>
            <a:r>
              <a:rPr lang="en-US" sz="2000" b="1" dirty="0" err="1" smtClean="0"/>
              <a:t>Không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định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kiểu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800600" y="2590800"/>
            <a:ext cx="3886200" cy="76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ArrayList</a:t>
            </a:r>
            <a:r>
              <a:rPr lang="en-US" sz="2000" b="1" dirty="0" smtClean="0"/>
              <a:t>&lt;Type&gt;</a:t>
            </a:r>
            <a:br>
              <a:rPr lang="en-US" sz="2000" b="1" dirty="0" smtClean="0"/>
            </a:br>
            <a:r>
              <a:rPr lang="en-US" sz="2000" b="1" dirty="0" smtClean="0"/>
              <a:t>(</a:t>
            </a:r>
            <a:r>
              <a:rPr lang="en-US" sz="2000" b="1" dirty="0" err="1" smtClean="0"/>
              <a:t>Có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định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kiểu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3200400" y="1143000"/>
            <a:ext cx="762000" cy="2133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6" idx="0"/>
          </p:cNvCxnSpPr>
          <p:nvPr/>
        </p:nvCxnSpPr>
        <p:spPr>
          <a:xfrm rot="16200000" flipH="1">
            <a:off x="5314950" y="1162050"/>
            <a:ext cx="762000" cy="2095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457200" y="3352800"/>
            <a:ext cx="4114800" cy="3200400"/>
          </a:xfrm>
          <a:prstGeom prst="flowChart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/>
              <a:t>ArrayList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kể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.</a:t>
            </a:r>
          </a:p>
          <a:p>
            <a:r>
              <a:rPr lang="en-US" sz="2000" dirty="0"/>
              <a:t>+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ArrayList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(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00FF"/>
                </a:solidFill>
              </a:rPr>
              <a:t>Object</a:t>
            </a:r>
            <a:r>
              <a:rPr lang="en-US" sz="2000" dirty="0"/>
              <a:t>)</a:t>
            </a:r>
          </a:p>
          <a:p>
            <a:r>
              <a:rPr lang="en-US" sz="2000" dirty="0"/>
              <a:t>+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,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ép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về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kiểu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gốc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 smtClean="0"/>
              <a:t>lý</a:t>
            </a:r>
            <a:endParaRPr lang="en-US" sz="2000" dirty="0"/>
          </a:p>
        </p:txBody>
      </p:sp>
      <p:sp>
        <p:nvSpPr>
          <p:cNvPr id="16" name="Flowchart: Document 15"/>
          <p:cNvSpPr/>
          <p:nvPr/>
        </p:nvSpPr>
        <p:spPr>
          <a:xfrm>
            <a:off x="4800600" y="3352800"/>
            <a:ext cx="3886200" cy="3200400"/>
          </a:xfrm>
          <a:prstGeom prst="flowChart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/>
              <a:t>ArrayList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.</a:t>
            </a:r>
          </a:p>
          <a:p>
            <a:r>
              <a:rPr lang="en-US" sz="2000" dirty="0"/>
              <a:t>+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không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cần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ép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gốc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endParaRPr lang="en-US" sz="2000" dirty="0"/>
          </a:p>
          <a:p>
            <a:r>
              <a:rPr lang="en-US" sz="2000" dirty="0"/>
              <a:t>+ </a:t>
            </a:r>
            <a:r>
              <a:rPr lang="en-US" sz="2000" dirty="0" err="1"/>
              <a:t>Chặt</a:t>
            </a:r>
            <a:r>
              <a:rPr lang="en-US" sz="2000" dirty="0"/>
              <a:t> </a:t>
            </a:r>
            <a:r>
              <a:rPr lang="en-US" sz="2000" dirty="0" err="1"/>
              <a:t>chẽ</a:t>
            </a:r>
            <a:r>
              <a:rPr lang="en-US" sz="2000" dirty="0"/>
              <a:t>, </a:t>
            </a:r>
            <a:r>
              <a:rPr lang="en-US" sz="2000" dirty="0" err="1"/>
              <a:t>tránh</a:t>
            </a:r>
            <a:r>
              <a:rPr lang="en-US" sz="2000" dirty="0"/>
              <a:t> </a:t>
            </a:r>
            <a:r>
              <a:rPr lang="en-US" sz="2000" dirty="0" err="1"/>
              <a:t>rũi</a:t>
            </a:r>
            <a:r>
              <a:rPr lang="en-US" sz="2000" dirty="0"/>
              <a:t> </a:t>
            </a:r>
            <a:r>
              <a:rPr lang="en-US" sz="2000" dirty="0" err="1"/>
              <a:t>ro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nhầm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  <a:p>
            <a:r>
              <a:rPr lang="en-US" sz="2000" dirty="0"/>
              <a:t>+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 </a:t>
            </a:r>
            <a:r>
              <a:rPr lang="en-US" sz="2000" dirty="0" err="1" smtClean="0"/>
              <a:t>hơn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67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&lt;Type&gt;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4376" y="1066800"/>
            <a:ext cx="679923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</a:t>
            </a:r>
            <a:r>
              <a:rPr lang="en-US" sz="2800" b="1" dirty="0">
                <a:solidFill>
                  <a:srgbClr val="0000FF"/>
                </a:solidFill>
              </a:rPr>
              <a:t>&lt;String&gt; </a:t>
            </a:r>
            <a:r>
              <a:rPr lang="en-US" sz="2800" dirty="0"/>
              <a:t>a = new </a:t>
            </a:r>
            <a:r>
              <a:rPr lang="en-US" sz="2800" dirty="0" err="1"/>
              <a:t>ArrayList</a:t>
            </a:r>
            <a:r>
              <a:rPr lang="en-US" sz="2800" b="1" dirty="0">
                <a:solidFill>
                  <a:srgbClr val="0000FF"/>
                </a:solidFill>
              </a:rPr>
              <a:t>&lt;String&gt;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a.add</a:t>
            </a:r>
            <a:r>
              <a:rPr lang="en-US" sz="2800" dirty="0"/>
              <a:t>(“</a:t>
            </a:r>
            <a:r>
              <a:rPr lang="en-US" sz="2800" dirty="0" err="1"/>
              <a:t>Cường</a:t>
            </a:r>
            <a:r>
              <a:rPr lang="en-US" sz="2800" dirty="0"/>
              <a:t>”);</a:t>
            </a:r>
          </a:p>
          <a:p>
            <a:r>
              <a:rPr lang="en-US" sz="2800" dirty="0" err="1"/>
              <a:t>a.add</a:t>
            </a:r>
            <a:r>
              <a:rPr lang="en-US" sz="2800" dirty="0"/>
              <a:t>(“</a:t>
            </a:r>
            <a:r>
              <a:rPr lang="en-US" sz="2800" dirty="0" err="1"/>
              <a:t>Tuấn</a:t>
            </a:r>
            <a:r>
              <a:rPr lang="en-US" sz="2800" dirty="0"/>
              <a:t>”);</a:t>
            </a:r>
          </a:p>
          <a:p>
            <a:r>
              <a:rPr lang="en-US" sz="2800" dirty="0" err="1"/>
              <a:t>a.add</a:t>
            </a:r>
            <a:r>
              <a:rPr lang="en-US" sz="2800" dirty="0"/>
              <a:t>(“</a:t>
            </a:r>
            <a:r>
              <a:rPr lang="en-US" sz="2800" dirty="0" err="1"/>
              <a:t>Phương</a:t>
            </a:r>
            <a:r>
              <a:rPr lang="en-US" sz="2800" dirty="0"/>
              <a:t>”);</a:t>
            </a:r>
          </a:p>
          <a:p>
            <a:r>
              <a:rPr lang="en-US" sz="2800" dirty="0" err="1"/>
              <a:t>a.add</a:t>
            </a:r>
            <a:r>
              <a:rPr lang="en-US" sz="2800" dirty="0"/>
              <a:t>(“</a:t>
            </a:r>
            <a:r>
              <a:rPr lang="en-US" sz="2800" dirty="0" err="1"/>
              <a:t>Hạnh</a:t>
            </a:r>
            <a:r>
              <a:rPr lang="en-US" sz="2800" dirty="0"/>
              <a:t>”)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String s = </a:t>
            </a:r>
            <a:r>
              <a:rPr lang="en-US" sz="2800" b="1" dirty="0" err="1">
                <a:solidFill>
                  <a:srgbClr val="0000FF"/>
                </a:solidFill>
              </a:rPr>
              <a:t>a.get</a:t>
            </a:r>
            <a:r>
              <a:rPr lang="en-US" sz="2800" b="1" dirty="0">
                <a:solidFill>
                  <a:srgbClr val="0000FF"/>
                </a:solidFill>
              </a:rPr>
              <a:t>(2);</a:t>
            </a:r>
          </a:p>
        </p:txBody>
      </p:sp>
      <p:sp>
        <p:nvSpPr>
          <p:cNvPr id="8" name="Vertical Scroll 7"/>
          <p:cNvSpPr/>
          <p:nvPr/>
        </p:nvSpPr>
        <p:spPr>
          <a:xfrm>
            <a:off x="3920584" y="3962400"/>
            <a:ext cx="1535426" cy="17865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</a:p>
          <a:p>
            <a:pPr algn="ctr"/>
            <a:r>
              <a:rPr lang="en-US" dirty="0"/>
              <a:t>String</a:t>
            </a:r>
            <a:endParaRPr lang="en-US" dirty="0" smtClean="0"/>
          </a:p>
          <a:p>
            <a:pPr algn="ctr"/>
            <a:r>
              <a:rPr lang="en-US" dirty="0"/>
              <a:t>String</a:t>
            </a:r>
            <a:endParaRPr lang="en-US" dirty="0" smtClean="0"/>
          </a:p>
          <a:p>
            <a:pPr algn="ctr"/>
            <a:r>
              <a:rPr lang="en-US" dirty="0"/>
              <a:t>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984" y="467103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a.add</a:t>
            </a:r>
            <a:r>
              <a:rPr lang="en-US" dirty="0" smtClean="0"/>
              <a:t>(String)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7749" y="4671030"/>
            <a:ext cx="13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a.get</a:t>
            </a:r>
            <a:r>
              <a:rPr lang="en-US" dirty="0" smtClean="0"/>
              <a:t>(index)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>
            <a:off x="3562918" y="4855696"/>
            <a:ext cx="5495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10" idx="1"/>
          </p:cNvCxnSpPr>
          <p:nvPr/>
        </p:nvCxnSpPr>
        <p:spPr>
          <a:xfrm>
            <a:off x="5264082" y="4855696"/>
            <a:ext cx="4836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81125" y="5763220"/>
            <a:ext cx="18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ArrayList</a:t>
            </a:r>
            <a:r>
              <a:rPr lang="en-US" b="1" dirty="0" smtClean="0">
                <a:solidFill>
                  <a:srgbClr val="0000FF"/>
                </a:solidFill>
              </a:rPr>
              <a:t>&lt;String&gt;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" name="Flowchart: Document 14"/>
          <p:cNvSpPr/>
          <p:nvPr/>
        </p:nvSpPr>
        <p:spPr>
          <a:xfrm>
            <a:off x="5029200" y="1676400"/>
            <a:ext cx="3665983" cy="1371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+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không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cần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ép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gốc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endParaRPr lang="en-US" sz="2000" dirty="0" smtClean="0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2743200" y="23622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4376" y="6328886"/>
            <a:ext cx="804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Chú</a:t>
            </a:r>
            <a:r>
              <a:rPr lang="en-US" b="1" i="1" dirty="0" smtClean="0">
                <a:solidFill>
                  <a:srgbClr val="FF0000"/>
                </a:solidFill>
              </a:rPr>
              <a:t> ý: &lt;Type&gt; </a:t>
            </a:r>
            <a:r>
              <a:rPr lang="en-US" b="1" i="1" dirty="0" err="1" smtClean="0">
                <a:solidFill>
                  <a:srgbClr val="FF0000"/>
                </a:solidFill>
              </a:rPr>
              <a:t>là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kiểu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dữ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liệu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không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phải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kiểu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nguyên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thủy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</a:rPr>
              <a:t>phải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sử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dụng</a:t>
            </a:r>
            <a:r>
              <a:rPr lang="en-US" b="1" i="1" dirty="0" smtClean="0">
                <a:solidFill>
                  <a:srgbClr val="FF0000"/>
                </a:solidFill>
              </a:rPr>
              <a:t> wrapper)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5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27949"/>
              </p:ext>
            </p:extLst>
          </p:nvPr>
        </p:nvGraphicFramePr>
        <p:xfrm>
          <a:off x="457200" y="979936"/>
          <a:ext cx="8229600" cy="56494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43400"/>
                <a:gridCol w="3886200"/>
              </a:tblGrid>
              <a:tr h="471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cap="small" baseline="0" dirty="0" err="1" smtClean="0"/>
                        <a:t>Phương</a:t>
                      </a:r>
                      <a:r>
                        <a:rPr lang="en-US" sz="2400" cap="small" baseline="0" dirty="0" smtClean="0"/>
                        <a:t> </a:t>
                      </a:r>
                      <a:r>
                        <a:rPr lang="en-US" sz="2400" cap="small" baseline="0" dirty="0" err="1"/>
                        <a:t>thức</a:t>
                      </a:r>
                      <a:endParaRPr lang="en-US" sz="2400" cap="small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cap="small" baseline="0" dirty="0" err="1"/>
                        <a:t>Mô</a:t>
                      </a:r>
                      <a:r>
                        <a:rPr lang="en-US" sz="2400" cap="small" baseline="0" dirty="0"/>
                        <a:t> </a:t>
                      </a:r>
                      <a:r>
                        <a:rPr lang="en-US" sz="2400" cap="small" baseline="0" dirty="0" err="1"/>
                        <a:t>tả</a:t>
                      </a:r>
                      <a:endParaRPr lang="en-US" sz="2400" cap="small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/>
                        <a:t>boolean</a:t>
                      </a:r>
                      <a:r>
                        <a:rPr lang="en-US" sz="2400" kern="1200" dirty="0"/>
                        <a:t> </a:t>
                      </a:r>
                      <a:r>
                        <a:rPr lang="en-US" sz="2400" kern="1200" dirty="0" smtClean="0"/>
                        <a:t>add(Object)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/>
                        <a:t>Thêm</a:t>
                      </a:r>
                      <a:r>
                        <a:rPr lang="en-US" sz="2400" kern="1200" dirty="0" smtClean="0"/>
                        <a:t> </a:t>
                      </a:r>
                      <a:r>
                        <a:rPr lang="en-US" sz="2400" kern="1200" dirty="0" err="1" smtClean="0"/>
                        <a:t>vào</a:t>
                      </a:r>
                      <a:r>
                        <a:rPr lang="en-US" sz="2400" kern="1200" dirty="0" smtClean="0"/>
                        <a:t> </a:t>
                      </a:r>
                      <a:r>
                        <a:rPr lang="en-US" sz="2400" kern="1200" dirty="0" err="1" smtClean="0"/>
                        <a:t>cuối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/>
                        <a:t>void add(</a:t>
                      </a:r>
                      <a:r>
                        <a:rPr lang="en-US" sz="2400" kern="1200" dirty="0" err="1"/>
                        <a:t>int</a:t>
                      </a:r>
                      <a:r>
                        <a:rPr lang="en-US" sz="2400" kern="1200" dirty="0"/>
                        <a:t> index, Object </a:t>
                      </a:r>
                      <a:r>
                        <a:rPr lang="en-US" sz="2400" kern="1200" dirty="0" err="1"/>
                        <a:t>elem</a:t>
                      </a:r>
                      <a:r>
                        <a:rPr lang="en-US" sz="2400" kern="1200" dirty="0"/>
                        <a:t>) 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/>
                        <a:t>Chèn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thêm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phần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tử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vào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vị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trí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/>
                        <a:t>boolean</a:t>
                      </a:r>
                      <a:r>
                        <a:rPr lang="en-US" sz="2400" kern="1200" dirty="0"/>
                        <a:t> </a:t>
                      </a:r>
                      <a:r>
                        <a:rPr lang="en-US" sz="2400" kern="1200" dirty="0" smtClean="0"/>
                        <a:t>remove(Object)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/>
                        <a:t>Xóa</a:t>
                      </a:r>
                      <a:r>
                        <a:rPr lang="en-US" sz="2400" kern="1200" dirty="0" smtClean="0"/>
                        <a:t> </a:t>
                      </a:r>
                      <a:r>
                        <a:rPr lang="en-US" sz="2400" kern="1200" dirty="0" err="1" smtClean="0"/>
                        <a:t>phần</a:t>
                      </a:r>
                      <a:r>
                        <a:rPr lang="en-US" sz="2400" kern="1200" dirty="0" smtClean="0"/>
                        <a:t> </a:t>
                      </a:r>
                      <a:r>
                        <a:rPr lang="en-US" sz="2400" kern="1200" dirty="0" err="1" smtClean="0"/>
                        <a:t>tử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/>
                        <a:t>Object remove(</a:t>
                      </a:r>
                      <a:r>
                        <a:rPr lang="en-US" sz="2400" kern="1200" dirty="0" err="1"/>
                        <a:t>int</a:t>
                      </a:r>
                      <a:r>
                        <a:rPr lang="en-US" sz="2400" kern="1200" dirty="0"/>
                        <a:t> index) 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/>
                        <a:t>Xóa</a:t>
                      </a:r>
                      <a:r>
                        <a:rPr lang="en-US" sz="2400" kern="1200" dirty="0" smtClean="0"/>
                        <a:t> </a:t>
                      </a:r>
                      <a:r>
                        <a:rPr lang="en-US" sz="2400" kern="1200" dirty="0" err="1" smtClean="0"/>
                        <a:t>và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nhận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phần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tử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tại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vị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trí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/>
                        <a:t>void clear() 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/>
                        <a:t>Xóa</a:t>
                      </a:r>
                      <a:r>
                        <a:rPr lang="en-US" sz="2400" kern="1200" dirty="0" smtClean="0"/>
                        <a:t> </a:t>
                      </a:r>
                      <a:r>
                        <a:rPr lang="en-US" sz="2400" kern="1200" dirty="0" err="1" smtClean="0"/>
                        <a:t>sạch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/>
                        <a:t>Object set(</a:t>
                      </a:r>
                      <a:r>
                        <a:rPr lang="en-US" sz="2400" kern="1200" dirty="0" err="1"/>
                        <a:t>int</a:t>
                      </a:r>
                      <a:r>
                        <a:rPr lang="en-US" sz="2400" kern="1200" dirty="0"/>
                        <a:t> index, Object </a:t>
                      </a:r>
                      <a:r>
                        <a:rPr lang="en-US" sz="2400" kern="1200" dirty="0" err="1"/>
                        <a:t>elem</a:t>
                      </a:r>
                      <a:r>
                        <a:rPr lang="en-US" sz="2400" kern="1200" dirty="0"/>
                        <a:t>) 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/>
                        <a:t>Thay</a:t>
                      </a:r>
                      <a:r>
                        <a:rPr lang="en-US" sz="2400" kern="1200" dirty="0" smtClean="0"/>
                        <a:t> </a:t>
                      </a:r>
                      <a:r>
                        <a:rPr lang="en-US" sz="2400" kern="1200" dirty="0" err="1" smtClean="0"/>
                        <a:t>đổi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phần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tử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tại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vị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trí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/>
                        <a:t>Object get(</a:t>
                      </a:r>
                      <a:r>
                        <a:rPr lang="en-US" sz="2400" kern="1200" dirty="0" err="1"/>
                        <a:t>int</a:t>
                      </a:r>
                      <a:r>
                        <a:rPr lang="en-US" sz="2400" kern="1200" dirty="0"/>
                        <a:t> index)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/>
                        <a:t>Truy</a:t>
                      </a:r>
                      <a:r>
                        <a:rPr lang="en-US" sz="2400" kern="1200" dirty="0" smtClean="0"/>
                        <a:t> </a:t>
                      </a:r>
                      <a:r>
                        <a:rPr lang="en-US" sz="2400" kern="1200" dirty="0" err="1" smtClean="0"/>
                        <a:t>xuất</a:t>
                      </a:r>
                      <a:r>
                        <a:rPr lang="en-US" sz="2400" kern="1200" dirty="0" smtClean="0"/>
                        <a:t> </a:t>
                      </a:r>
                      <a:r>
                        <a:rPr lang="en-US" sz="2400" kern="1200" dirty="0" err="1" smtClean="0"/>
                        <a:t>phần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tử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tại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vị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trí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/>
                        <a:t>int</a:t>
                      </a:r>
                      <a:r>
                        <a:rPr lang="en-US" sz="2400" kern="1200" dirty="0"/>
                        <a:t> size</a:t>
                      </a:r>
                      <a:r>
                        <a:rPr lang="en-US" sz="2400" kern="1200" dirty="0" smtClean="0"/>
                        <a:t>()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/>
                        <a:t>Số</a:t>
                      </a:r>
                      <a:r>
                        <a:rPr lang="en-US" sz="2400" kern="1200" dirty="0" smtClean="0"/>
                        <a:t> </a:t>
                      </a:r>
                      <a:r>
                        <a:rPr lang="en-US" sz="2400" kern="1200" dirty="0" err="1" smtClean="0"/>
                        <a:t>phần</a:t>
                      </a:r>
                      <a:r>
                        <a:rPr lang="en-US" sz="2400" kern="1200" dirty="0" smtClean="0"/>
                        <a:t> </a:t>
                      </a:r>
                      <a:r>
                        <a:rPr lang="en-US" sz="2400" kern="1200" dirty="0" err="1" smtClean="0"/>
                        <a:t>tử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/>
                        <a:t>boolean</a:t>
                      </a:r>
                      <a:r>
                        <a:rPr lang="en-US" sz="2400" kern="1200" dirty="0"/>
                        <a:t> </a:t>
                      </a:r>
                      <a:r>
                        <a:rPr lang="en-US" sz="2400" kern="1200" dirty="0" smtClean="0"/>
                        <a:t>contains(Object)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/>
                        <a:t>Kiểm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tra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sự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tồn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tại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/>
                        <a:t>boolean</a:t>
                      </a:r>
                      <a:r>
                        <a:rPr lang="en-US" sz="2400" kern="1200" dirty="0"/>
                        <a:t> </a:t>
                      </a:r>
                      <a:r>
                        <a:rPr lang="en-US" sz="2400" kern="1200" dirty="0" err="1"/>
                        <a:t>isEmpty</a:t>
                      </a:r>
                      <a:r>
                        <a:rPr lang="en-US" sz="2400" kern="1200" dirty="0" smtClean="0"/>
                        <a:t>()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/>
                        <a:t>Kiểm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tra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r</a:t>
                      </a:r>
                      <a:r>
                        <a:rPr lang="en-US" sz="2400" kern="1200" dirty="0" err="1" smtClean="0"/>
                        <a:t>ỗng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02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/>
                        <a:t>int</a:t>
                      </a:r>
                      <a:r>
                        <a:rPr lang="en-US" sz="2400" kern="1200" dirty="0"/>
                        <a:t> </a:t>
                      </a:r>
                      <a:r>
                        <a:rPr lang="en-US" sz="2400" kern="1200" dirty="0" err="1"/>
                        <a:t>indexOf</a:t>
                      </a:r>
                      <a:r>
                        <a:rPr lang="en-US" sz="2400" kern="1200" dirty="0"/>
                        <a:t>(Object </a:t>
                      </a:r>
                      <a:r>
                        <a:rPr lang="en-US" sz="2400" kern="1200" dirty="0" err="1"/>
                        <a:t>elem</a:t>
                      </a:r>
                      <a:r>
                        <a:rPr lang="en-US" sz="2400" kern="1200" dirty="0"/>
                        <a:t>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/>
                        <a:t>Tìm</a:t>
                      </a:r>
                      <a:r>
                        <a:rPr lang="en-US" sz="2400" kern="1200" dirty="0" smtClean="0"/>
                        <a:t> </a:t>
                      </a:r>
                      <a:r>
                        <a:rPr lang="en-US" sz="2400" kern="1200" dirty="0" err="1" smtClean="0"/>
                        <a:t>vị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trí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phần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tử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2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8790" y="1511868"/>
            <a:ext cx="8188010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ArrayList</a:t>
            </a:r>
            <a:r>
              <a:rPr lang="en-US" sz="2800" b="1" dirty="0">
                <a:solidFill>
                  <a:srgbClr val="0000FF"/>
                </a:solidFill>
              </a:rPr>
              <a:t>&lt;String&gt; </a:t>
            </a:r>
            <a:r>
              <a:rPr lang="en-US" sz="2800" dirty="0"/>
              <a:t>a = new </a:t>
            </a:r>
            <a:r>
              <a:rPr lang="en-US" sz="2800" dirty="0" err="1"/>
              <a:t>ArrayList</a:t>
            </a:r>
            <a:r>
              <a:rPr lang="en-US" sz="2800" b="1" dirty="0">
                <a:solidFill>
                  <a:srgbClr val="0000FF"/>
                </a:solidFill>
              </a:rPr>
              <a:t>&lt;String&gt;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a.add</a:t>
            </a:r>
            <a:r>
              <a:rPr lang="en-US" sz="2800" dirty="0"/>
              <a:t>(“</a:t>
            </a:r>
            <a:r>
              <a:rPr lang="en-US" sz="2800" dirty="0" err="1"/>
              <a:t>Cường</a:t>
            </a:r>
            <a:r>
              <a:rPr lang="en-US" sz="2800" dirty="0"/>
              <a:t>”);</a:t>
            </a:r>
          </a:p>
          <a:p>
            <a:r>
              <a:rPr lang="en-US" sz="2800" dirty="0" err="1"/>
              <a:t>a.add</a:t>
            </a:r>
            <a:r>
              <a:rPr lang="en-US" sz="2800" dirty="0"/>
              <a:t>(“</a:t>
            </a:r>
            <a:r>
              <a:rPr lang="en-US" sz="2800" dirty="0" err="1"/>
              <a:t>Tuấn</a:t>
            </a:r>
            <a:r>
              <a:rPr lang="en-US" sz="2800" dirty="0"/>
              <a:t>”);</a:t>
            </a:r>
          </a:p>
          <a:p>
            <a:r>
              <a:rPr lang="en-US" sz="2800" dirty="0" err="1"/>
              <a:t>a.add</a:t>
            </a:r>
            <a:r>
              <a:rPr lang="en-US" sz="2800" dirty="0"/>
              <a:t>(“</a:t>
            </a:r>
            <a:r>
              <a:rPr lang="en-US" sz="2800" dirty="0" err="1"/>
              <a:t>Phương</a:t>
            </a:r>
            <a:r>
              <a:rPr lang="en-US" sz="2800" dirty="0"/>
              <a:t>”);</a:t>
            </a:r>
          </a:p>
          <a:p>
            <a:r>
              <a:rPr lang="en-US" sz="2800" dirty="0" err="1" smtClean="0"/>
              <a:t>a.add</a:t>
            </a:r>
            <a:r>
              <a:rPr lang="en-US" sz="2800" dirty="0" smtClean="0"/>
              <a:t>(“</a:t>
            </a:r>
            <a:r>
              <a:rPr lang="en-US" sz="2800" dirty="0" err="1" smtClean="0"/>
              <a:t>Hồng</a:t>
            </a:r>
            <a:r>
              <a:rPr lang="en-US" sz="2800" dirty="0" smtClean="0"/>
              <a:t>”);</a:t>
            </a:r>
            <a:endParaRPr lang="en-US" sz="2800" dirty="0"/>
          </a:p>
          <a:p>
            <a:r>
              <a:rPr lang="en-US" sz="2800" dirty="0" err="1" smtClean="0"/>
              <a:t>a.add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0000FF"/>
                </a:solidFill>
              </a:rPr>
              <a:t>1</a:t>
            </a:r>
            <a:r>
              <a:rPr lang="en-US" sz="2800" dirty="0" smtClean="0"/>
              <a:t>, “</a:t>
            </a:r>
            <a:r>
              <a:rPr lang="en-US" sz="2800" dirty="0" err="1" smtClean="0"/>
              <a:t>Hạnh</a:t>
            </a:r>
            <a:r>
              <a:rPr lang="en-US" sz="2800" dirty="0" smtClean="0"/>
              <a:t>”);</a:t>
            </a:r>
            <a:endParaRPr lang="en-US" sz="2800" dirty="0"/>
          </a:p>
          <a:p>
            <a:r>
              <a:rPr lang="en-US" sz="2800" dirty="0" err="1" smtClean="0"/>
              <a:t>a.</a:t>
            </a:r>
            <a:r>
              <a:rPr lang="en-US" sz="2800" b="1" dirty="0" err="1" smtClean="0">
                <a:solidFill>
                  <a:srgbClr val="FF0000"/>
                </a:solidFill>
              </a:rPr>
              <a:t>set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0000FF"/>
                </a:solidFill>
              </a:rPr>
              <a:t>0</a:t>
            </a:r>
            <a:r>
              <a:rPr lang="en-US" sz="2800" dirty="0" smtClean="0"/>
              <a:t>, “</a:t>
            </a:r>
            <a:r>
              <a:rPr lang="en-US" sz="2800" dirty="0" err="1" smtClean="0"/>
              <a:t>Tèo</a:t>
            </a:r>
            <a:r>
              <a:rPr lang="en-US" sz="2800" dirty="0" smtClean="0"/>
              <a:t>”);</a:t>
            </a:r>
          </a:p>
          <a:p>
            <a:r>
              <a:rPr lang="en-US" sz="2800" dirty="0" err="1" smtClean="0"/>
              <a:t>a.</a:t>
            </a:r>
            <a:r>
              <a:rPr lang="en-US" sz="2800" b="1" dirty="0" err="1" smtClean="0">
                <a:solidFill>
                  <a:srgbClr val="FF0000"/>
                </a:solidFill>
              </a:rPr>
              <a:t>remove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0000FF"/>
                </a:solidFill>
              </a:rPr>
              <a:t>3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08693" y="19812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Cường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08693" y="2414945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Cường</a:t>
            </a:r>
            <a:r>
              <a:rPr lang="en-US" dirty="0" smtClean="0"/>
              <a:t>, </a:t>
            </a:r>
            <a:r>
              <a:rPr lang="en-US" b="1" dirty="0" err="1">
                <a:solidFill>
                  <a:srgbClr val="FF0000"/>
                </a:solidFill>
              </a:rPr>
              <a:t>Tuấn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08693" y="2848690"/>
            <a:ext cx="240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Cường</a:t>
            </a:r>
            <a:r>
              <a:rPr lang="en-US" dirty="0" smtClean="0"/>
              <a:t>, </a:t>
            </a:r>
            <a:r>
              <a:rPr lang="en-US" dirty="0" err="1" smtClean="0"/>
              <a:t>Tuấn</a:t>
            </a:r>
            <a:r>
              <a:rPr lang="en-US" dirty="0" smtClean="0"/>
              <a:t>, </a:t>
            </a:r>
            <a:r>
              <a:rPr lang="en-US" b="1" dirty="0" err="1">
                <a:solidFill>
                  <a:srgbClr val="FF0000"/>
                </a:solidFill>
              </a:rPr>
              <a:t>Phương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08693" y="3282435"/>
            <a:ext cx="298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Cường</a:t>
            </a:r>
            <a:r>
              <a:rPr lang="en-US" dirty="0" smtClean="0"/>
              <a:t>, </a:t>
            </a:r>
            <a:r>
              <a:rPr lang="en-US" dirty="0" err="1" smtClean="0"/>
              <a:t>Tuấn</a:t>
            </a:r>
            <a:r>
              <a:rPr lang="en-US" dirty="0" smtClean="0"/>
              <a:t>, </a:t>
            </a:r>
            <a:r>
              <a:rPr lang="en-US" dirty="0" err="1" smtClean="0"/>
              <a:t>Phương</a:t>
            </a:r>
            <a:r>
              <a:rPr lang="en-US" dirty="0" smtClean="0"/>
              <a:t>, </a:t>
            </a:r>
            <a:r>
              <a:rPr lang="en-US" b="1" dirty="0" err="1">
                <a:solidFill>
                  <a:srgbClr val="FF0000"/>
                </a:solidFill>
              </a:rPr>
              <a:t>Hồng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08693" y="3716180"/>
            <a:ext cx="359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Cường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Hạnh</a:t>
            </a:r>
            <a:r>
              <a:rPr lang="en-US" dirty="0" smtClean="0"/>
              <a:t>, </a:t>
            </a:r>
            <a:r>
              <a:rPr lang="en-US" dirty="0" err="1" smtClean="0"/>
              <a:t>Tuấn</a:t>
            </a:r>
            <a:r>
              <a:rPr lang="en-US" dirty="0" smtClean="0"/>
              <a:t>, </a:t>
            </a:r>
            <a:r>
              <a:rPr lang="en-US" dirty="0" err="1" smtClean="0"/>
              <a:t>Phương</a:t>
            </a:r>
            <a:r>
              <a:rPr lang="en-US" dirty="0" smtClean="0"/>
              <a:t>, </a:t>
            </a:r>
            <a:r>
              <a:rPr lang="en-US" dirty="0" err="1" smtClean="0"/>
              <a:t>Hồng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08693" y="4149925"/>
            <a:ext cx="328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dirty="0" err="1">
                <a:solidFill>
                  <a:srgbClr val="FF0000"/>
                </a:solidFill>
              </a:rPr>
              <a:t>Tèo</a:t>
            </a:r>
            <a:r>
              <a:rPr lang="en-US" dirty="0" smtClean="0"/>
              <a:t>, </a:t>
            </a:r>
            <a:r>
              <a:rPr lang="en-US" dirty="0" err="1"/>
              <a:t>Hạnh</a:t>
            </a:r>
            <a:r>
              <a:rPr lang="en-US" dirty="0"/>
              <a:t>, </a:t>
            </a:r>
            <a:r>
              <a:rPr lang="en-US" dirty="0" err="1"/>
              <a:t>Tuấn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, </a:t>
            </a:r>
            <a:r>
              <a:rPr lang="en-US" dirty="0" err="1" smtClean="0"/>
              <a:t>Hồng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08693" y="4583668"/>
            <a:ext cx="24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Tèo</a:t>
            </a:r>
            <a:r>
              <a:rPr lang="en-US" dirty="0"/>
              <a:t>, </a:t>
            </a:r>
            <a:r>
              <a:rPr lang="en-US" dirty="0" err="1"/>
              <a:t>Hạnh</a:t>
            </a:r>
            <a:r>
              <a:rPr lang="en-US" dirty="0"/>
              <a:t>, </a:t>
            </a:r>
            <a:r>
              <a:rPr lang="en-US" dirty="0" err="1"/>
              <a:t>Tuấn</a:t>
            </a:r>
            <a:r>
              <a:rPr lang="en-US" dirty="0" smtClean="0"/>
              <a:t>, </a:t>
            </a:r>
            <a:r>
              <a:rPr lang="en-US" dirty="0" err="1"/>
              <a:t>Hồng</a:t>
            </a:r>
            <a:r>
              <a:rPr lang="en-US" dirty="0"/>
              <a:t>]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505201" y="2165866"/>
            <a:ext cx="3034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1"/>
          </p:cNvCxnSpPr>
          <p:nvPr/>
        </p:nvCxnSpPr>
        <p:spPr>
          <a:xfrm flipH="1">
            <a:off x="3505200" y="2599611"/>
            <a:ext cx="3034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1"/>
          </p:cNvCxnSpPr>
          <p:nvPr/>
        </p:nvCxnSpPr>
        <p:spPr>
          <a:xfrm flipH="1">
            <a:off x="3505201" y="3033356"/>
            <a:ext cx="3034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1"/>
          </p:cNvCxnSpPr>
          <p:nvPr/>
        </p:nvCxnSpPr>
        <p:spPr>
          <a:xfrm flipH="1">
            <a:off x="3505200" y="3467101"/>
            <a:ext cx="3034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1"/>
          </p:cNvCxnSpPr>
          <p:nvPr/>
        </p:nvCxnSpPr>
        <p:spPr>
          <a:xfrm flipH="1">
            <a:off x="3505200" y="3900846"/>
            <a:ext cx="3034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1"/>
          </p:cNvCxnSpPr>
          <p:nvPr/>
        </p:nvCxnSpPr>
        <p:spPr>
          <a:xfrm flipH="1">
            <a:off x="3505200" y="4334591"/>
            <a:ext cx="3034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1"/>
          </p:cNvCxnSpPr>
          <p:nvPr/>
        </p:nvCxnSpPr>
        <p:spPr>
          <a:xfrm flipH="1">
            <a:off x="3505200" y="4768334"/>
            <a:ext cx="3034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25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Trắc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790" y="1066800"/>
            <a:ext cx="6968810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ArrayList</a:t>
            </a:r>
            <a:r>
              <a:rPr lang="en-US" sz="2800" dirty="0" smtClean="0"/>
              <a:t>&lt;String&gt; </a:t>
            </a:r>
            <a:r>
              <a:rPr lang="en-US" sz="2800" dirty="0"/>
              <a:t>a = new </a:t>
            </a:r>
            <a:r>
              <a:rPr lang="en-US" sz="2800" dirty="0" err="1"/>
              <a:t>ArrayList</a:t>
            </a:r>
            <a:r>
              <a:rPr lang="en-US" sz="2800" dirty="0"/>
              <a:t>&lt;String&gt;();</a:t>
            </a:r>
          </a:p>
          <a:p>
            <a:r>
              <a:rPr lang="en-US" sz="2800" dirty="0" err="1"/>
              <a:t>a.add</a:t>
            </a:r>
            <a:r>
              <a:rPr lang="en-US" sz="2800" dirty="0"/>
              <a:t>(“</a:t>
            </a:r>
            <a:r>
              <a:rPr lang="en-US" sz="2800" dirty="0" err="1"/>
              <a:t>Cường</a:t>
            </a:r>
            <a:r>
              <a:rPr lang="en-US" sz="2800" dirty="0"/>
              <a:t>”);</a:t>
            </a:r>
          </a:p>
          <a:p>
            <a:r>
              <a:rPr lang="en-US" sz="2800" dirty="0" err="1"/>
              <a:t>a.add</a:t>
            </a:r>
            <a:r>
              <a:rPr lang="en-US" sz="2800" dirty="0"/>
              <a:t>(“</a:t>
            </a:r>
            <a:r>
              <a:rPr lang="en-US" sz="2800" dirty="0" err="1"/>
              <a:t>Tuấn</a:t>
            </a:r>
            <a:r>
              <a:rPr lang="en-US" sz="2800" dirty="0"/>
              <a:t>”);</a:t>
            </a:r>
          </a:p>
          <a:p>
            <a:r>
              <a:rPr lang="en-US" sz="2800" dirty="0" err="1"/>
              <a:t>a.add</a:t>
            </a:r>
            <a:r>
              <a:rPr lang="en-US" sz="2800" dirty="0"/>
              <a:t>(“</a:t>
            </a:r>
            <a:r>
              <a:rPr lang="en-US" sz="2800" dirty="0" err="1"/>
              <a:t>Phương</a:t>
            </a:r>
            <a:r>
              <a:rPr lang="en-US" sz="2800" dirty="0"/>
              <a:t>”);</a:t>
            </a:r>
          </a:p>
          <a:p>
            <a:r>
              <a:rPr lang="en-US" sz="2800" dirty="0" err="1"/>
              <a:t>a.add</a:t>
            </a:r>
            <a:r>
              <a:rPr lang="en-US" sz="2800" dirty="0"/>
              <a:t>(“</a:t>
            </a:r>
            <a:r>
              <a:rPr lang="en-US" sz="2800" dirty="0" err="1"/>
              <a:t>Hồng</a:t>
            </a:r>
            <a:r>
              <a:rPr lang="en-US" sz="2800" dirty="0"/>
              <a:t>”);</a:t>
            </a:r>
          </a:p>
          <a:p>
            <a:r>
              <a:rPr lang="en-US" sz="2800" dirty="0" err="1"/>
              <a:t>a.add</a:t>
            </a:r>
            <a:r>
              <a:rPr lang="en-US" sz="2800" dirty="0"/>
              <a:t>(1, “</a:t>
            </a:r>
            <a:r>
              <a:rPr lang="en-US" sz="2800" dirty="0" err="1"/>
              <a:t>Hạnh</a:t>
            </a:r>
            <a:r>
              <a:rPr lang="en-US" sz="2800" dirty="0"/>
              <a:t>”);</a:t>
            </a:r>
          </a:p>
          <a:p>
            <a:r>
              <a:rPr lang="en-US" sz="2800" dirty="0" err="1"/>
              <a:t>a.set</a:t>
            </a:r>
            <a:r>
              <a:rPr lang="en-US" sz="2800" dirty="0"/>
              <a:t>(0, “</a:t>
            </a:r>
            <a:r>
              <a:rPr lang="en-US" sz="2800" dirty="0" err="1"/>
              <a:t>Tèo</a:t>
            </a:r>
            <a:r>
              <a:rPr lang="en-US" sz="2800" dirty="0"/>
              <a:t>”);</a:t>
            </a:r>
          </a:p>
          <a:p>
            <a:r>
              <a:rPr lang="en-US" sz="2800" dirty="0" err="1"/>
              <a:t>a.remove</a:t>
            </a:r>
            <a:r>
              <a:rPr lang="en-US" sz="2800" dirty="0"/>
              <a:t>(3</a:t>
            </a:r>
            <a:r>
              <a:rPr lang="en-US" sz="2800" dirty="0" smtClean="0"/>
              <a:t>);</a:t>
            </a:r>
          </a:p>
          <a:p>
            <a:r>
              <a:rPr lang="en-US" sz="2800" dirty="0" err="1" smtClean="0"/>
              <a:t>a.remove</a:t>
            </a:r>
            <a:r>
              <a:rPr lang="en-US" sz="2800" dirty="0" smtClean="0"/>
              <a:t>(“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”);</a:t>
            </a:r>
          </a:p>
          <a:p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 err="1" smtClean="0">
                <a:solidFill>
                  <a:srgbClr val="0000FF"/>
                </a:solidFill>
              </a:rPr>
              <a:t>nt</a:t>
            </a:r>
            <a:r>
              <a:rPr lang="en-US" sz="2800" dirty="0" smtClean="0">
                <a:solidFill>
                  <a:srgbClr val="0000FF"/>
                </a:solidFill>
              </a:rPr>
              <a:t> x = </a:t>
            </a:r>
            <a:r>
              <a:rPr lang="en-US" sz="2800" dirty="0" err="1" smtClean="0">
                <a:solidFill>
                  <a:srgbClr val="0000FF"/>
                </a:solidFill>
              </a:rPr>
              <a:t>a.size</a:t>
            </a:r>
            <a:r>
              <a:rPr lang="en-US" sz="2800" dirty="0" smtClean="0">
                <a:solidFill>
                  <a:srgbClr val="0000FF"/>
                </a:solidFill>
              </a:rPr>
              <a:t>() – </a:t>
            </a:r>
            <a:r>
              <a:rPr lang="en-US" sz="2800" dirty="0" err="1" smtClean="0">
                <a:solidFill>
                  <a:srgbClr val="0000FF"/>
                </a:solidFill>
              </a:rPr>
              <a:t>a.indexOf</a:t>
            </a:r>
            <a:r>
              <a:rPr lang="en-US" sz="2800" dirty="0" smtClean="0">
                <a:solidFill>
                  <a:srgbClr val="0000FF"/>
                </a:solidFill>
              </a:rPr>
              <a:t>(“</a:t>
            </a:r>
            <a:r>
              <a:rPr lang="en-US" sz="2800" dirty="0" err="1" smtClean="0">
                <a:solidFill>
                  <a:srgbClr val="0000FF"/>
                </a:solidFill>
              </a:rPr>
              <a:t>Hồng</a:t>
            </a:r>
            <a:r>
              <a:rPr lang="en-US" sz="2800" dirty="0" smtClean="0">
                <a:solidFill>
                  <a:srgbClr val="0000FF"/>
                </a:solidFill>
              </a:rPr>
              <a:t>”);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3200400" y="1676400"/>
            <a:ext cx="5486400" cy="2895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1. </a:t>
            </a:r>
            <a:r>
              <a:rPr lang="en-US" dirty="0" err="1" smtClean="0"/>
              <a:t>Biến</a:t>
            </a:r>
            <a:r>
              <a:rPr lang="en-US" dirty="0" smtClean="0"/>
              <a:t> x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?</a:t>
            </a:r>
          </a:p>
          <a:p>
            <a:pPr marL="342900" indent="-342900">
              <a:buAutoNum type="alphaUcPeriod"/>
            </a:pPr>
            <a:r>
              <a:rPr lang="en-US" dirty="0" smtClean="0"/>
              <a:t>0</a:t>
            </a:r>
          </a:p>
          <a:p>
            <a:pPr marL="342900" indent="-342900">
              <a:buAutoNum type="alphaUcPeriod"/>
            </a:pPr>
            <a:r>
              <a:rPr lang="en-US" dirty="0" smtClean="0"/>
              <a:t>1</a:t>
            </a:r>
          </a:p>
          <a:p>
            <a:pPr marL="342900" indent="-342900">
              <a:buAutoNum type="alphaUcPeriod"/>
            </a:pPr>
            <a:r>
              <a:rPr lang="en-US" dirty="0" smtClean="0"/>
              <a:t>2</a:t>
            </a:r>
          </a:p>
          <a:p>
            <a:pPr marL="342900" indent="-342900">
              <a:buAutoNum type="alphaUcPeriod"/>
            </a:pPr>
            <a:r>
              <a:rPr lang="en-US" dirty="0" smtClean="0"/>
              <a:t>3</a:t>
            </a:r>
          </a:p>
          <a:p>
            <a:pPr marL="342900" indent="-342900">
              <a:buAutoNum type="alphaUcPeriod"/>
            </a:pPr>
            <a:r>
              <a:rPr lang="en-US" dirty="0" smtClean="0"/>
              <a:t>4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strike="sngStrike" dirty="0" err="1" smtClean="0">
                <a:solidFill>
                  <a:srgbClr val="FF0000"/>
                </a:solidFill>
              </a:rPr>
              <a:t>a.indexOf</a:t>
            </a:r>
            <a:r>
              <a:rPr lang="en-US" strike="sngStrike" dirty="0" smtClean="0">
                <a:solidFill>
                  <a:srgbClr val="FF0000"/>
                </a:solidFill>
              </a:rPr>
              <a:t>(“</a:t>
            </a:r>
            <a:r>
              <a:rPr lang="en-US" strike="sngStrike" dirty="0" err="1" smtClean="0">
                <a:solidFill>
                  <a:srgbClr val="FF0000"/>
                </a:solidFill>
              </a:rPr>
              <a:t>Hồng</a:t>
            </a:r>
            <a:r>
              <a:rPr lang="en-US" strike="sngStrike" dirty="0" smtClean="0">
                <a:solidFill>
                  <a:srgbClr val="FF0000"/>
                </a:solidFill>
              </a:rPr>
              <a:t>”)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a.indexOf</a:t>
            </a:r>
            <a:r>
              <a:rPr lang="en-US" b="1" dirty="0" smtClean="0">
                <a:solidFill>
                  <a:srgbClr val="0000FF"/>
                </a:solidFill>
              </a:rPr>
              <a:t>(“</a:t>
            </a:r>
            <a:r>
              <a:rPr lang="en-US" b="1" dirty="0" err="1" smtClean="0">
                <a:solidFill>
                  <a:srgbClr val="0000FF"/>
                </a:solidFill>
              </a:rPr>
              <a:t>Phương</a:t>
            </a:r>
            <a:r>
              <a:rPr lang="en-US" b="1" dirty="0" smtClean="0">
                <a:solidFill>
                  <a:srgbClr val="0000FF"/>
                </a:solidFill>
              </a:rPr>
              <a:t>”)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x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380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9181</TotalTime>
  <Words>1497</Words>
  <Application>Microsoft Office PowerPoint</Application>
  <PresentationFormat>On-screen Show (4:3)</PresentationFormat>
  <Paragraphs>604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Courier New</vt:lpstr>
      <vt:lpstr>Roboto</vt:lpstr>
      <vt:lpstr>Roboto Lt</vt:lpstr>
      <vt:lpstr>Segoe UI</vt:lpstr>
      <vt:lpstr>Times New Roman</vt:lpstr>
      <vt:lpstr>Wingdings</vt:lpstr>
      <vt:lpstr>Custom Design</vt:lpstr>
      <vt:lpstr>Lập trình Java 1</vt:lpstr>
      <vt:lpstr>Mục tiêu</vt:lpstr>
      <vt:lpstr>ArrayList là gì?</vt:lpstr>
      <vt:lpstr>ArrayList</vt:lpstr>
      <vt:lpstr>ArrayList định kiểu</vt:lpstr>
      <vt:lpstr>ArrayList&lt;Type&gt; định kiểu</vt:lpstr>
      <vt:lpstr>Thao tác thường dùng</vt:lpstr>
      <vt:lpstr>Thao tác ArrayList</vt:lpstr>
      <vt:lpstr>Trắc nghiệm</vt:lpstr>
      <vt:lpstr>Duyệt ArrayList</vt:lpstr>
      <vt:lpstr>PowerPoint Presentation</vt:lpstr>
      <vt:lpstr>Đề mô: QL SVPoly</vt:lpstr>
      <vt:lpstr>Lab 5 buổi 1</vt:lpstr>
      <vt:lpstr>Lập trình Java 1</vt:lpstr>
      <vt:lpstr>Thao tác tập hợp</vt:lpstr>
      <vt:lpstr>Thao tác ArrayList nâng cao</vt:lpstr>
      <vt:lpstr>Thao tác ArrayList nâng cao</vt:lpstr>
      <vt:lpstr>PowerPoint Presentation</vt:lpstr>
      <vt:lpstr>Sắp xếp nâng cao</vt:lpstr>
      <vt:lpstr>Cách 2</vt:lpstr>
      <vt:lpstr>PowerPoint Presentation</vt:lpstr>
      <vt:lpstr>Tổng kết nội dung bài học</vt:lpstr>
      <vt:lpstr>Lab 5 buổi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1337</cp:revision>
  <dcterms:created xsi:type="dcterms:W3CDTF">2013-04-23T08:05:33Z</dcterms:created>
  <dcterms:modified xsi:type="dcterms:W3CDTF">2019-11-25T03:28:53Z</dcterms:modified>
</cp:coreProperties>
</file>