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84" r:id="rId4"/>
    <p:sldId id="286" r:id="rId5"/>
    <p:sldId id="287" r:id="rId6"/>
    <p:sldId id="288" r:id="rId7"/>
    <p:sldId id="290" r:id="rId8"/>
    <p:sldId id="302" r:id="rId9"/>
    <p:sldId id="304" r:id="rId10"/>
    <p:sldId id="289" r:id="rId11"/>
    <p:sldId id="292" r:id="rId12"/>
    <p:sldId id="303" r:id="rId13"/>
    <p:sldId id="293" r:id="rId14"/>
    <p:sldId id="294" r:id="rId15"/>
    <p:sldId id="295" r:id="rId16"/>
    <p:sldId id="296" r:id="rId17"/>
    <p:sldId id="297" r:id="rId18"/>
    <p:sldId id="299" r:id="rId19"/>
    <p:sldId id="298" r:id="rId20"/>
    <p:sldId id="300" r:id="rId21"/>
    <p:sldId id="3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  <a:srgbClr val="D1DAFF"/>
    <a:srgbClr val="FFFFFF"/>
    <a:srgbClr val="164F8F"/>
    <a:srgbClr val="184F90"/>
    <a:srgbClr val="105498"/>
    <a:srgbClr val="185090"/>
    <a:srgbClr val="15608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902" autoAdjust="0"/>
  </p:normalViewPr>
  <p:slideViewPr>
    <p:cSldViewPr snapToGrid="0">
      <p:cViewPr varScale="1">
        <p:scale>
          <a:sx n="64" d="100"/>
          <a:sy n="64" d="100"/>
        </p:scale>
        <p:origin x="-7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E6E-63F9-4FC7-8CFE-B57C7A78BC4B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16C-6EE7-4F99-A3E1-1C2A5FC4A80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B26-6DF6-41E7-9E79-2F8F2A1599E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A798-9A3B-4036-954B-2D943022311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25-7C2A-41C0-AFE6-51DB9093C165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ADB4-3FD1-4E07-A2B9-98A69C71E90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2F3-9D45-4AE9-AAC2-89F814DABB8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6E71-A404-4C6B-BA20-EBBC64FC893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52DD-4519-4609-B804-D5D4D97D21E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7FBA-9928-479F-A232-A50A482B881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9BFC8-5C74-495F-A3BA-0D466EB87652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ettings/copilot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A9F-AD96-4D7B-9874-EB7A5E6B8FE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7843BD2A-3656-4EFB-EE81-1532C7D1499D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2000" b="1" dirty="0">
                  <a:solidFill>
                    <a:schemeClr val="bg1"/>
                  </a:solidFill>
                </a:rPr>
                <a:t>of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Computer Science and AI, </a:t>
              </a:r>
              <a:r>
                <a:rPr lang="en-US" sz="2000" b="1" dirty="0">
                  <a:solidFill>
                    <a:schemeClr val="bg1"/>
                  </a:solidFill>
                </a:rPr>
                <a:t>SR University</a:t>
              </a:r>
              <a:endParaRPr 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1643550-BC90-31DB-C96C-291D61ED3D0D}"/>
              </a:ext>
            </a:extLst>
          </p:cNvPr>
          <p:cNvSpPr txBox="1"/>
          <p:nvPr/>
        </p:nvSpPr>
        <p:spPr>
          <a:xfrm>
            <a:off x="109909" y="3949851"/>
            <a:ext cx="552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4F8F"/>
                </a:solidFill>
              </a:rPr>
              <a:t>Dr. </a:t>
            </a:r>
            <a:r>
              <a:rPr lang="en-US" sz="2400" b="1" dirty="0" smtClean="0">
                <a:solidFill>
                  <a:srgbClr val="164F8F"/>
                </a:solidFill>
              </a:rPr>
              <a:t>Venkataramana Veeramsetty</a:t>
            </a:r>
            <a:endParaRPr lang="en-US" sz="2400" b="1" dirty="0">
              <a:solidFill>
                <a:srgbClr val="164F8F"/>
              </a:solidFill>
            </a:endParaRPr>
          </a:p>
          <a:p>
            <a:r>
              <a:rPr lang="en-US" sz="2400" b="1" dirty="0" smtClean="0">
                <a:solidFill>
                  <a:srgbClr val="164F8F"/>
                </a:solidFill>
              </a:rPr>
              <a:t>Professor</a:t>
            </a:r>
            <a:endParaRPr lang="en-US" sz="2400" b="1" dirty="0">
              <a:solidFill>
                <a:srgbClr val="164F8F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="" xmlns:a16="http://schemas.microsoft.com/office/drawing/2014/main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7348242"/>
              </p:ext>
            </p:extLst>
          </p:nvPr>
        </p:nvGraphicFramePr>
        <p:xfrm>
          <a:off x="109910" y="1273306"/>
          <a:ext cx="605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247">
                  <a:extLst>
                    <a:ext uri="{9D8B030D-6E8A-4147-A177-3AD203B41FA5}">
                      <a16:colId xmlns="" xmlns:a16="http://schemas.microsoft.com/office/drawing/2014/main" val="1381312057"/>
                    </a:ext>
                  </a:extLst>
                </a:gridCol>
                <a:gridCol w="2474464">
                  <a:extLst>
                    <a:ext uri="{9D8B030D-6E8A-4147-A177-3AD203B41FA5}">
                      <a16:colId xmlns="" xmlns:a16="http://schemas.microsoft.com/office/drawing/2014/main" val="242157776"/>
                    </a:ext>
                  </a:extLst>
                </a:gridCol>
                <a:gridCol w="265555">
                  <a:extLst>
                    <a:ext uri="{9D8B030D-6E8A-4147-A177-3AD203B41FA5}">
                      <a16:colId xmlns="" xmlns:a16="http://schemas.microsoft.com/office/drawing/2014/main" val="446022343"/>
                    </a:ext>
                  </a:extLst>
                </a:gridCol>
                <a:gridCol w="578286">
                  <a:extLst>
                    <a:ext uri="{9D8B030D-6E8A-4147-A177-3AD203B41FA5}">
                      <a16:colId xmlns="" xmlns:a16="http://schemas.microsoft.com/office/drawing/2014/main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="" xmlns:a16="http://schemas.microsoft.com/office/drawing/2014/main" val="2065650034"/>
                    </a:ext>
                  </a:extLst>
                </a:gridCol>
                <a:gridCol w="539496">
                  <a:extLst>
                    <a:ext uri="{9D8B030D-6E8A-4147-A177-3AD203B41FA5}">
                      <a16:colId xmlns="" xmlns:a16="http://schemas.microsoft.com/office/drawing/2014/main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25CAI004PC206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164F8F"/>
                          </a:solidFill>
                        </a:rPr>
                        <a:t>AI Assisted Coding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84604102"/>
              </p:ext>
            </p:extLst>
          </p:nvPr>
        </p:nvGraphicFramePr>
        <p:xfrm>
          <a:off x="6249563" y="1273306"/>
          <a:ext cx="299483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4839">
                  <a:extLst>
                    <a:ext uri="{9D8B030D-6E8A-4147-A177-3AD203B41FA5}">
                      <a16:colId xmlns="" xmlns:a16="http://schemas.microsoft.com/office/drawing/2014/main" val="244376517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Environment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Setup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03624255"/>
              </p:ext>
            </p:extLst>
          </p:nvPr>
        </p:nvGraphicFramePr>
        <p:xfrm>
          <a:off x="9338890" y="1275648"/>
          <a:ext cx="274320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10599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Lecture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- 2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77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1. 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Python Installation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0740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2. 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VS Code Installation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5085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3. </a:t>
                      </a: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Create</a:t>
                      </a:r>
                      <a:r>
                        <a:rPr lang="en-US" sz="1800" b="1" baseline="0" dirty="0" smtClean="0">
                          <a:solidFill>
                            <a:srgbClr val="164F8F"/>
                          </a:solidFill>
                        </a:rPr>
                        <a:t> account in </a:t>
                      </a:r>
                      <a:r>
                        <a:rPr lang="en-US" sz="1800" b="1" baseline="0" dirty="0" err="1" smtClean="0">
                          <a:solidFill>
                            <a:srgbClr val="164F8F"/>
                          </a:solidFill>
                        </a:rPr>
                        <a:t>GitHub</a:t>
                      </a: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887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4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. </a:t>
                      </a:r>
                      <a:r>
                        <a:rPr lang="en-US" sz="1800" b="1" dirty="0" err="1" smtClean="0">
                          <a:solidFill>
                            <a:srgbClr val="164F8F"/>
                          </a:solidFill>
                        </a:rPr>
                        <a:t>GitHub</a:t>
                      </a: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 copilot extension in VS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5.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GitHub</a:t>
                      </a:r>
                      <a:r>
                        <a:rPr lang="en-IN" sz="1800" b="1" baseline="0" dirty="0" smtClean="0">
                          <a:solidFill>
                            <a:srgbClr val="164F8F"/>
                          </a:solidFill>
                        </a:rPr>
                        <a:t> </a:t>
                      </a:r>
                      <a:r>
                        <a:rPr lang="en-IN" sz="1800" b="1" baseline="0" dirty="0" err="1" smtClean="0">
                          <a:solidFill>
                            <a:srgbClr val="164F8F"/>
                          </a:solidFill>
                        </a:rPr>
                        <a:t>Copilot</a:t>
                      </a:r>
                      <a:r>
                        <a:rPr lang="en-IN" sz="1800" b="1" baseline="0" dirty="0" smtClean="0">
                          <a:solidFill>
                            <a:srgbClr val="164F8F"/>
                          </a:solidFill>
                        </a:rPr>
                        <a:t> Tutorial</a:t>
                      </a: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67098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02172010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Extensions​ -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402" y="1045748"/>
            <a:ext cx="52197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1223" y="1071180"/>
            <a:ext cx="6225552" cy="529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Extensions​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 descr="Githubcopi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591" y="803777"/>
            <a:ext cx="10557600" cy="5561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AE1696-2964-F1F4-1573-518A4607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CC30-37F6-49DC-8F97-9FC4C90ABBE4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12725FA-48C6-EAC3-A426-7532DE2D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B0BC6A5-D00A-5C2C-B928-48141F3D1438}"/>
              </a:ext>
            </a:extLst>
          </p:cNvPr>
          <p:cNvSpPr txBox="1"/>
          <p:nvPr/>
        </p:nvSpPr>
        <p:spPr>
          <a:xfrm>
            <a:off x="653144" y="1822494"/>
            <a:ext cx="10896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/explain </a:t>
            </a:r>
            <a:r>
              <a:rPr lang="en-US" sz="3000" dirty="0"/>
              <a:t>- Provides an explanation of the selected code.</a:t>
            </a:r>
          </a:p>
          <a:p>
            <a:endParaRPr lang="en-US" sz="3000" dirty="0"/>
          </a:p>
          <a:p>
            <a:r>
              <a:rPr lang="en-US" sz="3000" b="1" dirty="0"/>
              <a:t>/suggest </a:t>
            </a:r>
            <a:r>
              <a:rPr lang="en-US" sz="3000" dirty="0"/>
              <a:t>- Offers code suggestions based on the current context.</a:t>
            </a:r>
          </a:p>
          <a:p>
            <a:endParaRPr lang="en-US" sz="3000" dirty="0"/>
          </a:p>
          <a:p>
            <a:r>
              <a:rPr lang="en-US" sz="3000" b="1" dirty="0"/>
              <a:t>/tests </a:t>
            </a:r>
            <a:r>
              <a:rPr lang="en-US" sz="3000" dirty="0"/>
              <a:t>- Generates unit tests for the selected function or class.</a:t>
            </a:r>
          </a:p>
          <a:p>
            <a:endParaRPr lang="en-US" sz="3000" dirty="0"/>
          </a:p>
          <a:p>
            <a:r>
              <a:rPr lang="en-US" sz="3000" b="1" dirty="0"/>
              <a:t>/comment </a:t>
            </a:r>
            <a:r>
              <a:rPr lang="en-US" sz="3000" dirty="0"/>
              <a:t>- Converts comments into code snippets.</a:t>
            </a:r>
          </a:p>
        </p:txBody>
      </p:sp>
      <p:pic>
        <p:nvPicPr>
          <p:cNvPr id="9" name="Picture 8" descr="WhatsApp Image 2024-08-23 at 15.43.17">
            <a:extLst>
              <a:ext uri="{FF2B5EF4-FFF2-40B4-BE49-F238E27FC236}">
                <a16:creationId xmlns:a16="http://schemas.microsoft.com/office/drawing/2014/main" xmlns="" id="{C665A061-CE78-7F10-23CC-B0E36CFE1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11601"/>
            <a:ext cx="1719435" cy="67744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032FAB78-4EF0-E490-AE12-081AE062E1FD}"/>
              </a:ext>
            </a:extLst>
          </p:cNvPr>
          <p:cNvSpPr txBox="1">
            <a:spLocks/>
          </p:cNvSpPr>
          <p:nvPr/>
        </p:nvSpPr>
        <p:spPr>
          <a:xfrm>
            <a:off x="2120464" y="53218"/>
            <a:ext cx="9102708" cy="71038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Common slash commands and their usage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6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Enabled VS Code Tutorials 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609" y="10535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Prompt #1: Greet SR University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8592" y="1421089"/>
            <a:ext cx="1032116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Enabled VS Code  - Tutorials​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609" y="1053548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Prompt #2: </a:t>
            </a:r>
            <a:r>
              <a:rPr lang="en-US" dirty="0" smtClean="0"/>
              <a:t>write code for </a:t>
            </a:r>
            <a:r>
              <a:rPr lang="en-US" dirty="0" err="1" smtClean="0"/>
              <a:t>fibonacci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878" y="1451113"/>
            <a:ext cx="10710687" cy="50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Enabled VS Code  - Tutorials​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609" y="1053548"/>
            <a:ext cx="810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Prompt #3: </a:t>
            </a:r>
            <a:r>
              <a:rPr lang="en-US" dirty="0" smtClean="0"/>
              <a:t>write python code for function to calculate area of different shapes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957" y="1431235"/>
            <a:ext cx="12076043" cy="515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Code Explanation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147" y="1209261"/>
            <a:ext cx="9402693" cy="494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67488" y="914398"/>
            <a:ext cx="3745608" cy="298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Code Review and Comment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4" y="1026422"/>
            <a:ext cx="5697439" cy="304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3356" y="1036776"/>
            <a:ext cx="6021801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70" y="4704500"/>
            <a:ext cx="5716034" cy="117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Generate Document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7390" y="904258"/>
            <a:ext cx="4979505" cy="372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874643"/>
            <a:ext cx="6871663" cy="52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Fix Bug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38" y="839236"/>
            <a:ext cx="116887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77478" y="3796747"/>
            <a:ext cx="7048638" cy="239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Python Installation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850" y="1217613"/>
            <a:ext cx="11330333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1723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Generate Test Cases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1043608"/>
            <a:ext cx="5893905" cy="349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1003" y="969687"/>
            <a:ext cx="7021512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2315" y="4864584"/>
            <a:ext cx="79930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2879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Python Installation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97026" y="1017968"/>
            <a:ext cx="4697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4"/>
              </a:rPr>
              <a:t>https://www.python.org/downloads/</a:t>
            </a:r>
            <a:endParaRPr lang="en-US" b="1" dirty="0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620" y="2054087"/>
            <a:ext cx="5593590" cy="413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35757" y="1722781"/>
            <a:ext cx="5857461" cy="458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Python Editors &amp; IDE​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5263" y="1603512"/>
            <a:ext cx="3623571" cy="9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1" name="Picture 21" descr="Spyder - DESOSA 20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2925160"/>
            <a:ext cx="4306957" cy="2627262"/>
          </a:xfrm>
          <a:prstGeom prst="rect">
            <a:avLst/>
          </a:prstGeom>
          <a:noFill/>
        </p:spPr>
      </p:pic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7" name="Picture 27" descr="Thonny Python Editor gets major 4.0.0 Beta Release #Python #MicroPython «  Adafruit Industries – Makers, hackers, artists, designers and engineers!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2149" y="1014136"/>
            <a:ext cx="4638675" cy="2638426"/>
          </a:xfrm>
          <a:prstGeom prst="rect">
            <a:avLst/>
          </a:prstGeom>
          <a:noFill/>
        </p:spPr>
      </p:pic>
      <p:pic>
        <p:nvPicPr>
          <p:cNvPr id="20509" name="Picture 29" descr="Visual Studio Code brand resources: accessing high-guality vector logo SVG,  brand colors, and more.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18914" y="3955428"/>
            <a:ext cx="2533650" cy="1809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Installation​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0655" y="1799847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hlinkClick r:id="rId4"/>
              </a:rPr>
              <a:t>https://code.visualstudio.com/download</a:t>
            </a:r>
            <a:endParaRPr lang="en-U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2662" y="2160104"/>
            <a:ext cx="9578434" cy="42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Extensions​ -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 descr="Githubcopilot.png"/>
          <p:cNvPicPr>
            <a:picLocks noChangeAspect="1"/>
          </p:cNvPicPr>
          <p:nvPr/>
        </p:nvPicPr>
        <p:blipFill>
          <a:blip r:embed="rId4"/>
          <a:srcRect r="14429"/>
          <a:stretch>
            <a:fillRect/>
          </a:stretch>
        </p:blipFill>
        <p:spPr>
          <a:xfrm>
            <a:off x="346221" y="1066255"/>
            <a:ext cx="7485814" cy="544458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70575" y="2335696"/>
            <a:ext cx="379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must have </a:t>
            </a:r>
            <a:r>
              <a:rPr lang="en-US" b="1" dirty="0" err="1" smtClean="0"/>
              <a:t>GitHub</a:t>
            </a:r>
            <a:r>
              <a:rPr lang="en-US" b="1" dirty="0" smtClean="0"/>
              <a:t> Copilot enabled on your </a:t>
            </a:r>
            <a:r>
              <a:rPr lang="en-US" b="1" dirty="0" err="1" smtClean="0"/>
              <a:t>GitHub</a:t>
            </a:r>
            <a:r>
              <a:rPr lang="en-US" b="1" dirty="0" smtClean="0"/>
              <a:t> account</a:t>
            </a:r>
            <a:r>
              <a:rPr lang="en-US" dirty="0" smtClean="0"/>
              <a:t> via </a:t>
            </a:r>
            <a:r>
              <a:rPr lang="en-US" dirty="0" smtClean="0">
                <a:hlinkClick r:id="rId5"/>
              </a:rPr>
              <a:t>https://github.com/settings/copilot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130209" y="4109687"/>
            <a:ext cx="3856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works best with popular languages like Python, JavaScript, C++, and more.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Extensions​ -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 descr="Githubcopi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591" y="803777"/>
            <a:ext cx="10557600" cy="5561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="" xmlns:a16="http://schemas.microsoft.com/office/drawing/2014/main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="" xmlns:a16="http://schemas.microsoft.com/office/drawing/2014/main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Copilot Account Details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755" y="891642"/>
            <a:ext cx="8887723" cy="26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919" y="3756833"/>
            <a:ext cx="11678180" cy="266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xmlns="" id="{643A7A40-1AE6-4218-A8E0-8248174A53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BD8AB40A-4374-4897-B5EE-9F8913476E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046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AF2E52-7C44-6021-EB4C-760EB257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892" y="249688"/>
            <a:ext cx="2855734" cy="25855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GitHub Copilot Plans</a:t>
            </a:r>
          </a:p>
        </p:txBody>
      </p:sp>
      <p:grpSp>
        <p:nvGrpSpPr>
          <p:cNvPr id="3" name="Group 55">
            <a:extLst>
              <a:ext uri="{FF2B5EF4-FFF2-40B4-BE49-F238E27FC236}">
                <a16:creationId xmlns:a16="http://schemas.microsoft.com/office/drawing/2014/main" xmlns="" id="{2783379C-045E-4010-ABDC-A270A0AA10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6200000" flipH="1">
            <a:off x="-176401" y="170308"/>
            <a:ext cx="2514948" cy="2174333"/>
            <a:chOff x="-305" y="-4155"/>
            <a:chExt cx="2514948" cy="2174333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0B0AB1BF-11AE-4CFF-85EC-E51DBD316A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526548A0-953E-4FBA-97A5-592ACAF42A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F84FA27B-CD1F-421B-BB4F-B141F02FF4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3CDBD6AB-1AC7-4807-9C34-01139BB7C2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46BE87A-9B4E-5CFA-12FD-E48AB689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98" y="703248"/>
            <a:ext cx="7619336" cy="596213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1B80C2-A431-FCC1-90EC-141D768E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90CC30-37F6-49DC-8F97-9FC4C90ABBE4}" type="datetime1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7/8/2025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84EB93-5340-14C2-8239-0476CA23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FE7C99-B088-4EBB-BFF6-BECCC96D5DD8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6" name="Group 61">
            <a:extLst>
              <a:ext uri="{FF2B5EF4-FFF2-40B4-BE49-F238E27FC236}">
                <a16:creationId xmlns:a16="http://schemas.microsoft.com/office/drawing/2014/main" xmlns="" id="{F5FDDF18-F156-4D2D-82C6-F55008E33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9130553" y="4560734"/>
            <a:ext cx="3061446" cy="2297265"/>
            <a:chOff x="-305" y="-1"/>
            <a:chExt cx="3832880" cy="2876136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xmlns="" id="{3822C29E-FFDD-45BC-A286-9C00C8E2D2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xmlns="" id="{C9E2381D-1763-4D42-A3A2-B2345DD35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xmlns="" id="{D2A622D5-9532-4E0C-B9A8-DAEDD46462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xmlns="" id="{5C0ABE88-5ADF-4A31-8505-78968DBB5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WhatsApp Image 2024-08-23 at 15.43.17">
            <a:extLst>
              <a:ext uri="{FF2B5EF4-FFF2-40B4-BE49-F238E27FC236}">
                <a16:creationId xmlns:a16="http://schemas.microsoft.com/office/drawing/2014/main" xmlns="" id="{3FE6A829-54AA-00A7-29D7-DC66D358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11601"/>
            <a:ext cx="1719435" cy="677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2FD9AE5D-B937-61C4-9DA4-7D3DC99EB9A1}"/>
              </a:ext>
            </a:extLst>
          </p:cNvPr>
          <p:cNvSpPr txBox="1">
            <a:spLocks/>
          </p:cNvSpPr>
          <p:nvPr/>
        </p:nvSpPr>
        <p:spPr>
          <a:xfrm>
            <a:off x="2120464" y="53218"/>
            <a:ext cx="9102708" cy="710385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1"/>
                </a:solidFill>
              </a:rPr>
              <a:t>Why and which AI-assisted tools to use !!</a:t>
            </a:r>
          </a:p>
        </p:txBody>
      </p:sp>
    </p:spTree>
    <p:extLst>
      <p:ext uri="{BB962C8B-B14F-4D97-AF65-F5344CB8AC3E}">
        <p14:creationId xmlns:p14="http://schemas.microsoft.com/office/powerpoint/2010/main" xmlns="" val="82329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459</Words>
  <Application>Microsoft Office PowerPoint</Application>
  <PresentationFormat>Custom</PresentationFormat>
  <Paragraphs>168</Paragraphs>
  <Slides>21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GitHub Copilot Plans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 Saha</dc:creator>
  <cp:lastModifiedBy>HP</cp:lastModifiedBy>
  <cp:revision>86</cp:revision>
  <dcterms:created xsi:type="dcterms:W3CDTF">2025-01-02T14:33:31Z</dcterms:created>
  <dcterms:modified xsi:type="dcterms:W3CDTF">2025-07-08T12:34:52Z</dcterms:modified>
</cp:coreProperties>
</file>