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309" r:id="rId4"/>
    <p:sldId id="313" r:id="rId5"/>
    <p:sldId id="314" r:id="rId6"/>
    <p:sldId id="315" r:id="rId7"/>
    <p:sldId id="316" r:id="rId8"/>
    <p:sldId id="317" r:id="rId9"/>
    <p:sldId id="318" r:id="rId10"/>
    <p:sldId id="308" r:id="rId11"/>
    <p:sldId id="302" r:id="rId12"/>
    <p:sldId id="284" r:id="rId13"/>
    <p:sldId id="286" r:id="rId14"/>
    <p:sldId id="304" r:id="rId15"/>
    <p:sldId id="305" r:id="rId16"/>
    <p:sldId id="306" r:id="rId17"/>
    <p:sldId id="307" r:id="rId18"/>
    <p:sldId id="312" r:id="rId19"/>
    <p:sldId id="310" r:id="rId20"/>
    <p:sldId id="311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D1DAFF"/>
    <a:srgbClr val="FFFFFF"/>
    <a:srgbClr val="164F8F"/>
    <a:srgbClr val="184F90"/>
    <a:srgbClr val="105498"/>
    <a:srgbClr val="185090"/>
    <a:srgbClr val="1560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902" autoAdjust="0"/>
  </p:normalViewPr>
  <p:slideViewPr>
    <p:cSldViewPr snapToGrid="0">
      <p:cViewPr varScale="1">
        <p:scale>
          <a:sx n="64" d="100"/>
          <a:sy n="64" d="100"/>
        </p:scale>
        <p:origin x="-7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Google Gemini</a:t>
            </a:r>
            <a:r>
              <a:rPr lang="en-US" dirty="0" smtClean="0"/>
              <a:t> is Google’s family of advanced </a:t>
            </a:r>
            <a:r>
              <a:rPr lang="en-US" b="1" dirty="0" smtClean="0"/>
              <a:t>multimodal generative AI models</a:t>
            </a:r>
            <a:r>
              <a:rPr lang="en-US" dirty="0" smtClean="0"/>
              <a:t> (successor to Bard and </a:t>
            </a:r>
            <a:r>
              <a:rPr lang="en-US" dirty="0" err="1" smtClean="0"/>
              <a:t>PaLM</a:t>
            </a:r>
            <a:r>
              <a:rPr lang="en-US" dirty="0" smtClean="0"/>
              <a:t> 2), now integrated across Google products and available through </a:t>
            </a:r>
            <a:r>
              <a:rPr lang="en-US" b="1" dirty="0" smtClean="0"/>
              <a:t>Google Cloud Vertex AI</a:t>
            </a:r>
            <a:r>
              <a:rPr lang="en-US" dirty="0" smtClean="0"/>
              <a:t>. While Gemini isn't a code-only model like Codex or </a:t>
            </a:r>
            <a:r>
              <a:rPr lang="en-US" dirty="0" err="1" smtClean="0"/>
              <a:t>CodeWhisperer</a:t>
            </a:r>
            <a:r>
              <a:rPr lang="en-US" dirty="0" smtClean="0"/>
              <a:t>, its </a:t>
            </a:r>
            <a:r>
              <a:rPr lang="en-US" b="1" dirty="0" smtClean="0"/>
              <a:t>Gemini Pro and Gemini 1.5</a:t>
            </a:r>
            <a:r>
              <a:rPr lang="en-US" dirty="0" smtClean="0"/>
              <a:t> 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Google Gemini</a:t>
            </a:r>
            <a:r>
              <a:rPr lang="en-US" dirty="0" smtClean="0"/>
              <a:t> is Google’s family of advanced </a:t>
            </a:r>
            <a:r>
              <a:rPr lang="en-US" b="1" dirty="0" smtClean="0"/>
              <a:t>multimodal generative AI models</a:t>
            </a:r>
            <a:r>
              <a:rPr lang="en-US" dirty="0" smtClean="0"/>
              <a:t> (successor to Bard and </a:t>
            </a:r>
            <a:r>
              <a:rPr lang="en-US" dirty="0" err="1" smtClean="0"/>
              <a:t>PaLM</a:t>
            </a:r>
            <a:r>
              <a:rPr lang="en-US" dirty="0" smtClean="0"/>
              <a:t> 2), now integrated across Google products and available through </a:t>
            </a:r>
            <a:r>
              <a:rPr lang="en-US" b="1" dirty="0" smtClean="0"/>
              <a:t>Google Cloud Vertex AI</a:t>
            </a:r>
            <a:r>
              <a:rPr lang="en-US" dirty="0" smtClean="0"/>
              <a:t>. While Gemini isn't a code-only model like Codex or </a:t>
            </a:r>
            <a:r>
              <a:rPr lang="en-US" dirty="0" err="1" smtClean="0"/>
              <a:t>CodeWhisperer</a:t>
            </a:r>
            <a:r>
              <a:rPr lang="en-US" dirty="0" smtClean="0"/>
              <a:t>, its </a:t>
            </a:r>
            <a:r>
              <a:rPr lang="en-US" b="1" dirty="0" smtClean="0"/>
              <a:t>Gemini Pro and Gemini 1.5</a:t>
            </a:r>
            <a:r>
              <a:rPr lang="en-US" dirty="0" smtClean="0"/>
              <a:t> 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Google Gemini</a:t>
            </a:r>
            <a:r>
              <a:rPr lang="en-US" dirty="0" smtClean="0"/>
              <a:t> is Google’s family of advanced </a:t>
            </a:r>
            <a:r>
              <a:rPr lang="en-US" b="1" dirty="0" smtClean="0"/>
              <a:t>multimodal generative AI models</a:t>
            </a:r>
            <a:r>
              <a:rPr lang="en-US" dirty="0" smtClean="0"/>
              <a:t> (successor to Bard and </a:t>
            </a:r>
            <a:r>
              <a:rPr lang="en-US" dirty="0" err="1" smtClean="0"/>
              <a:t>PaLM</a:t>
            </a:r>
            <a:r>
              <a:rPr lang="en-US" dirty="0" smtClean="0"/>
              <a:t> 2), now integrated across Google products and available through </a:t>
            </a:r>
            <a:r>
              <a:rPr lang="en-US" b="1" dirty="0" smtClean="0"/>
              <a:t>Google Cloud Vertex AI</a:t>
            </a:r>
            <a:r>
              <a:rPr lang="en-US" dirty="0" smtClean="0"/>
              <a:t>. While Gemini isn't a code-only model like Codex or </a:t>
            </a:r>
            <a:r>
              <a:rPr lang="en-US" dirty="0" err="1" smtClean="0"/>
              <a:t>CodeWhisperer</a:t>
            </a:r>
            <a:r>
              <a:rPr lang="en-US" dirty="0" smtClean="0"/>
              <a:t>, its </a:t>
            </a:r>
            <a:r>
              <a:rPr lang="en-US" b="1" dirty="0" smtClean="0"/>
              <a:t>Gemini Pro and Gemini 1.5</a:t>
            </a:r>
            <a:r>
              <a:rPr lang="en-US" dirty="0" smtClean="0"/>
              <a:t> variants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cursor.com/agent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733">
                  <a:extLst>
                    <a:ext uri="{9D8B030D-6E8A-4147-A177-3AD203B41FA5}">
                      <a16:colId xmlns="" xmlns:a16="http://schemas.microsoft.com/office/drawing/2014/main" val="1381312057"/>
                    </a:ext>
                  </a:extLst>
                </a:gridCol>
                <a:gridCol w="2553978">
                  <a:extLst>
                    <a:ext uri="{9D8B030D-6E8A-4147-A177-3AD203B41FA5}">
                      <a16:colId xmlns="" xmlns:a16="http://schemas.microsoft.com/office/drawing/2014/main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="" xmlns:a16="http://schemas.microsoft.com/office/drawing/2014/main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="" xmlns:a16="http://schemas.microsoft.com/office/drawing/2014/main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="" xmlns:a16="http://schemas.microsoft.com/office/drawing/2014/main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4604102"/>
              </p:ext>
            </p:extLst>
          </p:nvPr>
        </p:nvGraphicFramePr>
        <p:xfrm>
          <a:off x="6249563" y="1273306"/>
          <a:ext cx="2994839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="" xmlns:a16="http://schemas.microsoft.com/office/drawing/2014/main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Additional AI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Coding Tools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3624255"/>
              </p:ext>
            </p:extLst>
          </p:nvPr>
        </p:nvGraphicFramePr>
        <p:xfrm>
          <a:off x="9338890" y="1275648"/>
          <a:ext cx="2743200" cy="523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1. 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Google Gemini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0740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2.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DeepCode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 (by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Snyk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5085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3. </a:t>
                      </a:r>
                      <a:r>
                        <a:rPr lang="en-US" sz="1800" b="1" dirty="0" err="1" smtClean="0">
                          <a:solidFill>
                            <a:srgbClr val="164F8F"/>
                          </a:solidFill>
                        </a:rPr>
                        <a:t>Sourcegraph</a:t>
                      </a: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 Cody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87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4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. </a:t>
                      </a:r>
                      <a:r>
                        <a:rPr lang="en-US" sz="1800" b="1" dirty="0" err="1" smtClean="0">
                          <a:solidFill>
                            <a:srgbClr val="164F8F"/>
                          </a:solidFill>
                        </a:rPr>
                        <a:t>Codiga</a:t>
                      </a: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5.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Ponicode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 (by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CircleCI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6. IBM Watson Code Assistant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7.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MutableAI</a:t>
                      </a:r>
                      <a:endParaRPr lang="en-IN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8.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AskCodi</a:t>
                      </a:r>
                      <a:endParaRPr lang="en-IN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9.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Blackbox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 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10.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Cerebras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-GPT (Open-source)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11. Cursor</a:t>
                      </a:r>
                      <a:r>
                        <a:rPr lang="en-IN" sz="1800" b="1" baseline="0" dirty="0" smtClean="0">
                          <a:solidFill>
                            <a:srgbClr val="164F8F"/>
                          </a:solidFill>
                        </a:rPr>
                        <a:t> AI</a:t>
                      </a:r>
                      <a:endParaRPr lang="en-IN" sz="1800" b="1" dirty="0" smtClean="0">
                        <a:solidFill>
                          <a:srgbClr val="164F8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7098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02172010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Google Gemini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6105" y="1254815"/>
            <a:ext cx="9612312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920409" y="454765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To access Gemini’s coding features programmatically, developers use the </a:t>
            </a:r>
            <a:r>
              <a:rPr lang="en-US" b="1" dirty="0" smtClean="0"/>
              <a:t>Gemini API</a:t>
            </a:r>
            <a:r>
              <a:rPr lang="en-US" dirty="0" smtClean="0"/>
              <a:t> on </a:t>
            </a:r>
            <a:r>
              <a:rPr lang="en-US" b="1" dirty="0" smtClean="0"/>
              <a:t>Google Cloud’s Vertex AI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b="1" dirty="0" smtClean="0"/>
              <a:t>Languages Supported </a:t>
            </a:r>
            <a:r>
              <a:rPr lang="en-US" dirty="0" smtClean="0"/>
              <a:t>Python, JavaScript, Java, C++, Go, </a:t>
            </a:r>
            <a:r>
              <a:rPr lang="en-US" dirty="0" err="1" smtClean="0"/>
              <a:t>TypeScript</a:t>
            </a:r>
            <a:r>
              <a:rPr lang="en-US" dirty="0" smtClean="0"/>
              <a:t>, and more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5683" y="4770990"/>
            <a:ext cx="43243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Google Gemini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625" y="1066800"/>
            <a:ext cx="1057433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Google Gemini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818" y="1010478"/>
            <a:ext cx="6467060" cy="538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6993076" y="1302026"/>
            <a:ext cx="4912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Open Google </a:t>
            </a:r>
            <a:r>
              <a:rPr lang="en-IN" b="1" dirty="0" err="1" smtClean="0"/>
              <a:t>Colab</a:t>
            </a:r>
            <a:r>
              <a:rPr lang="en-IN" b="1" dirty="0" smtClean="0"/>
              <a:t> with Gmail Account</a:t>
            </a:r>
          </a:p>
          <a:p>
            <a:endParaRPr lang="en-IN" b="1" dirty="0" smtClean="0"/>
          </a:p>
          <a:p>
            <a:r>
              <a:rPr lang="en-IN" b="1" dirty="0" smtClean="0"/>
              <a:t>Select Code Tab and click on Gemini ICON </a:t>
            </a:r>
          </a:p>
          <a:p>
            <a:endParaRPr lang="en-IN" b="1" dirty="0" smtClean="0"/>
          </a:p>
          <a:p>
            <a:endParaRPr 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9646962" y="2334591"/>
            <a:ext cx="597452" cy="59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7136296" y="3389243"/>
            <a:ext cx="47111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Prompt</a:t>
            </a:r>
          </a:p>
          <a:p>
            <a:endParaRPr lang="en-IN" dirty="0" smtClean="0"/>
          </a:p>
          <a:p>
            <a:r>
              <a:rPr lang="en-US" sz="1600" dirty="0" smtClean="0"/>
              <a:t>Write function to calculate area of various shapes like circle and rectangle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Gemini – Prompt to use function​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12765" y="2033706"/>
            <a:ext cx="42837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Prompt</a:t>
            </a:r>
          </a:p>
          <a:p>
            <a:endParaRPr lang="en-IN" dirty="0" smtClean="0"/>
          </a:p>
          <a:p>
            <a:r>
              <a:rPr lang="en-US" dirty="0" smtClean="0"/>
              <a:t>Use </a:t>
            </a:r>
            <a:r>
              <a:rPr lang="en-US" b="1" dirty="0" smtClean="0"/>
              <a:t>calculate_area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638" y="1036535"/>
            <a:ext cx="7016197" cy="5075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Gemini – Test Case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62052" y="2033706"/>
            <a:ext cx="253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Prompt</a:t>
            </a:r>
          </a:p>
          <a:p>
            <a:endParaRPr lang="en-IN" dirty="0" smtClean="0"/>
          </a:p>
          <a:p>
            <a:r>
              <a:rPr lang="en-US" dirty="0" smtClean="0"/>
              <a:t>Generate test cases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174" y="897107"/>
            <a:ext cx="9024730" cy="534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Gemini – Code Explanation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462052" y="2033706"/>
            <a:ext cx="25344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Prompt</a:t>
            </a:r>
          </a:p>
          <a:p>
            <a:endParaRPr lang="en-IN" dirty="0" smtClean="0"/>
          </a:p>
          <a:p>
            <a:r>
              <a:rPr lang="en-US" dirty="0" smtClean="0"/>
              <a:t>Generate test cases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817494"/>
            <a:ext cx="5347252" cy="5245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46642" y="834888"/>
            <a:ext cx="6745357" cy="5168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Gemini – Code Debugging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6943" y="1023731"/>
            <a:ext cx="8164288" cy="531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36604" y="991843"/>
            <a:ext cx="49625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Installation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4603" y="1321905"/>
            <a:ext cx="54041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software using </a:t>
            </a:r>
            <a:r>
              <a:rPr lang="en-US" dirty="0" smtClean="0">
                <a:hlinkClick r:id="rId4"/>
              </a:rPr>
              <a:t>https://cursor.com/agents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Click on installation file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9602" y="2421001"/>
            <a:ext cx="4846450" cy="3562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71791" y="755373"/>
            <a:ext cx="3429000" cy="233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57230" y="3245085"/>
            <a:ext cx="4371354" cy="3284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Code Generation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9491" y="1054582"/>
            <a:ext cx="7478712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7918586" y="3051313"/>
            <a:ext cx="42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CTRL + K to generate code  in cursor AI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30817" y="4094922"/>
            <a:ext cx="336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CTRL + L to chat with cursor AI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Code Suggestion and BUG fixing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207" y="5555974"/>
            <a:ext cx="4081670" cy="116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7760" y="848621"/>
            <a:ext cx="5419725" cy="5522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882512"/>
            <a:ext cx="6589643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AI Coding Tools and API Configurations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17441" y="1067536"/>
          <a:ext cx="11320672" cy="4683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92289"/>
                <a:gridCol w="2286000"/>
                <a:gridCol w="614238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Provider/Company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Copilot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OpenAI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 smtClean="0"/>
                        <a:t>Available</a:t>
                      </a:r>
                      <a:r>
                        <a:rPr lang="fr-FR" dirty="0" smtClean="0"/>
                        <a:t> as IDE plugin (VS Code, </a:t>
                      </a:r>
                      <a:r>
                        <a:rPr lang="fr-FR" dirty="0" err="1" smtClean="0"/>
                        <a:t>JetBrains</a:t>
                      </a:r>
                      <a:r>
                        <a:rPr lang="fr-FR" dirty="0" smtClean="0"/>
                        <a:t>), </a:t>
                      </a:r>
                      <a:r>
                        <a:rPr lang="en-US" dirty="0" smtClean="0"/>
                        <a:t>No public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Amazon </a:t>
                      </a:r>
                      <a:r>
                        <a:rPr lang="en-US" dirty="0" err="1" smtClean="0"/>
                        <a:t>CodeWhisperer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 into AWS Console, supports CLI/ AWS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SDK, IAM role-based auth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OpenAI</a:t>
                      </a:r>
                      <a:r>
                        <a:rPr lang="en-US" dirty="0" smtClean="0"/>
                        <a:t> Codex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OpenAI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via </a:t>
                      </a:r>
                      <a:r>
                        <a:rPr lang="en-US" dirty="0" err="1" smtClean="0"/>
                        <a:t>OpenAI</a:t>
                      </a:r>
                      <a:r>
                        <a:rPr lang="en-US" dirty="0" smtClean="0"/>
                        <a:t>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Tabnine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Tabnine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Cloud and self-hosted options; supports REST API for snippet generation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Replit</a:t>
                      </a:r>
                      <a:r>
                        <a:rPr lang="en-US" dirty="0" smtClean="0"/>
                        <a:t> Ghostwriter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Embedded in </a:t>
                      </a:r>
                      <a:r>
                        <a:rPr lang="en-US" dirty="0" err="1" smtClean="0"/>
                        <a:t>Replit</a:t>
                      </a:r>
                      <a:r>
                        <a:rPr lang="en-US" dirty="0" smtClean="0"/>
                        <a:t> IDE, No public API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Sourcegraph</a:t>
                      </a:r>
                      <a:r>
                        <a:rPr lang="en-US" dirty="0" smtClean="0"/>
                        <a:t> Cody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Sourcegraph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GraphQL</a:t>
                      </a:r>
                      <a:r>
                        <a:rPr lang="en-US" dirty="0" smtClean="0"/>
                        <a:t>/REST APIs available with </a:t>
                      </a:r>
                      <a:r>
                        <a:rPr lang="en-US" dirty="0" err="1" smtClean="0"/>
                        <a:t>Sourcegraph</a:t>
                      </a:r>
                      <a:r>
                        <a:rPr lang="en-US" dirty="0" smtClean="0"/>
                        <a:t> instance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CodeGeeX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Hosted on Hugging Face / </a:t>
                      </a:r>
                      <a:r>
                        <a:rPr lang="en-US" dirty="0" err="1" smtClean="0"/>
                        <a:t>ModelScope</a:t>
                      </a:r>
                      <a:r>
                        <a:rPr lang="en-US" dirty="0" smtClean="0"/>
                        <a:t>; supports API endpoints for inference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MutableAI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 via API key; supports </a:t>
                      </a:r>
                      <a:r>
                        <a:rPr lang="en-US" dirty="0" err="1" smtClean="0"/>
                        <a:t>RESTful</a:t>
                      </a:r>
                      <a:r>
                        <a:rPr lang="en-US" dirty="0" smtClean="0"/>
                        <a:t> calls with prompt input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Cursor AI – Document Generation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949" y="936556"/>
            <a:ext cx="5381625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49210" y="879406"/>
            <a:ext cx="5257800" cy="284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82121" y="3896139"/>
            <a:ext cx="5372100" cy="2828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AI Coding Tools and API Configurations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17441" y="1067536"/>
          <a:ext cx="11320672" cy="4312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26976"/>
                <a:gridCol w="2136913"/>
                <a:gridCol w="7056783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Provider/Company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AskCodi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CodiTech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Uses X-</a:t>
                      </a:r>
                      <a:r>
                        <a:rPr lang="en-US" dirty="0" err="1" smtClean="0"/>
                        <a:t>RapidAPI</a:t>
                      </a:r>
                      <a:r>
                        <a:rPr lang="en-US" dirty="0" smtClean="0"/>
                        <a:t>-Key in headers, multiple endpoints (SQL, Python, JS, etc.)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Snyk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Integrated with </a:t>
                      </a:r>
                      <a:r>
                        <a:rPr lang="en-US" dirty="0" err="1" smtClean="0"/>
                        <a:t>GitHub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GitLab</a:t>
                      </a:r>
                      <a:r>
                        <a:rPr lang="en-US" dirty="0" smtClean="0"/>
                        <a:t>; API for scanning and reports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Codiga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Codiga.io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 API for snippets and analysis;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Ponicode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CircleCI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via VS Code extension, no standalone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StarCoder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Hugging Face + </a:t>
                      </a:r>
                      <a:r>
                        <a:rPr lang="en-US" dirty="0" err="1" smtClean="0"/>
                        <a:t>ServiceNow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Open-access via Hugging Face Inference API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 </a:t>
                      </a:r>
                      <a:r>
                        <a:rPr lang="en-US" dirty="0" err="1" smtClean="0"/>
                        <a:t>LLaMA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Open-source; can be deployed locally via Hugging Face or custom servers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IBM Watson Code Assistant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 via IBM Cloud API; supports secure enterprise use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540C10-8067-2AB8-7170-4776B73A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B4A4CF-E7F9-C86C-8D46-DB660C73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3107AD-1ACC-7B67-1622-352CC0C5DD20}"/>
              </a:ext>
            </a:extLst>
          </p:cNvPr>
          <p:cNvSpPr/>
          <p:nvPr/>
        </p:nvSpPr>
        <p:spPr>
          <a:xfrm>
            <a:off x="2125223" y="54444"/>
            <a:ext cx="9751087" cy="761984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Lab 2: Additional AI coding tools and API configurations </a:t>
            </a:r>
          </a:p>
        </p:txBody>
      </p:sp>
      <p:pic>
        <p:nvPicPr>
          <p:cNvPr id="7" name="Picture 6" descr="WhatsApp Image 2024-08-23 at 15.43.17">
            <a:extLst>
              <a:ext uri="{FF2B5EF4-FFF2-40B4-BE49-F238E27FC236}">
                <a16:creationId xmlns:a16="http://schemas.microsoft.com/office/drawing/2014/main" xmlns="" id="{B5C3CDE3-52D7-7C65-FA8B-ACD50302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234EEC3-D4E5-E59C-E0A9-C2F8789F65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88" t="2638" r="5803" b="1573"/>
          <a:stretch>
            <a:fillRect/>
          </a:stretch>
        </p:blipFill>
        <p:spPr>
          <a:xfrm>
            <a:off x="1349828" y="974598"/>
            <a:ext cx="4245429" cy="55643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0DC299D-57E7-6608-7758-2D17CD6DF222}"/>
              </a:ext>
            </a:extLst>
          </p:cNvPr>
          <p:cNvSpPr/>
          <p:nvPr/>
        </p:nvSpPr>
        <p:spPr>
          <a:xfrm>
            <a:off x="1306289" y="2024744"/>
            <a:ext cx="4410415" cy="478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AB187CA4-A3FA-D699-8CD4-253D96948B6C}"/>
              </a:ext>
            </a:extLst>
          </p:cNvPr>
          <p:cNvSpPr/>
          <p:nvPr/>
        </p:nvSpPr>
        <p:spPr>
          <a:xfrm>
            <a:off x="1317177" y="2471061"/>
            <a:ext cx="4410415" cy="3325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EAA8B59F-3785-3AE7-58D3-34A9932AF5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50" r="37864"/>
          <a:stretch>
            <a:fillRect/>
          </a:stretch>
        </p:blipFill>
        <p:spPr>
          <a:xfrm>
            <a:off x="6228332" y="816428"/>
            <a:ext cx="5355771" cy="32851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1DFB132C-17C3-207D-50B3-A51FF19B7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158" y="3756755"/>
            <a:ext cx="5429529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77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E2714B-ADAC-4CD0-E8F6-AC9E76E2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367224-2A4F-4F16-27B7-9ED0DAF7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7895386-5566-33FB-5817-6E16B04D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50" r="37864"/>
          <a:stretch>
            <a:fillRect/>
          </a:stretch>
        </p:blipFill>
        <p:spPr>
          <a:xfrm>
            <a:off x="5682344" y="3831798"/>
            <a:ext cx="4767942" cy="29245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A0C3CD5-0159-CF5D-9CAA-F88DF374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57" y="1741748"/>
            <a:ext cx="11456037" cy="23626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C35889-C184-3E79-3DD5-B926D83E0F08}"/>
              </a:ext>
            </a:extLst>
          </p:cNvPr>
          <p:cNvSpPr/>
          <p:nvPr/>
        </p:nvSpPr>
        <p:spPr>
          <a:xfrm>
            <a:off x="1447798" y="1752634"/>
            <a:ext cx="2503714" cy="326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 for VS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CBBB2A-032F-E76C-EEA3-8EE76FEF6968}"/>
              </a:ext>
            </a:extLst>
          </p:cNvPr>
          <p:cNvSpPr/>
          <p:nvPr/>
        </p:nvSpPr>
        <p:spPr>
          <a:xfrm>
            <a:off x="8541976" y="5267152"/>
            <a:ext cx="2503714" cy="32653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Extension for PyCharm</a:t>
            </a:r>
          </a:p>
        </p:txBody>
      </p:sp>
      <p:pic>
        <p:nvPicPr>
          <p:cNvPr id="10" name="Picture 9" descr="WhatsApp Image 2024-08-23 at 15.43.17">
            <a:extLst>
              <a:ext uri="{FF2B5EF4-FFF2-40B4-BE49-F238E27FC236}">
                <a16:creationId xmlns:a16="http://schemas.microsoft.com/office/drawing/2014/main" xmlns="" id="{15D0C29E-365E-CF6E-558E-039F9BEA0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0649FA0-AB9C-006E-A385-FE400477E995}"/>
              </a:ext>
            </a:extLst>
          </p:cNvPr>
          <p:cNvSpPr/>
          <p:nvPr/>
        </p:nvSpPr>
        <p:spPr>
          <a:xfrm>
            <a:off x="2125223" y="54444"/>
            <a:ext cx="9751087" cy="93553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Lab 2: Additional AI assisted coding tools </a:t>
            </a:r>
            <a:r>
              <a:rPr lang="en-US" sz="2800" b="1" dirty="0">
                <a:solidFill>
                  <a:srgbClr val="00B050"/>
                </a:solidFill>
              </a:rPr>
              <a:t>“JetBrains AI assistant”</a:t>
            </a:r>
          </a:p>
        </p:txBody>
      </p:sp>
    </p:spTree>
    <p:extLst>
      <p:ext uri="{BB962C8B-B14F-4D97-AF65-F5344CB8AC3E}">
        <p14:creationId xmlns:p14="http://schemas.microsoft.com/office/powerpoint/2010/main" xmlns="" val="359133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ADA0EB-A7B2-4AF6-D523-568C6E82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E57812-2FF1-67DC-824C-48A5EB9F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AECF6C8-2D67-1942-A88B-8AAF949E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08"/>
          <a:stretch>
            <a:fillRect/>
          </a:stretch>
        </p:blipFill>
        <p:spPr>
          <a:xfrm>
            <a:off x="2615903" y="1306286"/>
            <a:ext cx="7605781" cy="4529838"/>
          </a:xfrm>
          <a:prstGeom prst="rect">
            <a:avLst/>
          </a:prstGeom>
        </p:spPr>
      </p:pic>
      <p:pic>
        <p:nvPicPr>
          <p:cNvPr id="9" name="Picture 8" descr="WhatsApp Image 2024-08-23 at 15.43.17">
            <a:extLst>
              <a:ext uri="{FF2B5EF4-FFF2-40B4-BE49-F238E27FC236}">
                <a16:creationId xmlns:a16="http://schemas.microsoft.com/office/drawing/2014/main" xmlns="" id="{5D57BDCE-301E-1720-62B4-1553E63F7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22245E0-DD70-829B-4DE8-B25ACBAE5742}"/>
              </a:ext>
            </a:extLst>
          </p:cNvPr>
          <p:cNvSpPr/>
          <p:nvPr/>
        </p:nvSpPr>
        <p:spPr>
          <a:xfrm>
            <a:off x="2125223" y="54444"/>
            <a:ext cx="9751087" cy="761984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Lab 2: Additional AI assisted coding tools </a:t>
            </a:r>
            <a:r>
              <a:rPr lang="en-US" sz="2800" b="1" dirty="0">
                <a:solidFill>
                  <a:srgbClr val="00B050"/>
                </a:solidFill>
              </a:rPr>
              <a:t>“Augment”</a:t>
            </a:r>
          </a:p>
        </p:txBody>
      </p:sp>
    </p:spTree>
    <p:extLst>
      <p:ext uri="{BB962C8B-B14F-4D97-AF65-F5344CB8AC3E}">
        <p14:creationId xmlns:p14="http://schemas.microsoft.com/office/powerpoint/2010/main" xmlns="" val="416732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84DA67-9A11-D1C5-ACC5-5D82DFA9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8DB26CC-2D18-58B9-7855-1E74FF91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B8446DB-2635-2188-C450-0A90F504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314" y="1156303"/>
            <a:ext cx="7106686" cy="45453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3203726-D56F-7CB5-AC18-12AAF99D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36" y="3286358"/>
            <a:ext cx="11361410" cy="3168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D954572-537C-2DA4-870F-38E0E074E430}"/>
              </a:ext>
            </a:extLst>
          </p:cNvPr>
          <p:cNvSpPr/>
          <p:nvPr/>
        </p:nvSpPr>
        <p:spPr>
          <a:xfrm>
            <a:off x="2125223" y="54444"/>
            <a:ext cx="9751087" cy="761984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Lab 2: Additional AI assisted coding tools </a:t>
            </a:r>
            <a:r>
              <a:rPr lang="en-US" sz="2800" b="1" dirty="0">
                <a:solidFill>
                  <a:srgbClr val="00B050"/>
                </a:solidFill>
              </a:rPr>
              <a:t>“</a:t>
            </a:r>
            <a:r>
              <a:rPr lang="en-US" sz="2800" b="1" dirty="0" err="1">
                <a:solidFill>
                  <a:srgbClr val="00B050"/>
                </a:solidFill>
              </a:rPr>
              <a:t>Tabnine</a:t>
            </a:r>
            <a:r>
              <a:rPr lang="en-US" sz="2800" b="1" dirty="0">
                <a:solidFill>
                  <a:srgbClr val="00B050"/>
                </a:solidFill>
              </a:rPr>
              <a:t>”</a:t>
            </a:r>
          </a:p>
        </p:txBody>
      </p:sp>
      <p:pic>
        <p:nvPicPr>
          <p:cNvPr id="11" name="Picture 10" descr="WhatsApp Image 2024-08-23 at 15.43.17">
            <a:extLst>
              <a:ext uri="{FF2B5EF4-FFF2-40B4-BE49-F238E27FC236}">
                <a16:creationId xmlns:a16="http://schemas.microsoft.com/office/drawing/2014/main" xmlns="" id="{9D6B88E4-3AC3-B290-B16B-C527B767F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291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E0B248-9869-0B06-9DE2-F761D71F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D51DAD-7A3F-4F2A-01B8-562B0999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6AE795-E006-D90B-50CD-1524CD8342F4}"/>
              </a:ext>
            </a:extLst>
          </p:cNvPr>
          <p:cNvSpPr/>
          <p:nvPr/>
        </p:nvSpPr>
        <p:spPr>
          <a:xfrm>
            <a:off x="2125223" y="54444"/>
            <a:ext cx="9751087" cy="761984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Lab 2: Additional AI assisted coding tools </a:t>
            </a:r>
            <a:r>
              <a:rPr lang="en-US" sz="2800" b="1" dirty="0">
                <a:solidFill>
                  <a:srgbClr val="00B050"/>
                </a:solidFill>
              </a:rPr>
              <a:t>“Amazon </a:t>
            </a:r>
            <a:r>
              <a:rPr lang="en-US" sz="2800" b="1" dirty="0" err="1">
                <a:solidFill>
                  <a:srgbClr val="00B050"/>
                </a:solidFill>
              </a:rPr>
              <a:t>CodeWhisperer</a:t>
            </a:r>
            <a:r>
              <a:rPr lang="en-US" sz="2800" b="1" dirty="0">
                <a:solidFill>
                  <a:srgbClr val="00B050"/>
                </a:solidFill>
              </a:rPr>
              <a:t> ”</a:t>
            </a:r>
          </a:p>
        </p:txBody>
      </p:sp>
      <p:pic>
        <p:nvPicPr>
          <p:cNvPr id="7" name="Picture 6" descr="WhatsApp Image 2024-08-23 at 15.43.17">
            <a:extLst>
              <a:ext uri="{FF2B5EF4-FFF2-40B4-BE49-F238E27FC236}">
                <a16:creationId xmlns:a16="http://schemas.microsoft.com/office/drawing/2014/main" xmlns="" id="{45E4F6B2-D23E-4418-F5BF-9D06DB78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C5E22BDA-E161-9E82-ED1D-240BFB51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60" y="958300"/>
            <a:ext cx="10381595" cy="34426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76D3116-7746-B843-82FE-3893B05EA6B4}"/>
              </a:ext>
            </a:extLst>
          </p:cNvPr>
          <p:cNvSpPr txBox="1"/>
          <p:nvPr/>
        </p:nvSpPr>
        <p:spPr>
          <a:xfrm>
            <a:off x="1186544" y="4316837"/>
            <a:ext cx="1038159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Amazon </a:t>
            </a:r>
            <a:r>
              <a:rPr lang="en-US" sz="2200" b="1" dirty="0" err="1"/>
              <a:t>CodeWhisperer</a:t>
            </a:r>
            <a:r>
              <a:rPr lang="en-US" sz="2200" b="1" dirty="0"/>
              <a:t> </a:t>
            </a:r>
            <a:r>
              <a:rPr lang="en-US" sz="2200" dirty="0"/>
              <a:t>has now been rebranded and bundled as the </a:t>
            </a:r>
            <a:r>
              <a:rPr lang="en-US" sz="2200" b="1" dirty="0">
                <a:solidFill>
                  <a:srgbClr val="00B050"/>
                </a:solidFill>
              </a:rPr>
              <a:t>Amazon Q</a:t>
            </a:r>
            <a:r>
              <a:rPr lang="en-US" sz="2200" dirty="0"/>
              <a:t> and you should install Amazon Q instead of a standalone </a:t>
            </a:r>
            <a:r>
              <a:rPr lang="en-US" sz="2200" dirty="0" err="1"/>
              <a:t>CodeWhisperer</a:t>
            </a:r>
            <a:r>
              <a:rPr lang="en-US" sz="2200" dirty="0"/>
              <a:t> extension.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For IDE VS Code install Amazon Q from the VS Code extension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For IDEs like IntelliJ, PyCharm, etc. use the Amazon Q plugin</a:t>
            </a:r>
          </a:p>
        </p:txBody>
      </p:sp>
    </p:spTree>
    <p:extLst>
      <p:ext uri="{BB962C8B-B14F-4D97-AF65-F5344CB8AC3E}">
        <p14:creationId xmlns:p14="http://schemas.microsoft.com/office/powerpoint/2010/main" xmlns="" val="183694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65DDD6-8F51-5F82-A119-E9127E05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02B5BC7-8F5E-091F-7311-7487EE17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FB03267-4534-F70E-C8DE-0FDAFC3B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78" y="2239653"/>
            <a:ext cx="5429529" cy="3162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08E00A2-8E01-36C4-5BD6-E15A6345F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33" y="2239653"/>
            <a:ext cx="6111151" cy="31624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189936-F9B1-E7BD-7780-74959B9E24F6}"/>
              </a:ext>
            </a:extLst>
          </p:cNvPr>
          <p:cNvSpPr/>
          <p:nvPr/>
        </p:nvSpPr>
        <p:spPr>
          <a:xfrm>
            <a:off x="2125223" y="54444"/>
            <a:ext cx="9751087" cy="849070"/>
          </a:xfrm>
          <a:prstGeom prst="rect">
            <a:avLst/>
          </a:prstGeom>
          <a:solidFill>
            <a:srgbClr val="0070C0"/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Lab 2: Additional AI assisted coding tools </a:t>
            </a:r>
            <a:r>
              <a:rPr lang="en-US" sz="2800" b="1" dirty="0">
                <a:solidFill>
                  <a:srgbClr val="00B050"/>
                </a:solidFill>
              </a:rPr>
              <a:t>“CursorCode” and  Qodo Gen: AI Coding Agent ”</a:t>
            </a:r>
          </a:p>
        </p:txBody>
      </p:sp>
      <p:pic>
        <p:nvPicPr>
          <p:cNvPr id="11" name="Picture 10" descr="WhatsApp Image 2024-08-23 at 15.43.17">
            <a:extLst>
              <a:ext uri="{FF2B5EF4-FFF2-40B4-BE49-F238E27FC236}">
                <a16:creationId xmlns:a16="http://schemas.microsoft.com/office/drawing/2014/main" xmlns="" id="{50794030-81EF-2D7E-3AD7-BA965EF7D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0796DEC-43C5-57B1-DE71-4D372A63E1E1}"/>
              </a:ext>
            </a:extLst>
          </p:cNvPr>
          <p:cNvSpPr/>
          <p:nvPr/>
        </p:nvSpPr>
        <p:spPr>
          <a:xfrm>
            <a:off x="1915886" y="2163452"/>
            <a:ext cx="3814221" cy="52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21BD622-E275-FB57-B195-7408941C44DC}"/>
              </a:ext>
            </a:extLst>
          </p:cNvPr>
          <p:cNvSpPr/>
          <p:nvPr/>
        </p:nvSpPr>
        <p:spPr>
          <a:xfrm>
            <a:off x="7674429" y="2239653"/>
            <a:ext cx="3814221" cy="525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31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836</Words>
  <Application>Microsoft Office PowerPoint</Application>
  <PresentationFormat>Custom</PresentationFormat>
  <Paragraphs>223</Paragraphs>
  <Slides>21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87</cp:revision>
  <dcterms:created xsi:type="dcterms:W3CDTF">2025-01-02T14:33:31Z</dcterms:created>
  <dcterms:modified xsi:type="dcterms:W3CDTF">2025-07-08T12:37:52Z</dcterms:modified>
</cp:coreProperties>
</file>