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83" r:id="rId3"/>
    <p:sldId id="290" r:id="rId4"/>
    <p:sldId id="291" r:id="rId5"/>
    <p:sldId id="294" r:id="rId6"/>
    <p:sldId id="295" r:id="rId7"/>
    <p:sldId id="296" r:id="rId8"/>
    <p:sldId id="297" r:id="rId9"/>
    <p:sldId id="298" r:id="rId10"/>
    <p:sldId id="299" r:id="rId11"/>
    <p:sldId id="300" r:id="rId12"/>
    <p:sldId id="301" r:id="rId13"/>
    <p:sldId id="302" r:id="rId14"/>
    <p:sldId id="303" r:id="rId15"/>
    <p:sldId id="304" r:id="rId16"/>
    <p:sldId id="305" r:id="rId17"/>
    <p:sldId id="306" r:id="rId18"/>
    <p:sldId id="309" r:id="rId19"/>
    <p:sldId id="307" r:id="rId20"/>
    <p:sldId id="308" r:id="rId21"/>
    <p:sldId id="310" r:id="rId22"/>
    <p:sldId id="311" r:id="rId23"/>
    <p:sldId id="312" r:id="rId24"/>
    <p:sldId id="313" r:id="rId25"/>
    <p:sldId id="314" r:id="rId26"/>
    <p:sldId id="315" r:id="rId27"/>
    <p:sldId id="316" r:id="rId28"/>
    <p:sldId id="317" r:id="rId29"/>
    <p:sldId id="318" r:id="rId30"/>
    <p:sldId id="319" r:id="rId31"/>
    <p:sldId id="320" r:id="rId32"/>
    <p:sldId id="321" r:id="rId33"/>
    <p:sldId id="32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5498"/>
    <a:srgbClr val="184F90"/>
    <a:srgbClr val="194E91"/>
    <a:srgbClr val="164F8F"/>
    <a:srgbClr val="D1DAFF"/>
    <a:srgbClr val="FFFFFF"/>
    <a:srgbClr val="18509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BA0C7-BE67-48D5-BD35-DA5DB3D3A476}" type="datetimeFigureOut">
              <a:rPr lang="en-US" smtClean="0"/>
              <a:t>7/6/2025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67D57-D457-4EAE-BF4F-2FDE0C552E3A}" type="slidenum">
              <a:rPr lang="en-US" smtClean="0"/>
              <a:t>‹#›</a:t>
            </a:fld>
            <a:endParaRPr lang="en-US"/>
          </a:p>
        </p:txBody>
      </p:sp>
    </p:spTree>
    <p:extLst>
      <p:ext uri="{BB962C8B-B14F-4D97-AF65-F5344CB8AC3E}">
        <p14:creationId xmlns:p14="http://schemas.microsoft.com/office/powerpoint/2010/main" val="152961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5E15A-8ED6-8531-ACA3-5CE122589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07DFD0-D83B-EBC4-CEFB-E8BCBC290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B329BF-34AB-6B7C-2221-C7471337782A}"/>
              </a:ext>
            </a:extLst>
          </p:cNvPr>
          <p:cNvSpPr>
            <a:spLocks noGrp="1"/>
          </p:cNvSpPr>
          <p:nvPr>
            <p:ph type="dt" sz="half" idx="10"/>
          </p:nvPr>
        </p:nvSpPr>
        <p:spPr/>
        <p:txBody>
          <a:bodyPr/>
          <a:lstStyle/>
          <a:p>
            <a:fld id="{E7FEDEED-7842-4258-8A82-6812FA1E8BFB}" type="datetime1">
              <a:rPr lang="en-US" smtClean="0"/>
              <a:t>7/6/2025</a:t>
            </a:fld>
            <a:endParaRPr lang="en-US"/>
          </a:p>
        </p:txBody>
      </p:sp>
      <p:sp>
        <p:nvSpPr>
          <p:cNvPr id="5" name="Footer Placeholder 4">
            <a:extLst>
              <a:ext uri="{FF2B5EF4-FFF2-40B4-BE49-F238E27FC236}">
                <a16:creationId xmlns:a16="http://schemas.microsoft.com/office/drawing/2014/main" id="{A755F78E-7794-F036-28F3-88211ACDB6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43C1D-8CA2-9094-5D87-C15A99732603}"/>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44168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838D7-ED46-1642-DC1A-3A465BB2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4E15FD-A10E-BAF8-E05C-538407F872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DE2C9-0FB1-E71A-FB85-9648E0180D57}"/>
              </a:ext>
            </a:extLst>
          </p:cNvPr>
          <p:cNvSpPr>
            <a:spLocks noGrp="1"/>
          </p:cNvSpPr>
          <p:nvPr>
            <p:ph type="dt" sz="half" idx="10"/>
          </p:nvPr>
        </p:nvSpPr>
        <p:spPr/>
        <p:txBody>
          <a:bodyPr/>
          <a:lstStyle/>
          <a:p>
            <a:fld id="{A7DAB554-37BB-4542-BE7B-4A6B4EE64334}" type="datetime1">
              <a:rPr lang="en-US" smtClean="0"/>
              <a:t>7/6/2025</a:t>
            </a:fld>
            <a:endParaRPr lang="en-US"/>
          </a:p>
        </p:txBody>
      </p:sp>
      <p:sp>
        <p:nvSpPr>
          <p:cNvPr id="5" name="Footer Placeholder 4">
            <a:extLst>
              <a:ext uri="{FF2B5EF4-FFF2-40B4-BE49-F238E27FC236}">
                <a16:creationId xmlns:a16="http://schemas.microsoft.com/office/drawing/2014/main" id="{372025A5-BF35-212A-9794-5B9117B897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2621E-0398-079F-48B0-4E9BF4D85971}"/>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398280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785918-5C87-9CA6-5F8A-9772EFAB8B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D2CDE8-2A9D-A636-8E8E-D9BC332C9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A6C24-D833-818E-EA16-DF647970307D}"/>
              </a:ext>
            </a:extLst>
          </p:cNvPr>
          <p:cNvSpPr>
            <a:spLocks noGrp="1"/>
          </p:cNvSpPr>
          <p:nvPr>
            <p:ph type="dt" sz="half" idx="10"/>
          </p:nvPr>
        </p:nvSpPr>
        <p:spPr/>
        <p:txBody>
          <a:bodyPr/>
          <a:lstStyle/>
          <a:p>
            <a:fld id="{335A672A-4548-49D3-BFAB-EEFB9AC642E7}" type="datetime1">
              <a:rPr lang="en-US" smtClean="0"/>
              <a:t>7/6/2025</a:t>
            </a:fld>
            <a:endParaRPr lang="en-US"/>
          </a:p>
        </p:txBody>
      </p:sp>
      <p:sp>
        <p:nvSpPr>
          <p:cNvPr id="5" name="Footer Placeholder 4">
            <a:extLst>
              <a:ext uri="{FF2B5EF4-FFF2-40B4-BE49-F238E27FC236}">
                <a16:creationId xmlns:a16="http://schemas.microsoft.com/office/drawing/2014/main" id="{0D9DE245-B4A4-F43F-404C-840EF95B1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5E3AB-A1E1-E9C0-F70E-E74A4DF44EB7}"/>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140367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9628-5864-D26E-C525-65E3E5BA0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047314-70E0-2292-24E3-AB5D75A3E2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F1846E-FBFF-1E2E-99A4-BE0E4E060CB2}"/>
              </a:ext>
            </a:extLst>
          </p:cNvPr>
          <p:cNvSpPr>
            <a:spLocks noGrp="1"/>
          </p:cNvSpPr>
          <p:nvPr>
            <p:ph type="dt" sz="half" idx="10"/>
          </p:nvPr>
        </p:nvSpPr>
        <p:spPr/>
        <p:txBody>
          <a:bodyPr/>
          <a:lstStyle/>
          <a:p>
            <a:fld id="{BF90CC30-37F6-49DC-8F97-9FC4C90ABBE4}" type="datetime1">
              <a:rPr lang="en-US" smtClean="0"/>
              <a:t>7/6/2025</a:t>
            </a:fld>
            <a:endParaRPr lang="en-US"/>
          </a:p>
        </p:txBody>
      </p:sp>
      <p:sp>
        <p:nvSpPr>
          <p:cNvPr id="5" name="Footer Placeholder 4">
            <a:extLst>
              <a:ext uri="{FF2B5EF4-FFF2-40B4-BE49-F238E27FC236}">
                <a16:creationId xmlns:a16="http://schemas.microsoft.com/office/drawing/2014/main" id="{2194DED9-C0B4-116E-2505-1DBDB66A1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532EF-85F9-6967-DAF1-FD8F565314F3}"/>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18382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54261-5AB7-0C17-0691-FAC080764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B323B7-BFB6-CB47-54A2-D9047A013D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F65AF4-438B-B3E9-E401-90F0D5C068FB}"/>
              </a:ext>
            </a:extLst>
          </p:cNvPr>
          <p:cNvSpPr>
            <a:spLocks noGrp="1"/>
          </p:cNvSpPr>
          <p:nvPr>
            <p:ph type="dt" sz="half" idx="10"/>
          </p:nvPr>
        </p:nvSpPr>
        <p:spPr/>
        <p:txBody>
          <a:bodyPr/>
          <a:lstStyle/>
          <a:p>
            <a:fld id="{87446254-DF34-4B25-8594-5D60DA2E06AD}" type="datetime1">
              <a:rPr lang="en-US" smtClean="0"/>
              <a:t>7/6/2025</a:t>
            </a:fld>
            <a:endParaRPr lang="en-US"/>
          </a:p>
        </p:txBody>
      </p:sp>
      <p:sp>
        <p:nvSpPr>
          <p:cNvPr id="5" name="Footer Placeholder 4">
            <a:extLst>
              <a:ext uri="{FF2B5EF4-FFF2-40B4-BE49-F238E27FC236}">
                <a16:creationId xmlns:a16="http://schemas.microsoft.com/office/drawing/2014/main" id="{74F9C8DE-9A32-A5C0-0E13-05A74F3820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8E43D-0D9C-7B2E-C87D-4680F225F552}"/>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133534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62B64-C63E-44E9-2506-8D19BCE1D1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152EBF-C5BF-83EF-F061-70599F4F7F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BF7818-064D-B14D-C27C-DBFF56D9C4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598F46-BD53-3CDC-1C65-41CC5EC54929}"/>
              </a:ext>
            </a:extLst>
          </p:cNvPr>
          <p:cNvSpPr>
            <a:spLocks noGrp="1"/>
          </p:cNvSpPr>
          <p:nvPr>
            <p:ph type="dt" sz="half" idx="10"/>
          </p:nvPr>
        </p:nvSpPr>
        <p:spPr/>
        <p:txBody>
          <a:bodyPr/>
          <a:lstStyle/>
          <a:p>
            <a:fld id="{C923910C-AAA9-4EBC-B496-A3B1AB664E29}" type="datetime1">
              <a:rPr lang="en-US" smtClean="0"/>
              <a:t>7/6/2025</a:t>
            </a:fld>
            <a:endParaRPr lang="en-US"/>
          </a:p>
        </p:txBody>
      </p:sp>
      <p:sp>
        <p:nvSpPr>
          <p:cNvPr id="6" name="Footer Placeholder 5">
            <a:extLst>
              <a:ext uri="{FF2B5EF4-FFF2-40B4-BE49-F238E27FC236}">
                <a16:creationId xmlns:a16="http://schemas.microsoft.com/office/drawing/2014/main" id="{20A5A4F0-E8D7-9512-2938-CC32A1098A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8909C-21EB-59DF-39FF-210F6306EE31}"/>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426466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E6C29-DA86-6F21-8709-CCB3B9486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F9C9AC-3485-C255-51FE-BF2807C85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54E693-EB5D-0123-AE87-7BEAA5F8D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32530E-CA4A-F62C-C8E7-7A271E23F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52A2CC-C818-7B55-C1D7-E81B96CA01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B0ADFDB-C373-CB11-8A66-84DE595DA065}"/>
              </a:ext>
            </a:extLst>
          </p:cNvPr>
          <p:cNvSpPr>
            <a:spLocks noGrp="1"/>
          </p:cNvSpPr>
          <p:nvPr>
            <p:ph type="dt" sz="half" idx="10"/>
          </p:nvPr>
        </p:nvSpPr>
        <p:spPr/>
        <p:txBody>
          <a:bodyPr/>
          <a:lstStyle/>
          <a:p>
            <a:fld id="{8A00867D-E0D5-49E8-B491-4AFA3BE2396B}" type="datetime1">
              <a:rPr lang="en-US" smtClean="0"/>
              <a:t>7/6/2025</a:t>
            </a:fld>
            <a:endParaRPr lang="en-US"/>
          </a:p>
        </p:txBody>
      </p:sp>
      <p:sp>
        <p:nvSpPr>
          <p:cNvPr id="8" name="Footer Placeholder 7">
            <a:extLst>
              <a:ext uri="{FF2B5EF4-FFF2-40B4-BE49-F238E27FC236}">
                <a16:creationId xmlns:a16="http://schemas.microsoft.com/office/drawing/2014/main" id="{DBF2E257-BED6-EEE0-2F86-D12E9B4C6A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46BED7-9CDB-5725-CB58-D080D33C34B5}"/>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132017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4BB1D-580F-5132-C23E-B9CD688EEB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580E1-1188-F78F-DBDB-BD60F976B2CD}"/>
              </a:ext>
            </a:extLst>
          </p:cNvPr>
          <p:cNvSpPr>
            <a:spLocks noGrp="1"/>
          </p:cNvSpPr>
          <p:nvPr>
            <p:ph type="dt" sz="half" idx="10"/>
          </p:nvPr>
        </p:nvSpPr>
        <p:spPr/>
        <p:txBody>
          <a:bodyPr/>
          <a:lstStyle/>
          <a:p>
            <a:fld id="{5B2E511D-A56B-4FB4-867E-80BB956F2BC0}" type="datetime1">
              <a:rPr lang="en-US" smtClean="0"/>
              <a:t>7/6/2025</a:t>
            </a:fld>
            <a:endParaRPr lang="en-US"/>
          </a:p>
        </p:txBody>
      </p:sp>
      <p:sp>
        <p:nvSpPr>
          <p:cNvPr id="4" name="Footer Placeholder 3">
            <a:extLst>
              <a:ext uri="{FF2B5EF4-FFF2-40B4-BE49-F238E27FC236}">
                <a16:creationId xmlns:a16="http://schemas.microsoft.com/office/drawing/2014/main" id="{A13376EA-12EF-2180-D39D-32B344DD83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EC9DB-DCC3-B1AB-587D-7D5D1DFE032B}"/>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148307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957248-1ACE-B0B5-9242-19E7C1473CC7}"/>
              </a:ext>
            </a:extLst>
          </p:cNvPr>
          <p:cNvSpPr>
            <a:spLocks noGrp="1"/>
          </p:cNvSpPr>
          <p:nvPr>
            <p:ph type="dt" sz="half" idx="10"/>
          </p:nvPr>
        </p:nvSpPr>
        <p:spPr/>
        <p:txBody>
          <a:bodyPr/>
          <a:lstStyle/>
          <a:p>
            <a:fld id="{483F6D47-A815-4926-A44E-2D6ED0185A8A}" type="datetime1">
              <a:rPr lang="en-US" smtClean="0"/>
              <a:t>7/6/2025</a:t>
            </a:fld>
            <a:endParaRPr lang="en-US"/>
          </a:p>
        </p:txBody>
      </p:sp>
      <p:sp>
        <p:nvSpPr>
          <p:cNvPr id="3" name="Footer Placeholder 2">
            <a:extLst>
              <a:ext uri="{FF2B5EF4-FFF2-40B4-BE49-F238E27FC236}">
                <a16:creationId xmlns:a16="http://schemas.microsoft.com/office/drawing/2014/main" id="{D2B83C30-0C93-9307-2564-157C44936C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AE16DA-E589-FA88-4D7C-103B1A6AB8AD}"/>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424336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C4F56-B781-88DE-B5CF-8666E1686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048CB4-7C73-57F6-4C1F-6C475FF9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CCB3E8-9234-B7F9-0909-B0DDAA520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25712-9136-2D26-AB91-5E8C187F0CAD}"/>
              </a:ext>
            </a:extLst>
          </p:cNvPr>
          <p:cNvSpPr>
            <a:spLocks noGrp="1"/>
          </p:cNvSpPr>
          <p:nvPr>
            <p:ph type="dt" sz="half" idx="10"/>
          </p:nvPr>
        </p:nvSpPr>
        <p:spPr/>
        <p:txBody>
          <a:bodyPr/>
          <a:lstStyle/>
          <a:p>
            <a:fld id="{26159D76-0D3E-4EA7-B250-0F2D356A6FC0}" type="datetime1">
              <a:rPr lang="en-US" smtClean="0"/>
              <a:t>7/6/2025</a:t>
            </a:fld>
            <a:endParaRPr lang="en-US"/>
          </a:p>
        </p:txBody>
      </p:sp>
      <p:sp>
        <p:nvSpPr>
          <p:cNvPr id="6" name="Footer Placeholder 5">
            <a:extLst>
              <a:ext uri="{FF2B5EF4-FFF2-40B4-BE49-F238E27FC236}">
                <a16:creationId xmlns:a16="http://schemas.microsoft.com/office/drawing/2014/main" id="{03C51FC2-9B9E-5567-DCBC-97BA5F12D2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D5149-27C1-FBF9-584D-0CDCAADDEA01}"/>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246645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0ECB5-0124-E4AB-796D-4DD2001A1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A109C8-FE9F-0C66-9C71-8C3DDAE55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2CBBC3-C85A-2A3F-441B-71C12E1B7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CC9F9-8D8B-FF83-A7D0-ECAE1A08610D}"/>
              </a:ext>
            </a:extLst>
          </p:cNvPr>
          <p:cNvSpPr>
            <a:spLocks noGrp="1"/>
          </p:cNvSpPr>
          <p:nvPr>
            <p:ph type="dt" sz="half" idx="10"/>
          </p:nvPr>
        </p:nvSpPr>
        <p:spPr/>
        <p:txBody>
          <a:bodyPr/>
          <a:lstStyle/>
          <a:p>
            <a:fld id="{CB2B5876-36BD-4EF0-A012-C15007E79556}" type="datetime1">
              <a:rPr lang="en-US" smtClean="0"/>
              <a:t>7/6/2025</a:t>
            </a:fld>
            <a:endParaRPr lang="en-US"/>
          </a:p>
        </p:txBody>
      </p:sp>
      <p:sp>
        <p:nvSpPr>
          <p:cNvPr id="6" name="Footer Placeholder 5">
            <a:extLst>
              <a:ext uri="{FF2B5EF4-FFF2-40B4-BE49-F238E27FC236}">
                <a16:creationId xmlns:a16="http://schemas.microsoft.com/office/drawing/2014/main" id="{61717425-9B0E-9676-ADA4-8456000AB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C69FA-8AB7-BCF6-F761-4FAE38610825}"/>
              </a:ext>
            </a:extLst>
          </p:cNvPr>
          <p:cNvSpPr>
            <a:spLocks noGrp="1"/>
          </p:cNvSpPr>
          <p:nvPr>
            <p:ph type="sldNum" sz="quarter" idx="12"/>
          </p:nvPr>
        </p:nvSpPr>
        <p:spPr/>
        <p:txBody>
          <a:bodyPr/>
          <a:lstStyle/>
          <a:p>
            <a:fld id="{6EFE7C99-B088-4EBB-BFF6-BECCC96D5DD8}" type="slidenum">
              <a:rPr lang="en-US" smtClean="0"/>
              <a:t>‹#›</a:t>
            </a:fld>
            <a:endParaRPr lang="en-US"/>
          </a:p>
        </p:txBody>
      </p:sp>
    </p:spTree>
    <p:extLst>
      <p:ext uri="{BB962C8B-B14F-4D97-AF65-F5344CB8AC3E}">
        <p14:creationId xmlns:p14="http://schemas.microsoft.com/office/powerpoint/2010/main" val="111520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DC4ECF-2932-CCE3-D471-28AEE158A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C3F014-55A0-15E8-570C-9924061EA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8FC8E4-76AA-BD7E-E8F5-883744F5AD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7A8920-E8A9-414C-8407-630EE2D7E960}" type="datetime1">
              <a:rPr lang="en-US" smtClean="0"/>
              <a:t>7/6/2025</a:t>
            </a:fld>
            <a:endParaRPr lang="en-US"/>
          </a:p>
        </p:txBody>
      </p:sp>
      <p:sp>
        <p:nvSpPr>
          <p:cNvPr id="5" name="Footer Placeholder 4">
            <a:extLst>
              <a:ext uri="{FF2B5EF4-FFF2-40B4-BE49-F238E27FC236}">
                <a16:creationId xmlns:a16="http://schemas.microsoft.com/office/drawing/2014/main" id="{87FCE52D-3D9F-AC04-8299-E6328C65F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E9F1DD0-ABF1-D159-6BFD-2D7BD5284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FE7C99-B088-4EBB-BFF6-BECCC96D5DD8}" type="slidenum">
              <a:rPr lang="en-US" smtClean="0"/>
              <a:t>‹#›</a:t>
            </a:fld>
            <a:endParaRPr lang="en-US"/>
          </a:p>
        </p:txBody>
      </p:sp>
    </p:spTree>
    <p:extLst>
      <p:ext uri="{BB962C8B-B14F-4D97-AF65-F5344CB8AC3E}">
        <p14:creationId xmlns:p14="http://schemas.microsoft.com/office/powerpoint/2010/main" val="236190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C027CC2F-7B4F-AA9B-4D81-E98F83DF2328}"/>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B743A2CC-628E-6D6B-CB09-6DD9562DC0FF}"/>
              </a:ext>
            </a:extLst>
          </p:cNvPr>
          <p:cNvSpPr>
            <a:spLocks noGrp="1"/>
          </p:cNvSpPr>
          <p:nvPr>
            <p:ph type="sldNum" sz="quarter" idx="12"/>
          </p:nvPr>
        </p:nvSpPr>
        <p:spPr/>
        <p:txBody>
          <a:bodyPr/>
          <a:lstStyle/>
          <a:p>
            <a:fld id="{6EFE7C99-B088-4EBB-BFF6-BECCC96D5DD8}" type="slidenum">
              <a:rPr lang="en-US" smtClean="0"/>
              <a:t>1</a:t>
            </a:fld>
            <a:endParaRPr lang="en-US"/>
          </a:p>
        </p:txBody>
      </p:sp>
      <p:grpSp>
        <p:nvGrpSpPr>
          <p:cNvPr id="5" name="Group 4">
            <a:extLst>
              <a:ext uri="{FF2B5EF4-FFF2-40B4-BE49-F238E27FC236}">
                <a16:creationId xmlns:a16="http://schemas.microsoft.com/office/drawing/2014/main" id="{7843BD2A-3656-4EFB-EE81-1532C7D1499D}"/>
              </a:ext>
            </a:extLst>
          </p:cNvPr>
          <p:cNvGrpSpPr/>
          <p:nvPr/>
        </p:nvGrpSpPr>
        <p:grpSpPr>
          <a:xfrm>
            <a:off x="2336800" y="134364"/>
            <a:ext cx="9745291" cy="677445"/>
            <a:chOff x="2336800" y="134364"/>
            <a:chExt cx="9745291" cy="677445"/>
          </a:xfrm>
          <a:solidFill>
            <a:srgbClr val="194E91"/>
          </a:solidFill>
        </p:grpSpPr>
        <p:sp>
          <p:nvSpPr>
            <p:cNvPr id="6" name="TextBox 5">
              <a:extLst>
                <a:ext uri="{FF2B5EF4-FFF2-40B4-BE49-F238E27FC236}">
                  <a16:creationId xmlns:a16="http://schemas.microsoft.com/office/drawing/2014/main" id="{50A3A666-1D60-C481-FA38-2B6816EEF98A}"/>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10" name="TextBox 9">
              <a:extLst>
                <a:ext uri="{FF2B5EF4-FFF2-40B4-BE49-F238E27FC236}">
                  <a16:creationId xmlns:a16="http://schemas.microsoft.com/office/drawing/2014/main" id="{3D5B2BB8-BCBA-3DA1-A07C-DCC08FAF71AB}"/>
                </a:ext>
              </a:extLst>
            </p:cNvPr>
            <p:cNvSpPr txBox="1"/>
            <p:nvPr/>
          </p:nvSpPr>
          <p:spPr>
            <a:xfrm>
              <a:off x="2394530" y="273031"/>
              <a:ext cx="9687560" cy="400110"/>
            </a:xfrm>
            <a:prstGeom prst="rect">
              <a:avLst/>
            </a:prstGeom>
            <a:grpFill/>
          </p:spPr>
          <p:txBody>
            <a:bodyPr wrap="square" rtlCol="0">
              <a:spAutoFit/>
            </a:bodyPr>
            <a:lstStyle/>
            <a:p>
              <a:r>
                <a:rPr lang="en-US" sz="2000" b="1" dirty="0">
                  <a:solidFill>
                    <a:schemeClr val="bg1"/>
                  </a:solidFill>
                </a:rPr>
                <a:t>School of Computer Science and Artificial Intelligence, SR University</a:t>
              </a:r>
              <a:endParaRPr lang="en-US" sz="2000" dirty="0"/>
            </a:p>
          </p:txBody>
        </p:sp>
      </p:grpSp>
      <p:sp>
        <p:nvSpPr>
          <p:cNvPr id="11" name="TextBox 10">
            <a:extLst>
              <a:ext uri="{FF2B5EF4-FFF2-40B4-BE49-F238E27FC236}">
                <a16:creationId xmlns:a16="http://schemas.microsoft.com/office/drawing/2014/main" id="{61643550-BC90-31DB-C96C-291D61ED3D0D}"/>
              </a:ext>
            </a:extLst>
          </p:cNvPr>
          <p:cNvSpPr txBox="1"/>
          <p:nvPr/>
        </p:nvSpPr>
        <p:spPr>
          <a:xfrm>
            <a:off x="109910" y="3949851"/>
            <a:ext cx="4548538" cy="830997"/>
          </a:xfrm>
          <a:prstGeom prst="rect">
            <a:avLst/>
          </a:prstGeom>
          <a:noFill/>
        </p:spPr>
        <p:txBody>
          <a:bodyPr wrap="square" rtlCol="0">
            <a:spAutoFit/>
          </a:bodyPr>
          <a:lstStyle/>
          <a:p>
            <a:r>
              <a:rPr lang="en-US" sz="2400" b="1" dirty="0">
                <a:solidFill>
                  <a:srgbClr val="164F8F"/>
                </a:solidFill>
              </a:rPr>
              <a:t>Dr. Swarup Ghosh</a:t>
            </a:r>
          </a:p>
          <a:p>
            <a:r>
              <a:rPr lang="en-US" sz="2400" b="1" dirty="0">
                <a:solidFill>
                  <a:srgbClr val="164F8F"/>
                </a:solidFill>
              </a:rPr>
              <a:t>Assistant Professor</a:t>
            </a:r>
          </a:p>
        </p:txBody>
      </p:sp>
      <p:graphicFrame>
        <p:nvGraphicFramePr>
          <p:cNvPr id="19" name="Table 18">
            <a:extLst>
              <a:ext uri="{FF2B5EF4-FFF2-40B4-BE49-F238E27FC236}">
                <a16:creationId xmlns:a16="http://schemas.microsoft.com/office/drawing/2014/main" id="{B852DD20-2BA1-1097-A1A8-83E90344B53C}"/>
              </a:ext>
            </a:extLst>
          </p:cNvPr>
          <p:cNvGraphicFramePr>
            <a:graphicFrameLocks noGrp="1"/>
          </p:cNvGraphicFramePr>
          <p:nvPr>
            <p:extLst>
              <p:ext uri="{D42A27DB-BD31-4B8C-83A1-F6EECF244321}">
                <p14:modId xmlns:p14="http://schemas.microsoft.com/office/powerpoint/2010/main" val="1001636229"/>
              </p:ext>
            </p:extLst>
          </p:nvPr>
        </p:nvGraphicFramePr>
        <p:xfrm>
          <a:off x="109910" y="1273306"/>
          <a:ext cx="6053328" cy="1112520"/>
        </p:xfrm>
        <a:graphic>
          <a:graphicData uri="http://schemas.openxmlformats.org/drawingml/2006/table">
            <a:tbl>
              <a:tblPr firstRow="1" bandRow="1">
                <a:tableStyleId>{5C22544A-7EE6-4342-B048-85BDC9FD1C3A}</a:tableStyleId>
              </a:tblPr>
              <a:tblGrid>
                <a:gridCol w="1600379">
                  <a:extLst>
                    <a:ext uri="{9D8B030D-6E8A-4147-A177-3AD203B41FA5}">
                      <a16:colId xmlns:a16="http://schemas.microsoft.com/office/drawing/2014/main" val="1381312057"/>
                    </a:ext>
                  </a:extLst>
                </a:gridCol>
                <a:gridCol w="2861332">
                  <a:extLst>
                    <a:ext uri="{9D8B030D-6E8A-4147-A177-3AD203B41FA5}">
                      <a16:colId xmlns:a16="http://schemas.microsoft.com/office/drawing/2014/main" val="242157776"/>
                    </a:ext>
                  </a:extLst>
                </a:gridCol>
                <a:gridCol w="265555">
                  <a:extLst>
                    <a:ext uri="{9D8B030D-6E8A-4147-A177-3AD203B41FA5}">
                      <a16:colId xmlns:a16="http://schemas.microsoft.com/office/drawing/2014/main" val="446022343"/>
                    </a:ext>
                  </a:extLst>
                </a:gridCol>
                <a:gridCol w="578286">
                  <a:extLst>
                    <a:ext uri="{9D8B030D-6E8A-4147-A177-3AD203B41FA5}">
                      <a16:colId xmlns:a16="http://schemas.microsoft.com/office/drawing/2014/main" val="3074180346"/>
                    </a:ext>
                  </a:extLst>
                </a:gridCol>
                <a:gridCol w="208280">
                  <a:extLst>
                    <a:ext uri="{9D8B030D-6E8A-4147-A177-3AD203B41FA5}">
                      <a16:colId xmlns:a16="http://schemas.microsoft.com/office/drawing/2014/main" val="2065650034"/>
                    </a:ext>
                  </a:extLst>
                </a:gridCol>
                <a:gridCol w="539496">
                  <a:extLst>
                    <a:ext uri="{9D8B030D-6E8A-4147-A177-3AD203B41FA5}">
                      <a16:colId xmlns:a16="http://schemas.microsoft.com/office/drawing/2014/main" val="4236025598"/>
                    </a:ext>
                  </a:extLst>
                </a:gridCol>
              </a:tblGrid>
              <a:tr h="370840">
                <a:tc>
                  <a:txBody>
                    <a:bodyPr/>
                    <a:lstStyle/>
                    <a:p>
                      <a:pPr algn="ctr"/>
                      <a:r>
                        <a:rPr lang="en-US" dirty="0"/>
                        <a:t>Course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Course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Cr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extLst>
                  <a:ext uri="{0D108BD9-81ED-4DB2-BD59-A6C34878D82A}">
                    <a16:rowId xmlns:a16="http://schemas.microsoft.com/office/drawing/2014/main" val="2754823073"/>
                  </a:ext>
                </a:extLst>
              </a:tr>
              <a:tr h="370840">
                <a:tc>
                  <a:txBody>
                    <a:bodyPr/>
                    <a:lstStyle/>
                    <a:p>
                      <a:pPr algn="ctr" fontAlgn="ctr">
                        <a:buNone/>
                      </a:pPr>
                      <a:r>
                        <a:rPr lang="en-IN" sz="1400" b="1" i="0" u="none" strike="noStrike" dirty="0">
                          <a:solidFill>
                            <a:srgbClr val="FF0000"/>
                          </a:solidFill>
                          <a:effectLst/>
                          <a:latin typeface="Cambria" panose="02040503050406030204" pitchFamily="18" charset="0"/>
                        </a:rPr>
                        <a:t>25CAI004PC206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dirty="0">
                          <a:solidFill>
                            <a:srgbClr val="164F8F"/>
                          </a:solidFill>
                        </a:rPr>
                        <a:t>AI Assisted Coding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dirty="0">
                          <a:solidFill>
                            <a:srgbClr val="164F8F"/>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dirty="0">
                          <a:solidFill>
                            <a:srgbClr val="164F8F"/>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dirty="0">
                          <a:solidFill>
                            <a:srgbClr val="164F8F"/>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dirty="0">
                          <a:solidFill>
                            <a:srgbClr val="164F8F"/>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526047256"/>
                  </a:ext>
                </a:extLst>
              </a:tr>
              <a:tr h="370840">
                <a:tc gridSpan="6">
                  <a:txBody>
                    <a:bodyPr/>
                    <a:lstStyle/>
                    <a:p>
                      <a:pPr algn="ctr"/>
                      <a:r>
                        <a:rPr lang="en-US" b="1" dirty="0">
                          <a:solidFill>
                            <a:srgbClr val="164F8F"/>
                          </a:solidFill>
                        </a:rPr>
                        <a:t>Program 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25807806"/>
                  </a:ext>
                </a:extLst>
              </a:tr>
            </a:tbl>
          </a:graphicData>
        </a:graphic>
      </p:graphicFrame>
      <p:graphicFrame>
        <p:nvGraphicFramePr>
          <p:cNvPr id="2" name="Table 1">
            <a:extLst>
              <a:ext uri="{FF2B5EF4-FFF2-40B4-BE49-F238E27FC236}">
                <a16:creationId xmlns:a16="http://schemas.microsoft.com/office/drawing/2014/main" id="{2E9565CE-F940-4E40-840E-05DAAD5EF3AC}"/>
              </a:ext>
            </a:extLst>
          </p:cNvPr>
          <p:cNvGraphicFramePr>
            <a:graphicFrameLocks noGrp="1"/>
          </p:cNvGraphicFramePr>
          <p:nvPr>
            <p:extLst>
              <p:ext uri="{D42A27DB-BD31-4B8C-83A1-F6EECF244321}">
                <p14:modId xmlns:p14="http://schemas.microsoft.com/office/powerpoint/2010/main" val="3006972093"/>
              </p:ext>
            </p:extLst>
          </p:nvPr>
        </p:nvGraphicFramePr>
        <p:xfrm>
          <a:off x="6249563" y="1273306"/>
          <a:ext cx="2994839" cy="914400"/>
        </p:xfrm>
        <a:graphic>
          <a:graphicData uri="http://schemas.openxmlformats.org/drawingml/2006/table">
            <a:tbl>
              <a:tblPr firstRow="1" bandRow="1">
                <a:tableStyleId>{5940675A-B579-460E-94D1-54222C63F5DA}</a:tableStyleId>
              </a:tblPr>
              <a:tblGrid>
                <a:gridCol w="2994839">
                  <a:extLst>
                    <a:ext uri="{9D8B030D-6E8A-4147-A177-3AD203B41FA5}">
                      <a16:colId xmlns:a16="http://schemas.microsoft.com/office/drawing/2014/main" val="2443765172"/>
                    </a:ext>
                  </a:extLst>
                </a:gridCol>
              </a:tblGrid>
              <a:tr h="365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Unit – Prompt Engineering and Advanced Prompt Engineering</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64F8F"/>
                    </a:solidFill>
                  </a:tcPr>
                </a:tc>
                <a:extLst>
                  <a:ext uri="{0D108BD9-81ED-4DB2-BD59-A6C34878D82A}">
                    <a16:rowId xmlns:a16="http://schemas.microsoft.com/office/drawing/2014/main" val="3492592027"/>
                  </a:ext>
                </a:extLst>
              </a:tr>
            </a:tbl>
          </a:graphicData>
        </a:graphic>
      </p:graphicFrame>
      <p:graphicFrame>
        <p:nvGraphicFramePr>
          <p:cNvPr id="4" name="Table 3">
            <a:extLst>
              <a:ext uri="{FF2B5EF4-FFF2-40B4-BE49-F238E27FC236}">
                <a16:creationId xmlns:a16="http://schemas.microsoft.com/office/drawing/2014/main" id="{1E174C43-2445-5A44-DE5A-BF274237C690}"/>
              </a:ext>
            </a:extLst>
          </p:cNvPr>
          <p:cNvGraphicFramePr>
            <a:graphicFrameLocks noGrp="1"/>
          </p:cNvGraphicFramePr>
          <p:nvPr>
            <p:extLst>
              <p:ext uri="{D42A27DB-BD31-4B8C-83A1-F6EECF244321}">
                <p14:modId xmlns:p14="http://schemas.microsoft.com/office/powerpoint/2010/main" val="400401541"/>
              </p:ext>
            </p:extLst>
          </p:nvPr>
        </p:nvGraphicFramePr>
        <p:xfrm>
          <a:off x="9338890" y="1275648"/>
          <a:ext cx="2743200" cy="5034280"/>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10599766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bg1"/>
                          </a:solidFill>
                        </a:rPr>
                        <a:t>Lesson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64F8F"/>
                    </a:solidFill>
                  </a:tcPr>
                </a:tc>
                <a:extLst>
                  <a:ext uri="{0D108BD9-81ED-4DB2-BD59-A6C34878D82A}">
                    <a16:rowId xmlns:a16="http://schemas.microsoft.com/office/drawing/2014/main" val="3307758912"/>
                  </a:ext>
                </a:extLst>
              </a:tr>
              <a:tr h="370840">
                <a:tc>
                  <a:txBody>
                    <a:bodyPr/>
                    <a:lstStyle/>
                    <a:p>
                      <a:pPr lvl="0" algn="l">
                        <a:lnSpc>
                          <a:spcPct val="100000"/>
                        </a:lnSpc>
                        <a:spcAft>
                          <a:spcPts val="0"/>
                        </a:spcAft>
                        <a:buFont typeface="+mj-lt"/>
                        <a:buNone/>
                      </a:pPr>
                      <a:r>
                        <a:rPr lang="en-US" sz="1800" b="1" dirty="0">
                          <a:solidFill>
                            <a:srgbClr val="164F8F"/>
                          </a:solidFill>
                        </a:rPr>
                        <a:t>Module 1: Fundamentals of Prompt Engineering</a:t>
                      </a:r>
                    </a:p>
                    <a:p>
                      <a:pPr lvl="0" algn="l">
                        <a:lnSpc>
                          <a:spcPct val="100000"/>
                        </a:lnSpc>
                        <a:spcAft>
                          <a:spcPts val="0"/>
                        </a:spcAft>
                        <a:buFont typeface="+mj-lt"/>
                        <a:buNone/>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74063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164F8F"/>
                          </a:solidFill>
                        </a:rPr>
                        <a:t>Module 2: Context Management in Prompt Engineering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64F8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164F8F"/>
                          </a:solidFill>
                        </a:rPr>
                        <a:t>Module 3: Advanced Prompt Management – zero-shot, one-shot, few-shot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dirty="0">
                        <a:solidFill>
                          <a:srgbClr val="164F8F"/>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08509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74249"/>
                  </a:ext>
                </a:extLst>
              </a:tr>
            </a:tbl>
          </a:graphicData>
        </a:graphic>
      </p:graphicFrame>
    </p:spTree>
    <p:extLst>
      <p:ext uri="{BB962C8B-B14F-4D97-AF65-F5344CB8AC3E}">
        <p14:creationId xmlns:p14="http://schemas.microsoft.com/office/powerpoint/2010/main" val="1434162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1B02B-F532-DC13-0989-0553871A3F69}"/>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48FEF5F4-5382-7236-5DD0-7607AEC1787F}"/>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4AC8182A-2151-1DF0-336A-398CE079C2D7}"/>
              </a:ext>
            </a:extLst>
          </p:cNvPr>
          <p:cNvSpPr>
            <a:spLocks noGrp="1"/>
          </p:cNvSpPr>
          <p:nvPr>
            <p:ph type="sldNum" sz="quarter" idx="12"/>
          </p:nvPr>
        </p:nvSpPr>
        <p:spPr/>
        <p:txBody>
          <a:bodyPr/>
          <a:lstStyle/>
          <a:p>
            <a:fld id="{6EFE7C99-B088-4EBB-BFF6-BECCC96D5DD8}" type="slidenum">
              <a:rPr lang="en-US" smtClean="0"/>
              <a:t>10</a:t>
            </a:fld>
            <a:endParaRPr lang="en-US"/>
          </a:p>
        </p:txBody>
      </p:sp>
      <p:sp>
        <p:nvSpPr>
          <p:cNvPr id="10" name="TextBox 9">
            <a:extLst>
              <a:ext uri="{FF2B5EF4-FFF2-40B4-BE49-F238E27FC236}">
                <a16:creationId xmlns:a16="http://schemas.microsoft.com/office/drawing/2014/main" id="{65E0FA62-7F78-9C71-7B90-C52C8884180F}"/>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6F2EF66A-61A0-B36C-FC53-5E52F0E8A6E8}"/>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1AD351C3-2BB1-DB68-AE43-1D6EEEBFF12A}"/>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1BBDE5DF-62A1-7BC2-5341-6E38CFFFB1A4}"/>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1: Fundamentals of Prompt Engineering</a:t>
              </a:r>
            </a:p>
          </p:txBody>
        </p:sp>
      </p:grpSp>
      <p:sp>
        <p:nvSpPr>
          <p:cNvPr id="6" name="TextBox 5">
            <a:extLst>
              <a:ext uri="{FF2B5EF4-FFF2-40B4-BE49-F238E27FC236}">
                <a16:creationId xmlns:a16="http://schemas.microsoft.com/office/drawing/2014/main" id="{7F81299C-C0AD-E605-8F69-58C9443F4992}"/>
              </a:ext>
            </a:extLst>
          </p:cNvPr>
          <p:cNvSpPr txBox="1"/>
          <p:nvPr/>
        </p:nvSpPr>
        <p:spPr>
          <a:xfrm>
            <a:off x="476864" y="1460421"/>
            <a:ext cx="11238271" cy="5078313"/>
          </a:xfrm>
          <a:prstGeom prst="rect">
            <a:avLst/>
          </a:prstGeom>
          <a:noFill/>
        </p:spPr>
        <p:txBody>
          <a:bodyPr wrap="square" rtlCol="0">
            <a:spAutoFit/>
          </a:bodyPr>
          <a:lstStyle/>
          <a:p>
            <a:r>
              <a:rPr lang="en-IN" b="1" dirty="0"/>
              <a:t>1.6. Basic Prompt Structure and Design Principles</a:t>
            </a:r>
          </a:p>
          <a:p>
            <a:endParaRPr lang="en-IN" dirty="0"/>
          </a:p>
          <a:p>
            <a:r>
              <a:rPr lang="en-IN" b="1" dirty="0"/>
              <a:t>Learning Outcomes:</a:t>
            </a:r>
            <a:endParaRPr lang="en-IN" dirty="0"/>
          </a:p>
          <a:p>
            <a:pPr marL="285750" lvl="0" indent="-285750">
              <a:buFont typeface="Arial" panose="020B0604020202020204" pitchFamily="34" charset="0"/>
              <a:buChar char="•"/>
            </a:pPr>
            <a:r>
              <a:rPr lang="en-IN" dirty="0"/>
              <a:t>Apply fundamental prompt design principles</a:t>
            </a:r>
          </a:p>
          <a:p>
            <a:pPr marL="285750" lvl="0" indent="-285750">
              <a:buFont typeface="Arial" panose="020B0604020202020204" pitchFamily="34" charset="0"/>
              <a:buChar char="•"/>
            </a:pPr>
            <a:r>
              <a:rPr lang="en-IN" dirty="0"/>
              <a:t>Construct clear and unambiguous prompts</a:t>
            </a:r>
          </a:p>
          <a:p>
            <a:pPr marL="285750" lvl="0" indent="-285750">
              <a:buFont typeface="Arial" panose="020B0604020202020204" pitchFamily="34" charset="0"/>
              <a:buChar char="•"/>
            </a:pPr>
            <a:r>
              <a:rPr lang="en-IN" dirty="0"/>
              <a:t>Implement basic formatting techniques</a:t>
            </a:r>
          </a:p>
          <a:p>
            <a:endParaRPr lang="en-IN" b="1" dirty="0"/>
          </a:p>
          <a:p>
            <a:r>
              <a:rPr lang="en-IN" b="1" dirty="0"/>
              <a:t>Design Principles:</a:t>
            </a:r>
            <a:endParaRPr lang="en-IN" dirty="0"/>
          </a:p>
          <a:p>
            <a:pPr marL="285750" lvl="0" indent="-285750">
              <a:buFont typeface="Wingdings" panose="05000000000000000000" pitchFamily="2" charset="2"/>
              <a:buChar char="v"/>
            </a:pPr>
            <a:r>
              <a:rPr lang="en-IN" b="1" dirty="0"/>
              <a:t>Clarity and Specificity</a:t>
            </a:r>
            <a:r>
              <a:rPr lang="en-IN" dirty="0"/>
              <a:t>: Prompts should be unambiguous and clearly define the desired outcome</a:t>
            </a:r>
          </a:p>
          <a:p>
            <a:pPr marL="285750" lvl="0" indent="-285750">
              <a:buFont typeface="Wingdings" panose="05000000000000000000" pitchFamily="2" charset="2"/>
              <a:buChar char="v"/>
            </a:pPr>
            <a:r>
              <a:rPr lang="en-IN" b="1" dirty="0"/>
              <a:t>Adequate Context</a:t>
            </a:r>
            <a:r>
              <a:rPr lang="en-IN" dirty="0"/>
              <a:t>: Provide sufficient background information for the model to understand the task</a:t>
            </a:r>
          </a:p>
          <a:p>
            <a:pPr marL="285750" lvl="0" indent="-285750">
              <a:buFont typeface="Wingdings" panose="05000000000000000000" pitchFamily="2" charset="2"/>
              <a:buChar char="v"/>
            </a:pPr>
            <a:r>
              <a:rPr lang="en-IN" b="1" dirty="0"/>
              <a:t>Appropriate Scope</a:t>
            </a:r>
            <a:r>
              <a:rPr lang="en-IN" dirty="0"/>
              <a:t>: Balance between being too broad (vague responses) and too narrow (limited utility)</a:t>
            </a:r>
          </a:p>
          <a:p>
            <a:pPr marL="285750" lvl="0" indent="-285750">
              <a:buFont typeface="Wingdings" panose="05000000000000000000" pitchFamily="2" charset="2"/>
              <a:buChar char="v"/>
            </a:pPr>
            <a:r>
              <a:rPr lang="en-IN" b="1" dirty="0"/>
              <a:t>Iterative Refinement</a:t>
            </a:r>
            <a:r>
              <a:rPr lang="en-IN" dirty="0"/>
              <a:t>: Continuously improve prompts based on output quality</a:t>
            </a:r>
          </a:p>
          <a:p>
            <a:pPr lvl="0"/>
            <a:endParaRPr lang="en-IN" dirty="0"/>
          </a:p>
          <a:p>
            <a:r>
              <a:rPr lang="en-IN" b="1" dirty="0">
                <a:solidFill>
                  <a:srgbClr val="105498"/>
                </a:solidFill>
              </a:rPr>
              <a:t>Practical Exercise:</a:t>
            </a:r>
            <a:br>
              <a:rPr lang="en-IN" dirty="0">
                <a:solidFill>
                  <a:srgbClr val="105498"/>
                </a:solidFill>
              </a:rPr>
            </a:br>
            <a:r>
              <a:rPr lang="en-IN" dirty="0"/>
              <a:t>Students practice converting vague requests into well-structured prompts:</a:t>
            </a:r>
          </a:p>
          <a:p>
            <a:pPr lvl="0"/>
            <a:r>
              <a:rPr lang="en-IN" dirty="0">
                <a:solidFill>
                  <a:srgbClr val="FF0000"/>
                </a:solidFill>
              </a:rPr>
              <a:t>Vague: "Write about AI"</a:t>
            </a:r>
          </a:p>
          <a:p>
            <a:pPr lvl="0"/>
            <a:r>
              <a:rPr lang="en-IN" dirty="0">
                <a:solidFill>
                  <a:schemeClr val="accent6">
                    <a:lumMod val="75000"/>
                  </a:schemeClr>
                </a:solidFill>
              </a:rPr>
              <a:t>Improved: "Write a 300-word explanation of how artificial intelligence is transforming healthcare, focusing on diagnostic applications and including specific examples"</a:t>
            </a:r>
          </a:p>
        </p:txBody>
      </p:sp>
    </p:spTree>
    <p:extLst>
      <p:ext uri="{BB962C8B-B14F-4D97-AF65-F5344CB8AC3E}">
        <p14:creationId xmlns:p14="http://schemas.microsoft.com/office/powerpoint/2010/main" val="696316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B58C7-4755-5560-6B8E-7D911EE19C33}"/>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027E2527-596C-A192-4200-EF731D60907D}"/>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A5D5FEF6-5F93-790B-9D3F-0D06566DD08C}"/>
              </a:ext>
            </a:extLst>
          </p:cNvPr>
          <p:cNvSpPr>
            <a:spLocks noGrp="1"/>
          </p:cNvSpPr>
          <p:nvPr>
            <p:ph type="sldNum" sz="quarter" idx="12"/>
          </p:nvPr>
        </p:nvSpPr>
        <p:spPr/>
        <p:txBody>
          <a:bodyPr/>
          <a:lstStyle/>
          <a:p>
            <a:fld id="{6EFE7C99-B088-4EBB-BFF6-BECCC96D5DD8}" type="slidenum">
              <a:rPr lang="en-US" smtClean="0"/>
              <a:t>11</a:t>
            </a:fld>
            <a:endParaRPr lang="en-US"/>
          </a:p>
        </p:txBody>
      </p:sp>
      <p:sp>
        <p:nvSpPr>
          <p:cNvPr id="10" name="TextBox 9">
            <a:extLst>
              <a:ext uri="{FF2B5EF4-FFF2-40B4-BE49-F238E27FC236}">
                <a16:creationId xmlns:a16="http://schemas.microsoft.com/office/drawing/2014/main" id="{73194EF1-1059-B978-3D14-C08D5FE83349}"/>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EB6F131D-6D62-F626-F654-54509005B4CB}"/>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35EB806C-910F-EEF3-E964-CE88A95F17B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93C0D846-9E6D-8112-F73B-213A37E20EAC}"/>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2: Context Management in Prompt Engineering</a:t>
              </a:r>
            </a:p>
          </p:txBody>
        </p:sp>
      </p:grpSp>
      <p:sp>
        <p:nvSpPr>
          <p:cNvPr id="6" name="TextBox 5">
            <a:extLst>
              <a:ext uri="{FF2B5EF4-FFF2-40B4-BE49-F238E27FC236}">
                <a16:creationId xmlns:a16="http://schemas.microsoft.com/office/drawing/2014/main" id="{5E1A5F49-1583-0BCD-668A-F5F3EBAD84E2}"/>
              </a:ext>
            </a:extLst>
          </p:cNvPr>
          <p:cNvSpPr txBox="1"/>
          <p:nvPr/>
        </p:nvSpPr>
        <p:spPr>
          <a:xfrm>
            <a:off x="476864" y="1460421"/>
            <a:ext cx="11238271" cy="4093428"/>
          </a:xfrm>
          <a:prstGeom prst="rect">
            <a:avLst/>
          </a:prstGeom>
          <a:noFill/>
        </p:spPr>
        <p:txBody>
          <a:bodyPr wrap="square" rtlCol="0">
            <a:spAutoFit/>
          </a:bodyPr>
          <a:lstStyle/>
          <a:p>
            <a:r>
              <a:rPr lang="en-US" sz="2000" b="1" dirty="0"/>
              <a:t>2.1. Context Management in Prompt Engineering</a:t>
            </a:r>
            <a:endParaRPr lang="en-US" sz="2000" dirty="0"/>
          </a:p>
          <a:p>
            <a:endParaRPr lang="en-US" sz="2000" b="1" dirty="0"/>
          </a:p>
          <a:p>
            <a:r>
              <a:rPr lang="en-US" sz="2000" b="1" dirty="0"/>
              <a:t>Definition</a:t>
            </a:r>
            <a:r>
              <a:rPr lang="en-US" sz="2000" dirty="0"/>
              <a:t>:</a:t>
            </a:r>
            <a:br>
              <a:rPr lang="en-US" sz="2000" dirty="0"/>
            </a:br>
            <a:r>
              <a:rPr lang="en-US" sz="2000" dirty="0"/>
              <a:t>A </a:t>
            </a:r>
            <a:r>
              <a:rPr lang="en-US" sz="2000" i="1" dirty="0"/>
              <a:t>context window</a:t>
            </a:r>
            <a:r>
              <a:rPr lang="en-US" sz="2000" dirty="0"/>
              <a:t> is the maximum token limit (text + output) an LLM can process in a single interaction. It includes:</a:t>
            </a:r>
            <a:endParaRPr lang="en-US" sz="2000" b="1" dirty="0"/>
          </a:p>
          <a:p>
            <a:r>
              <a:rPr lang="en-US" sz="2000" b="1" dirty="0"/>
              <a:t>	User prompts</a:t>
            </a:r>
            <a:r>
              <a:rPr lang="en-US" sz="2000" dirty="0"/>
              <a:t>, </a:t>
            </a:r>
            <a:r>
              <a:rPr lang="en-US" sz="2000" b="1" dirty="0"/>
              <a:t>model responses</a:t>
            </a:r>
            <a:r>
              <a:rPr lang="en-US" sz="2000" dirty="0"/>
              <a:t>, and </a:t>
            </a:r>
            <a:r>
              <a:rPr lang="en-US" sz="2000" b="1" dirty="0"/>
              <a:t>in-context examples</a:t>
            </a:r>
            <a:r>
              <a:rPr lang="en-US" sz="2000" dirty="0"/>
              <a:t>.</a:t>
            </a:r>
          </a:p>
          <a:p>
            <a:r>
              <a:rPr lang="en-US" sz="2000" dirty="0"/>
              <a:t>	Governed by the model’s architecture (e.g., 4K tokens for Llama 2, 128K for GPT-4 Turbo).</a:t>
            </a:r>
          </a:p>
          <a:p>
            <a:endParaRPr lang="en-US" sz="2000" b="1" dirty="0"/>
          </a:p>
          <a:p>
            <a:r>
              <a:rPr lang="en-US" sz="2000" b="1" dirty="0">
                <a:solidFill>
                  <a:srgbClr val="FF0000"/>
                </a:solidFill>
              </a:rPr>
              <a:t>Core Challenge</a:t>
            </a:r>
            <a:r>
              <a:rPr lang="en-US" sz="2000" dirty="0">
                <a:solidFill>
                  <a:srgbClr val="FF0000"/>
                </a:solidFill>
              </a:rPr>
              <a:t>:</a:t>
            </a:r>
            <a:br>
              <a:rPr lang="en-US" sz="2000" dirty="0">
                <a:solidFill>
                  <a:srgbClr val="FF0000"/>
                </a:solidFill>
              </a:rPr>
            </a:br>
            <a:r>
              <a:rPr lang="en-US" sz="2000" dirty="0">
                <a:solidFill>
                  <a:srgbClr val="FF0000"/>
                </a:solidFill>
              </a:rPr>
              <a:t>LLMs lack persistent memory; each prompt-response cycle is stateless. Effective context management ensures critical information persists within the window.</a:t>
            </a:r>
          </a:p>
          <a:p>
            <a:endParaRPr lang="en-IN" sz="2000" dirty="0"/>
          </a:p>
          <a:p>
            <a:endParaRPr lang="en-IN" sz="2000" dirty="0">
              <a:solidFill>
                <a:schemeClr val="accent6">
                  <a:lumMod val="75000"/>
                </a:schemeClr>
              </a:solidFill>
            </a:endParaRPr>
          </a:p>
        </p:txBody>
      </p:sp>
    </p:spTree>
    <p:extLst>
      <p:ext uri="{BB962C8B-B14F-4D97-AF65-F5344CB8AC3E}">
        <p14:creationId xmlns:p14="http://schemas.microsoft.com/office/powerpoint/2010/main" val="1172530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78423-E7CC-D7A4-AAB3-36EFD1877E29}"/>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D1FC4744-2804-1512-EE51-B9B358BDEBEC}"/>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A0EB3745-6896-B20B-85B7-2303FEE29F3B}"/>
              </a:ext>
            </a:extLst>
          </p:cNvPr>
          <p:cNvSpPr>
            <a:spLocks noGrp="1"/>
          </p:cNvSpPr>
          <p:nvPr>
            <p:ph type="sldNum" sz="quarter" idx="12"/>
          </p:nvPr>
        </p:nvSpPr>
        <p:spPr/>
        <p:txBody>
          <a:bodyPr/>
          <a:lstStyle/>
          <a:p>
            <a:fld id="{6EFE7C99-B088-4EBB-BFF6-BECCC96D5DD8}" type="slidenum">
              <a:rPr lang="en-US" smtClean="0"/>
              <a:t>12</a:t>
            </a:fld>
            <a:endParaRPr lang="en-US"/>
          </a:p>
        </p:txBody>
      </p:sp>
      <p:sp>
        <p:nvSpPr>
          <p:cNvPr id="10" name="TextBox 9">
            <a:extLst>
              <a:ext uri="{FF2B5EF4-FFF2-40B4-BE49-F238E27FC236}">
                <a16:creationId xmlns:a16="http://schemas.microsoft.com/office/drawing/2014/main" id="{5F5717F6-2BA6-F3E1-B91C-44D21DE01D4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A0512386-6929-DFCF-3E2D-A4D540CDF822}"/>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FC4B04E3-3D82-197B-1382-AC08239980DB}"/>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38498FB1-2B30-629C-5875-497D3386F694}"/>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2: Context Management in Prompt Engineering</a:t>
              </a:r>
            </a:p>
          </p:txBody>
        </p:sp>
      </p:grpSp>
      <p:sp>
        <p:nvSpPr>
          <p:cNvPr id="6" name="TextBox 5">
            <a:extLst>
              <a:ext uri="{FF2B5EF4-FFF2-40B4-BE49-F238E27FC236}">
                <a16:creationId xmlns:a16="http://schemas.microsoft.com/office/drawing/2014/main" id="{554F8D11-30EF-EB40-461D-A39C184EC161}"/>
              </a:ext>
            </a:extLst>
          </p:cNvPr>
          <p:cNvSpPr txBox="1"/>
          <p:nvPr/>
        </p:nvSpPr>
        <p:spPr>
          <a:xfrm>
            <a:off x="476864" y="1460421"/>
            <a:ext cx="11238271" cy="3416320"/>
          </a:xfrm>
          <a:prstGeom prst="rect">
            <a:avLst/>
          </a:prstGeom>
          <a:noFill/>
        </p:spPr>
        <p:txBody>
          <a:bodyPr wrap="square" rtlCol="0">
            <a:spAutoFit/>
          </a:bodyPr>
          <a:lstStyle/>
          <a:p>
            <a:r>
              <a:rPr lang="en-IN" b="1" dirty="0"/>
              <a:t>2.2. Context Window Limitations &amp; Impact</a:t>
            </a:r>
          </a:p>
          <a:p>
            <a:r>
              <a:rPr lang="en-IN" b="1" dirty="0"/>
              <a:t>Key Constraints</a:t>
            </a:r>
            <a:r>
              <a:rPr lang="en-IN" dirty="0"/>
              <a:t>:</a:t>
            </a:r>
          </a:p>
          <a:p>
            <a:pPr marL="285750" indent="-285750">
              <a:buFont typeface="Arial" panose="020B0604020202020204" pitchFamily="34" charset="0"/>
              <a:buChar char="•"/>
            </a:pPr>
            <a:r>
              <a:rPr lang="en-IN" b="1" dirty="0"/>
              <a:t>Token Limits</a:t>
            </a:r>
            <a:r>
              <a:rPr lang="en-IN" dirty="0"/>
              <a:t>:</a:t>
            </a:r>
          </a:p>
          <a:p>
            <a:pPr lvl="1"/>
            <a:r>
              <a:rPr lang="en-IN" dirty="0"/>
              <a:t>Fixed capacity (e.g., 8K tokens ≈ 6,000 words).</a:t>
            </a:r>
          </a:p>
          <a:p>
            <a:pPr lvl="1"/>
            <a:r>
              <a:rPr lang="en-IN" dirty="0"/>
              <a:t>Inputs exceeding limits are truncated or ignored.</a:t>
            </a:r>
          </a:p>
          <a:p>
            <a:pPr marL="285750" indent="-285750">
              <a:buFont typeface="Arial" panose="020B0604020202020204" pitchFamily="34" charset="0"/>
              <a:buChar char="•"/>
            </a:pPr>
            <a:r>
              <a:rPr lang="en-IN" b="1" dirty="0"/>
              <a:t>Positional Bias</a:t>
            </a:r>
            <a:r>
              <a:rPr lang="en-IN" dirty="0"/>
              <a:t>:</a:t>
            </a:r>
          </a:p>
          <a:p>
            <a:pPr lvl="1"/>
            <a:r>
              <a:rPr lang="en-IN" dirty="0"/>
              <a:t>LLMs prioritize early and recent tokens ("recency bias"), weakening mid-context information.</a:t>
            </a:r>
          </a:p>
          <a:p>
            <a:pPr marL="285750" indent="-285750">
              <a:buFont typeface="Arial" panose="020B0604020202020204" pitchFamily="34" charset="0"/>
              <a:buChar char="•"/>
            </a:pPr>
            <a:r>
              <a:rPr lang="en-IN" b="1" dirty="0"/>
              <a:t>Computational Cost</a:t>
            </a:r>
            <a:r>
              <a:rPr lang="en-IN" dirty="0"/>
              <a:t>:</a:t>
            </a:r>
          </a:p>
          <a:p>
            <a:pPr lvl="1"/>
            <a:r>
              <a:rPr lang="en-IN" dirty="0"/>
              <a:t>Longer contexts increase latency/memory (quadratic attention cost in Transformers).</a:t>
            </a:r>
          </a:p>
          <a:p>
            <a:endParaRPr lang="en-IN" b="1" dirty="0"/>
          </a:p>
          <a:p>
            <a:r>
              <a:rPr lang="en-IN" b="1" dirty="0"/>
              <a:t>Impact on Performance</a:t>
            </a:r>
            <a:r>
              <a:rPr lang="en-IN" dirty="0"/>
              <a:t>:</a:t>
            </a:r>
          </a:p>
          <a:p>
            <a:endParaRPr lang="en-IN" dirty="0"/>
          </a:p>
        </p:txBody>
      </p:sp>
      <p:graphicFrame>
        <p:nvGraphicFramePr>
          <p:cNvPr id="4" name="Table 3">
            <a:extLst>
              <a:ext uri="{FF2B5EF4-FFF2-40B4-BE49-F238E27FC236}">
                <a16:creationId xmlns:a16="http://schemas.microsoft.com/office/drawing/2014/main" id="{CE72D7A1-2330-5035-03DA-43F62DBC3C1B}"/>
              </a:ext>
            </a:extLst>
          </p:cNvPr>
          <p:cNvGraphicFramePr>
            <a:graphicFrameLocks noGrp="1"/>
          </p:cNvGraphicFramePr>
          <p:nvPr>
            <p:extLst>
              <p:ext uri="{D42A27DB-BD31-4B8C-83A1-F6EECF244321}">
                <p14:modId xmlns:p14="http://schemas.microsoft.com/office/powerpoint/2010/main" val="3046300737"/>
              </p:ext>
            </p:extLst>
          </p:nvPr>
        </p:nvGraphicFramePr>
        <p:xfrm>
          <a:off x="476864" y="4679632"/>
          <a:ext cx="10515600" cy="1859280"/>
        </p:xfrm>
        <a:graphic>
          <a:graphicData uri="http://schemas.openxmlformats.org/drawingml/2006/table">
            <a:tbl>
              <a:tblPr>
                <a:tableStyleId>{775DCB02-9BB8-47FD-8907-85C794F793BA}</a:tableStyleId>
              </a:tblPr>
              <a:tblGrid>
                <a:gridCol w="5210995">
                  <a:extLst>
                    <a:ext uri="{9D8B030D-6E8A-4147-A177-3AD203B41FA5}">
                      <a16:colId xmlns:a16="http://schemas.microsoft.com/office/drawing/2014/main" val="4272339749"/>
                    </a:ext>
                  </a:extLst>
                </a:gridCol>
                <a:gridCol w="5304605">
                  <a:extLst>
                    <a:ext uri="{9D8B030D-6E8A-4147-A177-3AD203B41FA5}">
                      <a16:colId xmlns:a16="http://schemas.microsoft.com/office/drawing/2014/main" val="1983591675"/>
                    </a:ext>
                  </a:extLst>
                </a:gridCol>
              </a:tblGrid>
              <a:tr h="0">
                <a:tc>
                  <a:txBody>
                    <a:bodyPr/>
                    <a:lstStyle/>
                    <a:p>
                      <a:pPr algn="l"/>
                      <a:r>
                        <a:rPr lang="en-IN" b="1">
                          <a:solidFill>
                            <a:srgbClr val="404040"/>
                          </a:solidFill>
                          <a:effectLst/>
                        </a:rPr>
                        <a:t>Scenario</a:t>
                      </a:r>
                    </a:p>
                  </a:txBody>
                  <a:tcPr marR="95250" marT="95250" marB="95250" anchor="ctr"/>
                </a:tc>
                <a:tc>
                  <a:txBody>
                    <a:bodyPr/>
                    <a:lstStyle/>
                    <a:p>
                      <a:pPr algn="l"/>
                      <a:r>
                        <a:rPr lang="en-IN" b="1">
                          <a:solidFill>
                            <a:srgbClr val="404040"/>
                          </a:solidFill>
                          <a:effectLst/>
                        </a:rPr>
                        <a:t>Consequence</a:t>
                      </a:r>
                    </a:p>
                  </a:txBody>
                  <a:tcPr marL="95250" marR="95250" marT="95250" marB="95250" anchor="ctr"/>
                </a:tc>
                <a:extLst>
                  <a:ext uri="{0D108BD9-81ED-4DB2-BD59-A6C34878D82A}">
                    <a16:rowId xmlns:a16="http://schemas.microsoft.com/office/drawing/2014/main" val="3729212079"/>
                  </a:ext>
                </a:extLst>
              </a:tr>
              <a:tr h="0">
                <a:tc>
                  <a:txBody>
                    <a:bodyPr/>
                    <a:lstStyle/>
                    <a:p>
                      <a:r>
                        <a:rPr lang="en-IN" dirty="0">
                          <a:solidFill>
                            <a:srgbClr val="FF0000"/>
                          </a:solidFill>
                          <a:effectLst/>
                        </a:rPr>
                        <a:t>Truncated key instructions</a:t>
                      </a:r>
                    </a:p>
                  </a:txBody>
                  <a:tcPr marR="95250" marT="95250" marB="95250" anchor="ctr"/>
                </a:tc>
                <a:tc>
                  <a:txBody>
                    <a:bodyPr/>
                    <a:lstStyle/>
                    <a:p>
                      <a:r>
                        <a:rPr lang="en-IN">
                          <a:solidFill>
                            <a:srgbClr val="FF0000"/>
                          </a:solidFill>
                          <a:effectLst/>
                        </a:rPr>
                        <a:t>Incomplete/wrong outputs</a:t>
                      </a:r>
                    </a:p>
                  </a:txBody>
                  <a:tcPr marL="95250" marR="95250" marT="95250" marB="95250" anchor="ctr"/>
                </a:tc>
                <a:extLst>
                  <a:ext uri="{0D108BD9-81ED-4DB2-BD59-A6C34878D82A}">
                    <a16:rowId xmlns:a16="http://schemas.microsoft.com/office/drawing/2014/main" val="1289132156"/>
                  </a:ext>
                </a:extLst>
              </a:tr>
              <a:tr h="0">
                <a:tc>
                  <a:txBody>
                    <a:bodyPr/>
                    <a:lstStyle/>
                    <a:p>
                      <a:r>
                        <a:rPr lang="en-IN" dirty="0">
                          <a:solidFill>
                            <a:srgbClr val="FF0000"/>
                          </a:solidFill>
                          <a:effectLst/>
                        </a:rPr>
                        <a:t>Overloaded context</a:t>
                      </a:r>
                    </a:p>
                  </a:txBody>
                  <a:tcPr marR="95250" marT="95250" marB="95250" anchor="ctr"/>
                </a:tc>
                <a:tc>
                  <a:txBody>
                    <a:bodyPr/>
                    <a:lstStyle/>
                    <a:p>
                      <a:r>
                        <a:rPr lang="en-IN">
                          <a:solidFill>
                            <a:srgbClr val="FF0000"/>
                          </a:solidFill>
                          <a:effectLst/>
                        </a:rPr>
                        <a:t>Hallucinations, irrelevant details</a:t>
                      </a:r>
                    </a:p>
                  </a:txBody>
                  <a:tcPr marL="95250" marR="95250" marT="95250" marB="95250" anchor="ctr"/>
                </a:tc>
                <a:extLst>
                  <a:ext uri="{0D108BD9-81ED-4DB2-BD59-A6C34878D82A}">
                    <a16:rowId xmlns:a16="http://schemas.microsoft.com/office/drawing/2014/main" val="534005808"/>
                  </a:ext>
                </a:extLst>
              </a:tr>
              <a:tr h="0">
                <a:tc>
                  <a:txBody>
                    <a:bodyPr/>
                    <a:lstStyle/>
                    <a:p>
                      <a:r>
                        <a:rPr lang="en-IN" dirty="0">
                          <a:solidFill>
                            <a:srgbClr val="FF0000"/>
                          </a:solidFill>
                          <a:effectLst/>
                        </a:rPr>
                        <a:t>Poorly ordered information</a:t>
                      </a:r>
                    </a:p>
                  </a:txBody>
                  <a:tcPr marR="95250" marT="95250" marB="95250" anchor="ctr"/>
                </a:tc>
                <a:tc>
                  <a:txBody>
                    <a:bodyPr/>
                    <a:lstStyle/>
                    <a:p>
                      <a:r>
                        <a:rPr lang="en-US" dirty="0">
                          <a:solidFill>
                            <a:srgbClr val="FF0000"/>
                          </a:solidFill>
                          <a:effectLst/>
                        </a:rPr>
                        <a:t>Critical details missed by bias</a:t>
                      </a:r>
                    </a:p>
                  </a:txBody>
                  <a:tcPr marL="95250" marR="95250" marT="95250" marB="95250" anchor="ctr"/>
                </a:tc>
                <a:extLst>
                  <a:ext uri="{0D108BD9-81ED-4DB2-BD59-A6C34878D82A}">
                    <a16:rowId xmlns:a16="http://schemas.microsoft.com/office/drawing/2014/main" val="875919824"/>
                  </a:ext>
                </a:extLst>
              </a:tr>
            </a:tbl>
          </a:graphicData>
        </a:graphic>
      </p:graphicFrame>
    </p:spTree>
    <p:extLst>
      <p:ext uri="{BB962C8B-B14F-4D97-AF65-F5344CB8AC3E}">
        <p14:creationId xmlns:p14="http://schemas.microsoft.com/office/powerpoint/2010/main" val="423786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7153C-62D8-C96E-CB5F-CD2F24698E4A}"/>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FE1DA9EA-3B88-C430-303D-784794239C1F}"/>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10A48A3B-5014-9844-0A74-476873FBBD62}"/>
              </a:ext>
            </a:extLst>
          </p:cNvPr>
          <p:cNvSpPr>
            <a:spLocks noGrp="1"/>
          </p:cNvSpPr>
          <p:nvPr>
            <p:ph type="sldNum" sz="quarter" idx="12"/>
          </p:nvPr>
        </p:nvSpPr>
        <p:spPr/>
        <p:txBody>
          <a:bodyPr/>
          <a:lstStyle/>
          <a:p>
            <a:fld id="{6EFE7C99-B088-4EBB-BFF6-BECCC96D5DD8}" type="slidenum">
              <a:rPr lang="en-US" smtClean="0"/>
              <a:t>13</a:t>
            </a:fld>
            <a:endParaRPr lang="en-US"/>
          </a:p>
        </p:txBody>
      </p:sp>
      <p:sp>
        <p:nvSpPr>
          <p:cNvPr id="10" name="TextBox 9">
            <a:extLst>
              <a:ext uri="{FF2B5EF4-FFF2-40B4-BE49-F238E27FC236}">
                <a16:creationId xmlns:a16="http://schemas.microsoft.com/office/drawing/2014/main" id="{0550D377-9EBE-39AF-CA50-C9E749A4981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2F2782A6-91B5-43DF-33E0-DA2AB2AC8880}"/>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7AE4D335-77B3-4FBB-94DD-346E4D331F53}"/>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A9D9A41F-8243-709E-8F9A-4E0903D2E71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2: Context Management in Prompt Engineering</a:t>
              </a:r>
            </a:p>
          </p:txBody>
        </p:sp>
      </p:grpSp>
      <p:sp>
        <p:nvSpPr>
          <p:cNvPr id="6" name="TextBox 5">
            <a:extLst>
              <a:ext uri="{FF2B5EF4-FFF2-40B4-BE49-F238E27FC236}">
                <a16:creationId xmlns:a16="http://schemas.microsoft.com/office/drawing/2014/main" id="{AA206E7C-A36D-8790-E179-708831A561FB}"/>
              </a:ext>
            </a:extLst>
          </p:cNvPr>
          <p:cNvSpPr txBox="1"/>
          <p:nvPr/>
        </p:nvSpPr>
        <p:spPr>
          <a:xfrm>
            <a:off x="476864" y="1460421"/>
            <a:ext cx="11238271" cy="5078313"/>
          </a:xfrm>
          <a:prstGeom prst="rect">
            <a:avLst/>
          </a:prstGeom>
          <a:noFill/>
        </p:spPr>
        <p:txBody>
          <a:bodyPr wrap="square" rtlCol="0">
            <a:spAutoFit/>
          </a:bodyPr>
          <a:lstStyle/>
          <a:p>
            <a:r>
              <a:rPr lang="en-IN" b="1" dirty="0"/>
              <a:t>2.3. Strategies for Optimal Context Utilization</a:t>
            </a:r>
            <a:endParaRPr lang="en-IN" dirty="0"/>
          </a:p>
          <a:p>
            <a:endParaRPr lang="en-IN" b="1" dirty="0"/>
          </a:p>
          <a:p>
            <a:pPr marL="285750" indent="-285750">
              <a:buFont typeface="Wingdings" panose="05000000000000000000" pitchFamily="2" charset="2"/>
              <a:buChar char="Ø"/>
            </a:pPr>
            <a:r>
              <a:rPr lang="en-IN" b="1" dirty="0"/>
              <a:t>Prioritization</a:t>
            </a:r>
            <a:r>
              <a:rPr lang="en-IN" dirty="0"/>
              <a:t>:</a:t>
            </a:r>
          </a:p>
          <a:p>
            <a:pPr marL="285750" indent="-285750">
              <a:buFont typeface="Wingdings" panose="05000000000000000000" pitchFamily="2" charset="2"/>
              <a:buChar char="Ø"/>
            </a:pPr>
            <a:r>
              <a:rPr lang="en-IN" dirty="0"/>
              <a:t> Place </a:t>
            </a:r>
            <a:r>
              <a:rPr lang="en-IN" b="1" dirty="0"/>
              <a:t>critical instructions early</a:t>
            </a:r>
            <a:r>
              <a:rPr lang="en-IN" dirty="0"/>
              <a:t> (e.g., roles, constraints).</a:t>
            </a:r>
          </a:p>
          <a:p>
            <a:pPr marL="285750" indent="-285750">
              <a:buFont typeface="Wingdings" panose="05000000000000000000" pitchFamily="2" charset="2"/>
              <a:buChar char="Ø"/>
            </a:pPr>
            <a:r>
              <a:rPr lang="en-IN" b="1" dirty="0"/>
              <a:t> Summarize</a:t>
            </a:r>
            <a:r>
              <a:rPr lang="en-IN" dirty="0"/>
              <a:t> or </a:t>
            </a:r>
            <a:r>
              <a:rPr lang="en-IN" b="1" dirty="0"/>
              <a:t>omit</a:t>
            </a:r>
            <a:r>
              <a:rPr lang="en-IN" dirty="0"/>
              <a:t> low-value content (e.g., "Use &lt; 100 tokens").</a:t>
            </a:r>
          </a:p>
          <a:p>
            <a:pPr marL="285750" indent="-285750">
              <a:buFont typeface="Wingdings" panose="05000000000000000000" pitchFamily="2" charset="2"/>
              <a:buChar char="Ø"/>
            </a:pPr>
            <a:r>
              <a:rPr lang="en-IN" b="1" dirty="0"/>
              <a:t>Chunking</a:t>
            </a:r>
            <a:r>
              <a:rPr lang="en-IN" dirty="0"/>
              <a:t>:</a:t>
            </a:r>
          </a:p>
          <a:p>
            <a:r>
              <a:rPr lang="en-IN" dirty="0"/>
              <a:t>     Split long documents into segments (e.g., "Summarize Part 1, then </a:t>
            </a:r>
            <a:r>
              <a:rPr lang="en-IN" dirty="0" err="1"/>
              <a:t>analyze</a:t>
            </a:r>
            <a:r>
              <a:rPr lang="en-IN" dirty="0"/>
              <a:t> Part 2").</a:t>
            </a:r>
          </a:p>
          <a:p>
            <a:pPr marL="285750" indent="-285750">
              <a:buFont typeface="Wingdings" panose="05000000000000000000" pitchFamily="2" charset="2"/>
              <a:buChar char="Ø"/>
            </a:pPr>
            <a:r>
              <a:rPr lang="en-IN" b="1" dirty="0"/>
              <a:t>Recursive Summarization</a:t>
            </a:r>
            <a:r>
              <a:rPr lang="en-IN" dirty="0"/>
              <a:t>:</a:t>
            </a:r>
          </a:p>
          <a:p>
            <a:r>
              <a:rPr lang="en-IN" dirty="0"/>
              <a:t>      For multi-step tasks:</a:t>
            </a:r>
            <a:br>
              <a:rPr lang="en-IN" dirty="0"/>
            </a:br>
            <a:r>
              <a:rPr lang="en-IN" dirty="0"/>
              <a:t>     </a:t>
            </a:r>
            <a:r>
              <a:rPr lang="en-IN" i="1" dirty="0">
                <a:solidFill>
                  <a:srgbClr val="164F8F"/>
                </a:solidFill>
              </a:rPr>
              <a:t>Step 1</a:t>
            </a:r>
            <a:r>
              <a:rPr lang="en-IN" dirty="0">
                <a:solidFill>
                  <a:srgbClr val="164F8F"/>
                </a:solidFill>
              </a:rPr>
              <a:t>: "Summarize this article in 5 bullet points."</a:t>
            </a:r>
            <a:br>
              <a:rPr lang="en-IN" dirty="0">
                <a:solidFill>
                  <a:srgbClr val="164F8F"/>
                </a:solidFill>
              </a:rPr>
            </a:br>
            <a:r>
              <a:rPr lang="en-IN" dirty="0">
                <a:solidFill>
                  <a:srgbClr val="164F8F"/>
                </a:solidFill>
              </a:rPr>
              <a:t>     </a:t>
            </a:r>
            <a:r>
              <a:rPr lang="en-IN" i="1" dirty="0">
                <a:solidFill>
                  <a:srgbClr val="164F8F"/>
                </a:solidFill>
              </a:rPr>
              <a:t>Step 2</a:t>
            </a:r>
            <a:r>
              <a:rPr lang="en-IN" dirty="0">
                <a:solidFill>
                  <a:srgbClr val="164F8F"/>
                </a:solidFill>
              </a:rPr>
              <a:t>: "Based on the summary, identify key trends.“</a:t>
            </a:r>
          </a:p>
          <a:p>
            <a:pPr marL="285750" indent="-285750">
              <a:buFont typeface="Wingdings" panose="05000000000000000000" pitchFamily="2" charset="2"/>
              <a:buChar char="Ø"/>
            </a:pPr>
            <a:r>
              <a:rPr lang="en-IN" b="1" dirty="0"/>
              <a:t>Embedding References</a:t>
            </a:r>
            <a:r>
              <a:rPr lang="en-IN" dirty="0"/>
              <a:t>:</a:t>
            </a:r>
          </a:p>
          <a:p>
            <a:r>
              <a:rPr lang="en-IN" dirty="0"/>
              <a:t>      Store data externally (e.g., vector DBs), querying only relevant snippets. </a:t>
            </a:r>
          </a:p>
          <a:p>
            <a:pPr marL="285750" indent="-285750">
              <a:buFont typeface="Wingdings" panose="05000000000000000000" pitchFamily="2" charset="2"/>
              <a:buChar char="Ø"/>
            </a:pPr>
            <a:r>
              <a:rPr lang="en-IN" b="1" dirty="0"/>
              <a:t>Tool Augmentation</a:t>
            </a:r>
            <a:r>
              <a:rPr lang="en-IN" dirty="0"/>
              <a:t>:</a:t>
            </a:r>
          </a:p>
          <a:p>
            <a:r>
              <a:rPr lang="en-IN" dirty="0"/>
              <a:t>     Offload context to tools:</a:t>
            </a:r>
            <a:br>
              <a:rPr lang="en-IN" dirty="0"/>
            </a:br>
            <a:r>
              <a:rPr lang="en-IN" dirty="0"/>
              <a:t>     </a:t>
            </a:r>
            <a:r>
              <a:rPr lang="en-IN" i="1" dirty="0"/>
              <a:t>"Search #database# for recent papers on NLP. Compare 3 findings."</a:t>
            </a:r>
            <a:endParaRPr lang="en-IN" dirty="0"/>
          </a:p>
          <a:p>
            <a:br>
              <a:rPr lang="en-IN" dirty="0"/>
            </a:br>
            <a:endParaRPr lang="en-IN" dirty="0"/>
          </a:p>
        </p:txBody>
      </p:sp>
    </p:spTree>
    <p:extLst>
      <p:ext uri="{BB962C8B-B14F-4D97-AF65-F5344CB8AC3E}">
        <p14:creationId xmlns:p14="http://schemas.microsoft.com/office/powerpoint/2010/main" val="74126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48951-3109-F674-4C47-D6DF0482B7A3}"/>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E4F045BC-41E9-A1B9-6387-D43B69758C65}"/>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12A148C3-8463-4795-1B03-3532FADDC577}"/>
              </a:ext>
            </a:extLst>
          </p:cNvPr>
          <p:cNvSpPr>
            <a:spLocks noGrp="1"/>
          </p:cNvSpPr>
          <p:nvPr>
            <p:ph type="sldNum" sz="quarter" idx="12"/>
          </p:nvPr>
        </p:nvSpPr>
        <p:spPr/>
        <p:txBody>
          <a:bodyPr/>
          <a:lstStyle/>
          <a:p>
            <a:fld id="{6EFE7C99-B088-4EBB-BFF6-BECCC96D5DD8}" type="slidenum">
              <a:rPr lang="en-US" smtClean="0"/>
              <a:t>14</a:t>
            </a:fld>
            <a:endParaRPr lang="en-US"/>
          </a:p>
        </p:txBody>
      </p:sp>
      <p:sp>
        <p:nvSpPr>
          <p:cNvPr id="10" name="TextBox 9">
            <a:extLst>
              <a:ext uri="{FF2B5EF4-FFF2-40B4-BE49-F238E27FC236}">
                <a16:creationId xmlns:a16="http://schemas.microsoft.com/office/drawing/2014/main" id="{123BC9FE-322B-1FD8-C4BB-9655526BD4E7}"/>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06929E46-E2D1-53E8-0A66-68307EAB52D0}"/>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4D369248-C08E-D139-B3B0-76F4C4F7BC33}"/>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915BE4A9-06A6-E76B-0916-C658C7E1634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2: Context Management in Prompt Engineering</a:t>
              </a:r>
            </a:p>
          </p:txBody>
        </p:sp>
      </p:grpSp>
      <p:sp>
        <p:nvSpPr>
          <p:cNvPr id="6" name="TextBox 5">
            <a:extLst>
              <a:ext uri="{FF2B5EF4-FFF2-40B4-BE49-F238E27FC236}">
                <a16:creationId xmlns:a16="http://schemas.microsoft.com/office/drawing/2014/main" id="{E9A64F91-737E-6CE9-6918-277404C65B53}"/>
              </a:ext>
            </a:extLst>
          </p:cNvPr>
          <p:cNvSpPr txBox="1"/>
          <p:nvPr/>
        </p:nvSpPr>
        <p:spPr>
          <a:xfrm>
            <a:off x="476864" y="1229657"/>
            <a:ext cx="11238271" cy="5909310"/>
          </a:xfrm>
          <a:prstGeom prst="rect">
            <a:avLst/>
          </a:prstGeom>
          <a:noFill/>
        </p:spPr>
        <p:txBody>
          <a:bodyPr wrap="square" rtlCol="0">
            <a:spAutoFit/>
          </a:bodyPr>
          <a:lstStyle/>
          <a:p>
            <a:r>
              <a:rPr lang="en-US" b="1" dirty="0"/>
              <a:t>2.4. Context Length vs. Performance Trade-offs</a:t>
            </a:r>
            <a:endParaRPr lang="en-US" dirty="0"/>
          </a:p>
          <a:p>
            <a:endParaRPr lang="en-US" b="1" dirty="0"/>
          </a:p>
          <a:p>
            <a:r>
              <a:rPr lang="en-US" b="1" dirty="0"/>
              <a:t>The Diminishing Returns Curve</a:t>
            </a:r>
            <a:r>
              <a:rPr lang="en-US" dirty="0"/>
              <a:t>:</a:t>
            </a:r>
          </a:p>
          <a:p>
            <a:endParaRPr lang="en-IN" dirty="0"/>
          </a:p>
          <a:p>
            <a:r>
              <a:rPr lang="en-IN" dirty="0"/>
              <a:t>High Performance  </a:t>
            </a:r>
          </a:p>
          <a:p>
            <a:r>
              <a:rPr lang="en-IN" dirty="0"/>
              <a:t>  ↑  </a:t>
            </a:r>
          </a:p>
          <a:p>
            <a:r>
              <a:rPr lang="en-IN" dirty="0"/>
              <a:t>  │··············✅ (Optimal Zone)  </a:t>
            </a:r>
          </a:p>
          <a:p>
            <a:r>
              <a:rPr lang="en-IN" dirty="0"/>
              <a:t>  │           ✘  </a:t>
            </a:r>
          </a:p>
          <a:p>
            <a:r>
              <a:rPr lang="en-IN" dirty="0"/>
              <a:t>  │       ✘  </a:t>
            </a:r>
          </a:p>
          <a:p>
            <a:r>
              <a:rPr lang="en-IN" dirty="0"/>
              <a:t>  │···✘  </a:t>
            </a:r>
          </a:p>
          <a:p>
            <a:r>
              <a:rPr lang="en-IN" dirty="0"/>
              <a:t>  └───────────────────→ Context Length </a:t>
            </a:r>
          </a:p>
          <a:p>
            <a:endParaRPr lang="en-IN" dirty="0"/>
          </a:p>
          <a:p>
            <a:r>
              <a:rPr lang="en-IN" b="1" dirty="0">
                <a:solidFill>
                  <a:srgbClr val="00B050"/>
                </a:solidFill>
              </a:rPr>
              <a:t>✅ Optimal Zone</a:t>
            </a:r>
            <a:r>
              <a:rPr lang="en-IN" dirty="0">
                <a:solidFill>
                  <a:srgbClr val="00B050"/>
                </a:solidFill>
              </a:rPr>
              <a:t>: Sufficient context for task accuracy without noise.</a:t>
            </a:r>
          </a:p>
          <a:p>
            <a:r>
              <a:rPr lang="en-IN" b="1" dirty="0">
                <a:solidFill>
                  <a:srgbClr val="FF0000"/>
                </a:solidFill>
              </a:rPr>
              <a:t>✘ Oversaturation</a:t>
            </a:r>
            <a:r>
              <a:rPr lang="en-IN" dirty="0">
                <a:solidFill>
                  <a:srgbClr val="FF0000"/>
                </a:solidFill>
              </a:rPr>
              <a:t>: Excess tokens dilute attention → reduced coherence/accuracy.</a:t>
            </a:r>
          </a:p>
          <a:p>
            <a:endParaRPr lang="en-IN" b="1" dirty="0"/>
          </a:p>
          <a:p>
            <a:r>
              <a:rPr lang="en-IN" b="1" dirty="0"/>
              <a:t>Empirical Rules</a:t>
            </a:r>
            <a:r>
              <a:rPr lang="en-IN" dirty="0"/>
              <a:t>:</a:t>
            </a:r>
          </a:p>
          <a:p>
            <a:r>
              <a:rPr lang="en-IN" b="1" dirty="0"/>
              <a:t>Simple tasks</a:t>
            </a:r>
            <a:r>
              <a:rPr lang="en-IN" dirty="0"/>
              <a:t>: Shorter contexts (≤1K tokens) maximize speed.</a:t>
            </a:r>
          </a:p>
          <a:p>
            <a:r>
              <a:rPr lang="en-IN" b="1" dirty="0"/>
              <a:t>Complex reasoning</a:t>
            </a:r>
            <a:r>
              <a:rPr lang="en-IN" dirty="0"/>
              <a:t>: Balance detail (e.g., 4-8K tokens with </a:t>
            </a:r>
            <a:r>
              <a:rPr lang="en-IN" dirty="0" err="1"/>
              <a:t>CoT</a:t>
            </a:r>
            <a:r>
              <a:rPr lang="en-IN" dirty="0"/>
              <a:t> prompts).</a:t>
            </a:r>
          </a:p>
          <a:p>
            <a:r>
              <a:rPr lang="en-IN" b="1" dirty="0"/>
              <a:t>Document analysis</a:t>
            </a:r>
            <a:r>
              <a:rPr lang="en-IN" dirty="0"/>
              <a:t>: Use hierarchical chunking + aggregation.</a:t>
            </a:r>
          </a:p>
          <a:p>
            <a:endParaRPr lang="en-IN" dirty="0"/>
          </a:p>
          <a:p>
            <a:endParaRPr lang="en-IN" dirty="0"/>
          </a:p>
        </p:txBody>
      </p:sp>
    </p:spTree>
    <p:extLst>
      <p:ext uri="{BB962C8B-B14F-4D97-AF65-F5344CB8AC3E}">
        <p14:creationId xmlns:p14="http://schemas.microsoft.com/office/powerpoint/2010/main" val="74113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295A6-B187-C3FC-0A23-2A6CB3848B3F}"/>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D796A4CD-1495-F041-1D5C-DA84E2902C1B}"/>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8FCBE1EE-A5C3-6E4E-E54F-690EE62BDB05}"/>
              </a:ext>
            </a:extLst>
          </p:cNvPr>
          <p:cNvSpPr>
            <a:spLocks noGrp="1"/>
          </p:cNvSpPr>
          <p:nvPr>
            <p:ph type="sldNum" sz="quarter" idx="12"/>
          </p:nvPr>
        </p:nvSpPr>
        <p:spPr/>
        <p:txBody>
          <a:bodyPr/>
          <a:lstStyle/>
          <a:p>
            <a:fld id="{6EFE7C99-B088-4EBB-BFF6-BECCC96D5DD8}" type="slidenum">
              <a:rPr lang="en-US" smtClean="0"/>
              <a:t>15</a:t>
            </a:fld>
            <a:endParaRPr lang="en-US"/>
          </a:p>
        </p:txBody>
      </p:sp>
      <p:sp>
        <p:nvSpPr>
          <p:cNvPr id="10" name="TextBox 9">
            <a:extLst>
              <a:ext uri="{FF2B5EF4-FFF2-40B4-BE49-F238E27FC236}">
                <a16:creationId xmlns:a16="http://schemas.microsoft.com/office/drawing/2014/main" id="{E490747A-7614-187C-2E1A-BEC2CDEC269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A7A93F6C-2087-A0E9-C8D7-AAA1A685B93C}"/>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A8CB5C84-E67B-F364-E6CA-477CF1768885}"/>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3A043B9E-3AFF-C6BC-A5FA-DD20BFEED41D}"/>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2: Context Management in Prompt Engineering</a:t>
              </a:r>
            </a:p>
          </p:txBody>
        </p:sp>
      </p:grpSp>
      <p:sp>
        <p:nvSpPr>
          <p:cNvPr id="6" name="TextBox 5">
            <a:extLst>
              <a:ext uri="{FF2B5EF4-FFF2-40B4-BE49-F238E27FC236}">
                <a16:creationId xmlns:a16="http://schemas.microsoft.com/office/drawing/2014/main" id="{6D7E665F-A196-1874-082C-6C46D4A7746A}"/>
              </a:ext>
            </a:extLst>
          </p:cNvPr>
          <p:cNvSpPr txBox="1"/>
          <p:nvPr/>
        </p:nvSpPr>
        <p:spPr>
          <a:xfrm>
            <a:off x="417872" y="1185413"/>
            <a:ext cx="11238271" cy="5632311"/>
          </a:xfrm>
          <a:prstGeom prst="rect">
            <a:avLst/>
          </a:prstGeom>
          <a:noFill/>
        </p:spPr>
        <p:txBody>
          <a:bodyPr wrap="square" rtlCol="0">
            <a:spAutoFit/>
          </a:bodyPr>
          <a:lstStyle/>
          <a:p>
            <a:r>
              <a:rPr lang="en-US" b="1" dirty="0"/>
              <a:t>2.5. Multi-turn Conversation Management</a:t>
            </a:r>
            <a:endParaRPr lang="en-US" dirty="0"/>
          </a:p>
          <a:p>
            <a:endParaRPr lang="en-US" b="1" dirty="0"/>
          </a:p>
          <a:p>
            <a:r>
              <a:rPr lang="en-US" b="1" dirty="0"/>
              <a:t>Maintaining Context Across Conversations</a:t>
            </a:r>
            <a:endParaRPr lang="en-US" dirty="0"/>
          </a:p>
          <a:p>
            <a:r>
              <a:rPr lang="en-US" b="1" dirty="0">
                <a:solidFill>
                  <a:srgbClr val="FF0000"/>
                </a:solidFill>
              </a:rPr>
              <a:t>Core Challenge</a:t>
            </a:r>
            <a:r>
              <a:rPr lang="en-US" dirty="0">
                <a:solidFill>
                  <a:srgbClr val="FF0000"/>
                </a:solidFill>
              </a:rPr>
              <a:t>:</a:t>
            </a:r>
            <a:br>
              <a:rPr lang="en-US" dirty="0">
                <a:solidFill>
                  <a:srgbClr val="FF0000"/>
                </a:solidFill>
              </a:rPr>
            </a:br>
            <a:r>
              <a:rPr lang="en-US" dirty="0">
                <a:solidFill>
                  <a:srgbClr val="FF0000"/>
                </a:solidFill>
              </a:rPr>
              <a:t>LLMs are </a:t>
            </a:r>
            <a:r>
              <a:rPr lang="en-US" b="1" dirty="0">
                <a:solidFill>
                  <a:srgbClr val="FF0000"/>
                </a:solidFill>
              </a:rPr>
              <a:t>stateless</a:t>
            </a:r>
            <a:r>
              <a:rPr lang="en-US" dirty="0">
                <a:solidFill>
                  <a:srgbClr val="FF0000"/>
                </a:solidFill>
              </a:rPr>
              <a:t>—each query is processed independently. Context from prior interactions is lost unless explicitly managed.</a:t>
            </a:r>
          </a:p>
          <a:p>
            <a:endParaRPr lang="en-US" b="1" dirty="0"/>
          </a:p>
          <a:p>
            <a:r>
              <a:rPr lang="en-US" b="1" dirty="0">
                <a:solidFill>
                  <a:schemeClr val="accent6">
                    <a:lumMod val="50000"/>
                  </a:schemeClr>
                </a:solidFill>
              </a:rPr>
              <a:t>Key Techniques</a:t>
            </a:r>
            <a:r>
              <a:rPr lang="en-US" dirty="0">
                <a:solidFill>
                  <a:schemeClr val="accent6">
                    <a:lumMod val="50000"/>
                  </a:schemeClr>
                </a:solidFill>
              </a:rPr>
              <a:t>:</a:t>
            </a:r>
          </a:p>
          <a:p>
            <a:r>
              <a:rPr lang="en-US" b="1" dirty="0">
                <a:solidFill>
                  <a:schemeClr val="accent6">
                    <a:lumMod val="50000"/>
                  </a:schemeClr>
                </a:solidFill>
              </a:rPr>
              <a:t>Conversational Threading</a:t>
            </a:r>
            <a:r>
              <a:rPr lang="en-US" dirty="0">
                <a:solidFill>
                  <a:schemeClr val="accent6">
                    <a:lumMod val="50000"/>
                  </a:schemeClr>
                </a:solidFill>
              </a:rPr>
              <a:t>: Pass full dialogue history as context (limited by token window).</a:t>
            </a:r>
          </a:p>
          <a:p>
            <a:r>
              <a:rPr lang="en-US" b="1" dirty="0">
                <a:solidFill>
                  <a:schemeClr val="accent6">
                    <a:lumMod val="50000"/>
                  </a:schemeClr>
                </a:solidFill>
              </a:rPr>
              <a:t>Summary Anchoring</a:t>
            </a:r>
            <a:r>
              <a:rPr lang="en-US" dirty="0">
                <a:solidFill>
                  <a:schemeClr val="accent6">
                    <a:lumMod val="50000"/>
                  </a:schemeClr>
                </a:solidFill>
              </a:rPr>
              <a:t>:</a:t>
            </a:r>
          </a:p>
          <a:p>
            <a:pPr lvl="1"/>
            <a:r>
              <a:rPr lang="en-US" i="1" dirty="0">
                <a:solidFill>
                  <a:schemeClr val="accent6">
                    <a:lumMod val="50000"/>
                  </a:schemeClr>
                </a:solidFill>
              </a:rPr>
              <a:t>After Turn 3</a:t>
            </a:r>
            <a:r>
              <a:rPr lang="en-US" dirty="0">
                <a:solidFill>
                  <a:schemeClr val="accent6">
                    <a:lumMod val="50000"/>
                  </a:schemeClr>
                </a:solidFill>
              </a:rPr>
              <a:t>: "</a:t>
            </a:r>
            <a:r>
              <a:rPr lang="en-US" b="1" dirty="0">
                <a:solidFill>
                  <a:schemeClr val="accent6">
                    <a:lumMod val="50000"/>
                  </a:schemeClr>
                </a:solidFill>
              </a:rPr>
              <a:t>Summarize decisions so far:</a:t>
            </a:r>
            <a:r>
              <a:rPr lang="en-US" dirty="0">
                <a:solidFill>
                  <a:schemeClr val="accent6">
                    <a:lumMod val="50000"/>
                  </a:schemeClr>
                </a:solidFill>
              </a:rPr>
              <a:t> We chose Python for scalability. User needs budget &lt; $10K."</a:t>
            </a:r>
          </a:p>
          <a:p>
            <a:pPr lvl="1"/>
            <a:r>
              <a:rPr lang="en-US" i="1" dirty="0">
                <a:solidFill>
                  <a:schemeClr val="accent6">
                    <a:lumMod val="50000"/>
                  </a:schemeClr>
                </a:solidFill>
              </a:rPr>
              <a:t>Next Turn</a:t>
            </a:r>
            <a:r>
              <a:rPr lang="en-US" dirty="0">
                <a:solidFill>
                  <a:schemeClr val="accent6">
                    <a:lumMod val="50000"/>
                  </a:schemeClr>
                </a:solidFill>
              </a:rPr>
              <a:t>: "Based on </a:t>
            </a:r>
            <a:r>
              <a:rPr lang="en-US" b="1" dirty="0">
                <a:solidFill>
                  <a:schemeClr val="accent6">
                    <a:lumMod val="50000"/>
                  </a:schemeClr>
                </a:solidFill>
              </a:rPr>
              <a:t>previous summary</a:t>
            </a:r>
            <a:r>
              <a:rPr lang="en-US" dirty="0">
                <a:solidFill>
                  <a:schemeClr val="accent6">
                    <a:lumMod val="50000"/>
                  </a:schemeClr>
                </a:solidFill>
              </a:rPr>
              <a:t> [insert], suggest cloud tools."</a:t>
            </a:r>
          </a:p>
          <a:p>
            <a:r>
              <a:rPr lang="en-US" b="1" dirty="0">
                <a:solidFill>
                  <a:schemeClr val="accent6">
                    <a:lumMod val="50000"/>
                  </a:schemeClr>
                </a:solidFill>
              </a:rPr>
              <a:t>Explicit Referencing</a:t>
            </a:r>
            <a:r>
              <a:rPr lang="en-US" dirty="0">
                <a:solidFill>
                  <a:schemeClr val="accent6">
                    <a:lumMod val="50000"/>
                  </a:schemeClr>
                </a:solidFill>
              </a:rPr>
              <a:t>:</a:t>
            </a:r>
          </a:p>
          <a:p>
            <a:r>
              <a:rPr lang="en-US" dirty="0">
                <a:solidFill>
                  <a:schemeClr val="accent6">
                    <a:lumMod val="50000"/>
                  </a:schemeClr>
                </a:solidFill>
              </a:rPr>
              <a:t>"As per my last suggestion about React vs Vue (Turn 2), expand on security implications.“</a:t>
            </a:r>
            <a:br>
              <a:rPr lang="en-US" dirty="0">
                <a:solidFill>
                  <a:schemeClr val="accent6">
                    <a:lumMod val="50000"/>
                  </a:schemeClr>
                </a:solidFill>
              </a:rPr>
            </a:br>
            <a:br>
              <a:rPr lang="en-US" dirty="0"/>
            </a:br>
            <a:r>
              <a:rPr lang="en-IN" b="1" dirty="0"/>
              <a:t>Example</a:t>
            </a:r>
            <a:r>
              <a:rPr lang="en-IN" dirty="0"/>
              <a:t>:</a:t>
            </a:r>
            <a:br>
              <a:rPr lang="en-IN" dirty="0"/>
            </a:br>
            <a:r>
              <a:rPr lang="en-US" dirty="0"/>
              <a:t>User (T1): "Plan a 3-day NYC trip."  </a:t>
            </a:r>
          </a:p>
          <a:p>
            <a:r>
              <a:rPr lang="en-US" dirty="0"/>
              <a:t>AI (T1): Itinerary Day 1: Statue of Liberty.  </a:t>
            </a:r>
          </a:p>
          <a:p>
            <a:r>
              <a:rPr lang="en-US" dirty="0"/>
              <a:t>User (T2): "Replace Day 1 with museum visits."  </a:t>
            </a:r>
          </a:p>
          <a:p>
            <a:r>
              <a:rPr lang="en-US" dirty="0"/>
              <a:t>AI (T2): "Updated itinerary: Day 1: MET → Remember to check MET hours." </a:t>
            </a:r>
            <a:endParaRPr lang="en-IN" dirty="0"/>
          </a:p>
        </p:txBody>
      </p:sp>
    </p:spTree>
    <p:extLst>
      <p:ext uri="{BB962C8B-B14F-4D97-AF65-F5344CB8AC3E}">
        <p14:creationId xmlns:p14="http://schemas.microsoft.com/office/powerpoint/2010/main" val="1825609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ABADE-74B6-6BDD-871A-39A35CD0F489}"/>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DB9D01D4-DDB5-3720-BF9A-74F1C778AE34}"/>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85B89F15-D7A1-3FA2-5E42-0C833766DBC4}"/>
              </a:ext>
            </a:extLst>
          </p:cNvPr>
          <p:cNvSpPr>
            <a:spLocks noGrp="1"/>
          </p:cNvSpPr>
          <p:nvPr>
            <p:ph type="sldNum" sz="quarter" idx="12"/>
          </p:nvPr>
        </p:nvSpPr>
        <p:spPr/>
        <p:txBody>
          <a:bodyPr/>
          <a:lstStyle/>
          <a:p>
            <a:fld id="{6EFE7C99-B088-4EBB-BFF6-BECCC96D5DD8}" type="slidenum">
              <a:rPr lang="en-US" smtClean="0"/>
              <a:t>16</a:t>
            </a:fld>
            <a:endParaRPr lang="en-US"/>
          </a:p>
        </p:txBody>
      </p:sp>
      <p:sp>
        <p:nvSpPr>
          <p:cNvPr id="10" name="TextBox 9">
            <a:extLst>
              <a:ext uri="{FF2B5EF4-FFF2-40B4-BE49-F238E27FC236}">
                <a16:creationId xmlns:a16="http://schemas.microsoft.com/office/drawing/2014/main" id="{E0B16D40-ED6D-9EF0-3E45-953D0C77443A}"/>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D604D303-4A95-F78C-125E-00349A2B8ECB}"/>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861FAEAB-6AB4-F1D4-BF62-DE9DC27040D4}"/>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F0668ED1-4529-F872-188F-D05677A68E5A}"/>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2: Context Management in Prompt Engineering</a:t>
              </a:r>
            </a:p>
          </p:txBody>
        </p:sp>
      </p:grpSp>
      <p:sp>
        <p:nvSpPr>
          <p:cNvPr id="6" name="TextBox 5">
            <a:extLst>
              <a:ext uri="{FF2B5EF4-FFF2-40B4-BE49-F238E27FC236}">
                <a16:creationId xmlns:a16="http://schemas.microsoft.com/office/drawing/2014/main" id="{C786FFDD-9E8D-A5E6-9655-FB6E9AA2B39F}"/>
              </a:ext>
            </a:extLst>
          </p:cNvPr>
          <p:cNvSpPr txBox="1"/>
          <p:nvPr/>
        </p:nvSpPr>
        <p:spPr>
          <a:xfrm>
            <a:off x="417872" y="1185413"/>
            <a:ext cx="11238271" cy="923330"/>
          </a:xfrm>
          <a:prstGeom prst="rect">
            <a:avLst/>
          </a:prstGeom>
          <a:noFill/>
        </p:spPr>
        <p:txBody>
          <a:bodyPr wrap="square" rtlCol="0">
            <a:spAutoFit/>
          </a:bodyPr>
          <a:lstStyle/>
          <a:p>
            <a:r>
              <a:rPr lang="en-US" b="1" dirty="0"/>
              <a:t>2.6. Memory Management Strategies</a:t>
            </a:r>
            <a:endParaRPr lang="en-US" dirty="0"/>
          </a:p>
          <a:p>
            <a:r>
              <a:rPr lang="en-US" b="1" dirty="0"/>
              <a:t>Goal</a:t>
            </a:r>
            <a:r>
              <a:rPr lang="en-US" dirty="0"/>
              <a:t>: Balance context richness vs. token efficiency.</a:t>
            </a:r>
          </a:p>
          <a:p>
            <a:endParaRPr lang="en-IN" dirty="0"/>
          </a:p>
        </p:txBody>
      </p:sp>
      <p:graphicFrame>
        <p:nvGraphicFramePr>
          <p:cNvPr id="4" name="Table 3">
            <a:extLst>
              <a:ext uri="{FF2B5EF4-FFF2-40B4-BE49-F238E27FC236}">
                <a16:creationId xmlns:a16="http://schemas.microsoft.com/office/drawing/2014/main" id="{12317B30-B9FA-218E-9114-71FFF35E5001}"/>
              </a:ext>
            </a:extLst>
          </p:cNvPr>
          <p:cNvGraphicFramePr>
            <a:graphicFrameLocks noGrp="1"/>
          </p:cNvGraphicFramePr>
          <p:nvPr>
            <p:extLst>
              <p:ext uri="{D42A27DB-BD31-4B8C-83A1-F6EECF244321}">
                <p14:modId xmlns:p14="http://schemas.microsoft.com/office/powerpoint/2010/main" val="1022952712"/>
              </p:ext>
            </p:extLst>
          </p:nvPr>
        </p:nvGraphicFramePr>
        <p:xfrm>
          <a:off x="417872" y="1855470"/>
          <a:ext cx="10515600" cy="3147060"/>
        </p:xfrm>
        <a:graphic>
          <a:graphicData uri="http://schemas.openxmlformats.org/drawingml/2006/table">
            <a:tbl>
              <a:tblPr/>
              <a:tblGrid>
                <a:gridCol w="3463718">
                  <a:extLst>
                    <a:ext uri="{9D8B030D-6E8A-4147-A177-3AD203B41FA5}">
                      <a16:colId xmlns:a16="http://schemas.microsoft.com/office/drawing/2014/main" val="3983186493"/>
                    </a:ext>
                  </a:extLst>
                </a:gridCol>
                <a:gridCol w="3525941">
                  <a:extLst>
                    <a:ext uri="{9D8B030D-6E8A-4147-A177-3AD203B41FA5}">
                      <a16:colId xmlns:a16="http://schemas.microsoft.com/office/drawing/2014/main" val="1446794667"/>
                    </a:ext>
                  </a:extLst>
                </a:gridCol>
                <a:gridCol w="3525941">
                  <a:extLst>
                    <a:ext uri="{9D8B030D-6E8A-4147-A177-3AD203B41FA5}">
                      <a16:colId xmlns:a16="http://schemas.microsoft.com/office/drawing/2014/main" val="3327261618"/>
                    </a:ext>
                  </a:extLst>
                </a:gridCol>
              </a:tblGrid>
              <a:tr h="0">
                <a:tc>
                  <a:txBody>
                    <a:bodyPr/>
                    <a:lstStyle/>
                    <a:p>
                      <a:pPr algn="l">
                        <a:buNone/>
                      </a:pPr>
                      <a:r>
                        <a:rPr lang="en-IN" b="1">
                          <a:solidFill>
                            <a:srgbClr val="404040"/>
                          </a:solidFill>
                          <a:effectLst/>
                        </a:rPr>
                        <a:t>Strategy</a:t>
                      </a:r>
                    </a:p>
                  </a:txBody>
                  <a:tcPr marR="95250" marT="95250" marB="95250" anchor="ctr">
                    <a:lnL>
                      <a:noFill/>
                    </a:lnL>
                    <a:lnR>
                      <a:noFill/>
                    </a:lnR>
                    <a:lnT>
                      <a:noFill/>
                    </a:lnT>
                    <a:lnB w="9525" cap="flat" cmpd="sng" algn="ctr">
                      <a:solidFill>
                        <a:srgbClr val="BBBBBB"/>
                      </a:solidFill>
                      <a:prstDash val="solid"/>
                      <a:round/>
                      <a:headEnd type="none" w="med" len="med"/>
                      <a:tailEnd type="none" w="med" len="med"/>
                    </a:lnB>
                    <a:solidFill>
                      <a:srgbClr val="FFFFFF"/>
                    </a:solidFill>
                  </a:tcPr>
                </a:tc>
                <a:tc>
                  <a:txBody>
                    <a:bodyPr/>
                    <a:lstStyle/>
                    <a:p>
                      <a:pPr algn="l">
                        <a:buNone/>
                      </a:pPr>
                      <a:r>
                        <a:rPr lang="en-IN" b="1">
                          <a:solidFill>
                            <a:srgbClr val="404040"/>
                          </a:solidFill>
                          <a:effectLst/>
                        </a:rPr>
                        <a:t>Mechanism</a:t>
                      </a:r>
                    </a:p>
                  </a:txBody>
                  <a:tcPr marL="95250" marR="95250" marT="95250" marB="95250" anchor="ctr">
                    <a:lnL>
                      <a:noFill/>
                    </a:lnL>
                    <a:lnR>
                      <a:noFill/>
                    </a:lnR>
                    <a:lnT>
                      <a:noFill/>
                    </a:lnT>
                    <a:lnB w="9525" cap="flat" cmpd="sng" algn="ctr">
                      <a:solidFill>
                        <a:srgbClr val="BBBBBB"/>
                      </a:solidFill>
                      <a:prstDash val="solid"/>
                      <a:round/>
                      <a:headEnd type="none" w="med" len="med"/>
                      <a:tailEnd type="none" w="med" len="med"/>
                    </a:lnB>
                    <a:solidFill>
                      <a:srgbClr val="FFFFFF"/>
                    </a:solidFill>
                  </a:tcPr>
                </a:tc>
                <a:tc>
                  <a:txBody>
                    <a:bodyPr/>
                    <a:lstStyle/>
                    <a:p>
                      <a:pPr algn="l">
                        <a:buNone/>
                      </a:pPr>
                      <a:r>
                        <a:rPr lang="en-IN" b="1">
                          <a:solidFill>
                            <a:srgbClr val="404040"/>
                          </a:solidFill>
                          <a:effectLst/>
                        </a:rPr>
                        <a:t>Use Case</a:t>
                      </a:r>
                    </a:p>
                  </a:txBody>
                  <a:tcPr marL="95250" marR="95250" marT="95250" marB="95250" anchor="ctr">
                    <a:lnL>
                      <a:noFill/>
                    </a:lnL>
                    <a:lnR>
                      <a:noFill/>
                    </a:lnR>
                    <a:lnT>
                      <a:noFill/>
                    </a:lnT>
                    <a:lnB w="9525" cap="flat" cmpd="sng" algn="ctr">
                      <a:solidFill>
                        <a:srgbClr val="BBBBBB"/>
                      </a:solidFill>
                      <a:prstDash val="solid"/>
                      <a:round/>
                      <a:headEnd type="none" w="med" len="med"/>
                      <a:tailEnd type="none" w="med" len="med"/>
                    </a:lnB>
                    <a:solidFill>
                      <a:srgbClr val="FFFFFF"/>
                    </a:solidFill>
                  </a:tcPr>
                </a:tc>
                <a:extLst>
                  <a:ext uri="{0D108BD9-81ED-4DB2-BD59-A6C34878D82A}">
                    <a16:rowId xmlns:a16="http://schemas.microsoft.com/office/drawing/2014/main" val="1147326928"/>
                  </a:ext>
                </a:extLst>
              </a:tr>
              <a:tr h="0">
                <a:tc>
                  <a:txBody>
                    <a:bodyPr/>
                    <a:lstStyle/>
                    <a:p>
                      <a:pPr>
                        <a:buNone/>
                      </a:pPr>
                      <a:r>
                        <a:rPr lang="en-IN" b="1">
                          <a:effectLst/>
                        </a:rPr>
                        <a:t>Windowing</a:t>
                      </a:r>
                      <a:endParaRPr lang="en-IN">
                        <a:effectLst/>
                      </a:endParaRPr>
                    </a:p>
                  </a:txBody>
                  <a:tcPr marR="95250" marT="95250" marB="95250" anchor="ctr">
                    <a:lnL>
                      <a:noFill/>
                    </a:lnL>
                    <a:lnR>
                      <a:noFill/>
                    </a:lnR>
                    <a:lnT w="9525" cap="flat" cmpd="sng" algn="ctr">
                      <a:solidFill>
                        <a:srgbClr val="BBBBBB"/>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buNone/>
                      </a:pPr>
                      <a:r>
                        <a:rPr lang="en-IN">
                          <a:effectLst/>
                        </a:rPr>
                        <a:t>Retain last </a:t>
                      </a:r>
                      <a:r>
                        <a:rPr lang="en-IN" i="1">
                          <a:effectLst/>
                        </a:rPr>
                        <a:t>N</a:t>
                      </a:r>
                      <a:r>
                        <a:rPr lang="en-IN">
                          <a:effectLst/>
                        </a:rPr>
                        <a:t> turns</a:t>
                      </a:r>
                    </a:p>
                  </a:txBody>
                  <a:tcPr marL="95250" marR="95250" marT="95250" marB="95250" anchor="ctr">
                    <a:lnL>
                      <a:noFill/>
                    </a:lnL>
                    <a:lnR>
                      <a:noFill/>
                    </a:lnR>
                    <a:lnT w="9525" cap="flat" cmpd="sng" algn="ctr">
                      <a:solidFill>
                        <a:srgbClr val="BBBBBB"/>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buNone/>
                      </a:pPr>
                      <a:r>
                        <a:rPr lang="en-IN">
                          <a:effectLst/>
                        </a:rPr>
                        <a:t>Casual chatbots</a:t>
                      </a:r>
                    </a:p>
                  </a:txBody>
                  <a:tcPr marL="95250" marR="95250" marT="95250" marB="95250" anchor="ctr">
                    <a:lnL>
                      <a:noFill/>
                    </a:lnL>
                    <a:lnR>
                      <a:noFill/>
                    </a:lnR>
                    <a:lnT w="9525" cap="flat" cmpd="sng" algn="ctr">
                      <a:solidFill>
                        <a:srgbClr val="BBBBBB"/>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962796236"/>
                  </a:ext>
                </a:extLst>
              </a:tr>
              <a:tr h="0">
                <a:tc>
                  <a:txBody>
                    <a:bodyPr/>
                    <a:lstStyle/>
                    <a:p>
                      <a:pPr>
                        <a:buNone/>
                      </a:pPr>
                      <a:r>
                        <a:rPr lang="en-IN" b="1">
                          <a:effectLst/>
                        </a:rPr>
                        <a:t>Summary Compression</a:t>
                      </a:r>
                      <a:endParaRPr lang="en-IN">
                        <a:effectLst/>
                      </a:endParaRPr>
                    </a:p>
                  </a:txBody>
                  <a:tcPr marR="95250" marT="95250" marB="95250"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buNone/>
                      </a:pPr>
                      <a:r>
                        <a:rPr lang="en-IN" dirty="0">
                          <a:effectLst/>
                        </a:rPr>
                        <a:t>Condense prior exchanges into 1-2 sentences</a:t>
                      </a:r>
                    </a:p>
                  </a:txBody>
                  <a:tcPr marL="95250" marR="95250" marT="95250" marB="95250"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buNone/>
                      </a:pPr>
                      <a:r>
                        <a:rPr lang="en-US">
                          <a:effectLst/>
                        </a:rPr>
                        <a:t>Long consultations (e.g., medical/tech support)</a:t>
                      </a:r>
                    </a:p>
                  </a:txBody>
                  <a:tcPr marL="95250" marR="95250" marT="95250" marB="95250"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784175769"/>
                  </a:ext>
                </a:extLst>
              </a:tr>
              <a:tr h="0">
                <a:tc>
                  <a:txBody>
                    <a:bodyPr/>
                    <a:lstStyle/>
                    <a:p>
                      <a:pPr>
                        <a:buNone/>
                      </a:pPr>
                      <a:r>
                        <a:rPr lang="en-IN" b="1">
                          <a:effectLst/>
                        </a:rPr>
                        <a:t>Entity Tagging</a:t>
                      </a:r>
                      <a:endParaRPr lang="en-IN">
                        <a:effectLst/>
                      </a:endParaRPr>
                    </a:p>
                  </a:txBody>
                  <a:tcPr marR="95250" marT="95250" marB="95250"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buNone/>
                      </a:pPr>
                      <a:r>
                        <a:rPr lang="en-US" dirty="0">
                          <a:effectLst/>
                        </a:rPr>
                        <a:t>Extract &amp; store key entities (dates, decisions)</a:t>
                      </a:r>
                    </a:p>
                  </a:txBody>
                  <a:tcPr marL="95250" marR="95250" marT="95250" marB="95250"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buNone/>
                      </a:pPr>
                      <a:r>
                        <a:rPr lang="en-IN">
                          <a:effectLst/>
                        </a:rPr>
                        <a:t>Project planning</a:t>
                      </a:r>
                    </a:p>
                  </a:txBody>
                  <a:tcPr marL="95250" marR="95250" marT="95250" marB="95250"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4213296632"/>
                  </a:ext>
                </a:extLst>
              </a:tr>
              <a:tr h="0">
                <a:tc>
                  <a:txBody>
                    <a:bodyPr/>
                    <a:lstStyle/>
                    <a:p>
                      <a:pPr>
                        <a:buNone/>
                      </a:pPr>
                      <a:r>
                        <a:rPr lang="en-IN" b="1" dirty="0">
                          <a:effectLst/>
                        </a:rPr>
                        <a:t>External Memory</a:t>
                      </a:r>
                      <a:endParaRPr lang="en-IN" dirty="0">
                        <a:effectLst/>
                      </a:endParaRPr>
                    </a:p>
                  </a:txBody>
                  <a:tcPr marR="95250" marT="95250" marB="95250"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buNone/>
                      </a:pPr>
                      <a:r>
                        <a:rPr lang="en-US">
                          <a:effectLst/>
                        </a:rPr>
                        <a:t>Offload history to databases/vector stores</a:t>
                      </a:r>
                    </a:p>
                  </a:txBody>
                  <a:tcPr marL="95250" marR="95250" marT="95250" marB="95250"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a:buNone/>
                      </a:pPr>
                      <a:r>
                        <a:rPr lang="en-IN" dirty="0">
                          <a:effectLst/>
                        </a:rPr>
                        <a:t>Enterprise assistants</a:t>
                      </a:r>
                    </a:p>
                  </a:txBody>
                  <a:tcPr marL="95250" marR="95250" marT="95250" marB="95250" anchor="ctr">
                    <a:lnL>
                      <a:noFill/>
                    </a:lnL>
                    <a:lnR>
                      <a:noFill/>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77900828"/>
                  </a:ext>
                </a:extLst>
              </a:tr>
            </a:tbl>
          </a:graphicData>
        </a:graphic>
      </p:graphicFrame>
      <p:sp>
        <p:nvSpPr>
          <p:cNvPr id="11" name="TextBox 10">
            <a:extLst>
              <a:ext uri="{FF2B5EF4-FFF2-40B4-BE49-F238E27FC236}">
                <a16:creationId xmlns:a16="http://schemas.microsoft.com/office/drawing/2014/main" id="{4A6E5846-8A68-DDE3-C365-D4C5AC41D2E7}"/>
              </a:ext>
            </a:extLst>
          </p:cNvPr>
          <p:cNvSpPr txBox="1"/>
          <p:nvPr/>
        </p:nvSpPr>
        <p:spPr>
          <a:xfrm>
            <a:off x="417872" y="5172692"/>
            <a:ext cx="10515599" cy="2062103"/>
          </a:xfrm>
          <a:prstGeom prst="rect">
            <a:avLst/>
          </a:prstGeom>
          <a:noFill/>
        </p:spPr>
        <p:txBody>
          <a:bodyPr wrap="square" rtlCol="0">
            <a:spAutoFit/>
          </a:bodyPr>
          <a:lstStyle/>
          <a:p>
            <a:r>
              <a:rPr lang="en-IN" sz="1600" b="1" dirty="0"/>
              <a:t>Formula for Token Efficiency</a:t>
            </a:r>
            <a:r>
              <a:rPr lang="en-IN" sz="1600" dirty="0"/>
              <a:t>:</a:t>
            </a:r>
          </a:p>
          <a:p>
            <a:r>
              <a:rPr lang="en-US" sz="1600" dirty="0"/>
              <a:t>Next Prompt = [Role] + [Compressed Memory] + [Current Query] + [Output Format] </a:t>
            </a:r>
          </a:p>
          <a:p>
            <a:endParaRPr lang="en-US" sz="1600" b="1" dirty="0"/>
          </a:p>
          <a:p>
            <a:r>
              <a:rPr lang="en-US" sz="1600" b="1" dirty="0"/>
              <a:t>Risk Mitigation</a:t>
            </a:r>
            <a:r>
              <a:rPr lang="en-US" sz="1600" dirty="0"/>
              <a:t>:</a:t>
            </a:r>
          </a:p>
          <a:p>
            <a:r>
              <a:rPr lang="en-US" sz="1600" b="1" dirty="0"/>
              <a:t>Hallucination Check</a:t>
            </a:r>
            <a:r>
              <a:rPr lang="en-US" sz="1600" dirty="0"/>
              <a:t>: "Verify if [previous detail] conflicts with current request."</a:t>
            </a:r>
          </a:p>
          <a:p>
            <a:r>
              <a:rPr lang="en-US" sz="1600" b="1" dirty="0"/>
              <a:t>Token Budgeting</a:t>
            </a:r>
            <a:r>
              <a:rPr lang="en-US" sz="1600" dirty="0"/>
              <a:t>: Reserve 30% of context window for new input/output.</a:t>
            </a:r>
          </a:p>
          <a:p>
            <a:endParaRPr lang="en-IN" sz="1600" dirty="0"/>
          </a:p>
          <a:p>
            <a:endParaRPr lang="en-IN" sz="1600" dirty="0"/>
          </a:p>
        </p:txBody>
      </p:sp>
    </p:spTree>
    <p:extLst>
      <p:ext uri="{BB962C8B-B14F-4D97-AF65-F5344CB8AC3E}">
        <p14:creationId xmlns:p14="http://schemas.microsoft.com/office/powerpoint/2010/main" val="2581175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6DCE7-36C6-8350-4878-87316C63C7A5}"/>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66FA9F00-7B96-3AFA-8539-8A6DA8BD1750}"/>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EEFB62D2-27F0-3BDD-508F-09C4449978B9}"/>
              </a:ext>
            </a:extLst>
          </p:cNvPr>
          <p:cNvSpPr>
            <a:spLocks noGrp="1"/>
          </p:cNvSpPr>
          <p:nvPr>
            <p:ph type="sldNum" sz="quarter" idx="12"/>
          </p:nvPr>
        </p:nvSpPr>
        <p:spPr/>
        <p:txBody>
          <a:bodyPr/>
          <a:lstStyle/>
          <a:p>
            <a:fld id="{6EFE7C99-B088-4EBB-BFF6-BECCC96D5DD8}" type="slidenum">
              <a:rPr lang="en-US" smtClean="0"/>
              <a:t>17</a:t>
            </a:fld>
            <a:endParaRPr lang="en-US"/>
          </a:p>
        </p:txBody>
      </p:sp>
      <p:sp>
        <p:nvSpPr>
          <p:cNvPr id="10" name="TextBox 9">
            <a:extLst>
              <a:ext uri="{FF2B5EF4-FFF2-40B4-BE49-F238E27FC236}">
                <a16:creationId xmlns:a16="http://schemas.microsoft.com/office/drawing/2014/main" id="{DEE43A03-73B0-F317-0AD5-CA95F171FB76}"/>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B901E470-9C4E-0CC4-7F6B-C0A236D665B8}"/>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64244292-DF47-7306-6468-5523F54DC97E}"/>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F74E4985-1AD9-2BF8-7FD6-1A0F9FDB77FB}"/>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2: Context Management in Prompt Engineering</a:t>
              </a:r>
            </a:p>
          </p:txBody>
        </p:sp>
      </p:grpSp>
      <p:sp>
        <p:nvSpPr>
          <p:cNvPr id="8" name="TextBox 7">
            <a:extLst>
              <a:ext uri="{FF2B5EF4-FFF2-40B4-BE49-F238E27FC236}">
                <a16:creationId xmlns:a16="http://schemas.microsoft.com/office/drawing/2014/main" id="{3F786749-27E3-4727-BAAD-809435C5ADFA}"/>
              </a:ext>
            </a:extLst>
          </p:cNvPr>
          <p:cNvSpPr txBox="1"/>
          <p:nvPr/>
        </p:nvSpPr>
        <p:spPr>
          <a:xfrm>
            <a:off x="501445" y="1401099"/>
            <a:ext cx="10530349" cy="5909310"/>
          </a:xfrm>
          <a:prstGeom prst="rect">
            <a:avLst/>
          </a:prstGeom>
          <a:noFill/>
        </p:spPr>
        <p:txBody>
          <a:bodyPr wrap="square" rtlCol="0">
            <a:spAutoFit/>
          </a:bodyPr>
          <a:lstStyle/>
          <a:p>
            <a:r>
              <a:rPr lang="en-US" b="1" dirty="0"/>
              <a:t>2.7. Designing Conversational Prompts</a:t>
            </a:r>
            <a:endParaRPr lang="en-US" dirty="0"/>
          </a:p>
          <a:p>
            <a:r>
              <a:rPr lang="en-US" b="1" dirty="0"/>
              <a:t>Principles for Continuity</a:t>
            </a:r>
            <a:r>
              <a:rPr lang="en-US" dirty="0"/>
              <a:t>:</a:t>
            </a:r>
          </a:p>
          <a:p>
            <a:r>
              <a:rPr lang="en-US" b="1" dirty="0"/>
              <a:t>Anticipate Follow-ups</a:t>
            </a:r>
            <a:r>
              <a:rPr lang="en-US" dirty="0"/>
              <a:t>:</a:t>
            </a:r>
          </a:p>
          <a:p>
            <a:pPr lvl="1"/>
            <a:r>
              <a:rPr lang="en-US" dirty="0"/>
              <a:t>End responses with </a:t>
            </a:r>
            <a:r>
              <a:rPr lang="en-US" i="1" dirty="0"/>
              <a:t>actionable hooks</a:t>
            </a:r>
            <a:r>
              <a:rPr lang="en-US" dirty="0"/>
              <a:t>:</a:t>
            </a:r>
            <a:br>
              <a:rPr lang="en-US" dirty="0"/>
            </a:br>
            <a:r>
              <a:rPr lang="en-US" i="1" dirty="0"/>
              <a:t>"Do you want to: (a) Optimize budget, (b) Add activities, or (c) Compare hotels?"</a:t>
            </a:r>
            <a:endParaRPr lang="en-US" dirty="0"/>
          </a:p>
          <a:p>
            <a:r>
              <a:rPr lang="en-US" b="1" dirty="0"/>
              <a:t>Stateful Persona</a:t>
            </a:r>
            <a:r>
              <a:rPr lang="en-US" dirty="0"/>
              <a:t>:</a:t>
            </a:r>
          </a:p>
          <a:p>
            <a:r>
              <a:rPr lang="en-US" dirty="0"/>
              <a:t>Assign persistent roles:</a:t>
            </a:r>
          </a:p>
          <a:p>
            <a:r>
              <a:rPr lang="en-US" dirty="0"/>
              <a:t>"Throughout this convo, you are a sarcastic travel guru. Use emojis. 🔍“</a:t>
            </a:r>
          </a:p>
          <a:p>
            <a:endParaRPr lang="en-US" dirty="0"/>
          </a:p>
          <a:p>
            <a:r>
              <a:rPr lang="en-IN" b="1" dirty="0"/>
              <a:t>Incremental Task Chaining</a:t>
            </a:r>
            <a:r>
              <a:rPr lang="en-IN" dirty="0"/>
              <a:t>:</a:t>
            </a:r>
          </a:p>
          <a:p>
            <a:r>
              <a:rPr lang="en-US" dirty="0"/>
              <a:t>Turn 1: "Extract key requirements from client brief."  </a:t>
            </a:r>
          </a:p>
          <a:p>
            <a:r>
              <a:rPr lang="en-US" dirty="0"/>
              <a:t>Turn 2: "Using the extracted requirements [show], generate a project timeline." </a:t>
            </a:r>
            <a:br>
              <a:rPr lang="en-US" dirty="0"/>
            </a:br>
            <a:br>
              <a:rPr lang="en-US" dirty="0"/>
            </a:br>
            <a:r>
              <a:rPr lang="en-IN" b="1" dirty="0"/>
              <a:t>Advanced Pattern: Self-Reflective Prompts</a:t>
            </a:r>
          </a:p>
          <a:p>
            <a:r>
              <a:rPr lang="en-US" dirty="0"/>
              <a:t>"Before answering, review our last 3 turns. Identify:  </a:t>
            </a:r>
          </a:p>
          <a:p>
            <a:r>
              <a:rPr lang="en-US" dirty="0"/>
              <a:t>- 2 unresolved user questions  </a:t>
            </a:r>
          </a:p>
          <a:p>
            <a:r>
              <a:rPr lang="en-US" dirty="0"/>
              <a:t>- 1 potential inconsistency in my advice  </a:t>
            </a:r>
          </a:p>
          <a:p>
            <a:r>
              <a:rPr lang="en-US" dirty="0"/>
              <a:t>Then address the current query: [Question]" </a:t>
            </a:r>
          </a:p>
          <a:p>
            <a:endParaRPr lang="en-US" b="1" dirty="0"/>
          </a:p>
          <a:p>
            <a:endParaRPr lang="en-IN" dirty="0"/>
          </a:p>
          <a:p>
            <a:endParaRPr lang="en-IN" dirty="0"/>
          </a:p>
        </p:txBody>
      </p:sp>
    </p:spTree>
    <p:extLst>
      <p:ext uri="{BB962C8B-B14F-4D97-AF65-F5344CB8AC3E}">
        <p14:creationId xmlns:p14="http://schemas.microsoft.com/office/powerpoint/2010/main" val="3616850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2EB1E-1FB3-ED12-27D2-A97CB5639EF8}"/>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690B8599-EB63-8C78-B89D-EE52F4DB873C}"/>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BDAE9FD2-7723-A23E-213B-CEAFD49A2244}"/>
              </a:ext>
            </a:extLst>
          </p:cNvPr>
          <p:cNvSpPr>
            <a:spLocks noGrp="1"/>
          </p:cNvSpPr>
          <p:nvPr>
            <p:ph type="sldNum" sz="quarter" idx="12"/>
          </p:nvPr>
        </p:nvSpPr>
        <p:spPr/>
        <p:txBody>
          <a:bodyPr/>
          <a:lstStyle/>
          <a:p>
            <a:fld id="{6EFE7C99-B088-4EBB-BFF6-BECCC96D5DD8}" type="slidenum">
              <a:rPr lang="en-US" smtClean="0"/>
              <a:t>18</a:t>
            </a:fld>
            <a:endParaRPr lang="en-US"/>
          </a:p>
        </p:txBody>
      </p:sp>
      <p:sp>
        <p:nvSpPr>
          <p:cNvPr id="10" name="TextBox 9">
            <a:extLst>
              <a:ext uri="{FF2B5EF4-FFF2-40B4-BE49-F238E27FC236}">
                <a16:creationId xmlns:a16="http://schemas.microsoft.com/office/drawing/2014/main" id="{70F63EF1-DD93-2BFD-DA76-72C000D989CD}"/>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1ED10F91-D595-01C3-DE02-FF5FC8E59858}"/>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EB97A6C2-AA71-E6BA-BD20-A7C2B2342F7F}"/>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7C2A8DB2-6C81-6E13-86EE-605364EE1055}"/>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2: Context Management in Prompt Engineering</a:t>
              </a:r>
            </a:p>
          </p:txBody>
        </p:sp>
      </p:grpSp>
      <p:sp>
        <p:nvSpPr>
          <p:cNvPr id="8" name="TextBox 7">
            <a:extLst>
              <a:ext uri="{FF2B5EF4-FFF2-40B4-BE49-F238E27FC236}">
                <a16:creationId xmlns:a16="http://schemas.microsoft.com/office/drawing/2014/main" id="{ACB8FAF4-269B-FE15-8C0F-B4BD96A17314}"/>
              </a:ext>
            </a:extLst>
          </p:cNvPr>
          <p:cNvSpPr txBox="1"/>
          <p:nvPr/>
        </p:nvSpPr>
        <p:spPr>
          <a:xfrm>
            <a:off x="1297858" y="1905506"/>
            <a:ext cx="10530349" cy="3046988"/>
          </a:xfrm>
          <a:prstGeom prst="rect">
            <a:avLst/>
          </a:prstGeom>
          <a:noFill/>
        </p:spPr>
        <p:txBody>
          <a:bodyPr wrap="square" rtlCol="0">
            <a:spAutoFit/>
          </a:bodyPr>
          <a:lstStyle/>
          <a:p>
            <a:r>
              <a:rPr lang="en-US" sz="2400" dirty="0"/>
              <a:t> </a:t>
            </a:r>
          </a:p>
          <a:p>
            <a:endParaRPr lang="en-US" sz="2400" b="1" dirty="0"/>
          </a:p>
          <a:p>
            <a:r>
              <a:rPr lang="en-US" sz="2400" b="1" dirty="0">
                <a:solidFill>
                  <a:srgbClr val="194E91"/>
                </a:solidFill>
              </a:rPr>
              <a:t>Lab Exercise</a:t>
            </a:r>
            <a:r>
              <a:rPr lang="en-US" sz="2400" dirty="0">
                <a:solidFill>
                  <a:srgbClr val="194E91"/>
                </a:solidFill>
              </a:rPr>
              <a:t>:</a:t>
            </a:r>
          </a:p>
          <a:p>
            <a:pPr marL="800100" lvl="1" indent="-342900">
              <a:buFont typeface="Arial" panose="020B0604020202020204" pitchFamily="34" charset="0"/>
              <a:buChar char="•"/>
            </a:pPr>
            <a:r>
              <a:rPr lang="en-US" sz="2400" i="1" dirty="0">
                <a:solidFill>
                  <a:srgbClr val="194E91"/>
                </a:solidFill>
              </a:rPr>
              <a:t>Task</a:t>
            </a:r>
            <a:r>
              <a:rPr lang="en-US" sz="2400" dirty="0">
                <a:solidFill>
                  <a:srgbClr val="194E91"/>
                </a:solidFill>
              </a:rPr>
              <a:t>: Build a pizza-ordering bot that remembers toppings across turns.</a:t>
            </a:r>
          </a:p>
          <a:p>
            <a:pPr marL="800100" lvl="1" indent="-342900">
              <a:buFont typeface="Arial" panose="020B0604020202020204" pitchFamily="34" charset="0"/>
              <a:buChar char="•"/>
            </a:pPr>
            <a:r>
              <a:rPr lang="en-US" sz="2400" i="1" dirty="0">
                <a:solidFill>
                  <a:srgbClr val="194E91"/>
                </a:solidFill>
              </a:rPr>
              <a:t>Failure Mode</a:t>
            </a:r>
            <a:r>
              <a:rPr lang="en-US" sz="2400" dirty="0">
                <a:solidFill>
                  <a:srgbClr val="194E91"/>
                </a:solidFill>
              </a:rPr>
              <a:t>: Bot "forgets" no-anchovies request by Turn 4.</a:t>
            </a:r>
          </a:p>
          <a:p>
            <a:pPr marL="800100" lvl="1" indent="-342900">
              <a:buFont typeface="Arial" panose="020B0604020202020204" pitchFamily="34" charset="0"/>
              <a:buChar char="•"/>
            </a:pPr>
            <a:r>
              <a:rPr lang="en-US" sz="2400" i="1" dirty="0">
                <a:solidFill>
                  <a:srgbClr val="194E91"/>
                </a:solidFill>
              </a:rPr>
              <a:t>Fix</a:t>
            </a:r>
            <a:r>
              <a:rPr lang="en-US" sz="2400" dirty="0">
                <a:solidFill>
                  <a:srgbClr val="194E91"/>
                </a:solidFill>
              </a:rPr>
              <a:t>: Implement summary anchoring after Turn 2.</a:t>
            </a:r>
          </a:p>
          <a:p>
            <a:pPr marL="342900" indent="-342900">
              <a:buFont typeface="Arial" panose="020B0604020202020204" pitchFamily="34" charset="0"/>
              <a:buChar char="•"/>
            </a:pPr>
            <a:endParaRPr lang="en-IN" sz="2400" dirty="0"/>
          </a:p>
          <a:p>
            <a:endParaRPr lang="en-IN" sz="2400" dirty="0"/>
          </a:p>
        </p:txBody>
      </p:sp>
    </p:spTree>
    <p:extLst>
      <p:ext uri="{BB962C8B-B14F-4D97-AF65-F5344CB8AC3E}">
        <p14:creationId xmlns:p14="http://schemas.microsoft.com/office/powerpoint/2010/main" val="2299260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029CC-7482-A870-CF7D-CE1E57E5860A}"/>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2EF96DE9-BB9C-C9A7-B74E-E9688C4DACB7}"/>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8D4522F2-5B3C-581B-01BF-56E22A374811}"/>
              </a:ext>
            </a:extLst>
          </p:cNvPr>
          <p:cNvSpPr>
            <a:spLocks noGrp="1"/>
          </p:cNvSpPr>
          <p:nvPr>
            <p:ph type="sldNum" sz="quarter" idx="12"/>
          </p:nvPr>
        </p:nvSpPr>
        <p:spPr/>
        <p:txBody>
          <a:bodyPr/>
          <a:lstStyle/>
          <a:p>
            <a:fld id="{6EFE7C99-B088-4EBB-BFF6-BECCC96D5DD8}" type="slidenum">
              <a:rPr lang="en-US" smtClean="0"/>
              <a:t>19</a:t>
            </a:fld>
            <a:endParaRPr lang="en-US"/>
          </a:p>
        </p:txBody>
      </p:sp>
      <p:sp>
        <p:nvSpPr>
          <p:cNvPr id="10" name="TextBox 9">
            <a:extLst>
              <a:ext uri="{FF2B5EF4-FFF2-40B4-BE49-F238E27FC236}">
                <a16:creationId xmlns:a16="http://schemas.microsoft.com/office/drawing/2014/main" id="{815F79C6-17B1-F946-9946-2D1C077520DF}"/>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B1FAD384-AA7B-16ED-7F7E-95756938DFB2}"/>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3C291F29-5259-00F5-7355-655F23ECAB6D}"/>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BBCF664C-B46C-45BF-0EF1-DDAC1A196B9E}"/>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097903C6-B698-3F23-246B-7F5ED2FBADD3}"/>
              </a:ext>
            </a:extLst>
          </p:cNvPr>
          <p:cNvSpPr txBox="1"/>
          <p:nvPr/>
        </p:nvSpPr>
        <p:spPr>
          <a:xfrm>
            <a:off x="501445" y="1401099"/>
            <a:ext cx="10530349" cy="5324535"/>
          </a:xfrm>
          <a:prstGeom prst="rect">
            <a:avLst/>
          </a:prstGeom>
          <a:noFill/>
        </p:spPr>
        <p:txBody>
          <a:bodyPr wrap="square" rtlCol="0">
            <a:spAutoFit/>
          </a:bodyPr>
          <a:lstStyle/>
          <a:p>
            <a:r>
              <a:rPr lang="en-US" sz="2000" b="1" dirty="0"/>
              <a:t>3.1. Zero-Shot Learning and Prompting</a:t>
            </a:r>
            <a:endParaRPr lang="en-US" sz="2000" dirty="0"/>
          </a:p>
          <a:p>
            <a:endParaRPr lang="en-US" sz="2000" b="1" dirty="0"/>
          </a:p>
          <a:p>
            <a:r>
              <a:rPr lang="en-US" sz="2000" b="1" dirty="0"/>
              <a:t>Definition</a:t>
            </a:r>
            <a:r>
              <a:rPr lang="en-US" sz="2000" dirty="0"/>
              <a:t>:</a:t>
            </a:r>
            <a:br>
              <a:rPr lang="en-US" sz="2000" dirty="0"/>
            </a:br>
            <a:r>
              <a:rPr lang="en-US" sz="2000" dirty="0"/>
              <a:t>Zero-shot learning (ZSL) enables LLMs to perform tasks </a:t>
            </a:r>
            <a:r>
              <a:rPr lang="en-US" sz="2000" i="1" dirty="0"/>
              <a:t>without any task-specific examples</a:t>
            </a:r>
            <a:r>
              <a:rPr lang="en-US" sz="2000" dirty="0"/>
              <a:t>, relying solely on pre-trained knowledge and natural language instructions.</a:t>
            </a:r>
          </a:p>
          <a:p>
            <a:endParaRPr lang="en-US" sz="2000" b="1" dirty="0"/>
          </a:p>
          <a:p>
            <a:r>
              <a:rPr lang="en-US" sz="2000" b="1" dirty="0"/>
              <a:t>Theoretical Foundation</a:t>
            </a:r>
            <a:r>
              <a:rPr lang="en-US" sz="2000" dirty="0"/>
              <a:t>:</a:t>
            </a:r>
          </a:p>
          <a:p>
            <a:r>
              <a:rPr lang="en-US" sz="2000" dirty="0"/>
              <a:t>Leverages </a:t>
            </a:r>
            <a:r>
              <a:rPr lang="en-US" sz="2000" b="1" dirty="0"/>
              <a:t>transfer learning</a:t>
            </a:r>
            <a:r>
              <a:rPr lang="en-US" sz="2000" dirty="0"/>
              <a:t> from broad pre-training data.</a:t>
            </a:r>
          </a:p>
          <a:p>
            <a:r>
              <a:rPr lang="en-US" sz="2000" dirty="0"/>
              <a:t>Depends on </a:t>
            </a:r>
            <a:r>
              <a:rPr lang="en-US" sz="2000" b="1" dirty="0"/>
              <a:t>instructional alignment</a:t>
            </a:r>
            <a:r>
              <a:rPr lang="en-US" sz="2000" dirty="0"/>
              <a:t> – how well prompts activate relevant knowledge.</a:t>
            </a:r>
          </a:p>
          <a:p>
            <a:r>
              <a:rPr lang="en-US" sz="2000" dirty="0"/>
              <a:t>Operates via </a:t>
            </a:r>
            <a:r>
              <a:rPr lang="en-US" sz="2000" b="1" dirty="0"/>
              <a:t>pattern recognition</a:t>
            </a:r>
            <a:r>
              <a:rPr lang="en-US" sz="2000" dirty="0"/>
              <a:t> in latent space (e.g., mapping "translate" → multilingual patterns).</a:t>
            </a:r>
          </a:p>
          <a:p>
            <a:endParaRPr lang="en-US" sz="2000" b="1" dirty="0"/>
          </a:p>
          <a:p>
            <a:r>
              <a:rPr lang="en-US" sz="2000" b="1" dirty="0"/>
              <a:t>Key Equation</a:t>
            </a:r>
            <a:r>
              <a:rPr lang="en-US" sz="2000" dirty="0"/>
              <a:t>:</a:t>
            </a:r>
          </a:p>
          <a:p>
            <a:r>
              <a:rPr lang="en-US" sz="2000" dirty="0"/>
              <a:t>P (output | input, </a:t>
            </a:r>
            <a:r>
              <a:rPr lang="en-US" sz="2000" dirty="0" err="1"/>
              <a:t>task_description</a:t>
            </a:r>
            <a:r>
              <a:rPr lang="en-US" sz="2000" dirty="0"/>
              <a:t>) </a:t>
            </a:r>
            <a:br>
              <a:rPr lang="en-US" sz="2000" dirty="0"/>
            </a:br>
            <a:r>
              <a:rPr lang="en-US" sz="2000" i="1" dirty="0"/>
              <a:t>Where the model infers task from description alone.</a:t>
            </a:r>
            <a:br>
              <a:rPr lang="en-US" sz="2000" dirty="0"/>
            </a:br>
            <a:endParaRPr lang="en-IN" sz="2000" dirty="0"/>
          </a:p>
          <a:p>
            <a:endParaRPr lang="en-IN" sz="2000" dirty="0"/>
          </a:p>
        </p:txBody>
      </p:sp>
    </p:spTree>
    <p:extLst>
      <p:ext uri="{BB962C8B-B14F-4D97-AF65-F5344CB8AC3E}">
        <p14:creationId xmlns:p14="http://schemas.microsoft.com/office/powerpoint/2010/main" val="164219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DA9BF963-A14E-0D23-3CC5-2A29AECF7B77}"/>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t>2</a:t>
            </a:fld>
            <a:endParaRPr lang="en-US"/>
          </a:p>
        </p:txBody>
      </p:sp>
      <p:sp>
        <p:nvSpPr>
          <p:cNvPr id="10" name="TextBox 9">
            <a:extLst>
              <a:ext uri="{FF2B5EF4-FFF2-40B4-BE49-F238E27FC236}">
                <a16:creationId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1: Fundamentals of Prompt Engineering</a:t>
              </a:r>
            </a:p>
          </p:txBody>
        </p:sp>
      </p:grpSp>
      <p:sp>
        <p:nvSpPr>
          <p:cNvPr id="6" name="TextBox 5">
            <a:extLst>
              <a:ext uri="{FF2B5EF4-FFF2-40B4-BE49-F238E27FC236}">
                <a16:creationId xmlns:a16="http://schemas.microsoft.com/office/drawing/2014/main" id="{49929D61-4804-9097-B6C4-F388F09A411E}"/>
              </a:ext>
            </a:extLst>
          </p:cNvPr>
          <p:cNvSpPr txBox="1"/>
          <p:nvPr/>
        </p:nvSpPr>
        <p:spPr>
          <a:xfrm>
            <a:off x="648929" y="1725561"/>
            <a:ext cx="11238271" cy="4893647"/>
          </a:xfrm>
          <a:prstGeom prst="rect">
            <a:avLst/>
          </a:prstGeom>
          <a:noFill/>
        </p:spPr>
        <p:txBody>
          <a:bodyPr wrap="square" rtlCol="0">
            <a:spAutoFit/>
          </a:bodyPr>
          <a:lstStyle/>
          <a:p>
            <a:r>
              <a:rPr lang="en-US" b="1" dirty="0"/>
              <a:t>1.1. Introduction to Prompt Engineering</a:t>
            </a:r>
          </a:p>
          <a:p>
            <a:endParaRPr lang="en-US" b="1" dirty="0"/>
          </a:p>
          <a:p>
            <a:r>
              <a:rPr lang="en-US" b="1" dirty="0"/>
              <a:t>Overview:</a:t>
            </a:r>
            <a:endParaRPr lang="en-US" dirty="0"/>
          </a:p>
          <a:p>
            <a:r>
              <a:rPr lang="en-US" sz="2000" dirty="0"/>
              <a:t>Prompt engineering is the systematic design and optimization of textual inputs (prompts) to guide Large Language Models (LLMs) toward desired outputs. It bridges human intent with AI capabilities, transforming vague queries into precise, actionable instructions.</a:t>
            </a:r>
          </a:p>
          <a:p>
            <a:endParaRPr lang="en-US" dirty="0"/>
          </a:p>
          <a:p>
            <a:r>
              <a:rPr lang="en-US" b="1" dirty="0"/>
              <a:t>Core Purpose:</a:t>
            </a:r>
          </a:p>
          <a:p>
            <a:pPr marL="285750" indent="-285750">
              <a:buFont typeface="Wingdings" panose="05000000000000000000" pitchFamily="2" charset="2"/>
              <a:buChar char="§"/>
            </a:pPr>
            <a:r>
              <a:rPr lang="en-US" dirty="0"/>
              <a:t>Maximize LLM utility in real-world tasks (e.g., code generation, content creation, data analysis).</a:t>
            </a:r>
          </a:p>
          <a:p>
            <a:pPr marL="285750" indent="-285750">
              <a:buFont typeface="Wingdings" panose="05000000000000000000" pitchFamily="2" charset="2"/>
              <a:buChar char="§"/>
            </a:pPr>
            <a:r>
              <a:rPr lang="en-US" dirty="0"/>
              <a:t>Mitigate limitations like hallucinations, bias, or inconsistent responses.</a:t>
            </a:r>
          </a:p>
          <a:p>
            <a:pPr marL="285750" indent="-285750">
              <a:buFont typeface="Wingdings" panose="05000000000000000000" pitchFamily="2" charset="2"/>
              <a:buChar char="§"/>
            </a:pPr>
            <a:r>
              <a:rPr lang="en-US" dirty="0"/>
              <a:t>Enable users without ML expertise to harness AI effectively.</a:t>
            </a:r>
          </a:p>
          <a:p>
            <a:endParaRPr lang="en-US" dirty="0"/>
          </a:p>
          <a:p>
            <a:r>
              <a:rPr lang="en-US" b="1" dirty="0"/>
              <a:t>Definition</a:t>
            </a:r>
            <a:r>
              <a:rPr lang="en-US" dirty="0"/>
              <a:t>:</a:t>
            </a:r>
            <a:br>
              <a:rPr lang="en-US" dirty="0"/>
            </a:br>
            <a:r>
              <a:rPr lang="en-US" dirty="0"/>
              <a:t>Prompt engineering is the practice of crafting inputs to elicit accurate, relevant, and contextually appropriate outputs from LLMs (e.g., GPT-4, Llama 3, etc.).</a:t>
            </a:r>
          </a:p>
          <a:p>
            <a:endParaRPr lang="en-US" dirty="0"/>
          </a:p>
          <a:p>
            <a:endParaRPr lang="en-IN" dirty="0"/>
          </a:p>
        </p:txBody>
      </p:sp>
    </p:spTree>
    <p:extLst>
      <p:ext uri="{BB962C8B-B14F-4D97-AF65-F5344CB8AC3E}">
        <p14:creationId xmlns:p14="http://schemas.microsoft.com/office/powerpoint/2010/main" val="717232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E56ED-AAD3-EBD2-509D-AC610542A2F9}"/>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C7F62925-CB4B-84F5-1171-9CEFC597C399}"/>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868E45CF-427A-4B10-9D5B-FDD38D17D70D}"/>
              </a:ext>
            </a:extLst>
          </p:cNvPr>
          <p:cNvSpPr>
            <a:spLocks noGrp="1"/>
          </p:cNvSpPr>
          <p:nvPr>
            <p:ph type="sldNum" sz="quarter" idx="12"/>
          </p:nvPr>
        </p:nvSpPr>
        <p:spPr/>
        <p:txBody>
          <a:bodyPr/>
          <a:lstStyle/>
          <a:p>
            <a:fld id="{6EFE7C99-B088-4EBB-BFF6-BECCC96D5DD8}" type="slidenum">
              <a:rPr lang="en-US" smtClean="0"/>
              <a:t>20</a:t>
            </a:fld>
            <a:endParaRPr lang="en-US"/>
          </a:p>
        </p:txBody>
      </p:sp>
      <p:sp>
        <p:nvSpPr>
          <p:cNvPr id="10" name="TextBox 9">
            <a:extLst>
              <a:ext uri="{FF2B5EF4-FFF2-40B4-BE49-F238E27FC236}">
                <a16:creationId xmlns:a16="http://schemas.microsoft.com/office/drawing/2014/main" id="{E2A5C696-C72A-63CC-C5DA-A9B9F1E35A2C}"/>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3A0024E4-FED1-E51B-A723-7438E58EFDDC}"/>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B3B3A34C-D965-E55D-2399-2CD0116F3DDE}"/>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845E55DE-178F-EC5B-B9F1-6850B1653DA0}"/>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0B768EE7-1D03-AF90-BC6F-CE467EEBE5E9}"/>
              </a:ext>
            </a:extLst>
          </p:cNvPr>
          <p:cNvSpPr txBox="1"/>
          <p:nvPr/>
        </p:nvSpPr>
        <p:spPr>
          <a:xfrm>
            <a:off x="501445" y="1401099"/>
            <a:ext cx="10530349" cy="5632311"/>
          </a:xfrm>
          <a:prstGeom prst="rect">
            <a:avLst/>
          </a:prstGeom>
          <a:noFill/>
        </p:spPr>
        <p:txBody>
          <a:bodyPr wrap="square" rtlCol="0">
            <a:spAutoFit/>
          </a:bodyPr>
          <a:lstStyle/>
          <a:p>
            <a:r>
              <a:rPr lang="en-US" sz="2000" b="1" dirty="0"/>
              <a:t>3.1.1. Zero-Shot Learning Principles</a:t>
            </a:r>
            <a:endParaRPr lang="en-US" sz="2000" dirty="0"/>
          </a:p>
          <a:p>
            <a:endParaRPr lang="en-US" sz="2000" b="1" dirty="0"/>
          </a:p>
          <a:p>
            <a:r>
              <a:rPr lang="en-US" sz="2000" b="1" dirty="0"/>
              <a:t>Task Abstraction</a:t>
            </a:r>
            <a:r>
              <a:rPr lang="en-US" sz="2000" dirty="0"/>
              <a:t>:</a:t>
            </a:r>
            <a:br>
              <a:rPr lang="en-US" sz="2000" dirty="0"/>
            </a:br>
            <a:r>
              <a:rPr lang="en-US" sz="2000" dirty="0"/>
              <a:t>LLMs generalize instructions to unseen tasks (e.g. “classify sentiment” → applies to product reviews or tweets).</a:t>
            </a:r>
          </a:p>
          <a:p>
            <a:endParaRPr lang="en-US" sz="2000" b="1" dirty="0"/>
          </a:p>
          <a:p>
            <a:r>
              <a:rPr lang="en-US" sz="2000" b="1" dirty="0"/>
              <a:t>Semantic Robustness</a:t>
            </a:r>
            <a:r>
              <a:rPr lang="en-US" sz="2000" dirty="0"/>
              <a:t>:</a:t>
            </a:r>
            <a:br>
              <a:rPr lang="en-US" sz="2000" dirty="0"/>
            </a:br>
            <a:r>
              <a:rPr lang="en-US" sz="2000" dirty="0"/>
              <a:t>Understands synonymous phrasing (e.g., "Summarize" ≈ "Condense this text“).</a:t>
            </a:r>
          </a:p>
          <a:p>
            <a:endParaRPr lang="en-US" sz="2000" b="1" dirty="0"/>
          </a:p>
          <a:p>
            <a:r>
              <a:rPr lang="en-US" sz="2000" b="1" dirty="0"/>
              <a:t>Knowledge Transfer</a:t>
            </a:r>
            <a:r>
              <a:rPr lang="en-US" sz="2000" dirty="0"/>
              <a:t>:</a:t>
            </a:r>
            <a:br>
              <a:rPr lang="en-US" sz="2000" dirty="0"/>
            </a:br>
            <a:r>
              <a:rPr lang="en-US" sz="2000" dirty="0"/>
              <a:t>Applies learned patterns (e.g., grammar rules, factual relationships) to new domains.</a:t>
            </a:r>
          </a:p>
          <a:p>
            <a:endParaRPr lang="en-US" sz="2000" b="1" dirty="0"/>
          </a:p>
          <a:p>
            <a:r>
              <a:rPr lang="en-US" sz="2000" b="1" dirty="0">
                <a:solidFill>
                  <a:srgbClr val="FF0000"/>
                </a:solidFill>
              </a:rPr>
              <a:t>Limitations</a:t>
            </a:r>
            <a:r>
              <a:rPr lang="en-US" sz="2000" dirty="0">
                <a:solidFill>
                  <a:srgbClr val="FF0000"/>
                </a:solidFill>
              </a:rPr>
              <a:t>:</a:t>
            </a:r>
          </a:p>
          <a:p>
            <a:r>
              <a:rPr lang="en-IN" sz="2000" dirty="0">
                <a:solidFill>
                  <a:srgbClr val="FF0000"/>
                </a:solidFill>
              </a:rPr>
              <a:t>❌ Fails on highly specialized tasks (e.g., legal jargon interpretation).</a:t>
            </a:r>
          </a:p>
          <a:p>
            <a:r>
              <a:rPr lang="en-IN" sz="2000" dirty="0">
                <a:solidFill>
                  <a:srgbClr val="FF0000"/>
                </a:solidFill>
              </a:rPr>
              <a:t>❌ Sensitive to ambiguous verbs (e.g., "handle" vs. "process").</a:t>
            </a:r>
          </a:p>
          <a:p>
            <a:endParaRPr lang="en-US" sz="2000" dirty="0"/>
          </a:p>
          <a:p>
            <a:endParaRPr lang="en-US" sz="2000" dirty="0"/>
          </a:p>
          <a:p>
            <a:endParaRPr lang="en-IN" sz="2000" dirty="0"/>
          </a:p>
        </p:txBody>
      </p:sp>
    </p:spTree>
    <p:extLst>
      <p:ext uri="{BB962C8B-B14F-4D97-AF65-F5344CB8AC3E}">
        <p14:creationId xmlns:p14="http://schemas.microsoft.com/office/powerpoint/2010/main" val="1210237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6B082-9611-C04C-4F76-97995874797B}"/>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5753248D-29C7-AE75-B669-4FB4BAF7402D}"/>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98719034-5B91-59C9-457A-C4D514D7E78B}"/>
              </a:ext>
            </a:extLst>
          </p:cNvPr>
          <p:cNvSpPr>
            <a:spLocks noGrp="1"/>
          </p:cNvSpPr>
          <p:nvPr>
            <p:ph type="sldNum" sz="quarter" idx="12"/>
          </p:nvPr>
        </p:nvSpPr>
        <p:spPr/>
        <p:txBody>
          <a:bodyPr/>
          <a:lstStyle/>
          <a:p>
            <a:fld id="{6EFE7C99-B088-4EBB-BFF6-BECCC96D5DD8}" type="slidenum">
              <a:rPr lang="en-US" smtClean="0"/>
              <a:t>21</a:t>
            </a:fld>
            <a:endParaRPr lang="en-US"/>
          </a:p>
        </p:txBody>
      </p:sp>
      <p:sp>
        <p:nvSpPr>
          <p:cNvPr id="10" name="TextBox 9">
            <a:extLst>
              <a:ext uri="{FF2B5EF4-FFF2-40B4-BE49-F238E27FC236}">
                <a16:creationId xmlns:a16="http://schemas.microsoft.com/office/drawing/2014/main" id="{2ED48AA2-C402-3173-C17E-87D980BF7F5D}"/>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3FE108DB-9386-5EA7-9F49-9F0725FAF188}"/>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8D614F6C-CF14-D70B-4BE8-55473534EBAD}"/>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2501E255-02E7-2370-ACA5-75BA3B2C7FA8}"/>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338F47D4-E691-6C81-B47E-A05D0042452B}"/>
              </a:ext>
            </a:extLst>
          </p:cNvPr>
          <p:cNvSpPr txBox="1"/>
          <p:nvPr/>
        </p:nvSpPr>
        <p:spPr>
          <a:xfrm>
            <a:off x="501445" y="1401099"/>
            <a:ext cx="10530349" cy="707886"/>
          </a:xfrm>
          <a:prstGeom prst="rect">
            <a:avLst/>
          </a:prstGeom>
          <a:noFill/>
        </p:spPr>
        <p:txBody>
          <a:bodyPr wrap="square" rtlCol="0">
            <a:spAutoFit/>
          </a:bodyPr>
          <a:lstStyle/>
          <a:p>
            <a:r>
              <a:rPr lang="en-US" sz="2000" b="1" dirty="0"/>
              <a:t>3.1.2. Designing Effective Zero-Shot Prompts</a:t>
            </a:r>
            <a:endParaRPr lang="en-US" sz="2000" dirty="0"/>
          </a:p>
          <a:p>
            <a:r>
              <a:rPr lang="en-US" sz="2000" b="1" dirty="0"/>
              <a:t>Best Practices</a:t>
            </a:r>
            <a:r>
              <a:rPr lang="en-US" sz="2000" dirty="0"/>
              <a:t>:</a:t>
            </a:r>
          </a:p>
        </p:txBody>
      </p:sp>
      <p:graphicFrame>
        <p:nvGraphicFramePr>
          <p:cNvPr id="4" name="Table 3">
            <a:extLst>
              <a:ext uri="{FF2B5EF4-FFF2-40B4-BE49-F238E27FC236}">
                <a16:creationId xmlns:a16="http://schemas.microsoft.com/office/drawing/2014/main" id="{FBC84FEF-3AD3-03B2-CA04-8C964D9EF8D2}"/>
              </a:ext>
            </a:extLst>
          </p:cNvPr>
          <p:cNvGraphicFramePr>
            <a:graphicFrameLocks noGrp="1"/>
          </p:cNvGraphicFramePr>
          <p:nvPr>
            <p:extLst>
              <p:ext uri="{D42A27DB-BD31-4B8C-83A1-F6EECF244321}">
                <p14:modId xmlns:p14="http://schemas.microsoft.com/office/powerpoint/2010/main" val="3756777945"/>
              </p:ext>
            </p:extLst>
          </p:nvPr>
        </p:nvGraphicFramePr>
        <p:xfrm>
          <a:off x="501445" y="2112511"/>
          <a:ext cx="10515600" cy="2225040"/>
        </p:xfrm>
        <a:graphic>
          <a:graphicData uri="http://schemas.openxmlformats.org/drawingml/2006/table">
            <a:tbl>
              <a:tblPr>
                <a:tableStyleId>{616DA210-FB5B-4158-B5E0-FEB733F419BA}</a:tableStyleId>
              </a:tblPr>
              <a:tblGrid>
                <a:gridCol w="3463718">
                  <a:extLst>
                    <a:ext uri="{9D8B030D-6E8A-4147-A177-3AD203B41FA5}">
                      <a16:colId xmlns:a16="http://schemas.microsoft.com/office/drawing/2014/main" val="2867554520"/>
                    </a:ext>
                  </a:extLst>
                </a:gridCol>
                <a:gridCol w="3525941">
                  <a:extLst>
                    <a:ext uri="{9D8B030D-6E8A-4147-A177-3AD203B41FA5}">
                      <a16:colId xmlns:a16="http://schemas.microsoft.com/office/drawing/2014/main" val="1115093170"/>
                    </a:ext>
                  </a:extLst>
                </a:gridCol>
                <a:gridCol w="3525941">
                  <a:extLst>
                    <a:ext uri="{9D8B030D-6E8A-4147-A177-3AD203B41FA5}">
                      <a16:colId xmlns:a16="http://schemas.microsoft.com/office/drawing/2014/main" val="668352334"/>
                    </a:ext>
                  </a:extLst>
                </a:gridCol>
              </a:tblGrid>
              <a:tr h="0">
                <a:tc>
                  <a:txBody>
                    <a:bodyPr/>
                    <a:lstStyle/>
                    <a:p>
                      <a:pPr algn="l">
                        <a:buNone/>
                      </a:pPr>
                      <a:r>
                        <a:rPr lang="en-IN" sz="1600" b="1">
                          <a:solidFill>
                            <a:srgbClr val="404040"/>
                          </a:solidFill>
                          <a:effectLst/>
                        </a:rPr>
                        <a:t>Element</a:t>
                      </a:r>
                    </a:p>
                  </a:txBody>
                  <a:tcPr marR="95250" marT="95250" marB="95250" anchor="ctr"/>
                </a:tc>
                <a:tc>
                  <a:txBody>
                    <a:bodyPr/>
                    <a:lstStyle/>
                    <a:p>
                      <a:pPr algn="l">
                        <a:buNone/>
                      </a:pPr>
                      <a:r>
                        <a:rPr lang="en-IN" sz="1600" b="1">
                          <a:solidFill>
                            <a:srgbClr val="404040"/>
                          </a:solidFill>
                          <a:effectLst/>
                        </a:rPr>
                        <a:t>Weak Prompt</a:t>
                      </a:r>
                    </a:p>
                  </a:txBody>
                  <a:tcPr marL="95250" marR="95250" marT="95250" marB="95250" anchor="ctr"/>
                </a:tc>
                <a:tc>
                  <a:txBody>
                    <a:bodyPr/>
                    <a:lstStyle/>
                    <a:p>
                      <a:pPr algn="l">
                        <a:buNone/>
                      </a:pPr>
                      <a:r>
                        <a:rPr lang="en-IN" sz="1600" b="1">
                          <a:solidFill>
                            <a:srgbClr val="404040"/>
                          </a:solidFill>
                          <a:effectLst/>
                        </a:rPr>
                        <a:t>Optimized Prompt</a:t>
                      </a:r>
                    </a:p>
                  </a:txBody>
                  <a:tcPr marL="95250" marR="95250" marT="95250" marB="95250" anchor="ctr"/>
                </a:tc>
                <a:extLst>
                  <a:ext uri="{0D108BD9-81ED-4DB2-BD59-A6C34878D82A}">
                    <a16:rowId xmlns:a16="http://schemas.microsoft.com/office/drawing/2014/main" val="3120713349"/>
                  </a:ext>
                </a:extLst>
              </a:tr>
              <a:tr h="0">
                <a:tc>
                  <a:txBody>
                    <a:bodyPr/>
                    <a:lstStyle/>
                    <a:p>
                      <a:pPr>
                        <a:buNone/>
                      </a:pPr>
                      <a:r>
                        <a:rPr lang="en-IN" sz="1600" b="1">
                          <a:effectLst/>
                        </a:rPr>
                        <a:t>Verb Precision</a:t>
                      </a:r>
                      <a:endParaRPr lang="en-IN" sz="1600">
                        <a:effectLst/>
                      </a:endParaRPr>
                    </a:p>
                  </a:txBody>
                  <a:tcPr marR="95250" marT="95250" marB="95250" anchor="ctr"/>
                </a:tc>
                <a:tc>
                  <a:txBody>
                    <a:bodyPr/>
                    <a:lstStyle/>
                    <a:p>
                      <a:pPr>
                        <a:buNone/>
                      </a:pPr>
                      <a:r>
                        <a:rPr lang="en-IN" sz="1600">
                          <a:effectLst/>
                        </a:rPr>
                        <a:t>"Talk about quantum physics"</a:t>
                      </a:r>
                    </a:p>
                  </a:txBody>
                  <a:tcPr marL="95250" marR="95250" marT="95250" marB="95250" anchor="ctr"/>
                </a:tc>
                <a:tc>
                  <a:txBody>
                    <a:bodyPr/>
                    <a:lstStyle/>
                    <a:p>
                      <a:pPr>
                        <a:buNone/>
                      </a:pPr>
                      <a:r>
                        <a:rPr lang="en-US" sz="1600">
                          <a:effectLst/>
                        </a:rPr>
                        <a:t>"Explain quantum entanglement to a high school student"</a:t>
                      </a:r>
                    </a:p>
                  </a:txBody>
                  <a:tcPr marL="95250" marR="95250" marT="95250" marB="95250" anchor="ctr"/>
                </a:tc>
                <a:extLst>
                  <a:ext uri="{0D108BD9-81ED-4DB2-BD59-A6C34878D82A}">
                    <a16:rowId xmlns:a16="http://schemas.microsoft.com/office/drawing/2014/main" val="385498786"/>
                  </a:ext>
                </a:extLst>
              </a:tr>
              <a:tr h="0">
                <a:tc>
                  <a:txBody>
                    <a:bodyPr/>
                    <a:lstStyle/>
                    <a:p>
                      <a:pPr>
                        <a:buNone/>
                      </a:pPr>
                      <a:r>
                        <a:rPr lang="en-IN" sz="1600" b="1">
                          <a:effectLst/>
                        </a:rPr>
                        <a:t>Output Format</a:t>
                      </a:r>
                      <a:endParaRPr lang="en-IN" sz="1600">
                        <a:effectLst/>
                      </a:endParaRPr>
                    </a:p>
                  </a:txBody>
                  <a:tcPr marR="95250" marT="95250" marB="95250" anchor="ctr"/>
                </a:tc>
                <a:tc>
                  <a:txBody>
                    <a:bodyPr/>
                    <a:lstStyle/>
                    <a:p>
                      <a:pPr>
                        <a:buNone/>
                      </a:pPr>
                      <a:r>
                        <a:rPr lang="en-IN" sz="1600">
                          <a:effectLst/>
                        </a:rPr>
                        <a:t>"List benefits of AI"</a:t>
                      </a:r>
                    </a:p>
                  </a:txBody>
                  <a:tcPr marL="95250" marR="95250" marT="95250" marB="95250" anchor="ctr"/>
                </a:tc>
                <a:tc>
                  <a:txBody>
                    <a:bodyPr/>
                    <a:lstStyle/>
                    <a:p>
                      <a:pPr>
                        <a:buNone/>
                      </a:pPr>
                      <a:r>
                        <a:rPr lang="en-US" sz="1600" dirty="0">
                          <a:effectLst/>
                        </a:rPr>
                        <a:t>"List 3 benefits of AI in bullet points"</a:t>
                      </a:r>
                    </a:p>
                  </a:txBody>
                  <a:tcPr marL="95250" marR="95250" marT="95250" marB="95250" anchor="ctr"/>
                </a:tc>
                <a:extLst>
                  <a:ext uri="{0D108BD9-81ED-4DB2-BD59-A6C34878D82A}">
                    <a16:rowId xmlns:a16="http://schemas.microsoft.com/office/drawing/2014/main" val="2714462329"/>
                  </a:ext>
                </a:extLst>
              </a:tr>
              <a:tr h="0">
                <a:tc>
                  <a:txBody>
                    <a:bodyPr/>
                    <a:lstStyle/>
                    <a:p>
                      <a:pPr>
                        <a:buNone/>
                      </a:pPr>
                      <a:r>
                        <a:rPr lang="en-IN" sz="1600" b="1">
                          <a:effectLst/>
                        </a:rPr>
                        <a:t>Constraint</a:t>
                      </a:r>
                      <a:endParaRPr lang="en-IN" sz="1600">
                        <a:effectLst/>
                      </a:endParaRPr>
                    </a:p>
                  </a:txBody>
                  <a:tcPr marR="95250" marT="95250" marB="95250" anchor="ctr"/>
                </a:tc>
                <a:tc>
                  <a:txBody>
                    <a:bodyPr/>
                    <a:lstStyle/>
                    <a:p>
                      <a:pPr>
                        <a:buNone/>
                      </a:pPr>
                      <a:r>
                        <a:rPr lang="en-IN" sz="1600">
                          <a:effectLst/>
                        </a:rPr>
                        <a:t>"Write a poem"</a:t>
                      </a:r>
                    </a:p>
                  </a:txBody>
                  <a:tcPr marL="95250" marR="95250" marT="95250" marB="95250" anchor="ctr"/>
                </a:tc>
                <a:tc>
                  <a:txBody>
                    <a:bodyPr/>
                    <a:lstStyle/>
                    <a:p>
                      <a:pPr>
                        <a:buNone/>
                      </a:pPr>
                      <a:r>
                        <a:rPr lang="en-US" sz="1600" dirty="0">
                          <a:effectLst/>
                        </a:rPr>
                        <a:t>"Write a 4-line rhyming poem about autumn in iambic pentameter"</a:t>
                      </a:r>
                    </a:p>
                  </a:txBody>
                  <a:tcPr marL="95250" marR="95250" marT="95250" marB="95250" anchor="ctr"/>
                </a:tc>
                <a:extLst>
                  <a:ext uri="{0D108BD9-81ED-4DB2-BD59-A6C34878D82A}">
                    <a16:rowId xmlns:a16="http://schemas.microsoft.com/office/drawing/2014/main" val="2280905525"/>
                  </a:ext>
                </a:extLst>
              </a:tr>
            </a:tbl>
          </a:graphicData>
        </a:graphic>
      </p:graphicFrame>
      <p:sp>
        <p:nvSpPr>
          <p:cNvPr id="6" name="TextBox 5">
            <a:extLst>
              <a:ext uri="{FF2B5EF4-FFF2-40B4-BE49-F238E27FC236}">
                <a16:creationId xmlns:a16="http://schemas.microsoft.com/office/drawing/2014/main" id="{490DBA20-C6C2-E981-A39E-1BB692F4B84D}"/>
              </a:ext>
            </a:extLst>
          </p:cNvPr>
          <p:cNvSpPr txBox="1"/>
          <p:nvPr/>
        </p:nvSpPr>
        <p:spPr>
          <a:xfrm>
            <a:off x="1297859" y="4830643"/>
            <a:ext cx="6440609" cy="1754326"/>
          </a:xfrm>
          <a:prstGeom prst="rect">
            <a:avLst/>
          </a:prstGeom>
          <a:noFill/>
        </p:spPr>
        <p:txBody>
          <a:bodyPr wrap="none" rtlCol="0">
            <a:spAutoFit/>
          </a:bodyPr>
          <a:lstStyle/>
          <a:p>
            <a:r>
              <a:rPr lang="en-IN" b="1" dirty="0"/>
              <a:t>Template</a:t>
            </a:r>
            <a:r>
              <a:rPr lang="en-IN" dirty="0"/>
              <a:t>:</a:t>
            </a:r>
            <a:br>
              <a:rPr lang="en-IN" dirty="0"/>
            </a:br>
            <a:r>
              <a:rPr lang="fr-FR" dirty="0"/>
              <a:t>[Action </a:t>
            </a:r>
            <a:r>
              <a:rPr lang="fr-FR" dirty="0" err="1"/>
              <a:t>Verb</a:t>
            </a:r>
            <a:r>
              <a:rPr lang="fr-FR" dirty="0"/>
              <a:t>] + [</a:t>
            </a:r>
            <a:r>
              <a:rPr lang="fr-FR" dirty="0" err="1"/>
              <a:t>Context</a:t>
            </a:r>
            <a:r>
              <a:rPr lang="fr-FR" dirty="0"/>
              <a:t>] + [</a:t>
            </a:r>
            <a:r>
              <a:rPr lang="fr-FR" dirty="0" err="1"/>
              <a:t>Constraints</a:t>
            </a:r>
            <a:r>
              <a:rPr lang="fr-FR" dirty="0"/>
              <a:t>] + [Format] </a:t>
            </a:r>
          </a:p>
          <a:p>
            <a:endParaRPr lang="fr-FR" dirty="0"/>
          </a:p>
          <a:p>
            <a:r>
              <a:rPr lang="en-IN" b="1" i="1" dirty="0"/>
              <a:t>Example</a:t>
            </a:r>
            <a:r>
              <a:rPr lang="en-IN" b="1" dirty="0"/>
              <a:t>:</a:t>
            </a:r>
          </a:p>
          <a:p>
            <a:r>
              <a:rPr lang="en-US" dirty="0"/>
              <a:t>"Translate 'Hello, world!' to Mandarin. Use pinyin romanization."</a:t>
            </a:r>
            <a:endParaRPr lang="en-IN" dirty="0"/>
          </a:p>
          <a:p>
            <a:endParaRPr lang="en-IN" dirty="0"/>
          </a:p>
        </p:txBody>
      </p:sp>
    </p:spTree>
    <p:extLst>
      <p:ext uri="{BB962C8B-B14F-4D97-AF65-F5344CB8AC3E}">
        <p14:creationId xmlns:p14="http://schemas.microsoft.com/office/powerpoint/2010/main" val="139381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312C9-2ED0-0262-71EB-839D1BF0ACC1}"/>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90EE5EB4-74A7-9665-18DD-261A21D0EB1E}"/>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04B291A1-F7B5-1961-521E-B456F437C2A0}"/>
              </a:ext>
            </a:extLst>
          </p:cNvPr>
          <p:cNvSpPr>
            <a:spLocks noGrp="1"/>
          </p:cNvSpPr>
          <p:nvPr>
            <p:ph type="sldNum" sz="quarter" idx="12"/>
          </p:nvPr>
        </p:nvSpPr>
        <p:spPr/>
        <p:txBody>
          <a:bodyPr/>
          <a:lstStyle/>
          <a:p>
            <a:fld id="{6EFE7C99-B088-4EBB-BFF6-BECCC96D5DD8}" type="slidenum">
              <a:rPr lang="en-US" smtClean="0"/>
              <a:t>22</a:t>
            </a:fld>
            <a:endParaRPr lang="en-US"/>
          </a:p>
        </p:txBody>
      </p:sp>
      <p:sp>
        <p:nvSpPr>
          <p:cNvPr id="10" name="TextBox 9">
            <a:extLst>
              <a:ext uri="{FF2B5EF4-FFF2-40B4-BE49-F238E27FC236}">
                <a16:creationId xmlns:a16="http://schemas.microsoft.com/office/drawing/2014/main" id="{5320F426-97EC-A785-E63A-2970D56A6550}"/>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DE519656-E6C9-4EC6-131E-95D5DD041F9A}"/>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5288BFF7-CFF1-304D-F47A-876B9AA6B37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08728E48-E22F-95FB-CD76-D84E5B62F5BA}"/>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5E58828E-ABF4-08E5-2384-467B1317A62C}"/>
              </a:ext>
            </a:extLst>
          </p:cNvPr>
          <p:cNvSpPr txBox="1"/>
          <p:nvPr/>
        </p:nvSpPr>
        <p:spPr>
          <a:xfrm>
            <a:off x="604683" y="1460599"/>
            <a:ext cx="10530349" cy="5632311"/>
          </a:xfrm>
          <a:prstGeom prst="rect">
            <a:avLst/>
          </a:prstGeom>
          <a:noFill/>
        </p:spPr>
        <p:txBody>
          <a:bodyPr wrap="square" rtlCol="0">
            <a:spAutoFit/>
          </a:bodyPr>
          <a:lstStyle/>
          <a:p>
            <a:r>
              <a:rPr lang="en-US" b="1" dirty="0"/>
              <a:t>3.1.3. Appropriate Use Cases for Zero-Shot</a:t>
            </a:r>
            <a:endParaRPr lang="en-US" dirty="0"/>
          </a:p>
          <a:p>
            <a:r>
              <a:rPr lang="en-US" b="1" dirty="0"/>
              <a:t>Ideal Scenarios</a:t>
            </a:r>
            <a:r>
              <a:rPr lang="en-US" dirty="0"/>
              <a:t>:</a:t>
            </a:r>
          </a:p>
          <a:p>
            <a:r>
              <a:rPr lang="en-US" b="1" dirty="0"/>
              <a:t>Simple Tasks</a:t>
            </a:r>
            <a:r>
              <a:rPr lang="en-US" dirty="0"/>
              <a:t>:</a:t>
            </a:r>
          </a:p>
          <a:p>
            <a:pPr lvl="1"/>
            <a:r>
              <a:rPr lang="en-US" dirty="0"/>
              <a:t>Classification ("Is this tweet positive? →"), extraction ("Extract dates from:").</a:t>
            </a:r>
          </a:p>
          <a:p>
            <a:r>
              <a:rPr lang="en-US" b="1" dirty="0"/>
              <a:t>Well-Defined Problems</a:t>
            </a:r>
            <a:r>
              <a:rPr lang="en-US" dirty="0"/>
              <a:t>:</a:t>
            </a:r>
          </a:p>
          <a:p>
            <a:pPr lvl="1"/>
            <a:r>
              <a:rPr lang="en-US" dirty="0"/>
              <a:t>Translation, summarization, basic code generation.</a:t>
            </a:r>
          </a:p>
          <a:p>
            <a:r>
              <a:rPr lang="en-US" b="1" dirty="0"/>
              <a:t>Broad Exploration</a:t>
            </a:r>
            <a:r>
              <a:rPr lang="en-US" dirty="0"/>
              <a:t>:</a:t>
            </a:r>
          </a:p>
          <a:p>
            <a:pPr lvl="1"/>
            <a:r>
              <a:rPr lang="en-US" dirty="0"/>
              <a:t>Brainstorming ("Generate 5 startup ideas in edtech").</a:t>
            </a:r>
          </a:p>
          <a:p>
            <a:pPr lvl="1"/>
            <a:endParaRPr lang="en-US" dirty="0"/>
          </a:p>
          <a:p>
            <a:r>
              <a:rPr lang="en-IN" b="1" dirty="0">
                <a:solidFill>
                  <a:srgbClr val="FF0000"/>
                </a:solidFill>
              </a:rPr>
              <a:t>Avoid When</a:t>
            </a:r>
            <a:r>
              <a:rPr lang="en-IN" dirty="0">
                <a:solidFill>
                  <a:srgbClr val="FF0000"/>
                </a:solidFill>
              </a:rPr>
              <a:t>:</a:t>
            </a:r>
          </a:p>
          <a:p>
            <a:r>
              <a:rPr lang="en-IN" dirty="0">
                <a:solidFill>
                  <a:srgbClr val="FF0000"/>
                </a:solidFill>
              </a:rPr>
              <a:t>✗ Task requires nuanced context (e.g., medical diagnosis).</a:t>
            </a:r>
          </a:p>
          <a:p>
            <a:r>
              <a:rPr lang="en-IN" dirty="0">
                <a:solidFill>
                  <a:srgbClr val="FF0000"/>
                </a:solidFill>
              </a:rPr>
              <a:t>✗ Output must follow strict schemas (e.g., API payloads).</a:t>
            </a:r>
          </a:p>
          <a:p>
            <a:r>
              <a:rPr lang="en-IN" dirty="0">
                <a:solidFill>
                  <a:srgbClr val="FF0000"/>
                </a:solidFill>
              </a:rPr>
              <a:t>✗ Domain-specific jargon dominates (e.g., patent law).</a:t>
            </a:r>
          </a:p>
          <a:p>
            <a:endParaRPr lang="en-IN" b="1" dirty="0"/>
          </a:p>
          <a:p>
            <a:r>
              <a:rPr lang="en-IN" b="1" dirty="0">
                <a:solidFill>
                  <a:srgbClr val="00B050"/>
                </a:solidFill>
              </a:rPr>
              <a:t>Real-World Example</a:t>
            </a:r>
            <a:r>
              <a:rPr lang="en-IN" dirty="0">
                <a:solidFill>
                  <a:srgbClr val="00B050"/>
                </a:solidFill>
              </a:rPr>
              <a:t>:</a:t>
            </a:r>
          </a:p>
          <a:p>
            <a:r>
              <a:rPr lang="en-IN" b="1" dirty="0">
                <a:solidFill>
                  <a:srgbClr val="00B050"/>
                </a:solidFill>
              </a:rPr>
              <a:t>Use Case</a:t>
            </a:r>
            <a:r>
              <a:rPr lang="en-IN" dirty="0">
                <a:solidFill>
                  <a:srgbClr val="00B050"/>
                </a:solidFill>
              </a:rPr>
              <a:t>: Customer service triage</a:t>
            </a:r>
          </a:p>
          <a:p>
            <a:pPr lvl="1"/>
            <a:r>
              <a:rPr lang="en-IN" i="1" dirty="0">
                <a:solidFill>
                  <a:srgbClr val="00B050"/>
                </a:solidFill>
              </a:rPr>
              <a:t>Prompt</a:t>
            </a:r>
            <a:r>
              <a:rPr lang="en-IN" dirty="0">
                <a:solidFill>
                  <a:srgbClr val="00B050"/>
                </a:solidFill>
              </a:rPr>
              <a:t>: </a:t>
            </a:r>
            <a:r>
              <a:rPr lang="en-US" dirty="0">
                <a:solidFill>
                  <a:srgbClr val="00B050"/>
                </a:solidFill>
              </a:rPr>
              <a:t>"Categorize this query as Billing, Technical, or Feedback: [query]“</a:t>
            </a:r>
          </a:p>
          <a:p>
            <a:pPr lvl="1"/>
            <a:r>
              <a:rPr lang="en-US" b="1" dirty="0">
                <a:solidFill>
                  <a:srgbClr val="00B050"/>
                </a:solidFill>
              </a:rPr>
              <a:t>Why ZSL Works</a:t>
            </a:r>
            <a:r>
              <a:rPr lang="en-US" dirty="0">
                <a:solidFill>
                  <a:srgbClr val="00B050"/>
                </a:solidFill>
              </a:rPr>
              <a:t>: Leverages pre-trained knowledge of query patterns.</a:t>
            </a:r>
            <a:br>
              <a:rPr lang="en-US" dirty="0">
                <a:solidFill>
                  <a:srgbClr val="00B050"/>
                </a:solidFill>
              </a:rPr>
            </a:br>
            <a:endParaRPr lang="en-US" dirty="0">
              <a:solidFill>
                <a:srgbClr val="00B050"/>
              </a:solidFill>
            </a:endParaRPr>
          </a:p>
          <a:p>
            <a:pPr lvl="1"/>
            <a:endParaRPr lang="en-IN" dirty="0"/>
          </a:p>
        </p:txBody>
      </p:sp>
    </p:spTree>
    <p:extLst>
      <p:ext uri="{BB962C8B-B14F-4D97-AF65-F5344CB8AC3E}">
        <p14:creationId xmlns:p14="http://schemas.microsoft.com/office/powerpoint/2010/main" val="1300074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B01A9-E959-E400-BF87-075FA8FFC0F8}"/>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0FDE5BD8-42DD-2592-0A73-8127F1DDE973}"/>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C00943C4-50E7-0789-C9E0-A1389F8C85B1}"/>
              </a:ext>
            </a:extLst>
          </p:cNvPr>
          <p:cNvSpPr>
            <a:spLocks noGrp="1"/>
          </p:cNvSpPr>
          <p:nvPr>
            <p:ph type="sldNum" sz="quarter" idx="12"/>
          </p:nvPr>
        </p:nvSpPr>
        <p:spPr/>
        <p:txBody>
          <a:bodyPr/>
          <a:lstStyle/>
          <a:p>
            <a:fld id="{6EFE7C99-B088-4EBB-BFF6-BECCC96D5DD8}" type="slidenum">
              <a:rPr lang="en-US" smtClean="0"/>
              <a:t>23</a:t>
            </a:fld>
            <a:endParaRPr lang="en-US"/>
          </a:p>
        </p:txBody>
      </p:sp>
      <p:sp>
        <p:nvSpPr>
          <p:cNvPr id="10" name="TextBox 9">
            <a:extLst>
              <a:ext uri="{FF2B5EF4-FFF2-40B4-BE49-F238E27FC236}">
                <a16:creationId xmlns:a16="http://schemas.microsoft.com/office/drawing/2014/main" id="{B23DDC97-0ED4-5F23-7312-DB34564DB7BA}"/>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3D06B522-E963-807E-BC11-1C022827308A}"/>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B04A2881-AF42-2903-FAE0-572015F8F270}"/>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301420C1-C3DE-FD9F-F925-081127B8419F}"/>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F628F426-F9FB-47EB-7CC4-072483835CE0}"/>
              </a:ext>
            </a:extLst>
          </p:cNvPr>
          <p:cNvSpPr txBox="1"/>
          <p:nvPr/>
        </p:nvSpPr>
        <p:spPr>
          <a:xfrm>
            <a:off x="604683" y="1460599"/>
            <a:ext cx="10530349" cy="4247317"/>
          </a:xfrm>
          <a:prstGeom prst="rect">
            <a:avLst/>
          </a:prstGeom>
          <a:noFill/>
        </p:spPr>
        <p:txBody>
          <a:bodyPr wrap="square" rtlCol="0">
            <a:spAutoFit/>
          </a:bodyPr>
          <a:lstStyle/>
          <a:p>
            <a:r>
              <a:rPr lang="en-US" b="1" dirty="0"/>
              <a:t>Teaching Strategy</a:t>
            </a:r>
            <a:endParaRPr lang="en-US" dirty="0"/>
          </a:p>
          <a:p>
            <a:endParaRPr lang="en-US" b="1" dirty="0"/>
          </a:p>
          <a:p>
            <a:r>
              <a:rPr lang="en-US" b="1" dirty="0"/>
              <a:t>Interactive Demo</a:t>
            </a:r>
            <a:r>
              <a:rPr lang="en-US" dirty="0"/>
              <a:t>:</a:t>
            </a:r>
          </a:p>
          <a:p>
            <a:r>
              <a:rPr lang="en-US" i="1" dirty="0"/>
              <a:t>Activity</a:t>
            </a:r>
            <a:r>
              <a:rPr lang="en-US" dirty="0"/>
              <a:t>: Compare zero-shot vs. few-shot performance on sentiment analysis.</a:t>
            </a:r>
          </a:p>
          <a:p>
            <a:r>
              <a:rPr lang="en-US" i="1" dirty="0"/>
              <a:t>Tool</a:t>
            </a:r>
            <a:r>
              <a:rPr lang="en-US" dirty="0"/>
              <a:t>: Hugging Face’s pipelines API for instant testing.</a:t>
            </a:r>
          </a:p>
          <a:p>
            <a:endParaRPr lang="en-US" dirty="0"/>
          </a:p>
          <a:p>
            <a:r>
              <a:rPr lang="en-US" b="1" dirty="0"/>
              <a:t>Ethical Discussion</a:t>
            </a:r>
            <a:r>
              <a:rPr lang="en-US" dirty="0"/>
              <a:t>:</a:t>
            </a:r>
          </a:p>
          <a:p>
            <a:r>
              <a:rPr lang="en-US" b="1" dirty="0"/>
              <a:t>Risk</a:t>
            </a:r>
            <a:r>
              <a:rPr lang="en-US" dirty="0"/>
              <a:t>: Zero-shot amplifies biases in ambiguous prompts (e.g., "Describe a CEO" → defaults to male).</a:t>
            </a:r>
          </a:p>
          <a:p>
            <a:r>
              <a:rPr lang="en-IN" b="1" dirty="0"/>
              <a:t>Mitigation</a:t>
            </a:r>
            <a:r>
              <a:rPr lang="en-IN" dirty="0"/>
              <a:t>: Teach constraint-based fixes:</a:t>
            </a:r>
          </a:p>
          <a:p>
            <a:r>
              <a:rPr lang="en-US" dirty="0"/>
              <a:t>"Describe a CEO (50% female, 30% non-White)“</a:t>
            </a:r>
            <a:br>
              <a:rPr lang="en-US" dirty="0"/>
            </a:br>
            <a:br>
              <a:rPr lang="en-US" dirty="0"/>
            </a:br>
            <a:r>
              <a:rPr lang="en-IN" b="1" dirty="0">
                <a:solidFill>
                  <a:srgbClr val="184F90"/>
                </a:solidFill>
              </a:rPr>
              <a:t>Assessment Exercise</a:t>
            </a:r>
            <a:r>
              <a:rPr lang="en-IN" dirty="0">
                <a:solidFill>
                  <a:srgbClr val="184F90"/>
                </a:solidFill>
              </a:rPr>
              <a:t>:</a:t>
            </a:r>
            <a:br>
              <a:rPr lang="en-IN" dirty="0">
                <a:solidFill>
                  <a:srgbClr val="184F90"/>
                </a:solidFill>
              </a:rPr>
            </a:br>
            <a:r>
              <a:rPr lang="en-US" dirty="0">
                <a:solidFill>
                  <a:srgbClr val="184F90"/>
                </a:solidFill>
              </a:rPr>
              <a:t>"Design a zero-shot prompt to extract named entities from news text. Then, explain why it would fail for clinical notes."</a:t>
            </a:r>
          </a:p>
          <a:p>
            <a:endParaRPr lang="en-US" dirty="0"/>
          </a:p>
        </p:txBody>
      </p:sp>
    </p:spTree>
    <p:extLst>
      <p:ext uri="{BB962C8B-B14F-4D97-AF65-F5344CB8AC3E}">
        <p14:creationId xmlns:p14="http://schemas.microsoft.com/office/powerpoint/2010/main" val="2660953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872B8-0FC1-0E02-D794-08205F04EFC3}"/>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65CF6A24-37B4-BBE8-C78A-4CB121D29DD2}"/>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4C50B34B-495B-357A-2CFC-034F6C23C0B9}"/>
              </a:ext>
            </a:extLst>
          </p:cNvPr>
          <p:cNvSpPr>
            <a:spLocks noGrp="1"/>
          </p:cNvSpPr>
          <p:nvPr>
            <p:ph type="sldNum" sz="quarter" idx="12"/>
          </p:nvPr>
        </p:nvSpPr>
        <p:spPr/>
        <p:txBody>
          <a:bodyPr/>
          <a:lstStyle/>
          <a:p>
            <a:fld id="{6EFE7C99-B088-4EBB-BFF6-BECCC96D5DD8}" type="slidenum">
              <a:rPr lang="en-US" smtClean="0"/>
              <a:t>24</a:t>
            </a:fld>
            <a:endParaRPr lang="en-US"/>
          </a:p>
        </p:txBody>
      </p:sp>
      <p:sp>
        <p:nvSpPr>
          <p:cNvPr id="10" name="TextBox 9">
            <a:extLst>
              <a:ext uri="{FF2B5EF4-FFF2-40B4-BE49-F238E27FC236}">
                <a16:creationId xmlns:a16="http://schemas.microsoft.com/office/drawing/2014/main" id="{9DE9D45D-1B2C-9FD9-18C0-B8731EEF1A4D}"/>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D7031FE1-5E70-4E9D-5FEC-F5EDE70509CC}"/>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26DD9213-4FDB-65DB-E387-4CCA152A7851}"/>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F6D72B66-4A6E-BC1B-01F9-391485967C3A}"/>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D651C27C-535D-84B3-3167-9EC5A3DFF2BE}"/>
              </a:ext>
            </a:extLst>
          </p:cNvPr>
          <p:cNvSpPr txBox="1"/>
          <p:nvPr/>
        </p:nvSpPr>
        <p:spPr>
          <a:xfrm>
            <a:off x="619431" y="1321919"/>
            <a:ext cx="10530349" cy="5355312"/>
          </a:xfrm>
          <a:prstGeom prst="rect">
            <a:avLst/>
          </a:prstGeom>
          <a:noFill/>
        </p:spPr>
        <p:txBody>
          <a:bodyPr wrap="square" rtlCol="0">
            <a:spAutoFit/>
          </a:bodyPr>
          <a:lstStyle/>
          <a:p>
            <a:r>
              <a:rPr lang="en-US" b="1" dirty="0"/>
              <a:t>3.2. One-Shot Learning and Prompting</a:t>
            </a:r>
          </a:p>
          <a:p>
            <a:endParaRPr lang="en-US" dirty="0"/>
          </a:p>
          <a:p>
            <a:r>
              <a:rPr lang="en-US" b="1" dirty="0"/>
              <a:t>Definition</a:t>
            </a:r>
            <a:r>
              <a:rPr lang="en-US" dirty="0"/>
              <a:t>:</a:t>
            </a:r>
            <a:br>
              <a:rPr lang="en-US" dirty="0"/>
            </a:br>
            <a:r>
              <a:rPr lang="en-US" dirty="0"/>
              <a:t>One-shot learning provides LLMs with </a:t>
            </a:r>
            <a:r>
              <a:rPr lang="en-US" b="1" dirty="0"/>
              <a:t>a single input-output example</a:t>
            </a:r>
            <a:r>
              <a:rPr lang="en-US" dirty="0"/>
              <a:t> before posing the target task, enabling better pattern recognition than zero-shot while using minimal examples.</a:t>
            </a:r>
          </a:p>
          <a:p>
            <a:endParaRPr lang="en-US" b="1" dirty="0"/>
          </a:p>
          <a:p>
            <a:r>
              <a:rPr lang="en-US" b="1" dirty="0"/>
              <a:t>Theoretical Foundation</a:t>
            </a:r>
            <a:r>
              <a:rPr lang="en-US" dirty="0"/>
              <a:t>:</a:t>
            </a:r>
          </a:p>
          <a:p>
            <a:r>
              <a:rPr lang="en-US" dirty="0"/>
              <a:t>Builds on </a:t>
            </a:r>
            <a:r>
              <a:rPr lang="en-US" b="1" dirty="0"/>
              <a:t>pattern extrapolation</a:t>
            </a:r>
            <a:r>
              <a:rPr lang="en-US" dirty="0"/>
              <a:t> capabilities of Transformers</a:t>
            </a:r>
          </a:p>
          <a:p>
            <a:r>
              <a:rPr lang="en-US" dirty="0"/>
              <a:t>Leverages </a:t>
            </a:r>
            <a:r>
              <a:rPr lang="en-US" b="1" dirty="0"/>
              <a:t>latent space alignment</a:t>
            </a:r>
            <a:r>
              <a:rPr lang="en-US" dirty="0"/>
              <a:t> - similar inputs map to similar outputs</a:t>
            </a:r>
          </a:p>
          <a:p>
            <a:r>
              <a:rPr lang="en-US" dirty="0"/>
              <a:t>Operates via </a:t>
            </a:r>
            <a:r>
              <a:rPr lang="en-US" b="1" dirty="0"/>
              <a:t>task priming</a:t>
            </a:r>
            <a:r>
              <a:rPr lang="en-US" dirty="0"/>
              <a:t>: The example "tunes" attention heads to relevant features</a:t>
            </a:r>
          </a:p>
          <a:p>
            <a:endParaRPr lang="en-US" b="1" dirty="0"/>
          </a:p>
          <a:p>
            <a:r>
              <a:rPr lang="en-US" b="1" dirty="0"/>
              <a:t>Example</a:t>
            </a:r>
            <a:r>
              <a:rPr lang="en-US" dirty="0"/>
              <a:t>:</a:t>
            </a:r>
          </a:p>
          <a:p>
            <a:r>
              <a:rPr lang="en-US" dirty="0"/>
              <a:t>Example:  </a:t>
            </a:r>
          </a:p>
          <a:p>
            <a:r>
              <a:rPr lang="en-US" dirty="0"/>
              <a:t>Input: "Review: This movie was boring and predictable."  </a:t>
            </a:r>
          </a:p>
          <a:p>
            <a:r>
              <a:rPr lang="en-US" dirty="0"/>
              <a:t>Output: "Sentiment: Negative"  </a:t>
            </a:r>
          </a:p>
          <a:p>
            <a:endParaRPr lang="en-US" dirty="0"/>
          </a:p>
          <a:p>
            <a:r>
              <a:rPr lang="en-US" b="1" dirty="0">
                <a:solidFill>
                  <a:srgbClr val="184F90"/>
                </a:solidFill>
              </a:rPr>
              <a:t>Task:  </a:t>
            </a:r>
          </a:p>
          <a:p>
            <a:r>
              <a:rPr lang="en-US" dirty="0">
                <a:solidFill>
                  <a:srgbClr val="184F90"/>
                </a:solidFill>
              </a:rPr>
              <a:t>Input: "Review: The plot twists kept me engaged until sunrise!"  </a:t>
            </a:r>
          </a:p>
          <a:p>
            <a:r>
              <a:rPr lang="en-US" dirty="0">
                <a:solidFill>
                  <a:srgbClr val="184F90"/>
                </a:solidFill>
              </a:rPr>
              <a:t>Output: ?</a:t>
            </a:r>
            <a:endParaRPr lang="en-IN" dirty="0">
              <a:solidFill>
                <a:srgbClr val="184F90"/>
              </a:solidFill>
            </a:endParaRPr>
          </a:p>
        </p:txBody>
      </p:sp>
    </p:spTree>
    <p:extLst>
      <p:ext uri="{BB962C8B-B14F-4D97-AF65-F5344CB8AC3E}">
        <p14:creationId xmlns:p14="http://schemas.microsoft.com/office/powerpoint/2010/main" val="373660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5D24C-8F09-2C6D-9E3F-20AF62499714}"/>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FB65F2AB-B85D-2CF8-C482-B340F379FF1F}"/>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E0909F54-315A-462C-D276-CD45A2C4DA6E}"/>
              </a:ext>
            </a:extLst>
          </p:cNvPr>
          <p:cNvSpPr>
            <a:spLocks noGrp="1"/>
          </p:cNvSpPr>
          <p:nvPr>
            <p:ph type="sldNum" sz="quarter" idx="12"/>
          </p:nvPr>
        </p:nvSpPr>
        <p:spPr/>
        <p:txBody>
          <a:bodyPr/>
          <a:lstStyle/>
          <a:p>
            <a:fld id="{6EFE7C99-B088-4EBB-BFF6-BECCC96D5DD8}" type="slidenum">
              <a:rPr lang="en-US" smtClean="0"/>
              <a:t>25</a:t>
            </a:fld>
            <a:endParaRPr lang="en-US"/>
          </a:p>
        </p:txBody>
      </p:sp>
      <p:sp>
        <p:nvSpPr>
          <p:cNvPr id="10" name="TextBox 9">
            <a:extLst>
              <a:ext uri="{FF2B5EF4-FFF2-40B4-BE49-F238E27FC236}">
                <a16:creationId xmlns:a16="http://schemas.microsoft.com/office/drawing/2014/main" id="{5106C9F0-EAE8-E6E1-A7F3-68EE89271BC4}"/>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BD6BEE45-E05F-67A4-9018-F03FB473F790}"/>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33CC1322-1766-7F89-9B2B-3B5B000AE81A}"/>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0631D698-E8B6-26AC-1AF7-1AF8F52D9DD8}"/>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0ED496EC-2B5D-3A1E-1F38-290881239172}"/>
              </a:ext>
            </a:extLst>
          </p:cNvPr>
          <p:cNvSpPr txBox="1"/>
          <p:nvPr/>
        </p:nvSpPr>
        <p:spPr>
          <a:xfrm>
            <a:off x="545688" y="1218681"/>
            <a:ext cx="10530349" cy="4524315"/>
          </a:xfrm>
          <a:prstGeom prst="rect">
            <a:avLst/>
          </a:prstGeom>
          <a:noFill/>
        </p:spPr>
        <p:txBody>
          <a:bodyPr wrap="square" rtlCol="0">
            <a:spAutoFit/>
          </a:bodyPr>
          <a:lstStyle/>
          <a:p>
            <a:r>
              <a:rPr lang="en-US" b="1" dirty="0"/>
              <a:t>3.2.1 Implementing One-Shot Prompting</a:t>
            </a:r>
            <a:endParaRPr lang="en-US" dirty="0"/>
          </a:p>
          <a:p>
            <a:r>
              <a:rPr lang="en-US" b="1" dirty="0"/>
              <a:t>Key Techniques</a:t>
            </a:r>
            <a:r>
              <a:rPr lang="en-US" dirty="0"/>
              <a:t>:</a:t>
            </a:r>
          </a:p>
          <a:p>
            <a:r>
              <a:rPr lang="en-US" b="1" dirty="0"/>
              <a:t>Mirror Structure</a:t>
            </a:r>
            <a:r>
              <a:rPr lang="en-US" dirty="0"/>
              <a:t>:</a:t>
            </a:r>
          </a:p>
          <a:p>
            <a:r>
              <a:rPr lang="en-US" dirty="0"/>
              <a:t>Maintain identical formatting between example and target:</a:t>
            </a:r>
          </a:p>
          <a:p>
            <a:r>
              <a:rPr lang="en-US" dirty="0"/>
              <a:t>Example Input: [Text] → Output: [Label]  </a:t>
            </a:r>
          </a:p>
          <a:p>
            <a:r>
              <a:rPr lang="en-US" dirty="0"/>
              <a:t>Target Input: [Text] → Output: </a:t>
            </a:r>
            <a:br>
              <a:rPr lang="en-US" dirty="0"/>
            </a:br>
            <a:br>
              <a:rPr lang="en-US" dirty="0"/>
            </a:br>
            <a:r>
              <a:rPr lang="en-US" b="1" dirty="0"/>
              <a:t>Domain Alignment</a:t>
            </a:r>
            <a:r>
              <a:rPr lang="en-US" dirty="0"/>
              <a:t>:</a:t>
            </a:r>
          </a:p>
          <a:p>
            <a:pPr lvl="1"/>
            <a:r>
              <a:rPr lang="en-US" dirty="0"/>
              <a:t>Use examples from the same domain as target task</a:t>
            </a:r>
          </a:p>
          <a:p>
            <a:pPr lvl="1"/>
            <a:r>
              <a:rPr lang="en-US" i="1" dirty="0"/>
              <a:t>Bad</a:t>
            </a:r>
            <a:r>
              <a:rPr lang="en-US" dirty="0"/>
              <a:t>: Restaurant review example → Product review task</a:t>
            </a:r>
          </a:p>
          <a:p>
            <a:pPr lvl="1"/>
            <a:r>
              <a:rPr lang="en-US" i="1" dirty="0"/>
              <a:t>Good</a:t>
            </a:r>
            <a:r>
              <a:rPr lang="en-US" dirty="0"/>
              <a:t>: Tech product example → Tech product task</a:t>
            </a:r>
          </a:p>
          <a:p>
            <a:r>
              <a:rPr lang="en-US" b="1" dirty="0"/>
              <a:t>Constraint Propagation</a:t>
            </a:r>
            <a:r>
              <a:rPr lang="en-US" dirty="0"/>
              <a:t>:</a:t>
            </a:r>
          </a:p>
          <a:p>
            <a:r>
              <a:rPr lang="en-US" dirty="0"/>
              <a:t>Embed output rules in the example:</a:t>
            </a:r>
          </a:p>
          <a:p>
            <a:r>
              <a:rPr lang="en-US" dirty="0"/>
              <a:t>Example: "Text: 'Loved the battery life!' → Sentiment: Positive (Confidence: 9/10)"  </a:t>
            </a:r>
          </a:p>
          <a:p>
            <a:r>
              <a:rPr lang="en-US" dirty="0"/>
              <a:t>Target: "Text: 'Speaker quality is average' → " </a:t>
            </a:r>
          </a:p>
          <a:p>
            <a:endParaRPr lang="en-US" dirty="0"/>
          </a:p>
        </p:txBody>
      </p:sp>
      <p:sp>
        <p:nvSpPr>
          <p:cNvPr id="4" name="TextBox 3">
            <a:extLst>
              <a:ext uri="{FF2B5EF4-FFF2-40B4-BE49-F238E27FC236}">
                <a16:creationId xmlns:a16="http://schemas.microsoft.com/office/drawing/2014/main" id="{1C39C39E-D302-B25B-E86C-CF576EE13972}"/>
              </a:ext>
            </a:extLst>
          </p:cNvPr>
          <p:cNvSpPr txBox="1"/>
          <p:nvPr/>
        </p:nvSpPr>
        <p:spPr>
          <a:xfrm>
            <a:off x="6876569" y="1466469"/>
            <a:ext cx="5256439"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IN" b="1" dirty="0">
                <a:solidFill>
                  <a:srgbClr val="184F90"/>
                </a:solidFill>
              </a:rPr>
              <a:t>Implementation Template: (Possible Framework)</a:t>
            </a:r>
            <a:endParaRPr lang="en-IN" dirty="0">
              <a:solidFill>
                <a:srgbClr val="184F90"/>
              </a:solidFill>
            </a:endParaRPr>
          </a:p>
          <a:p>
            <a:r>
              <a:rPr lang="en-US" dirty="0">
                <a:solidFill>
                  <a:srgbClr val="184F90"/>
                </a:solidFill>
              </a:rPr>
              <a:t>[Task description]  </a:t>
            </a:r>
          </a:p>
          <a:p>
            <a:r>
              <a:rPr lang="en-US" dirty="0">
                <a:solidFill>
                  <a:srgbClr val="184F90"/>
                </a:solidFill>
              </a:rPr>
              <a:t>Example:  </a:t>
            </a:r>
          </a:p>
          <a:p>
            <a:r>
              <a:rPr lang="en-US" dirty="0">
                <a:solidFill>
                  <a:srgbClr val="184F90"/>
                </a:solidFill>
              </a:rPr>
              <a:t>INPUT: &lt;</a:t>
            </a:r>
            <a:r>
              <a:rPr lang="en-US" dirty="0" err="1">
                <a:solidFill>
                  <a:srgbClr val="184F90"/>
                </a:solidFill>
              </a:rPr>
              <a:t>example_input</a:t>
            </a:r>
            <a:r>
              <a:rPr lang="en-US" dirty="0">
                <a:solidFill>
                  <a:srgbClr val="184F90"/>
                </a:solidFill>
              </a:rPr>
              <a:t>&gt;  </a:t>
            </a:r>
          </a:p>
          <a:p>
            <a:r>
              <a:rPr lang="en-US" dirty="0">
                <a:solidFill>
                  <a:srgbClr val="184F90"/>
                </a:solidFill>
              </a:rPr>
              <a:t>OUTPUT: &lt;</a:t>
            </a:r>
            <a:r>
              <a:rPr lang="en-US" dirty="0" err="1">
                <a:solidFill>
                  <a:srgbClr val="184F90"/>
                </a:solidFill>
              </a:rPr>
              <a:t>example_output</a:t>
            </a:r>
            <a:r>
              <a:rPr lang="en-US" dirty="0">
                <a:solidFill>
                  <a:srgbClr val="184F90"/>
                </a:solidFill>
              </a:rPr>
              <a:t>&gt;  </a:t>
            </a:r>
          </a:p>
          <a:p>
            <a:endParaRPr lang="en-US" dirty="0">
              <a:solidFill>
                <a:srgbClr val="184F90"/>
              </a:solidFill>
            </a:endParaRPr>
          </a:p>
          <a:p>
            <a:r>
              <a:rPr lang="en-US" dirty="0">
                <a:solidFill>
                  <a:srgbClr val="184F90"/>
                </a:solidFill>
              </a:rPr>
              <a:t>Target:  </a:t>
            </a:r>
          </a:p>
          <a:p>
            <a:r>
              <a:rPr lang="en-US" dirty="0">
                <a:solidFill>
                  <a:srgbClr val="184F90"/>
                </a:solidFill>
              </a:rPr>
              <a:t>INPUT: &lt;</a:t>
            </a:r>
            <a:r>
              <a:rPr lang="en-US" dirty="0" err="1">
                <a:solidFill>
                  <a:srgbClr val="184F90"/>
                </a:solidFill>
              </a:rPr>
              <a:t>actual_input</a:t>
            </a:r>
            <a:r>
              <a:rPr lang="en-US" dirty="0">
                <a:solidFill>
                  <a:srgbClr val="184F90"/>
                </a:solidFill>
              </a:rPr>
              <a:t>&gt;  </a:t>
            </a:r>
          </a:p>
          <a:p>
            <a:r>
              <a:rPr lang="en-US" dirty="0">
                <a:solidFill>
                  <a:srgbClr val="184F90"/>
                </a:solidFill>
              </a:rPr>
              <a:t>OUTPUT: </a:t>
            </a:r>
            <a:endParaRPr lang="en-IN" dirty="0">
              <a:solidFill>
                <a:srgbClr val="184F90"/>
              </a:solidFill>
            </a:endParaRPr>
          </a:p>
          <a:p>
            <a:endParaRPr lang="en-IN" dirty="0"/>
          </a:p>
        </p:txBody>
      </p:sp>
    </p:spTree>
    <p:extLst>
      <p:ext uri="{BB962C8B-B14F-4D97-AF65-F5344CB8AC3E}">
        <p14:creationId xmlns:p14="http://schemas.microsoft.com/office/powerpoint/2010/main" val="1668294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8E1-4BDF-C0A8-F0AF-3FE2540B1064}"/>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4B0361BB-27E6-FCD7-D87F-AE88C5EFAC53}"/>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DE19801D-8ECD-66A8-953D-713672935793}"/>
              </a:ext>
            </a:extLst>
          </p:cNvPr>
          <p:cNvSpPr>
            <a:spLocks noGrp="1"/>
          </p:cNvSpPr>
          <p:nvPr>
            <p:ph type="sldNum" sz="quarter" idx="12"/>
          </p:nvPr>
        </p:nvSpPr>
        <p:spPr/>
        <p:txBody>
          <a:bodyPr/>
          <a:lstStyle/>
          <a:p>
            <a:fld id="{6EFE7C99-B088-4EBB-BFF6-BECCC96D5DD8}" type="slidenum">
              <a:rPr lang="en-US" smtClean="0"/>
              <a:t>26</a:t>
            </a:fld>
            <a:endParaRPr lang="en-US"/>
          </a:p>
        </p:txBody>
      </p:sp>
      <p:sp>
        <p:nvSpPr>
          <p:cNvPr id="10" name="TextBox 9">
            <a:extLst>
              <a:ext uri="{FF2B5EF4-FFF2-40B4-BE49-F238E27FC236}">
                <a16:creationId xmlns:a16="http://schemas.microsoft.com/office/drawing/2014/main" id="{2C106C2B-A546-EADB-AC34-10AF69E02989}"/>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F5730D4B-8397-DB10-FD6D-661304871398}"/>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5D510E22-E14D-C022-D26A-7C46E7E6E1F0}"/>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56067471-1708-BE33-7E5D-A54BA3FCFA9A}"/>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B88E95FA-B27C-CCFB-56F0-B96748CC6E21}"/>
              </a:ext>
            </a:extLst>
          </p:cNvPr>
          <p:cNvSpPr txBox="1"/>
          <p:nvPr/>
        </p:nvSpPr>
        <p:spPr>
          <a:xfrm>
            <a:off x="545688" y="1100693"/>
            <a:ext cx="10530349" cy="923330"/>
          </a:xfrm>
          <a:prstGeom prst="rect">
            <a:avLst/>
          </a:prstGeom>
          <a:noFill/>
        </p:spPr>
        <p:txBody>
          <a:bodyPr wrap="square" rtlCol="0">
            <a:spAutoFit/>
          </a:bodyPr>
          <a:lstStyle/>
          <a:p>
            <a:r>
              <a:rPr lang="en-US" b="1" dirty="0"/>
              <a:t>3.2.2 When to Use : Single-Example Guidance</a:t>
            </a:r>
            <a:endParaRPr lang="en-US" dirty="0"/>
          </a:p>
          <a:p>
            <a:r>
              <a:rPr lang="en-US" b="1" dirty="0">
                <a:solidFill>
                  <a:schemeClr val="accent6">
                    <a:lumMod val="75000"/>
                  </a:schemeClr>
                </a:solidFill>
              </a:rPr>
              <a:t>Optimal Use Cases</a:t>
            </a:r>
            <a:r>
              <a:rPr lang="en-US" dirty="0"/>
              <a:t>:</a:t>
            </a:r>
          </a:p>
          <a:p>
            <a:endParaRPr lang="en-IN" dirty="0"/>
          </a:p>
        </p:txBody>
      </p:sp>
      <p:graphicFrame>
        <p:nvGraphicFramePr>
          <p:cNvPr id="4" name="Table 3">
            <a:extLst>
              <a:ext uri="{FF2B5EF4-FFF2-40B4-BE49-F238E27FC236}">
                <a16:creationId xmlns:a16="http://schemas.microsoft.com/office/drawing/2014/main" id="{04CE5F94-4069-291D-70C2-E2CB06C67CC8}"/>
              </a:ext>
            </a:extLst>
          </p:cNvPr>
          <p:cNvGraphicFramePr>
            <a:graphicFrameLocks noGrp="1"/>
          </p:cNvGraphicFramePr>
          <p:nvPr>
            <p:extLst>
              <p:ext uri="{D42A27DB-BD31-4B8C-83A1-F6EECF244321}">
                <p14:modId xmlns:p14="http://schemas.microsoft.com/office/powerpoint/2010/main" val="3925347267"/>
              </p:ext>
            </p:extLst>
          </p:nvPr>
        </p:nvGraphicFramePr>
        <p:xfrm>
          <a:off x="545688" y="1825826"/>
          <a:ext cx="10515600" cy="2171700"/>
        </p:xfrm>
        <a:graphic>
          <a:graphicData uri="http://schemas.openxmlformats.org/drawingml/2006/table">
            <a:tbl>
              <a:tblPr>
                <a:tableStyleId>{616DA210-FB5B-4158-B5E0-FEB733F419BA}</a:tableStyleId>
              </a:tblPr>
              <a:tblGrid>
                <a:gridCol w="5210995">
                  <a:extLst>
                    <a:ext uri="{9D8B030D-6E8A-4147-A177-3AD203B41FA5}">
                      <a16:colId xmlns:a16="http://schemas.microsoft.com/office/drawing/2014/main" val="2222234474"/>
                    </a:ext>
                  </a:extLst>
                </a:gridCol>
                <a:gridCol w="5304605">
                  <a:extLst>
                    <a:ext uri="{9D8B030D-6E8A-4147-A177-3AD203B41FA5}">
                      <a16:colId xmlns:a16="http://schemas.microsoft.com/office/drawing/2014/main" val="3148847008"/>
                    </a:ext>
                  </a:extLst>
                </a:gridCol>
              </a:tblGrid>
              <a:tr h="0">
                <a:tc>
                  <a:txBody>
                    <a:bodyPr/>
                    <a:lstStyle/>
                    <a:p>
                      <a:pPr algn="l">
                        <a:buNone/>
                      </a:pPr>
                      <a:r>
                        <a:rPr lang="en-IN" sz="1600" b="1">
                          <a:solidFill>
                            <a:srgbClr val="404040"/>
                          </a:solidFill>
                          <a:effectLst/>
                        </a:rPr>
                        <a:t>Scenario</a:t>
                      </a:r>
                    </a:p>
                  </a:txBody>
                  <a:tcPr marR="95250" marT="95250" marB="95250" anchor="ctr"/>
                </a:tc>
                <a:tc>
                  <a:txBody>
                    <a:bodyPr/>
                    <a:lstStyle/>
                    <a:p>
                      <a:pPr algn="l">
                        <a:buNone/>
                      </a:pPr>
                      <a:r>
                        <a:rPr lang="en-IN" sz="1600" b="1">
                          <a:solidFill>
                            <a:srgbClr val="404040"/>
                          </a:solidFill>
                          <a:effectLst/>
                        </a:rPr>
                        <a:t>Why One-Shot Works</a:t>
                      </a:r>
                    </a:p>
                  </a:txBody>
                  <a:tcPr marL="95250" marR="95250" marT="95250" marB="95250" anchor="ctr"/>
                </a:tc>
                <a:extLst>
                  <a:ext uri="{0D108BD9-81ED-4DB2-BD59-A6C34878D82A}">
                    <a16:rowId xmlns:a16="http://schemas.microsoft.com/office/drawing/2014/main" val="1402495868"/>
                  </a:ext>
                </a:extLst>
              </a:tr>
              <a:tr h="0">
                <a:tc>
                  <a:txBody>
                    <a:bodyPr/>
                    <a:lstStyle/>
                    <a:p>
                      <a:pPr>
                        <a:buNone/>
                      </a:pPr>
                      <a:r>
                        <a:rPr lang="en-IN" sz="1600" b="1" dirty="0">
                          <a:effectLst/>
                        </a:rPr>
                        <a:t>Style Transfer</a:t>
                      </a:r>
                      <a:endParaRPr lang="en-IN" sz="1600" dirty="0">
                        <a:effectLst/>
                      </a:endParaRPr>
                    </a:p>
                  </a:txBody>
                  <a:tcPr marR="95250" marT="95250" marB="95250" anchor="ctr"/>
                </a:tc>
                <a:tc>
                  <a:txBody>
                    <a:bodyPr/>
                    <a:lstStyle/>
                    <a:p>
                      <a:pPr>
                        <a:buNone/>
                      </a:pPr>
                      <a:r>
                        <a:rPr lang="en-US" sz="1600">
                          <a:effectLst/>
                        </a:rPr>
                        <a:t>Single example establishes tone/voice</a:t>
                      </a:r>
                    </a:p>
                  </a:txBody>
                  <a:tcPr marL="95250" marR="95250" marT="95250" marB="95250" anchor="ctr"/>
                </a:tc>
                <a:extLst>
                  <a:ext uri="{0D108BD9-81ED-4DB2-BD59-A6C34878D82A}">
                    <a16:rowId xmlns:a16="http://schemas.microsoft.com/office/drawing/2014/main" val="4147892166"/>
                  </a:ext>
                </a:extLst>
              </a:tr>
              <a:tr h="0">
                <a:tc>
                  <a:txBody>
                    <a:bodyPr/>
                    <a:lstStyle/>
                    <a:p>
                      <a:pPr>
                        <a:buNone/>
                      </a:pPr>
                      <a:r>
                        <a:rPr lang="en-IN" sz="1600" b="1">
                          <a:effectLst/>
                        </a:rPr>
                        <a:t>Schema-Specific Outputs</a:t>
                      </a:r>
                      <a:endParaRPr lang="en-IN" sz="1600">
                        <a:effectLst/>
                      </a:endParaRPr>
                    </a:p>
                  </a:txBody>
                  <a:tcPr marR="95250" marT="95250" marB="95250" anchor="ctr"/>
                </a:tc>
                <a:tc>
                  <a:txBody>
                    <a:bodyPr/>
                    <a:lstStyle/>
                    <a:p>
                      <a:pPr>
                        <a:buNone/>
                      </a:pPr>
                      <a:r>
                        <a:rPr lang="fr-FR" sz="1600">
                          <a:effectLst/>
                        </a:rPr>
                        <a:t>Demonstrates complex formats (JSON/XML)</a:t>
                      </a:r>
                    </a:p>
                  </a:txBody>
                  <a:tcPr marL="95250" marR="95250" marT="95250" marB="95250" anchor="ctr"/>
                </a:tc>
                <a:extLst>
                  <a:ext uri="{0D108BD9-81ED-4DB2-BD59-A6C34878D82A}">
                    <a16:rowId xmlns:a16="http://schemas.microsoft.com/office/drawing/2014/main" val="2809819965"/>
                  </a:ext>
                </a:extLst>
              </a:tr>
              <a:tr h="0">
                <a:tc>
                  <a:txBody>
                    <a:bodyPr/>
                    <a:lstStyle/>
                    <a:p>
                      <a:pPr>
                        <a:buNone/>
                      </a:pPr>
                      <a:r>
                        <a:rPr lang="en-IN" sz="1600" b="1" dirty="0">
                          <a:effectLst/>
                        </a:rPr>
                        <a:t>Ambiguous Tasks</a:t>
                      </a:r>
                      <a:endParaRPr lang="en-IN" sz="1600" dirty="0">
                        <a:effectLst/>
                      </a:endParaRPr>
                    </a:p>
                  </a:txBody>
                  <a:tcPr marR="95250" marT="95250" marB="95250" anchor="ctr"/>
                </a:tc>
                <a:tc>
                  <a:txBody>
                    <a:bodyPr/>
                    <a:lstStyle/>
                    <a:p>
                      <a:pPr>
                        <a:buNone/>
                      </a:pPr>
                      <a:r>
                        <a:rPr lang="en-IN" sz="1600">
                          <a:effectLst/>
                        </a:rPr>
                        <a:t>Disambiguates similar concepts (e.g., satire vs. sarcasm)</a:t>
                      </a:r>
                    </a:p>
                  </a:txBody>
                  <a:tcPr marL="95250" marR="95250" marT="95250" marB="95250" anchor="ctr"/>
                </a:tc>
                <a:extLst>
                  <a:ext uri="{0D108BD9-81ED-4DB2-BD59-A6C34878D82A}">
                    <a16:rowId xmlns:a16="http://schemas.microsoft.com/office/drawing/2014/main" val="2840735349"/>
                  </a:ext>
                </a:extLst>
              </a:tr>
              <a:tr h="0">
                <a:tc>
                  <a:txBody>
                    <a:bodyPr/>
                    <a:lstStyle/>
                    <a:p>
                      <a:pPr>
                        <a:buNone/>
                      </a:pPr>
                      <a:r>
                        <a:rPr lang="en-IN" sz="1600" b="1" dirty="0">
                          <a:effectLst/>
                        </a:rPr>
                        <a:t>Low-Resource Domains</a:t>
                      </a:r>
                      <a:endParaRPr lang="en-IN" sz="1600" dirty="0">
                        <a:effectLst/>
                      </a:endParaRPr>
                    </a:p>
                  </a:txBody>
                  <a:tcPr marR="95250" marT="95250" marB="95250" anchor="ctr"/>
                </a:tc>
                <a:tc>
                  <a:txBody>
                    <a:bodyPr/>
                    <a:lstStyle/>
                    <a:p>
                      <a:pPr>
                        <a:buNone/>
                      </a:pPr>
                      <a:r>
                        <a:rPr lang="en-US" sz="1600" dirty="0">
                          <a:effectLst/>
                        </a:rPr>
                        <a:t>When few training examples exist</a:t>
                      </a:r>
                    </a:p>
                  </a:txBody>
                  <a:tcPr marL="95250" marR="95250" marT="95250" marB="95250" anchor="ctr"/>
                </a:tc>
                <a:extLst>
                  <a:ext uri="{0D108BD9-81ED-4DB2-BD59-A6C34878D82A}">
                    <a16:rowId xmlns:a16="http://schemas.microsoft.com/office/drawing/2014/main" val="2045653456"/>
                  </a:ext>
                </a:extLst>
              </a:tr>
            </a:tbl>
          </a:graphicData>
        </a:graphic>
      </p:graphicFrame>
      <p:sp>
        <p:nvSpPr>
          <p:cNvPr id="11" name="TextBox 10">
            <a:extLst>
              <a:ext uri="{FF2B5EF4-FFF2-40B4-BE49-F238E27FC236}">
                <a16:creationId xmlns:a16="http://schemas.microsoft.com/office/drawing/2014/main" id="{5B321F3F-F166-1D7A-36A7-713B6F645381}"/>
              </a:ext>
            </a:extLst>
          </p:cNvPr>
          <p:cNvSpPr txBox="1"/>
          <p:nvPr/>
        </p:nvSpPr>
        <p:spPr>
          <a:xfrm>
            <a:off x="535654" y="4463524"/>
            <a:ext cx="6645409" cy="1754326"/>
          </a:xfrm>
          <a:prstGeom prst="rect">
            <a:avLst/>
          </a:prstGeom>
          <a:noFill/>
        </p:spPr>
        <p:txBody>
          <a:bodyPr wrap="none" rtlCol="0">
            <a:spAutoFit/>
          </a:bodyPr>
          <a:lstStyle/>
          <a:p>
            <a:r>
              <a:rPr lang="en-US" b="1" dirty="0">
                <a:solidFill>
                  <a:srgbClr val="FF0000"/>
                </a:solidFill>
              </a:rPr>
              <a:t>Avoid When</a:t>
            </a:r>
            <a:r>
              <a:rPr lang="en-US" dirty="0">
                <a:solidFill>
                  <a:srgbClr val="FF0000"/>
                </a:solidFill>
              </a:rPr>
              <a:t>:</a:t>
            </a:r>
          </a:p>
          <a:p>
            <a:r>
              <a:rPr lang="en-US" dirty="0">
                <a:solidFill>
                  <a:srgbClr val="FF0000"/>
                </a:solidFill>
              </a:rPr>
              <a:t>✗ Tasks require multi-step reasoning (use Chain-of-Thought)</a:t>
            </a:r>
          </a:p>
          <a:p>
            <a:r>
              <a:rPr lang="en-US" dirty="0">
                <a:solidFill>
                  <a:srgbClr val="FF0000"/>
                </a:solidFill>
              </a:rPr>
              <a:t>✗ Output variability is high (e.g., creative writing)</a:t>
            </a:r>
          </a:p>
          <a:p>
            <a:r>
              <a:rPr lang="en-US" dirty="0">
                <a:solidFill>
                  <a:srgbClr val="FF0000"/>
                </a:solidFill>
              </a:rPr>
              <a:t>✗ Examples might introduce bias (use zero-shot with constraints)</a:t>
            </a:r>
          </a:p>
          <a:p>
            <a:endParaRPr lang="en-US" b="1" dirty="0"/>
          </a:p>
          <a:p>
            <a:endParaRPr lang="en-IN" dirty="0"/>
          </a:p>
        </p:txBody>
      </p:sp>
      <p:sp>
        <p:nvSpPr>
          <p:cNvPr id="12" name="TextBox 11">
            <a:extLst>
              <a:ext uri="{FF2B5EF4-FFF2-40B4-BE49-F238E27FC236}">
                <a16:creationId xmlns:a16="http://schemas.microsoft.com/office/drawing/2014/main" id="{5B5CB36C-5466-583E-2B8E-F162D1A8A1BB}"/>
              </a:ext>
            </a:extLst>
          </p:cNvPr>
          <p:cNvSpPr txBox="1"/>
          <p:nvPr/>
        </p:nvSpPr>
        <p:spPr>
          <a:xfrm>
            <a:off x="7309594" y="4325025"/>
            <a:ext cx="4906664" cy="2031325"/>
          </a:xfrm>
          <a:prstGeom prst="rect">
            <a:avLst/>
          </a:prstGeom>
          <a:noFill/>
        </p:spPr>
        <p:txBody>
          <a:bodyPr wrap="none" rtlCol="0">
            <a:spAutoFit/>
          </a:bodyPr>
          <a:lstStyle/>
          <a:p>
            <a:r>
              <a:rPr lang="en-US" b="1" dirty="0">
                <a:solidFill>
                  <a:srgbClr val="105498"/>
                </a:solidFill>
              </a:rPr>
              <a:t>Decision Flowchart</a:t>
            </a:r>
            <a:r>
              <a:rPr lang="en-US" dirty="0">
                <a:solidFill>
                  <a:srgbClr val="105498"/>
                </a:solidFill>
              </a:rPr>
              <a:t>:</a:t>
            </a:r>
          </a:p>
          <a:p>
            <a:r>
              <a:rPr lang="en-US" dirty="0">
                <a:solidFill>
                  <a:srgbClr val="105498"/>
                </a:solidFill>
              </a:rPr>
              <a:t>Start → Is task ambiguous? → No → Zero-shot  </a:t>
            </a:r>
          </a:p>
          <a:p>
            <a:r>
              <a:rPr lang="en-US" dirty="0">
                <a:solidFill>
                  <a:srgbClr val="105498"/>
                </a:solidFill>
              </a:rPr>
              <a:t>                ↓ Yes  </a:t>
            </a:r>
          </a:p>
          <a:p>
            <a:r>
              <a:rPr lang="en-US" dirty="0">
                <a:solidFill>
                  <a:srgbClr val="105498"/>
                </a:solidFill>
              </a:rPr>
              <a:t>        Only 1 example available? → No → Few-shot  </a:t>
            </a:r>
          </a:p>
          <a:p>
            <a:r>
              <a:rPr lang="en-US" dirty="0">
                <a:solidFill>
                  <a:srgbClr val="105498"/>
                </a:solidFill>
              </a:rPr>
              <a:t>                ↓ Yes  </a:t>
            </a:r>
          </a:p>
          <a:p>
            <a:r>
              <a:rPr lang="en-US" dirty="0">
                <a:solidFill>
                  <a:srgbClr val="105498"/>
                </a:solidFill>
              </a:rPr>
              <a:t>        </a:t>
            </a:r>
            <a:r>
              <a:rPr lang="en-US" dirty="0">
                <a:solidFill>
                  <a:srgbClr val="00B050"/>
                </a:solidFill>
              </a:rPr>
              <a:t>Use One-shot </a:t>
            </a:r>
            <a:endParaRPr lang="en-IN" dirty="0">
              <a:solidFill>
                <a:srgbClr val="00B050"/>
              </a:solidFill>
            </a:endParaRPr>
          </a:p>
          <a:p>
            <a:endParaRPr lang="en-IN" dirty="0"/>
          </a:p>
        </p:txBody>
      </p:sp>
    </p:spTree>
    <p:extLst>
      <p:ext uri="{BB962C8B-B14F-4D97-AF65-F5344CB8AC3E}">
        <p14:creationId xmlns:p14="http://schemas.microsoft.com/office/powerpoint/2010/main" val="2445451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79F25-8A2D-2384-DFEA-F0E04A5C5EF7}"/>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629C8753-E868-79D9-123B-F3FC27597BC2}"/>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6B7760B6-1CD7-13C5-7319-CF46F522A073}"/>
              </a:ext>
            </a:extLst>
          </p:cNvPr>
          <p:cNvSpPr>
            <a:spLocks noGrp="1"/>
          </p:cNvSpPr>
          <p:nvPr>
            <p:ph type="sldNum" sz="quarter" idx="12"/>
          </p:nvPr>
        </p:nvSpPr>
        <p:spPr>
          <a:xfrm>
            <a:off x="8935064" y="6356350"/>
            <a:ext cx="2743200" cy="365125"/>
          </a:xfrm>
        </p:spPr>
        <p:txBody>
          <a:bodyPr/>
          <a:lstStyle/>
          <a:p>
            <a:fld id="{6EFE7C99-B088-4EBB-BFF6-BECCC96D5DD8}" type="slidenum">
              <a:rPr lang="en-US" smtClean="0"/>
              <a:t>27</a:t>
            </a:fld>
            <a:endParaRPr lang="en-US" dirty="0"/>
          </a:p>
        </p:txBody>
      </p:sp>
      <p:sp>
        <p:nvSpPr>
          <p:cNvPr id="10" name="TextBox 9">
            <a:extLst>
              <a:ext uri="{FF2B5EF4-FFF2-40B4-BE49-F238E27FC236}">
                <a16:creationId xmlns:a16="http://schemas.microsoft.com/office/drawing/2014/main" id="{4AABD042-58AC-E669-26CD-B0EA45A3B569}"/>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19FE67FA-5096-5CAD-492E-95DAD18E4ECA}"/>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1A95549F-8BD8-E062-F6FE-9C273AB5B66C}"/>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409B6494-971E-DC9F-5562-7CB28CA979C8}"/>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C6E608A7-4301-0DA1-9F7A-8D653D9035CA}"/>
              </a:ext>
            </a:extLst>
          </p:cNvPr>
          <p:cNvSpPr txBox="1"/>
          <p:nvPr/>
        </p:nvSpPr>
        <p:spPr>
          <a:xfrm>
            <a:off x="524121" y="1071196"/>
            <a:ext cx="10530349" cy="3693319"/>
          </a:xfrm>
          <a:prstGeom prst="rect">
            <a:avLst/>
          </a:prstGeom>
          <a:noFill/>
        </p:spPr>
        <p:txBody>
          <a:bodyPr wrap="square" rtlCol="0">
            <a:spAutoFit/>
          </a:bodyPr>
          <a:lstStyle/>
          <a:p>
            <a:r>
              <a:rPr lang="en-US" b="1" dirty="0"/>
              <a:t>3.2.3. Designing Effective Demonstration Examples</a:t>
            </a:r>
            <a:endParaRPr lang="en-US" dirty="0"/>
          </a:p>
          <a:p>
            <a:r>
              <a:rPr lang="en-US" b="1" dirty="0"/>
              <a:t>Golden Rules</a:t>
            </a:r>
            <a:r>
              <a:rPr lang="en-US" dirty="0"/>
              <a:t>:</a:t>
            </a:r>
          </a:p>
          <a:p>
            <a:r>
              <a:rPr lang="en-US" b="1" dirty="0"/>
              <a:t>Maximal Information Density</a:t>
            </a:r>
            <a:r>
              <a:rPr lang="en-US" dirty="0"/>
              <a:t>:</a:t>
            </a:r>
          </a:p>
          <a:p>
            <a:pPr lvl="1"/>
            <a:r>
              <a:rPr lang="en-US" dirty="0"/>
              <a:t>Pack multiple constraints into one example:</a:t>
            </a:r>
            <a:br>
              <a:rPr lang="en-US" dirty="0"/>
            </a:br>
            <a:r>
              <a:rPr lang="en-US" dirty="0"/>
              <a:t>"Convert: 'Meeting at 3pm Jan 5' → {'event': 'Meeting', 'date': '2025-01-05T15:00'}"</a:t>
            </a:r>
          </a:p>
          <a:p>
            <a:r>
              <a:rPr lang="en-US" b="1" dirty="0"/>
              <a:t>Error-Avoidance Showcase</a:t>
            </a:r>
            <a:r>
              <a:rPr lang="en-US" dirty="0"/>
              <a:t>:</a:t>
            </a:r>
          </a:p>
          <a:p>
            <a:pPr lvl="1"/>
            <a:r>
              <a:rPr lang="en-US" dirty="0"/>
              <a:t>Include common pitfalls in the example:</a:t>
            </a:r>
            <a:br>
              <a:rPr lang="en-US" dirty="0"/>
            </a:br>
            <a:r>
              <a:rPr lang="en-US" i="1" dirty="0"/>
              <a:t>"Note: Do NOT include location if unspecified"</a:t>
            </a:r>
            <a:endParaRPr lang="en-US" dirty="0"/>
          </a:p>
          <a:p>
            <a:r>
              <a:rPr lang="en-US" b="1" dirty="0"/>
              <a:t>Feature Highlighting</a:t>
            </a:r>
            <a:r>
              <a:rPr lang="en-US" dirty="0"/>
              <a:t>:</a:t>
            </a:r>
          </a:p>
          <a:p>
            <a:r>
              <a:rPr lang="en-US" dirty="0"/>
              <a:t>Emphasize decision-critical elements:</a:t>
            </a:r>
          </a:p>
          <a:p>
            <a:r>
              <a:rPr lang="en-US" dirty="0"/>
              <a:t>Input: "The service was slow (★) but friendly (★★★★★)"  </a:t>
            </a:r>
          </a:p>
          <a:p>
            <a:r>
              <a:rPr lang="en-US" dirty="0"/>
              <a:t>Output: "Rating: 3/5 - Weighted average" </a:t>
            </a:r>
          </a:p>
          <a:p>
            <a:r>
              <a:rPr lang="en-IN" b="1" dirty="0">
                <a:solidFill>
                  <a:srgbClr val="00B050"/>
                </a:solidFill>
              </a:rPr>
              <a:t>Example Optimization Table</a:t>
            </a:r>
            <a:r>
              <a:rPr lang="en-IN" dirty="0">
                <a:solidFill>
                  <a:srgbClr val="00B050"/>
                </a:solidFill>
              </a:rPr>
              <a:t>:</a:t>
            </a:r>
          </a:p>
        </p:txBody>
      </p:sp>
      <p:graphicFrame>
        <p:nvGraphicFramePr>
          <p:cNvPr id="6" name="Table 5">
            <a:extLst>
              <a:ext uri="{FF2B5EF4-FFF2-40B4-BE49-F238E27FC236}">
                <a16:creationId xmlns:a16="http://schemas.microsoft.com/office/drawing/2014/main" id="{9CF5FE3B-63FC-3735-00D3-C31745F6E436}"/>
              </a:ext>
            </a:extLst>
          </p:cNvPr>
          <p:cNvGraphicFramePr>
            <a:graphicFrameLocks noGrp="1"/>
          </p:cNvGraphicFramePr>
          <p:nvPr>
            <p:extLst>
              <p:ext uri="{D42A27DB-BD31-4B8C-83A1-F6EECF244321}">
                <p14:modId xmlns:p14="http://schemas.microsoft.com/office/powerpoint/2010/main" val="3296975011"/>
              </p:ext>
            </p:extLst>
          </p:nvPr>
        </p:nvGraphicFramePr>
        <p:xfrm>
          <a:off x="524121" y="4764515"/>
          <a:ext cx="10515600" cy="1981200"/>
        </p:xfrm>
        <a:graphic>
          <a:graphicData uri="http://schemas.openxmlformats.org/drawingml/2006/table">
            <a:tbl>
              <a:tblPr>
                <a:tableStyleId>{616DA210-FB5B-4158-B5E0-FEB733F419BA}</a:tableStyleId>
              </a:tblPr>
              <a:tblGrid>
                <a:gridCol w="3463718">
                  <a:extLst>
                    <a:ext uri="{9D8B030D-6E8A-4147-A177-3AD203B41FA5}">
                      <a16:colId xmlns:a16="http://schemas.microsoft.com/office/drawing/2014/main" val="216362463"/>
                    </a:ext>
                  </a:extLst>
                </a:gridCol>
                <a:gridCol w="3525941">
                  <a:extLst>
                    <a:ext uri="{9D8B030D-6E8A-4147-A177-3AD203B41FA5}">
                      <a16:colId xmlns:a16="http://schemas.microsoft.com/office/drawing/2014/main" val="499142477"/>
                    </a:ext>
                  </a:extLst>
                </a:gridCol>
                <a:gridCol w="3525941">
                  <a:extLst>
                    <a:ext uri="{9D8B030D-6E8A-4147-A177-3AD203B41FA5}">
                      <a16:colId xmlns:a16="http://schemas.microsoft.com/office/drawing/2014/main" val="2279418124"/>
                    </a:ext>
                  </a:extLst>
                </a:gridCol>
              </a:tblGrid>
              <a:tr h="0">
                <a:tc>
                  <a:txBody>
                    <a:bodyPr/>
                    <a:lstStyle/>
                    <a:p>
                      <a:pPr algn="l">
                        <a:buNone/>
                      </a:pPr>
                      <a:r>
                        <a:rPr lang="en-IN" sz="1600" b="1" dirty="0">
                          <a:solidFill>
                            <a:srgbClr val="404040"/>
                          </a:solidFill>
                          <a:effectLst/>
                        </a:rPr>
                        <a:t>Poor Example</a:t>
                      </a:r>
                    </a:p>
                  </a:txBody>
                  <a:tcPr marR="95250" marT="95250" marB="95250" anchor="ctr"/>
                </a:tc>
                <a:tc>
                  <a:txBody>
                    <a:bodyPr/>
                    <a:lstStyle/>
                    <a:p>
                      <a:pPr algn="l">
                        <a:buNone/>
                      </a:pPr>
                      <a:r>
                        <a:rPr lang="en-IN" sz="1600" b="1">
                          <a:solidFill>
                            <a:srgbClr val="404040"/>
                          </a:solidFill>
                          <a:effectLst/>
                        </a:rPr>
                        <a:t>Improved Example</a:t>
                      </a:r>
                    </a:p>
                  </a:txBody>
                  <a:tcPr marL="95250" marR="95250" marT="95250" marB="95250" anchor="ctr"/>
                </a:tc>
                <a:tc>
                  <a:txBody>
                    <a:bodyPr/>
                    <a:lstStyle/>
                    <a:p>
                      <a:pPr algn="l">
                        <a:buNone/>
                      </a:pPr>
                      <a:r>
                        <a:rPr lang="en-IN" sz="1600" b="1">
                          <a:solidFill>
                            <a:srgbClr val="404040"/>
                          </a:solidFill>
                          <a:effectLst/>
                        </a:rPr>
                        <a:t>Why Better</a:t>
                      </a:r>
                    </a:p>
                  </a:txBody>
                  <a:tcPr marL="95250" marR="95250" marT="95250" marB="95250" anchor="ctr"/>
                </a:tc>
                <a:extLst>
                  <a:ext uri="{0D108BD9-81ED-4DB2-BD59-A6C34878D82A}">
                    <a16:rowId xmlns:a16="http://schemas.microsoft.com/office/drawing/2014/main" val="3721083899"/>
                  </a:ext>
                </a:extLst>
              </a:tr>
              <a:tr h="0">
                <a:tc>
                  <a:txBody>
                    <a:bodyPr/>
                    <a:lstStyle/>
                    <a:p>
                      <a:pPr>
                        <a:buNone/>
                      </a:pPr>
                      <a:r>
                        <a:rPr lang="en-IN" sz="1600">
                          <a:effectLst/>
                        </a:rPr>
                        <a:t>"Paris → France"</a:t>
                      </a:r>
                    </a:p>
                  </a:txBody>
                  <a:tcPr marR="95250" marT="95250" marB="95250" anchor="ctr"/>
                </a:tc>
                <a:tc>
                  <a:txBody>
                    <a:bodyPr/>
                    <a:lstStyle/>
                    <a:p>
                      <a:pPr>
                        <a:buNone/>
                      </a:pPr>
                      <a:r>
                        <a:rPr lang="en-IN" sz="1600">
                          <a:effectLst/>
                        </a:rPr>
                        <a:t>"City→Country: Paris→France"</a:t>
                      </a:r>
                    </a:p>
                  </a:txBody>
                  <a:tcPr marL="95250" marR="95250" marT="95250" marB="95250" anchor="ctr"/>
                </a:tc>
                <a:tc>
                  <a:txBody>
                    <a:bodyPr/>
                    <a:lstStyle/>
                    <a:p>
                      <a:pPr>
                        <a:buNone/>
                      </a:pPr>
                      <a:r>
                        <a:rPr lang="en-IN" sz="1600">
                          <a:effectLst/>
                        </a:rPr>
                        <a:t>Explicit relationship label</a:t>
                      </a:r>
                    </a:p>
                  </a:txBody>
                  <a:tcPr marL="95250" marR="95250" marT="95250" marB="95250" anchor="ctr"/>
                </a:tc>
                <a:extLst>
                  <a:ext uri="{0D108BD9-81ED-4DB2-BD59-A6C34878D82A}">
                    <a16:rowId xmlns:a16="http://schemas.microsoft.com/office/drawing/2014/main" val="2371260163"/>
                  </a:ext>
                </a:extLst>
              </a:tr>
              <a:tr h="0">
                <a:tc>
                  <a:txBody>
                    <a:bodyPr/>
                    <a:lstStyle/>
                    <a:p>
                      <a:pPr>
                        <a:buNone/>
                      </a:pPr>
                      <a:r>
                        <a:rPr lang="en-IN" sz="1600" dirty="0">
                          <a:effectLst/>
                        </a:rPr>
                        <a:t>"Positive"</a:t>
                      </a:r>
                    </a:p>
                  </a:txBody>
                  <a:tcPr marR="95250" marT="95250" marB="95250" anchor="ctr"/>
                </a:tc>
                <a:tc>
                  <a:txBody>
                    <a:bodyPr/>
                    <a:lstStyle/>
                    <a:p>
                      <a:pPr>
                        <a:buNone/>
                      </a:pPr>
                      <a:r>
                        <a:rPr lang="en-IN" sz="1600">
                          <a:effectLst/>
                        </a:rPr>
                        <a:t>"Sentiment: Positive (Keywords: 'excellent', 'responsive')"</a:t>
                      </a:r>
                    </a:p>
                  </a:txBody>
                  <a:tcPr marL="95250" marR="95250" marT="95250" marB="95250" anchor="ctr"/>
                </a:tc>
                <a:tc>
                  <a:txBody>
                    <a:bodyPr/>
                    <a:lstStyle/>
                    <a:p>
                      <a:pPr>
                        <a:buNone/>
                      </a:pPr>
                      <a:r>
                        <a:rPr lang="en-IN" sz="1600">
                          <a:effectLst/>
                        </a:rPr>
                        <a:t>Shows decision logic</a:t>
                      </a:r>
                    </a:p>
                  </a:txBody>
                  <a:tcPr marL="95250" marR="95250" marT="95250" marB="95250" anchor="ctr"/>
                </a:tc>
                <a:extLst>
                  <a:ext uri="{0D108BD9-81ED-4DB2-BD59-A6C34878D82A}">
                    <a16:rowId xmlns:a16="http://schemas.microsoft.com/office/drawing/2014/main" val="3462113094"/>
                  </a:ext>
                </a:extLst>
              </a:tr>
              <a:tr h="0">
                <a:tc>
                  <a:txBody>
                    <a:bodyPr/>
                    <a:lstStyle/>
                    <a:p>
                      <a:pPr>
                        <a:buNone/>
                      </a:pPr>
                      <a:r>
                        <a:rPr lang="en-IN" sz="1600" dirty="0">
                          <a:effectLst/>
                        </a:rPr>
                        <a:t>"42"</a:t>
                      </a:r>
                    </a:p>
                  </a:txBody>
                  <a:tcPr marR="95250" marT="95250" marB="95250" anchor="ctr"/>
                </a:tc>
                <a:tc>
                  <a:txBody>
                    <a:bodyPr/>
                    <a:lstStyle/>
                    <a:p>
                      <a:pPr>
                        <a:buNone/>
                      </a:pPr>
                      <a:r>
                        <a:rPr lang="en-US" sz="1600">
                          <a:effectLst/>
                        </a:rPr>
                        <a:t>"Age: 42 (Extracted from 'born 1983')"</a:t>
                      </a:r>
                    </a:p>
                  </a:txBody>
                  <a:tcPr marL="95250" marR="95250" marT="95250" marB="95250" anchor="ctr"/>
                </a:tc>
                <a:tc>
                  <a:txBody>
                    <a:bodyPr/>
                    <a:lstStyle/>
                    <a:p>
                      <a:pPr>
                        <a:buNone/>
                      </a:pPr>
                      <a:r>
                        <a:rPr lang="en-IN" sz="1600" dirty="0">
                          <a:effectLst/>
                        </a:rPr>
                        <a:t>Demonstrates calculation</a:t>
                      </a:r>
                    </a:p>
                  </a:txBody>
                  <a:tcPr marL="95250" marR="95250" marT="95250" marB="95250" anchor="ctr"/>
                </a:tc>
                <a:extLst>
                  <a:ext uri="{0D108BD9-81ED-4DB2-BD59-A6C34878D82A}">
                    <a16:rowId xmlns:a16="http://schemas.microsoft.com/office/drawing/2014/main" val="1736684901"/>
                  </a:ext>
                </a:extLst>
              </a:tr>
            </a:tbl>
          </a:graphicData>
        </a:graphic>
      </p:graphicFrame>
    </p:spTree>
    <p:extLst>
      <p:ext uri="{BB962C8B-B14F-4D97-AF65-F5344CB8AC3E}">
        <p14:creationId xmlns:p14="http://schemas.microsoft.com/office/powerpoint/2010/main" val="3444828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8E62B-38DF-894B-DD7E-7D6F4A78A8D8}"/>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B641A73B-93AA-389C-5C48-E749D7FA6A5D}"/>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EE22C00A-0A60-9AE2-5394-E0B3432CC659}"/>
              </a:ext>
            </a:extLst>
          </p:cNvPr>
          <p:cNvSpPr>
            <a:spLocks noGrp="1"/>
          </p:cNvSpPr>
          <p:nvPr>
            <p:ph type="sldNum" sz="quarter" idx="12"/>
          </p:nvPr>
        </p:nvSpPr>
        <p:spPr>
          <a:xfrm>
            <a:off x="8935064" y="6356350"/>
            <a:ext cx="2743200" cy="365125"/>
          </a:xfrm>
        </p:spPr>
        <p:txBody>
          <a:bodyPr/>
          <a:lstStyle/>
          <a:p>
            <a:fld id="{6EFE7C99-B088-4EBB-BFF6-BECCC96D5DD8}" type="slidenum">
              <a:rPr lang="en-US" smtClean="0"/>
              <a:t>28</a:t>
            </a:fld>
            <a:endParaRPr lang="en-US" dirty="0"/>
          </a:p>
        </p:txBody>
      </p:sp>
      <p:sp>
        <p:nvSpPr>
          <p:cNvPr id="10" name="TextBox 9">
            <a:extLst>
              <a:ext uri="{FF2B5EF4-FFF2-40B4-BE49-F238E27FC236}">
                <a16:creationId xmlns:a16="http://schemas.microsoft.com/office/drawing/2014/main" id="{EE5B9DCD-B593-4507-954B-959E9B04C3C6}"/>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C1F7C53F-7906-94EF-42AB-298968DA2729}"/>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66D242AC-62F3-27BE-2214-F9D9CE787A15}"/>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86768808-AB49-DDA5-6952-0F8B4CDBA6F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1C5F9659-ED4E-D5FA-0FA8-31ABEF04891C}"/>
              </a:ext>
            </a:extLst>
          </p:cNvPr>
          <p:cNvSpPr txBox="1"/>
          <p:nvPr/>
        </p:nvSpPr>
        <p:spPr>
          <a:xfrm>
            <a:off x="830825" y="1859339"/>
            <a:ext cx="10530349" cy="3785652"/>
          </a:xfrm>
          <a:prstGeom prst="rect">
            <a:avLst/>
          </a:prstGeom>
          <a:noFill/>
        </p:spPr>
        <p:txBody>
          <a:bodyPr wrap="square" rtlCol="0">
            <a:spAutoFit/>
          </a:bodyPr>
          <a:lstStyle/>
          <a:p>
            <a:r>
              <a:rPr lang="en-US" sz="2000" b="1" dirty="0">
                <a:solidFill>
                  <a:schemeClr val="accent5"/>
                </a:solidFill>
              </a:rPr>
              <a:t>Lab Activity</a:t>
            </a:r>
            <a:r>
              <a:rPr lang="en-US" sz="2000" dirty="0">
                <a:solidFill>
                  <a:schemeClr val="accent5"/>
                </a:solidFill>
              </a:rPr>
              <a:t>:</a:t>
            </a:r>
          </a:p>
          <a:p>
            <a:pPr marL="342900" indent="-342900">
              <a:buFont typeface="Arial" panose="020B0604020202020204" pitchFamily="34" charset="0"/>
              <a:buChar char="•"/>
            </a:pPr>
            <a:r>
              <a:rPr lang="en-US" sz="2000" dirty="0">
                <a:solidFill>
                  <a:schemeClr val="accent5"/>
                </a:solidFill>
              </a:rPr>
              <a:t>Students create one-shot prompts for medical text classification</a:t>
            </a:r>
          </a:p>
          <a:p>
            <a:pPr marL="342900" indent="-342900">
              <a:buFont typeface="Arial" panose="020B0604020202020204" pitchFamily="34" charset="0"/>
              <a:buChar char="•"/>
            </a:pPr>
            <a:r>
              <a:rPr lang="en-US" sz="2000" dirty="0">
                <a:solidFill>
                  <a:schemeClr val="accent5"/>
                </a:solidFill>
              </a:rPr>
              <a:t>Rotate examples to show how selection affects accuracy</a:t>
            </a:r>
          </a:p>
          <a:p>
            <a:pPr marL="342900" indent="-342900">
              <a:buFont typeface="Arial" panose="020B0604020202020204" pitchFamily="34" charset="0"/>
              <a:buChar char="•"/>
            </a:pPr>
            <a:r>
              <a:rPr lang="en-US" sz="2000" dirty="0">
                <a:solidFill>
                  <a:schemeClr val="accent5"/>
                </a:solidFill>
              </a:rPr>
              <a:t>Introduce "poisoned" examples to demonstrate bias propagation</a:t>
            </a:r>
          </a:p>
          <a:p>
            <a:endParaRPr lang="en-IN" sz="2000" dirty="0">
              <a:solidFill>
                <a:schemeClr val="accent5"/>
              </a:solidFill>
            </a:endParaRPr>
          </a:p>
          <a:p>
            <a:r>
              <a:rPr lang="en-IN" sz="2000" b="1" dirty="0">
                <a:solidFill>
                  <a:schemeClr val="accent5"/>
                </a:solidFill>
              </a:rPr>
              <a:t>Assessment</a:t>
            </a:r>
            <a:r>
              <a:rPr lang="en-IN" sz="2000" dirty="0">
                <a:solidFill>
                  <a:schemeClr val="accent5"/>
                </a:solidFill>
              </a:rPr>
              <a:t>:</a:t>
            </a:r>
          </a:p>
          <a:p>
            <a:r>
              <a:rPr lang="en-US" sz="2000" dirty="0">
                <a:solidFill>
                  <a:schemeClr val="accent5"/>
                </a:solidFill>
              </a:rPr>
              <a:t>"Design a one-shot prompt for converting legal clauses to plain language. Justify your example choice.“</a:t>
            </a:r>
          </a:p>
          <a:p>
            <a:endParaRPr lang="en-US" sz="2000" dirty="0">
              <a:solidFill>
                <a:schemeClr val="accent5"/>
              </a:solidFill>
            </a:endParaRPr>
          </a:p>
          <a:p>
            <a:r>
              <a:rPr lang="en-IN" sz="2000" b="1" dirty="0">
                <a:solidFill>
                  <a:schemeClr val="accent5"/>
                </a:solidFill>
              </a:rPr>
              <a:t>Key Insight</a:t>
            </a:r>
            <a:r>
              <a:rPr lang="en-IN" sz="2000" dirty="0">
                <a:solidFill>
                  <a:schemeClr val="accent5"/>
                </a:solidFill>
              </a:rPr>
              <a:t>:</a:t>
            </a:r>
          </a:p>
          <a:p>
            <a:r>
              <a:rPr lang="en-US" sz="2000" dirty="0">
                <a:solidFill>
                  <a:schemeClr val="accent5"/>
                </a:solidFill>
              </a:rPr>
              <a:t>"One-shot learning is the sniper rifle of prompt engineering - a single precisely chosen example can hit the target when zero-shot misses."</a:t>
            </a:r>
            <a:endParaRPr lang="en-IN" sz="2000" dirty="0">
              <a:solidFill>
                <a:schemeClr val="accent5"/>
              </a:solidFill>
            </a:endParaRPr>
          </a:p>
        </p:txBody>
      </p:sp>
    </p:spTree>
    <p:extLst>
      <p:ext uri="{BB962C8B-B14F-4D97-AF65-F5344CB8AC3E}">
        <p14:creationId xmlns:p14="http://schemas.microsoft.com/office/powerpoint/2010/main" val="467407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55AA5-2B2B-B35B-F25D-B5940047ADF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A6184B76-76B4-B12A-49EC-3A4A69E180CE}"/>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C469E33A-1FAC-F32A-B8D3-847BACBE7B82}"/>
              </a:ext>
            </a:extLst>
          </p:cNvPr>
          <p:cNvSpPr>
            <a:spLocks noGrp="1"/>
          </p:cNvSpPr>
          <p:nvPr>
            <p:ph type="sldNum" sz="quarter" idx="12"/>
          </p:nvPr>
        </p:nvSpPr>
        <p:spPr>
          <a:xfrm>
            <a:off x="8935064" y="6356350"/>
            <a:ext cx="2743200" cy="365125"/>
          </a:xfrm>
        </p:spPr>
        <p:txBody>
          <a:bodyPr/>
          <a:lstStyle/>
          <a:p>
            <a:fld id="{6EFE7C99-B088-4EBB-BFF6-BECCC96D5DD8}" type="slidenum">
              <a:rPr lang="en-US" smtClean="0"/>
              <a:t>29</a:t>
            </a:fld>
            <a:endParaRPr lang="en-US" dirty="0"/>
          </a:p>
        </p:txBody>
      </p:sp>
      <p:sp>
        <p:nvSpPr>
          <p:cNvPr id="10" name="TextBox 9">
            <a:extLst>
              <a:ext uri="{FF2B5EF4-FFF2-40B4-BE49-F238E27FC236}">
                <a16:creationId xmlns:a16="http://schemas.microsoft.com/office/drawing/2014/main" id="{F92AEC1E-D8AF-246B-6B69-A4B6E4800610}"/>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8E5E50E8-F221-E708-B75E-74F75055829F}"/>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8E10D21E-83C3-5EA8-7879-F2A8F22B523D}"/>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DFD90504-B924-6939-B5EE-A57301FBD0A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5D029C33-039C-CDD0-701F-A30E898031DA}"/>
              </a:ext>
            </a:extLst>
          </p:cNvPr>
          <p:cNvSpPr txBox="1"/>
          <p:nvPr/>
        </p:nvSpPr>
        <p:spPr>
          <a:xfrm>
            <a:off x="712837" y="1463162"/>
            <a:ext cx="10530349" cy="5324535"/>
          </a:xfrm>
          <a:prstGeom prst="rect">
            <a:avLst/>
          </a:prstGeom>
          <a:noFill/>
        </p:spPr>
        <p:txBody>
          <a:bodyPr wrap="square" rtlCol="0">
            <a:spAutoFit/>
          </a:bodyPr>
          <a:lstStyle/>
          <a:p>
            <a:r>
              <a:rPr lang="en-US" sz="2000" b="1" dirty="0"/>
              <a:t>3.3. Few-Shot Learning and Prompting</a:t>
            </a:r>
            <a:endParaRPr lang="en-US" sz="2000" dirty="0"/>
          </a:p>
          <a:p>
            <a:endParaRPr lang="en-US" sz="2000" b="1" dirty="0"/>
          </a:p>
          <a:p>
            <a:r>
              <a:rPr lang="en-US" sz="2000" b="1" dirty="0"/>
              <a:t>Definition</a:t>
            </a:r>
            <a:r>
              <a:rPr lang="en-US" sz="2000" dirty="0"/>
              <a:t>:</a:t>
            </a:r>
            <a:br>
              <a:rPr lang="en-US" sz="2000" dirty="0"/>
            </a:br>
            <a:r>
              <a:rPr lang="en-US" sz="2000" dirty="0"/>
              <a:t>Few-shot learning provides LLMs with </a:t>
            </a:r>
            <a:r>
              <a:rPr lang="en-US" sz="2000" b="1" dirty="0"/>
              <a:t>3-5 task demonstrations</a:t>
            </a:r>
            <a:r>
              <a:rPr lang="en-US" sz="2000" dirty="0"/>
              <a:t> in the prompt, enabling complex pattern recognition without weight updates.</a:t>
            </a:r>
          </a:p>
          <a:p>
            <a:endParaRPr lang="en-US" sz="2000" b="1" dirty="0"/>
          </a:p>
          <a:p>
            <a:r>
              <a:rPr lang="en-US" sz="2000" b="1" dirty="0"/>
              <a:t>Theoretical Foundation</a:t>
            </a:r>
            <a:r>
              <a:rPr lang="en-US" sz="2000" dirty="0"/>
              <a:t>:</a:t>
            </a:r>
          </a:p>
          <a:p>
            <a:pPr marL="342900" indent="-342900">
              <a:buFont typeface="Arial" panose="020B0604020202020204" pitchFamily="34" charset="0"/>
              <a:buChar char="•"/>
            </a:pPr>
            <a:r>
              <a:rPr lang="en-US" sz="2000" b="1" dirty="0"/>
              <a:t>In-Context Learning</a:t>
            </a:r>
            <a:r>
              <a:rPr lang="en-US" sz="2000" dirty="0"/>
              <a:t>: Activates latent task representations through example patterns</a:t>
            </a:r>
          </a:p>
          <a:p>
            <a:pPr marL="342900" indent="-342900">
              <a:buFont typeface="Arial" panose="020B0604020202020204" pitchFamily="34" charset="0"/>
              <a:buChar char="•"/>
            </a:pPr>
            <a:r>
              <a:rPr lang="en-US" sz="2000" b="1" dirty="0"/>
              <a:t>Attention Priming</a:t>
            </a:r>
            <a:r>
              <a:rPr lang="en-US" sz="2000" dirty="0"/>
              <a:t>: Examples tune transformer attention heads to relevant features</a:t>
            </a:r>
          </a:p>
          <a:p>
            <a:pPr marL="342900" indent="-342900">
              <a:buFont typeface="Arial" panose="020B0604020202020204" pitchFamily="34" charset="0"/>
              <a:buChar char="•"/>
            </a:pPr>
            <a:r>
              <a:rPr lang="en-US" sz="2000" b="1" dirty="0"/>
              <a:t>Error Reduction</a:t>
            </a:r>
            <a:r>
              <a:rPr lang="en-US" sz="2000" dirty="0"/>
              <a:t>: Multiple demonstrations average out noise vs. one-shot</a:t>
            </a:r>
          </a:p>
          <a:p>
            <a:endParaRPr lang="en-US" sz="2000" b="1" dirty="0"/>
          </a:p>
          <a:p>
            <a:r>
              <a:rPr lang="en-US" sz="2000" b="1" dirty="0"/>
              <a:t>Example</a:t>
            </a:r>
            <a:r>
              <a:rPr lang="en-US" sz="2000" dirty="0"/>
              <a:t>:</a:t>
            </a:r>
          </a:p>
          <a:p>
            <a:r>
              <a:rPr lang="en-US" sz="2000" dirty="0"/>
              <a:t>Translate English to French:  </a:t>
            </a:r>
          </a:p>
          <a:p>
            <a:r>
              <a:rPr lang="en-US" sz="2000" dirty="0"/>
              <a:t>1. "Hello" → "Bonjour"  </a:t>
            </a:r>
          </a:p>
          <a:p>
            <a:r>
              <a:rPr lang="en-US" sz="2000" dirty="0"/>
              <a:t>2. "Goodbye" → "Au revoir"  </a:t>
            </a:r>
          </a:p>
          <a:p>
            <a:r>
              <a:rPr lang="en-US" sz="2000" dirty="0"/>
              <a:t>3. "Thank you" → "Merci"  </a:t>
            </a:r>
          </a:p>
          <a:p>
            <a:r>
              <a:rPr lang="en-US" sz="2000" dirty="0"/>
              <a:t>New: "Please help" → </a:t>
            </a:r>
            <a:endParaRPr lang="en-IN" sz="2000" dirty="0"/>
          </a:p>
        </p:txBody>
      </p:sp>
    </p:spTree>
    <p:extLst>
      <p:ext uri="{BB962C8B-B14F-4D97-AF65-F5344CB8AC3E}">
        <p14:creationId xmlns:p14="http://schemas.microsoft.com/office/powerpoint/2010/main" val="288633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D2079-09D1-D2F5-C6E9-EB7A1958585B}"/>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80DD7EB9-2A46-6698-4F58-A14636824BEF}"/>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DB06C51D-D123-7201-5412-F93A79E9A753}"/>
              </a:ext>
            </a:extLst>
          </p:cNvPr>
          <p:cNvSpPr>
            <a:spLocks noGrp="1"/>
          </p:cNvSpPr>
          <p:nvPr>
            <p:ph type="sldNum" sz="quarter" idx="12"/>
          </p:nvPr>
        </p:nvSpPr>
        <p:spPr/>
        <p:txBody>
          <a:bodyPr/>
          <a:lstStyle/>
          <a:p>
            <a:fld id="{6EFE7C99-B088-4EBB-BFF6-BECCC96D5DD8}" type="slidenum">
              <a:rPr lang="en-US" smtClean="0"/>
              <a:t>3</a:t>
            </a:fld>
            <a:endParaRPr lang="en-US"/>
          </a:p>
        </p:txBody>
      </p:sp>
      <p:sp>
        <p:nvSpPr>
          <p:cNvPr id="10" name="TextBox 9">
            <a:extLst>
              <a:ext uri="{FF2B5EF4-FFF2-40B4-BE49-F238E27FC236}">
                <a16:creationId xmlns:a16="http://schemas.microsoft.com/office/drawing/2014/main" id="{E54AB5E2-BAB0-D599-E1D2-69A436A40F3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6F9259B2-D2FC-5C1E-E7BE-BAB000F340AC}"/>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5546225E-EFA7-0398-23CD-3C6B3FF5D6E9}"/>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BD4D5BCD-5BDA-0BED-1D1A-2123CAB800B0}"/>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1: Fundamentals of Prompt Engineering</a:t>
              </a:r>
            </a:p>
          </p:txBody>
        </p:sp>
      </p:grpSp>
      <p:sp>
        <p:nvSpPr>
          <p:cNvPr id="6" name="TextBox 5">
            <a:extLst>
              <a:ext uri="{FF2B5EF4-FFF2-40B4-BE49-F238E27FC236}">
                <a16:creationId xmlns:a16="http://schemas.microsoft.com/office/drawing/2014/main" id="{F1BC632F-4E49-DB59-DC3B-6274C7514303}"/>
              </a:ext>
            </a:extLst>
          </p:cNvPr>
          <p:cNvSpPr txBox="1"/>
          <p:nvPr/>
        </p:nvSpPr>
        <p:spPr>
          <a:xfrm>
            <a:off x="648929" y="1725561"/>
            <a:ext cx="11238271" cy="4708981"/>
          </a:xfrm>
          <a:prstGeom prst="rect">
            <a:avLst/>
          </a:prstGeom>
          <a:noFill/>
        </p:spPr>
        <p:txBody>
          <a:bodyPr wrap="square" rtlCol="0">
            <a:spAutoFit/>
          </a:bodyPr>
          <a:lstStyle/>
          <a:p>
            <a:r>
              <a:rPr lang="en-US" sz="2000" b="1" dirty="0"/>
              <a:t>1.1.1. Significance in AI Applications</a:t>
            </a:r>
            <a:r>
              <a:rPr lang="en-US" sz="2000" dirty="0"/>
              <a:t>:</a:t>
            </a:r>
          </a:p>
          <a:p>
            <a:endParaRPr lang="en-US" sz="2000" dirty="0"/>
          </a:p>
          <a:p>
            <a:pPr marL="285750" indent="-285750">
              <a:buFont typeface="Wingdings" panose="05000000000000000000" pitchFamily="2" charset="2"/>
              <a:buChar char="v"/>
            </a:pPr>
            <a:r>
              <a:rPr lang="en-US" sz="2000" b="1" dirty="0"/>
              <a:t>Efficiency</a:t>
            </a:r>
            <a:r>
              <a:rPr lang="en-US" sz="2000" dirty="0"/>
              <a:t>: Reduces trial-and-error; streamlines interactions with AI.</a:t>
            </a:r>
          </a:p>
          <a:p>
            <a:pPr marL="285750" indent="-285750">
              <a:buFont typeface="Wingdings" panose="05000000000000000000" pitchFamily="2" charset="2"/>
              <a:buChar char="v"/>
            </a:pPr>
            <a:r>
              <a:rPr lang="en-US" sz="2000" b="1" dirty="0"/>
              <a:t>Precision</a:t>
            </a:r>
            <a:r>
              <a:rPr lang="en-US" sz="2000" dirty="0"/>
              <a:t>: Critical for high-stakes domains (healthcare, legal analysis).</a:t>
            </a:r>
          </a:p>
          <a:p>
            <a:pPr marL="285750" indent="-285750">
              <a:buFont typeface="Wingdings" panose="05000000000000000000" pitchFamily="2" charset="2"/>
              <a:buChar char="v"/>
            </a:pPr>
            <a:r>
              <a:rPr lang="en-US" sz="2000" b="1" dirty="0"/>
              <a:t>Adaptability</a:t>
            </a:r>
            <a:r>
              <a:rPr lang="en-US" sz="2000" dirty="0"/>
              <a:t>: Customizes LLM behavior for specific use cases (e.g., tone, format).</a:t>
            </a:r>
          </a:p>
          <a:p>
            <a:pPr marL="285750" indent="-285750">
              <a:buFont typeface="Wingdings" panose="05000000000000000000" pitchFamily="2" charset="2"/>
              <a:buChar char="v"/>
            </a:pPr>
            <a:r>
              <a:rPr lang="en-US" sz="2000" b="1" dirty="0"/>
              <a:t>Cost Optimization</a:t>
            </a:r>
            <a:r>
              <a:rPr lang="en-US" sz="2000" dirty="0"/>
              <a:t>: Fewer prompt iterations lower computational resources.</a:t>
            </a:r>
          </a:p>
          <a:p>
            <a:pPr marL="285750" indent="-285750">
              <a:buFont typeface="Wingdings" panose="05000000000000000000" pitchFamily="2" charset="2"/>
              <a:buChar char="v"/>
            </a:pPr>
            <a:r>
              <a:rPr lang="en-US" sz="2000" b="1" dirty="0"/>
              <a:t>Democratization</a:t>
            </a:r>
            <a:r>
              <a:rPr lang="en-US" sz="2000" dirty="0"/>
              <a:t>: Empowers non-experts to leverage advanced AI tools.</a:t>
            </a:r>
          </a:p>
          <a:p>
            <a:endParaRPr lang="en-US" sz="2000" dirty="0"/>
          </a:p>
          <a:p>
            <a:r>
              <a:rPr lang="en-US" sz="2000" b="1" dirty="0"/>
              <a:t>Examples</a:t>
            </a:r>
            <a:r>
              <a:rPr lang="en-US" sz="2000" dirty="0"/>
              <a:t>:</a:t>
            </a:r>
          </a:p>
          <a:p>
            <a:pPr marL="285750" indent="-285750">
              <a:buFont typeface="Wingdings" panose="05000000000000000000" pitchFamily="2" charset="2"/>
              <a:buChar char="Ø"/>
            </a:pPr>
            <a:r>
              <a:rPr lang="en-US" sz="2000" b="1" dirty="0"/>
              <a:t>Healthcare</a:t>
            </a:r>
            <a:r>
              <a:rPr lang="en-US" sz="2000" dirty="0"/>
              <a:t>: </a:t>
            </a:r>
            <a:r>
              <a:rPr lang="en-US" sz="2000" dirty="0">
                <a:solidFill>
                  <a:schemeClr val="accent6">
                    <a:lumMod val="50000"/>
                  </a:schemeClr>
                </a:solidFill>
              </a:rPr>
              <a:t>"Generate a differential diagnosis for a 50-year-old with acute chest pain"</a:t>
            </a:r>
            <a:r>
              <a:rPr lang="en-US" sz="2000" dirty="0"/>
              <a:t> vs. a vague </a:t>
            </a:r>
            <a:r>
              <a:rPr lang="en-US" sz="2000" i="1" dirty="0">
                <a:solidFill>
                  <a:srgbClr val="FF0000"/>
                </a:solidFill>
              </a:rPr>
              <a:t>"What’s wrong with this patient?”</a:t>
            </a:r>
            <a:endParaRPr lang="en-US" sz="2000" dirty="0">
              <a:solidFill>
                <a:srgbClr val="FF0000"/>
              </a:solidFill>
            </a:endParaRPr>
          </a:p>
          <a:p>
            <a:pPr marL="285750" indent="-285750">
              <a:buFont typeface="Wingdings" panose="05000000000000000000" pitchFamily="2" charset="2"/>
              <a:buChar char="Ø"/>
            </a:pPr>
            <a:r>
              <a:rPr lang="en-US" sz="2000" b="1" dirty="0"/>
              <a:t>Software Development</a:t>
            </a:r>
            <a:r>
              <a:rPr lang="en-US" sz="2000" dirty="0"/>
              <a:t>: </a:t>
            </a:r>
            <a:r>
              <a:rPr lang="en-US" sz="2000" i="1" dirty="0">
                <a:solidFill>
                  <a:schemeClr val="accent6">
                    <a:lumMod val="50000"/>
                  </a:schemeClr>
                </a:solidFill>
              </a:rPr>
              <a:t>"Write Python code to sort a list of dictionaries by a key, using bubble sort"</a:t>
            </a:r>
            <a:r>
              <a:rPr lang="en-US" sz="2000" dirty="0"/>
              <a:t> vs. </a:t>
            </a:r>
            <a:r>
              <a:rPr lang="en-US" sz="2000" i="1" dirty="0">
                <a:solidFill>
                  <a:srgbClr val="FF0000"/>
                </a:solidFill>
              </a:rPr>
              <a:t>"Sort this list."</a:t>
            </a:r>
            <a:endParaRPr lang="en-US" sz="2000" dirty="0">
              <a:solidFill>
                <a:srgbClr val="FF0000"/>
              </a:solidFill>
            </a:endParaRPr>
          </a:p>
          <a:p>
            <a:endParaRPr lang="en-US" sz="2000" dirty="0"/>
          </a:p>
          <a:p>
            <a:endParaRPr lang="en-IN" sz="2000" dirty="0"/>
          </a:p>
        </p:txBody>
      </p:sp>
    </p:spTree>
    <p:extLst>
      <p:ext uri="{BB962C8B-B14F-4D97-AF65-F5344CB8AC3E}">
        <p14:creationId xmlns:p14="http://schemas.microsoft.com/office/powerpoint/2010/main" val="3725747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B8FD5-4B7A-7775-103E-4F702CEA7732}"/>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90B68F2E-16FD-3207-56FC-5D57DB6728B1}"/>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3E085EBB-C992-A8E7-0F6C-F5EE7B573815}"/>
              </a:ext>
            </a:extLst>
          </p:cNvPr>
          <p:cNvSpPr>
            <a:spLocks noGrp="1"/>
          </p:cNvSpPr>
          <p:nvPr>
            <p:ph type="sldNum" sz="quarter" idx="12"/>
          </p:nvPr>
        </p:nvSpPr>
        <p:spPr>
          <a:xfrm>
            <a:off x="8935064" y="6356350"/>
            <a:ext cx="2743200" cy="365125"/>
          </a:xfrm>
        </p:spPr>
        <p:txBody>
          <a:bodyPr/>
          <a:lstStyle/>
          <a:p>
            <a:fld id="{6EFE7C99-B088-4EBB-BFF6-BECCC96D5DD8}" type="slidenum">
              <a:rPr lang="en-US" smtClean="0"/>
              <a:t>30</a:t>
            </a:fld>
            <a:endParaRPr lang="en-US" dirty="0"/>
          </a:p>
        </p:txBody>
      </p:sp>
      <p:sp>
        <p:nvSpPr>
          <p:cNvPr id="10" name="TextBox 9">
            <a:extLst>
              <a:ext uri="{FF2B5EF4-FFF2-40B4-BE49-F238E27FC236}">
                <a16:creationId xmlns:a16="http://schemas.microsoft.com/office/drawing/2014/main" id="{7E459207-F8F8-A0D7-8D0C-A69123071A70}"/>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41D754DA-2FA4-3F36-2A41-DF78E3E0466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D397B9AA-4785-2309-6C00-49BEEAFC31AC}"/>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246B3866-74BF-375E-B604-4193E24C4F9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1C2C2050-1902-BF62-47FD-17825885B5C3}"/>
              </a:ext>
            </a:extLst>
          </p:cNvPr>
          <p:cNvSpPr txBox="1"/>
          <p:nvPr/>
        </p:nvSpPr>
        <p:spPr>
          <a:xfrm>
            <a:off x="712837" y="1146224"/>
            <a:ext cx="10530349" cy="1323439"/>
          </a:xfrm>
          <a:prstGeom prst="rect">
            <a:avLst/>
          </a:prstGeom>
          <a:noFill/>
        </p:spPr>
        <p:txBody>
          <a:bodyPr wrap="square" rtlCol="0">
            <a:spAutoFit/>
          </a:bodyPr>
          <a:lstStyle/>
          <a:p>
            <a:r>
              <a:rPr lang="en-US" sz="2000" b="1" dirty="0"/>
              <a:t>3.3.1. Mastering Few-Shot Techniques</a:t>
            </a:r>
          </a:p>
          <a:p>
            <a:endParaRPr lang="en-US" sz="2000" b="1" dirty="0"/>
          </a:p>
          <a:p>
            <a:r>
              <a:rPr lang="en-US" sz="2000" b="1" dirty="0"/>
              <a:t>Advanced Implementation</a:t>
            </a:r>
            <a:r>
              <a:rPr lang="en-US" sz="2000" dirty="0"/>
              <a:t>:</a:t>
            </a:r>
          </a:p>
          <a:p>
            <a:endParaRPr lang="en-IN" sz="2000" dirty="0"/>
          </a:p>
        </p:txBody>
      </p:sp>
      <p:graphicFrame>
        <p:nvGraphicFramePr>
          <p:cNvPr id="4" name="Table 3">
            <a:extLst>
              <a:ext uri="{FF2B5EF4-FFF2-40B4-BE49-F238E27FC236}">
                <a16:creationId xmlns:a16="http://schemas.microsoft.com/office/drawing/2014/main" id="{2A6D3260-9260-D35E-4B37-BE24B03E397F}"/>
              </a:ext>
            </a:extLst>
          </p:cNvPr>
          <p:cNvGraphicFramePr>
            <a:graphicFrameLocks noGrp="1"/>
          </p:cNvGraphicFramePr>
          <p:nvPr>
            <p:extLst>
              <p:ext uri="{D42A27DB-BD31-4B8C-83A1-F6EECF244321}">
                <p14:modId xmlns:p14="http://schemas.microsoft.com/office/powerpoint/2010/main" val="384004798"/>
              </p:ext>
            </p:extLst>
          </p:nvPr>
        </p:nvGraphicFramePr>
        <p:xfrm>
          <a:off x="712837" y="2212156"/>
          <a:ext cx="10515600" cy="1981200"/>
        </p:xfrm>
        <a:graphic>
          <a:graphicData uri="http://schemas.openxmlformats.org/drawingml/2006/table">
            <a:tbl>
              <a:tblPr>
                <a:tableStyleId>{616DA210-FB5B-4158-B5E0-FEB733F419BA}</a:tableStyleId>
              </a:tblPr>
              <a:tblGrid>
                <a:gridCol w="3463718">
                  <a:extLst>
                    <a:ext uri="{9D8B030D-6E8A-4147-A177-3AD203B41FA5}">
                      <a16:colId xmlns:a16="http://schemas.microsoft.com/office/drawing/2014/main" val="4056129843"/>
                    </a:ext>
                  </a:extLst>
                </a:gridCol>
                <a:gridCol w="3525941">
                  <a:extLst>
                    <a:ext uri="{9D8B030D-6E8A-4147-A177-3AD203B41FA5}">
                      <a16:colId xmlns:a16="http://schemas.microsoft.com/office/drawing/2014/main" val="1493899264"/>
                    </a:ext>
                  </a:extLst>
                </a:gridCol>
                <a:gridCol w="3525941">
                  <a:extLst>
                    <a:ext uri="{9D8B030D-6E8A-4147-A177-3AD203B41FA5}">
                      <a16:colId xmlns:a16="http://schemas.microsoft.com/office/drawing/2014/main" val="1209396343"/>
                    </a:ext>
                  </a:extLst>
                </a:gridCol>
              </a:tblGrid>
              <a:tr h="0">
                <a:tc>
                  <a:txBody>
                    <a:bodyPr/>
                    <a:lstStyle/>
                    <a:p>
                      <a:pPr algn="l">
                        <a:buNone/>
                      </a:pPr>
                      <a:r>
                        <a:rPr lang="en-IN" sz="1600" b="1">
                          <a:solidFill>
                            <a:srgbClr val="404040"/>
                          </a:solidFill>
                          <a:effectLst/>
                        </a:rPr>
                        <a:t>Technique</a:t>
                      </a:r>
                    </a:p>
                  </a:txBody>
                  <a:tcPr marR="95250" marT="95250" marB="95250" anchor="ctr"/>
                </a:tc>
                <a:tc>
                  <a:txBody>
                    <a:bodyPr/>
                    <a:lstStyle/>
                    <a:p>
                      <a:pPr algn="l">
                        <a:buNone/>
                      </a:pPr>
                      <a:r>
                        <a:rPr lang="en-IN" sz="1600" b="1">
                          <a:solidFill>
                            <a:srgbClr val="404040"/>
                          </a:solidFill>
                          <a:effectLst/>
                        </a:rPr>
                        <a:t>Implementation</a:t>
                      </a:r>
                    </a:p>
                  </a:txBody>
                  <a:tcPr marL="95250" marR="95250" marT="95250" marB="95250" anchor="ctr"/>
                </a:tc>
                <a:tc>
                  <a:txBody>
                    <a:bodyPr/>
                    <a:lstStyle/>
                    <a:p>
                      <a:pPr algn="l">
                        <a:buNone/>
                      </a:pPr>
                      <a:r>
                        <a:rPr lang="en-IN" sz="1600" b="1">
                          <a:solidFill>
                            <a:srgbClr val="404040"/>
                          </a:solidFill>
                          <a:effectLst/>
                        </a:rPr>
                        <a:t>Use Case</a:t>
                      </a:r>
                    </a:p>
                  </a:txBody>
                  <a:tcPr marL="95250" marR="95250" marT="95250" marB="95250" anchor="ctr"/>
                </a:tc>
                <a:extLst>
                  <a:ext uri="{0D108BD9-81ED-4DB2-BD59-A6C34878D82A}">
                    <a16:rowId xmlns:a16="http://schemas.microsoft.com/office/drawing/2014/main" val="3764664078"/>
                  </a:ext>
                </a:extLst>
              </a:tr>
              <a:tr h="0">
                <a:tc>
                  <a:txBody>
                    <a:bodyPr/>
                    <a:lstStyle/>
                    <a:p>
                      <a:pPr>
                        <a:buNone/>
                      </a:pPr>
                      <a:r>
                        <a:rPr lang="en-IN" sz="1600" b="1" dirty="0">
                          <a:effectLst/>
                        </a:rPr>
                        <a:t>Chain-of-Thought</a:t>
                      </a:r>
                      <a:endParaRPr lang="en-IN" sz="1600" dirty="0">
                        <a:effectLst/>
                      </a:endParaRPr>
                    </a:p>
                  </a:txBody>
                  <a:tcPr marR="95250" marT="95250" marB="95250" anchor="ctr"/>
                </a:tc>
                <a:tc>
                  <a:txBody>
                    <a:bodyPr/>
                    <a:lstStyle/>
                    <a:p>
                      <a:pPr>
                        <a:buNone/>
                      </a:pPr>
                      <a:r>
                        <a:rPr lang="en-IN" sz="1600">
                          <a:effectLst/>
                        </a:rPr>
                        <a:t>Add reasoning steps:</a:t>
                      </a:r>
                    </a:p>
                  </a:txBody>
                  <a:tcPr marL="95250" marR="95250" marT="95250" marB="95250" anchor="ctr"/>
                </a:tc>
                <a:tc>
                  <a:txBody>
                    <a:bodyPr/>
                    <a:lstStyle/>
                    <a:p>
                      <a:endParaRPr lang="en-IN" sz="1600"/>
                    </a:p>
                  </a:txBody>
                  <a:tcPr/>
                </a:tc>
                <a:extLst>
                  <a:ext uri="{0D108BD9-81ED-4DB2-BD59-A6C34878D82A}">
                    <a16:rowId xmlns:a16="http://schemas.microsoft.com/office/drawing/2014/main" val="3908217284"/>
                  </a:ext>
                </a:extLst>
              </a:tr>
              <a:tr h="0">
                <a:tc>
                  <a:txBody>
                    <a:bodyPr/>
                    <a:lstStyle/>
                    <a:p>
                      <a:pPr>
                        <a:buNone/>
                      </a:pPr>
                      <a:r>
                        <a:rPr lang="en-US" sz="1600" dirty="0">
                          <a:effectLst/>
                        </a:rPr>
                        <a:t>`"Q: If Alice has 4 apples and gives 2 to Bob, how many left?</a:t>
                      </a:r>
                    </a:p>
                  </a:txBody>
                  <a:tcPr marR="95250" marT="95250" marB="95250" anchor="ctr"/>
                </a:tc>
                <a:tc>
                  <a:txBody>
                    <a:bodyPr/>
                    <a:lstStyle/>
                    <a:p>
                      <a:endParaRPr lang="en-IN" sz="1600"/>
                    </a:p>
                  </a:txBody>
                  <a:tcPr/>
                </a:tc>
                <a:tc>
                  <a:txBody>
                    <a:bodyPr/>
                    <a:lstStyle/>
                    <a:p>
                      <a:endParaRPr lang="en-IN" sz="1600"/>
                    </a:p>
                  </a:txBody>
                  <a:tcPr/>
                </a:tc>
                <a:extLst>
                  <a:ext uri="{0D108BD9-81ED-4DB2-BD59-A6C34878D82A}">
                    <a16:rowId xmlns:a16="http://schemas.microsoft.com/office/drawing/2014/main" val="2061746068"/>
                  </a:ext>
                </a:extLst>
              </a:tr>
              <a:tr h="0">
                <a:tc>
                  <a:txBody>
                    <a:bodyPr/>
                    <a:lstStyle/>
                    <a:p>
                      <a:pPr>
                        <a:buNone/>
                      </a:pPr>
                      <a:r>
                        <a:rPr lang="it-IT" sz="1600" dirty="0">
                          <a:effectLst/>
                        </a:rPr>
                        <a:t>A: 4 - 2 = 2 apples."`</a:t>
                      </a:r>
                    </a:p>
                  </a:txBody>
                  <a:tcPr marR="95250" marT="95250" marB="95250" anchor="ctr"/>
                </a:tc>
                <a:tc>
                  <a:txBody>
                    <a:bodyPr/>
                    <a:lstStyle/>
                    <a:p>
                      <a:pPr>
                        <a:buNone/>
                      </a:pPr>
                      <a:r>
                        <a:rPr lang="en-IN" sz="1600">
                          <a:effectLst/>
                        </a:rPr>
                        <a:t>Math/Logic problems</a:t>
                      </a:r>
                    </a:p>
                  </a:txBody>
                  <a:tcPr marL="95250" marR="95250" marT="95250" marB="95250" anchor="ctr"/>
                </a:tc>
                <a:tc>
                  <a:txBody>
                    <a:bodyPr/>
                    <a:lstStyle/>
                    <a:p>
                      <a:endParaRPr lang="en-IN" sz="1600" dirty="0"/>
                    </a:p>
                  </a:txBody>
                  <a:tcPr/>
                </a:tc>
                <a:extLst>
                  <a:ext uri="{0D108BD9-81ED-4DB2-BD59-A6C34878D82A}">
                    <a16:rowId xmlns:a16="http://schemas.microsoft.com/office/drawing/2014/main" val="266577033"/>
                  </a:ext>
                </a:extLst>
              </a:tr>
            </a:tbl>
          </a:graphicData>
        </a:graphic>
      </p:graphicFrame>
      <p:graphicFrame>
        <p:nvGraphicFramePr>
          <p:cNvPr id="6" name="Table 5">
            <a:extLst>
              <a:ext uri="{FF2B5EF4-FFF2-40B4-BE49-F238E27FC236}">
                <a16:creationId xmlns:a16="http://schemas.microsoft.com/office/drawing/2014/main" id="{07103E3B-82D8-F820-36EF-548F093E3BAC}"/>
              </a:ext>
            </a:extLst>
          </p:cNvPr>
          <p:cNvGraphicFramePr>
            <a:graphicFrameLocks noGrp="1"/>
          </p:cNvGraphicFramePr>
          <p:nvPr>
            <p:extLst>
              <p:ext uri="{D42A27DB-BD31-4B8C-83A1-F6EECF244321}">
                <p14:modId xmlns:p14="http://schemas.microsoft.com/office/powerpoint/2010/main" val="2153174181"/>
              </p:ext>
            </p:extLst>
          </p:nvPr>
        </p:nvGraphicFramePr>
        <p:xfrm>
          <a:off x="712837" y="4326854"/>
          <a:ext cx="10515600" cy="1303020"/>
        </p:xfrm>
        <a:graphic>
          <a:graphicData uri="http://schemas.openxmlformats.org/drawingml/2006/table">
            <a:tbl>
              <a:tblPr>
                <a:tableStyleId>{E8B1032C-EA38-4F05-BA0D-38AFFFC7BED3}</a:tableStyleId>
              </a:tblPr>
              <a:tblGrid>
                <a:gridCol w="5210995">
                  <a:extLst>
                    <a:ext uri="{9D8B030D-6E8A-4147-A177-3AD203B41FA5}">
                      <a16:colId xmlns:a16="http://schemas.microsoft.com/office/drawing/2014/main" val="737374069"/>
                    </a:ext>
                  </a:extLst>
                </a:gridCol>
                <a:gridCol w="5304605">
                  <a:extLst>
                    <a:ext uri="{9D8B030D-6E8A-4147-A177-3AD203B41FA5}">
                      <a16:colId xmlns:a16="http://schemas.microsoft.com/office/drawing/2014/main" val="2455908761"/>
                    </a:ext>
                  </a:extLst>
                </a:gridCol>
              </a:tblGrid>
              <a:tr h="0">
                <a:tc>
                  <a:txBody>
                    <a:bodyPr/>
                    <a:lstStyle/>
                    <a:p>
                      <a:pPr>
                        <a:buNone/>
                      </a:pPr>
                      <a:r>
                        <a:rPr lang="en-IN" sz="1600" b="1" dirty="0">
                          <a:effectLst/>
                        </a:rPr>
                        <a:t>Structured Sampling</a:t>
                      </a:r>
                      <a:endParaRPr lang="en-IN" sz="1600" dirty="0">
                        <a:effectLst/>
                      </a:endParaRPr>
                    </a:p>
                  </a:txBody>
                  <a:tcPr marR="95250" marT="95250" marB="95250" anchor="ctr"/>
                </a:tc>
                <a:tc>
                  <a:txBody>
                    <a:bodyPr/>
                    <a:lstStyle/>
                    <a:p>
                      <a:pPr>
                        <a:buNone/>
                      </a:pPr>
                      <a:r>
                        <a:rPr lang="en-US" sz="1600">
                          <a:effectLst/>
                        </a:rPr>
                        <a:t>Vary examples to cover edge cases:</a:t>
                      </a:r>
                    </a:p>
                  </a:txBody>
                  <a:tcPr marL="95250" marR="95250" marT="95250" marB="95250" anchor="ctr"/>
                </a:tc>
                <a:extLst>
                  <a:ext uri="{0D108BD9-81ED-4DB2-BD59-A6C34878D82A}">
                    <a16:rowId xmlns:a16="http://schemas.microsoft.com/office/drawing/2014/main" val="2529608666"/>
                  </a:ext>
                </a:extLst>
              </a:tr>
              <a:tr h="0">
                <a:tc>
                  <a:txBody>
                    <a:bodyPr/>
                    <a:lstStyle/>
                    <a:p>
                      <a:pPr>
                        <a:buNone/>
                      </a:pPr>
                      <a:r>
                        <a:rPr lang="en-US" sz="1600" dirty="0">
                          <a:effectLst/>
                        </a:rPr>
                        <a:t>Example 1: Short sentence → emoji 😊</a:t>
                      </a:r>
                    </a:p>
                  </a:txBody>
                  <a:tcPr marR="95250" marT="95250" marB="95250" anchor="ctr"/>
                </a:tc>
                <a:tc>
                  <a:txBody>
                    <a:bodyPr/>
                    <a:lstStyle/>
                    <a:p>
                      <a:endParaRPr lang="en-IN" sz="1600" dirty="0"/>
                    </a:p>
                  </a:txBody>
                  <a:tcPr/>
                </a:tc>
                <a:extLst>
                  <a:ext uri="{0D108BD9-81ED-4DB2-BD59-A6C34878D82A}">
                    <a16:rowId xmlns:a16="http://schemas.microsoft.com/office/drawing/2014/main" val="2055336507"/>
                  </a:ext>
                </a:extLst>
              </a:tr>
              <a:tr h="0">
                <a:tc>
                  <a:txBody>
                    <a:bodyPr/>
                    <a:lstStyle/>
                    <a:p>
                      <a:pPr>
                        <a:buNone/>
                      </a:pPr>
                      <a:r>
                        <a:rPr lang="en-US" sz="1600" dirty="0">
                          <a:effectLst/>
                        </a:rPr>
                        <a:t>Example 2: Long paragraph → emoji 🤔`</a:t>
                      </a:r>
                    </a:p>
                  </a:txBody>
                  <a:tcPr marR="95250" marT="95250" marB="95250" anchor="ctr"/>
                </a:tc>
                <a:tc>
                  <a:txBody>
                    <a:bodyPr/>
                    <a:lstStyle/>
                    <a:p>
                      <a:pPr>
                        <a:buNone/>
                      </a:pPr>
                      <a:r>
                        <a:rPr lang="en-IN" sz="1600" dirty="0">
                          <a:effectLst/>
                        </a:rPr>
                        <a:t>Style transfer</a:t>
                      </a:r>
                    </a:p>
                  </a:txBody>
                  <a:tcPr marL="95250" marR="95250" marT="95250" marB="95250" anchor="ctr"/>
                </a:tc>
                <a:extLst>
                  <a:ext uri="{0D108BD9-81ED-4DB2-BD59-A6C34878D82A}">
                    <a16:rowId xmlns:a16="http://schemas.microsoft.com/office/drawing/2014/main" val="763965541"/>
                  </a:ext>
                </a:extLst>
              </a:tr>
            </a:tbl>
          </a:graphicData>
        </a:graphic>
      </p:graphicFrame>
      <p:graphicFrame>
        <p:nvGraphicFramePr>
          <p:cNvPr id="9" name="Table 8">
            <a:extLst>
              <a:ext uri="{FF2B5EF4-FFF2-40B4-BE49-F238E27FC236}">
                <a16:creationId xmlns:a16="http://schemas.microsoft.com/office/drawing/2014/main" id="{728B825F-338D-C2B6-970B-914AEC0CB0D4}"/>
              </a:ext>
            </a:extLst>
          </p:cNvPr>
          <p:cNvGraphicFramePr>
            <a:graphicFrameLocks noGrp="1"/>
          </p:cNvGraphicFramePr>
          <p:nvPr>
            <p:extLst>
              <p:ext uri="{D42A27DB-BD31-4B8C-83A1-F6EECF244321}">
                <p14:modId xmlns:p14="http://schemas.microsoft.com/office/powerpoint/2010/main" val="2341554281"/>
              </p:ext>
            </p:extLst>
          </p:nvPr>
        </p:nvGraphicFramePr>
        <p:xfrm>
          <a:off x="712837" y="5791835"/>
          <a:ext cx="10515600" cy="929640"/>
        </p:xfrm>
        <a:graphic>
          <a:graphicData uri="http://schemas.openxmlformats.org/drawingml/2006/table">
            <a:tbl>
              <a:tblPr>
                <a:tableStyleId>{5DA37D80-6434-44D0-A028-1B22A696006F}</a:tableStyleId>
              </a:tblPr>
              <a:tblGrid>
                <a:gridCol w="5210995">
                  <a:extLst>
                    <a:ext uri="{9D8B030D-6E8A-4147-A177-3AD203B41FA5}">
                      <a16:colId xmlns:a16="http://schemas.microsoft.com/office/drawing/2014/main" val="2549915023"/>
                    </a:ext>
                  </a:extLst>
                </a:gridCol>
                <a:gridCol w="5304605">
                  <a:extLst>
                    <a:ext uri="{9D8B030D-6E8A-4147-A177-3AD203B41FA5}">
                      <a16:colId xmlns:a16="http://schemas.microsoft.com/office/drawing/2014/main" val="4112962986"/>
                    </a:ext>
                  </a:extLst>
                </a:gridCol>
              </a:tblGrid>
              <a:tr h="0">
                <a:tc>
                  <a:txBody>
                    <a:bodyPr/>
                    <a:lstStyle/>
                    <a:p>
                      <a:pPr>
                        <a:buNone/>
                      </a:pPr>
                      <a:r>
                        <a:rPr lang="en-IN" b="1">
                          <a:effectLst/>
                        </a:rPr>
                        <a:t>Positional Control</a:t>
                      </a:r>
                      <a:endParaRPr lang="en-IN">
                        <a:effectLst/>
                      </a:endParaRPr>
                    </a:p>
                  </a:txBody>
                  <a:tcPr marR="95250" marT="95250" marB="95250" anchor="ctr"/>
                </a:tc>
                <a:tc>
                  <a:txBody>
                    <a:bodyPr/>
                    <a:lstStyle/>
                    <a:p>
                      <a:pPr>
                        <a:buNone/>
                      </a:pPr>
                      <a:r>
                        <a:rPr lang="en-US">
                          <a:effectLst/>
                        </a:rPr>
                        <a:t>Place hardest example last (recency bias):</a:t>
                      </a:r>
                    </a:p>
                  </a:txBody>
                  <a:tcPr marL="95250" marR="95250" marT="95250" marB="95250" anchor="ctr"/>
                </a:tc>
                <a:extLst>
                  <a:ext uri="{0D108BD9-81ED-4DB2-BD59-A6C34878D82A}">
                    <a16:rowId xmlns:a16="http://schemas.microsoft.com/office/drawing/2014/main" val="1988421818"/>
                  </a:ext>
                </a:extLst>
              </a:tr>
              <a:tr h="0">
                <a:tc>
                  <a:txBody>
                    <a:bodyPr/>
                    <a:lstStyle/>
                    <a:p>
                      <a:pPr>
                        <a:buNone/>
                      </a:pPr>
                      <a:r>
                        <a:rPr lang="en-IN" dirty="0">
                          <a:effectLst/>
                        </a:rPr>
                        <a:t>Easy → Medium → Hard → Target</a:t>
                      </a:r>
                    </a:p>
                  </a:txBody>
                  <a:tcPr marR="95250" marT="95250" marB="95250" anchor="ctr"/>
                </a:tc>
                <a:tc>
                  <a:txBody>
                    <a:bodyPr/>
                    <a:lstStyle/>
                    <a:p>
                      <a:pPr>
                        <a:buNone/>
                      </a:pPr>
                      <a:r>
                        <a:rPr lang="en-IN" dirty="0">
                          <a:effectLst/>
                        </a:rPr>
                        <a:t>Complex classification</a:t>
                      </a:r>
                    </a:p>
                  </a:txBody>
                  <a:tcPr marL="95250" marR="95250" marT="95250" marB="95250" anchor="ctr"/>
                </a:tc>
                <a:extLst>
                  <a:ext uri="{0D108BD9-81ED-4DB2-BD59-A6C34878D82A}">
                    <a16:rowId xmlns:a16="http://schemas.microsoft.com/office/drawing/2014/main" val="3735287410"/>
                  </a:ext>
                </a:extLst>
              </a:tr>
            </a:tbl>
          </a:graphicData>
        </a:graphic>
      </p:graphicFrame>
    </p:spTree>
    <p:extLst>
      <p:ext uri="{BB962C8B-B14F-4D97-AF65-F5344CB8AC3E}">
        <p14:creationId xmlns:p14="http://schemas.microsoft.com/office/powerpoint/2010/main" val="6832137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9FC4E-E870-EA0D-4783-14FE879D1ABE}"/>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B6236D2A-151F-8039-E16B-25E0A18E537E}"/>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F5B177B0-C316-1A71-1D12-2C95C2358B1D}"/>
              </a:ext>
            </a:extLst>
          </p:cNvPr>
          <p:cNvSpPr>
            <a:spLocks noGrp="1"/>
          </p:cNvSpPr>
          <p:nvPr>
            <p:ph type="sldNum" sz="quarter" idx="12"/>
          </p:nvPr>
        </p:nvSpPr>
        <p:spPr>
          <a:xfrm>
            <a:off x="8935064" y="6356350"/>
            <a:ext cx="2743200" cy="365125"/>
          </a:xfrm>
        </p:spPr>
        <p:txBody>
          <a:bodyPr/>
          <a:lstStyle/>
          <a:p>
            <a:fld id="{6EFE7C99-B088-4EBB-BFF6-BECCC96D5DD8}" type="slidenum">
              <a:rPr lang="en-US" smtClean="0"/>
              <a:t>31</a:t>
            </a:fld>
            <a:endParaRPr lang="en-US" dirty="0"/>
          </a:p>
        </p:txBody>
      </p:sp>
      <p:sp>
        <p:nvSpPr>
          <p:cNvPr id="10" name="TextBox 9">
            <a:extLst>
              <a:ext uri="{FF2B5EF4-FFF2-40B4-BE49-F238E27FC236}">
                <a16:creationId xmlns:a16="http://schemas.microsoft.com/office/drawing/2014/main" id="{04BC67A1-0464-BFF1-15EF-4E36A6C946CF}"/>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8E41C3B0-8AE6-E77E-30AD-101B604658A7}"/>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1440A7B4-6204-1BDE-FD6A-B29B064757AF}"/>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4BC4EDB9-98F9-29B5-8338-01574332AC22}"/>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4D630D0B-229D-13F2-7AB1-7C5184EC79E3}"/>
              </a:ext>
            </a:extLst>
          </p:cNvPr>
          <p:cNvSpPr txBox="1"/>
          <p:nvPr/>
        </p:nvSpPr>
        <p:spPr>
          <a:xfrm>
            <a:off x="317643" y="1448414"/>
            <a:ext cx="10530349" cy="3477875"/>
          </a:xfrm>
          <a:prstGeom prst="rect">
            <a:avLst/>
          </a:prstGeom>
          <a:noFill/>
        </p:spPr>
        <p:txBody>
          <a:bodyPr wrap="square" rtlCol="0">
            <a:spAutoFit/>
          </a:bodyPr>
          <a:lstStyle/>
          <a:p>
            <a:r>
              <a:rPr lang="en-IN" sz="2000" b="1" dirty="0"/>
              <a:t>3.3.2. Selecting Optimal Examples</a:t>
            </a:r>
            <a:endParaRPr lang="en-IN" sz="2000" dirty="0"/>
          </a:p>
          <a:p>
            <a:pPr marL="342900" indent="-342900">
              <a:buFont typeface="Wingdings" panose="05000000000000000000" pitchFamily="2" charset="2"/>
              <a:buChar char="q"/>
            </a:pPr>
            <a:r>
              <a:rPr lang="en-IN" sz="2000" b="1" dirty="0"/>
              <a:t>Selection Framework (D.R.E.S.S.)</a:t>
            </a:r>
            <a:r>
              <a:rPr lang="en-IN" sz="2000" dirty="0"/>
              <a:t>:</a:t>
            </a:r>
          </a:p>
          <a:p>
            <a:pPr marL="342900" indent="-342900">
              <a:buFont typeface="Arial" panose="020B0604020202020204" pitchFamily="34" charset="0"/>
              <a:buChar char="•"/>
            </a:pPr>
            <a:r>
              <a:rPr lang="en-IN" sz="2000" b="1" dirty="0"/>
              <a:t> D</a:t>
            </a:r>
            <a:r>
              <a:rPr lang="en-IN" sz="2000" dirty="0"/>
              <a:t>iverse: Cover different input types (e.g., long/short, formal/casual)</a:t>
            </a:r>
          </a:p>
          <a:p>
            <a:pPr marL="342900" indent="-342900">
              <a:buFont typeface="Arial" panose="020B0604020202020204" pitchFamily="34" charset="0"/>
              <a:buChar char="•"/>
            </a:pPr>
            <a:r>
              <a:rPr lang="en-IN" sz="2000" b="1" dirty="0"/>
              <a:t> R</a:t>
            </a:r>
            <a:r>
              <a:rPr lang="en-IN" sz="2000" dirty="0"/>
              <a:t>epresentative: Match target task distribution</a:t>
            </a:r>
          </a:p>
          <a:p>
            <a:pPr marL="342900" indent="-342900">
              <a:buFont typeface="Arial" panose="020B0604020202020204" pitchFamily="34" charset="0"/>
              <a:buChar char="•"/>
            </a:pPr>
            <a:r>
              <a:rPr lang="en-IN" sz="2000" b="1" dirty="0"/>
              <a:t> E</a:t>
            </a:r>
            <a:r>
              <a:rPr lang="en-IN" sz="2000" dirty="0"/>
              <a:t>xplicit: Clearly demonstrate rules/constraints</a:t>
            </a:r>
          </a:p>
          <a:p>
            <a:pPr marL="342900" indent="-342900">
              <a:buFont typeface="Arial" panose="020B0604020202020204" pitchFamily="34" charset="0"/>
              <a:buChar char="•"/>
            </a:pPr>
            <a:r>
              <a:rPr lang="en-IN" sz="2000" b="1" dirty="0"/>
              <a:t> S</a:t>
            </a:r>
            <a:r>
              <a:rPr lang="en-IN" sz="2000" dirty="0"/>
              <a:t>imple: Avoid ambiguous or noisy examples</a:t>
            </a:r>
          </a:p>
          <a:p>
            <a:pPr marL="342900" indent="-342900">
              <a:buFont typeface="Arial" panose="020B0604020202020204" pitchFamily="34" charset="0"/>
              <a:buChar char="•"/>
            </a:pPr>
            <a:r>
              <a:rPr lang="en-IN" sz="2000" b="1" dirty="0"/>
              <a:t> S</a:t>
            </a:r>
            <a:r>
              <a:rPr lang="en-IN" sz="2000" dirty="0"/>
              <a:t>equenced: Progress from simple → complex</a:t>
            </a:r>
          </a:p>
          <a:p>
            <a:endParaRPr lang="en-IN" sz="2000" b="1" dirty="0"/>
          </a:p>
          <a:p>
            <a:r>
              <a:rPr lang="en-IN" sz="2000" b="1" dirty="0">
                <a:solidFill>
                  <a:srgbClr val="00B050"/>
                </a:solidFill>
              </a:rPr>
              <a:t>Optimization Table</a:t>
            </a:r>
            <a:r>
              <a:rPr lang="en-IN" sz="2000" dirty="0">
                <a:solidFill>
                  <a:srgbClr val="00B050"/>
                </a:solidFill>
              </a:rPr>
              <a:t>:</a:t>
            </a:r>
          </a:p>
          <a:p>
            <a:endParaRPr lang="en-IN" sz="2000" dirty="0"/>
          </a:p>
          <a:p>
            <a:endParaRPr lang="en-IN" sz="2000" dirty="0"/>
          </a:p>
        </p:txBody>
      </p:sp>
      <p:graphicFrame>
        <p:nvGraphicFramePr>
          <p:cNvPr id="4" name="Table 3">
            <a:extLst>
              <a:ext uri="{FF2B5EF4-FFF2-40B4-BE49-F238E27FC236}">
                <a16:creationId xmlns:a16="http://schemas.microsoft.com/office/drawing/2014/main" id="{DB5829E9-5133-5C02-F67B-9883708B417C}"/>
              </a:ext>
            </a:extLst>
          </p:cNvPr>
          <p:cNvGraphicFramePr>
            <a:graphicFrameLocks noGrp="1"/>
          </p:cNvGraphicFramePr>
          <p:nvPr>
            <p:extLst>
              <p:ext uri="{D42A27DB-BD31-4B8C-83A1-F6EECF244321}">
                <p14:modId xmlns:p14="http://schemas.microsoft.com/office/powerpoint/2010/main" val="867539811"/>
              </p:ext>
            </p:extLst>
          </p:nvPr>
        </p:nvGraphicFramePr>
        <p:xfrm>
          <a:off x="317643" y="4479946"/>
          <a:ext cx="10515600" cy="1859280"/>
        </p:xfrm>
        <a:graphic>
          <a:graphicData uri="http://schemas.openxmlformats.org/drawingml/2006/table">
            <a:tbl>
              <a:tblPr>
                <a:tableStyleId>{5940675A-B579-460E-94D1-54222C63F5DA}</a:tableStyleId>
              </a:tblPr>
              <a:tblGrid>
                <a:gridCol w="3463718">
                  <a:extLst>
                    <a:ext uri="{9D8B030D-6E8A-4147-A177-3AD203B41FA5}">
                      <a16:colId xmlns:a16="http://schemas.microsoft.com/office/drawing/2014/main" val="2922224912"/>
                    </a:ext>
                  </a:extLst>
                </a:gridCol>
                <a:gridCol w="3525941">
                  <a:extLst>
                    <a:ext uri="{9D8B030D-6E8A-4147-A177-3AD203B41FA5}">
                      <a16:colId xmlns:a16="http://schemas.microsoft.com/office/drawing/2014/main" val="323882472"/>
                    </a:ext>
                  </a:extLst>
                </a:gridCol>
                <a:gridCol w="3525941">
                  <a:extLst>
                    <a:ext uri="{9D8B030D-6E8A-4147-A177-3AD203B41FA5}">
                      <a16:colId xmlns:a16="http://schemas.microsoft.com/office/drawing/2014/main" val="137644852"/>
                    </a:ext>
                  </a:extLst>
                </a:gridCol>
              </a:tblGrid>
              <a:tr h="0">
                <a:tc>
                  <a:txBody>
                    <a:bodyPr/>
                    <a:lstStyle/>
                    <a:p>
                      <a:pPr algn="l">
                        <a:buNone/>
                      </a:pPr>
                      <a:r>
                        <a:rPr lang="en-IN" b="1" dirty="0">
                          <a:solidFill>
                            <a:srgbClr val="404040"/>
                          </a:solidFill>
                          <a:effectLst/>
                        </a:rPr>
                        <a:t>Task</a:t>
                      </a:r>
                    </a:p>
                  </a:txBody>
                  <a:tcPr marR="95250" marT="95250" marB="95250" anchor="ctr"/>
                </a:tc>
                <a:tc>
                  <a:txBody>
                    <a:bodyPr/>
                    <a:lstStyle/>
                    <a:p>
                      <a:pPr algn="l">
                        <a:buNone/>
                      </a:pPr>
                      <a:r>
                        <a:rPr lang="en-IN" b="1">
                          <a:solidFill>
                            <a:srgbClr val="404040"/>
                          </a:solidFill>
                          <a:effectLst/>
                        </a:rPr>
                        <a:t>Poor Selection</a:t>
                      </a:r>
                    </a:p>
                  </a:txBody>
                  <a:tcPr marL="95250" marR="95250" marT="95250" marB="95250" anchor="ctr"/>
                </a:tc>
                <a:tc>
                  <a:txBody>
                    <a:bodyPr/>
                    <a:lstStyle/>
                    <a:p>
                      <a:pPr algn="l">
                        <a:buNone/>
                      </a:pPr>
                      <a:r>
                        <a:rPr lang="en-IN" b="1">
                          <a:solidFill>
                            <a:srgbClr val="404040"/>
                          </a:solidFill>
                          <a:effectLst/>
                        </a:rPr>
                        <a:t>Optimal Selection</a:t>
                      </a:r>
                    </a:p>
                  </a:txBody>
                  <a:tcPr marL="95250" marR="95250" marT="95250" marB="95250" anchor="ctr"/>
                </a:tc>
                <a:extLst>
                  <a:ext uri="{0D108BD9-81ED-4DB2-BD59-A6C34878D82A}">
                    <a16:rowId xmlns:a16="http://schemas.microsoft.com/office/drawing/2014/main" val="1612870852"/>
                  </a:ext>
                </a:extLst>
              </a:tr>
              <a:tr h="0">
                <a:tc>
                  <a:txBody>
                    <a:bodyPr/>
                    <a:lstStyle/>
                    <a:p>
                      <a:pPr>
                        <a:buNone/>
                      </a:pPr>
                      <a:r>
                        <a:rPr lang="en-IN" dirty="0">
                          <a:effectLst/>
                        </a:rPr>
                        <a:t>Sentiment Analysis</a:t>
                      </a:r>
                    </a:p>
                  </a:txBody>
                  <a:tcPr marR="95250" marT="95250" marB="95250" anchor="ctr"/>
                </a:tc>
                <a:tc>
                  <a:txBody>
                    <a:bodyPr/>
                    <a:lstStyle/>
                    <a:p>
                      <a:pPr>
                        <a:buNone/>
                      </a:pPr>
                      <a:r>
                        <a:rPr lang="en-IN">
                          <a:effectLst/>
                        </a:rPr>
                        <a:t>3 positive reviews</a:t>
                      </a:r>
                    </a:p>
                  </a:txBody>
                  <a:tcPr marL="95250" marR="95250" marT="95250" marB="95250" anchor="ctr"/>
                </a:tc>
                <a:tc>
                  <a:txBody>
                    <a:bodyPr/>
                    <a:lstStyle/>
                    <a:p>
                      <a:pPr>
                        <a:buNone/>
                      </a:pPr>
                      <a:r>
                        <a:rPr lang="en-IN">
                          <a:effectLst/>
                        </a:rPr>
                        <a:t>1 positive, 1 negative, 1 mixed</a:t>
                      </a:r>
                    </a:p>
                  </a:txBody>
                  <a:tcPr marL="95250" marR="95250" marT="95250" marB="95250" anchor="ctr"/>
                </a:tc>
                <a:extLst>
                  <a:ext uri="{0D108BD9-81ED-4DB2-BD59-A6C34878D82A}">
                    <a16:rowId xmlns:a16="http://schemas.microsoft.com/office/drawing/2014/main" val="1862572129"/>
                  </a:ext>
                </a:extLst>
              </a:tr>
              <a:tr h="0">
                <a:tc>
                  <a:txBody>
                    <a:bodyPr/>
                    <a:lstStyle/>
                    <a:p>
                      <a:pPr>
                        <a:buNone/>
                      </a:pPr>
                      <a:r>
                        <a:rPr lang="en-IN" dirty="0">
                          <a:effectLst/>
                        </a:rPr>
                        <a:t>Code Generation</a:t>
                      </a:r>
                    </a:p>
                  </a:txBody>
                  <a:tcPr marR="95250" marT="95250" marB="95250" anchor="ctr"/>
                </a:tc>
                <a:tc>
                  <a:txBody>
                    <a:bodyPr/>
                    <a:lstStyle/>
                    <a:p>
                      <a:pPr>
                        <a:buNone/>
                      </a:pPr>
                      <a:r>
                        <a:rPr lang="en-IN">
                          <a:effectLst/>
                        </a:rPr>
                        <a:t>Similar Python functions</a:t>
                      </a:r>
                    </a:p>
                  </a:txBody>
                  <a:tcPr marL="95250" marR="95250" marT="95250" marB="95250" anchor="ctr"/>
                </a:tc>
                <a:tc>
                  <a:txBody>
                    <a:bodyPr/>
                    <a:lstStyle/>
                    <a:p>
                      <a:pPr>
                        <a:buNone/>
                      </a:pPr>
                      <a:r>
                        <a:rPr lang="en-US">
                          <a:effectLst/>
                        </a:rPr>
                        <a:t>Python, JS, and edge-case inputs</a:t>
                      </a:r>
                    </a:p>
                  </a:txBody>
                  <a:tcPr marL="95250" marR="95250" marT="95250" marB="95250" anchor="ctr"/>
                </a:tc>
                <a:extLst>
                  <a:ext uri="{0D108BD9-81ED-4DB2-BD59-A6C34878D82A}">
                    <a16:rowId xmlns:a16="http://schemas.microsoft.com/office/drawing/2014/main" val="1605760518"/>
                  </a:ext>
                </a:extLst>
              </a:tr>
              <a:tr h="0">
                <a:tc>
                  <a:txBody>
                    <a:bodyPr/>
                    <a:lstStyle/>
                    <a:p>
                      <a:pPr>
                        <a:buNone/>
                      </a:pPr>
                      <a:r>
                        <a:rPr lang="en-IN">
                          <a:effectLst/>
                        </a:rPr>
                        <a:t>Legal Summarization</a:t>
                      </a:r>
                    </a:p>
                  </a:txBody>
                  <a:tcPr marR="95250" marT="95250" marB="95250" anchor="ctr"/>
                </a:tc>
                <a:tc>
                  <a:txBody>
                    <a:bodyPr/>
                    <a:lstStyle/>
                    <a:p>
                      <a:pPr>
                        <a:buNone/>
                      </a:pPr>
                      <a:r>
                        <a:rPr lang="en-IN">
                          <a:effectLst/>
                        </a:rPr>
                        <a:t>Same jurisdiction cases</a:t>
                      </a:r>
                    </a:p>
                  </a:txBody>
                  <a:tcPr marL="95250" marR="95250" marT="95250" marB="95250" anchor="ctr"/>
                </a:tc>
                <a:tc>
                  <a:txBody>
                    <a:bodyPr/>
                    <a:lstStyle/>
                    <a:p>
                      <a:pPr>
                        <a:buNone/>
                      </a:pPr>
                      <a:r>
                        <a:rPr lang="en-US" dirty="0">
                          <a:effectLst/>
                        </a:rPr>
                        <a:t>Different law domains (IP, tax)</a:t>
                      </a:r>
                    </a:p>
                  </a:txBody>
                  <a:tcPr marL="95250" marR="95250" marT="95250" marB="95250" anchor="ctr"/>
                </a:tc>
                <a:extLst>
                  <a:ext uri="{0D108BD9-81ED-4DB2-BD59-A6C34878D82A}">
                    <a16:rowId xmlns:a16="http://schemas.microsoft.com/office/drawing/2014/main" val="3082385697"/>
                  </a:ext>
                </a:extLst>
              </a:tr>
            </a:tbl>
          </a:graphicData>
        </a:graphic>
      </p:graphicFrame>
      <p:sp>
        <p:nvSpPr>
          <p:cNvPr id="6" name="TextBox 5">
            <a:extLst>
              <a:ext uri="{FF2B5EF4-FFF2-40B4-BE49-F238E27FC236}">
                <a16:creationId xmlns:a16="http://schemas.microsoft.com/office/drawing/2014/main" id="{D78ECCC4-31BC-EFB5-5C0A-90509B0AE264}"/>
              </a:ext>
            </a:extLst>
          </p:cNvPr>
          <p:cNvSpPr txBox="1"/>
          <p:nvPr/>
        </p:nvSpPr>
        <p:spPr>
          <a:xfrm>
            <a:off x="8214850" y="2378054"/>
            <a:ext cx="3249864" cy="2031325"/>
          </a:xfrm>
          <a:prstGeom prst="rect">
            <a:avLst/>
          </a:prstGeom>
          <a:noFill/>
        </p:spPr>
        <p:txBody>
          <a:bodyPr wrap="none" rtlCol="0">
            <a:spAutoFit/>
          </a:bodyPr>
          <a:lstStyle/>
          <a:p>
            <a:r>
              <a:rPr lang="en-IN" b="1" dirty="0">
                <a:solidFill>
                  <a:schemeClr val="accent5"/>
                </a:solidFill>
              </a:rPr>
              <a:t>Prompt Template</a:t>
            </a:r>
            <a:r>
              <a:rPr lang="en-IN" dirty="0">
                <a:solidFill>
                  <a:schemeClr val="accent5"/>
                </a:solidFill>
              </a:rPr>
              <a:t>:</a:t>
            </a:r>
          </a:p>
          <a:p>
            <a:r>
              <a:rPr lang="en-US" dirty="0">
                <a:solidFill>
                  <a:schemeClr val="accent5"/>
                </a:solidFill>
              </a:rPr>
              <a:t>[Task Description]  </a:t>
            </a:r>
          </a:p>
          <a:p>
            <a:r>
              <a:rPr lang="en-US" dirty="0">
                <a:solidFill>
                  <a:schemeClr val="accent5"/>
                </a:solidFill>
              </a:rPr>
              <a:t>[Example 1 Input] → [Output 1]  </a:t>
            </a:r>
          </a:p>
          <a:p>
            <a:r>
              <a:rPr lang="en-US" dirty="0">
                <a:solidFill>
                  <a:schemeClr val="accent5"/>
                </a:solidFill>
              </a:rPr>
              <a:t>[Example 2 Input] → [Output 2]  </a:t>
            </a:r>
          </a:p>
          <a:p>
            <a:r>
              <a:rPr lang="en-US" dirty="0">
                <a:solidFill>
                  <a:schemeClr val="accent5"/>
                </a:solidFill>
              </a:rPr>
              <a:t>[Example 3 Input] → [Output 3]  </a:t>
            </a:r>
          </a:p>
          <a:p>
            <a:r>
              <a:rPr lang="en-US" dirty="0">
                <a:solidFill>
                  <a:schemeClr val="accent5"/>
                </a:solidFill>
              </a:rPr>
              <a:t>[New Input] → </a:t>
            </a:r>
            <a:endParaRPr lang="en-IN" dirty="0">
              <a:solidFill>
                <a:schemeClr val="accent5"/>
              </a:solidFill>
            </a:endParaRPr>
          </a:p>
          <a:p>
            <a:endParaRPr lang="en-IN" dirty="0">
              <a:solidFill>
                <a:schemeClr val="accent5"/>
              </a:solidFill>
            </a:endParaRPr>
          </a:p>
        </p:txBody>
      </p:sp>
    </p:spTree>
    <p:extLst>
      <p:ext uri="{BB962C8B-B14F-4D97-AF65-F5344CB8AC3E}">
        <p14:creationId xmlns:p14="http://schemas.microsoft.com/office/powerpoint/2010/main" val="3471130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4498D-29A9-8113-E961-FAE66896C1D0}"/>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72345760-FF1E-4353-C748-52E904592E0D}"/>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D096E4A2-45DC-BB85-5A16-278BB4064DBE}"/>
              </a:ext>
            </a:extLst>
          </p:cNvPr>
          <p:cNvSpPr>
            <a:spLocks noGrp="1"/>
          </p:cNvSpPr>
          <p:nvPr>
            <p:ph type="sldNum" sz="quarter" idx="12"/>
          </p:nvPr>
        </p:nvSpPr>
        <p:spPr>
          <a:xfrm>
            <a:off x="8935064" y="6356350"/>
            <a:ext cx="2743200" cy="365125"/>
          </a:xfrm>
        </p:spPr>
        <p:txBody>
          <a:bodyPr/>
          <a:lstStyle/>
          <a:p>
            <a:fld id="{6EFE7C99-B088-4EBB-BFF6-BECCC96D5DD8}" type="slidenum">
              <a:rPr lang="en-US" smtClean="0"/>
              <a:t>32</a:t>
            </a:fld>
            <a:endParaRPr lang="en-US" dirty="0"/>
          </a:p>
        </p:txBody>
      </p:sp>
      <p:sp>
        <p:nvSpPr>
          <p:cNvPr id="10" name="TextBox 9">
            <a:extLst>
              <a:ext uri="{FF2B5EF4-FFF2-40B4-BE49-F238E27FC236}">
                <a16:creationId xmlns:a16="http://schemas.microsoft.com/office/drawing/2014/main" id="{95DDB766-83CF-8AEF-31D3-6812E06124B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6320BAAC-C330-76A1-B0B8-F8B576AC871F}"/>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2D5D0FB5-57CD-82CF-1F02-2DFECF6F16CE}"/>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4E56742C-2A8B-266C-F767-E729735C58AD}"/>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665AE2DD-3A46-84F1-1D40-BB3D97E23449}"/>
              </a:ext>
            </a:extLst>
          </p:cNvPr>
          <p:cNvSpPr txBox="1"/>
          <p:nvPr/>
        </p:nvSpPr>
        <p:spPr>
          <a:xfrm>
            <a:off x="317643" y="1070416"/>
            <a:ext cx="10530349" cy="4278094"/>
          </a:xfrm>
          <a:prstGeom prst="rect">
            <a:avLst/>
          </a:prstGeom>
          <a:noFill/>
        </p:spPr>
        <p:txBody>
          <a:bodyPr wrap="square" rtlCol="0">
            <a:spAutoFit/>
          </a:bodyPr>
          <a:lstStyle/>
          <a:p>
            <a:r>
              <a:rPr lang="en-US" sz="1700" b="1" dirty="0"/>
              <a:t>3.3.3. Example Quality → Performance Relationship</a:t>
            </a:r>
            <a:endParaRPr lang="en-US" sz="1700" dirty="0"/>
          </a:p>
          <a:p>
            <a:r>
              <a:rPr lang="en-US" sz="1700" b="1" dirty="0"/>
              <a:t>Impact Mechanisms</a:t>
            </a:r>
            <a:r>
              <a:rPr lang="en-US" sz="1700" dirty="0"/>
              <a:t>:</a:t>
            </a:r>
          </a:p>
          <a:p>
            <a:r>
              <a:rPr lang="en-IN" sz="1700" dirty="0"/>
              <a:t>High-Quality Examples → Precise Attention Mapping → Output Accuracy  </a:t>
            </a:r>
          </a:p>
          <a:p>
            <a:r>
              <a:rPr lang="en-IN" sz="1700" dirty="0"/>
              <a:t>Low-Quality Examples → Attention Noise → Hallucinations/Errors </a:t>
            </a:r>
          </a:p>
          <a:p>
            <a:endParaRPr lang="en-IN" sz="1700" dirty="0"/>
          </a:p>
          <a:p>
            <a:r>
              <a:rPr lang="en-IN" sz="1700" b="1" dirty="0"/>
              <a:t>Empirical Findings</a:t>
            </a:r>
            <a:r>
              <a:rPr lang="en-IN" sz="1700" dirty="0"/>
              <a:t>:</a:t>
            </a:r>
          </a:p>
          <a:p>
            <a:r>
              <a:rPr lang="en-IN" sz="1700" b="1" dirty="0"/>
              <a:t>Curve of Diminishing Returns</a:t>
            </a:r>
            <a:r>
              <a:rPr lang="en-IN" sz="1700" dirty="0"/>
              <a:t>:</a:t>
            </a:r>
          </a:p>
          <a:p>
            <a:pPr lvl="1"/>
            <a:r>
              <a:rPr lang="en-IN" sz="1700" dirty="0"/>
              <a:t>3 well-chosen examples outperform 10 random examples</a:t>
            </a:r>
          </a:p>
          <a:p>
            <a:pPr lvl="1"/>
            <a:r>
              <a:rPr lang="en-IN" sz="1700" dirty="0"/>
              <a:t>Accuracy plateaus after 5-7 demonstrations (context saturation)</a:t>
            </a:r>
          </a:p>
          <a:p>
            <a:endParaRPr lang="en-IN" sz="1700" b="1" dirty="0"/>
          </a:p>
          <a:p>
            <a:r>
              <a:rPr lang="en-IN" sz="1700" b="1" dirty="0"/>
              <a:t>Critical Factors</a:t>
            </a:r>
            <a:r>
              <a:rPr lang="en-IN" sz="1700" dirty="0"/>
              <a:t>:</a:t>
            </a:r>
          </a:p>
          <a:p>
            <a:pPr lvl="1"/>
            <a:r>
              <a:rPr lang="en-IN" sz="1700" b="1" dirty="0"/>
              <a:t>Label Consistency</a:t>
            </a:r>
            <a:r>
              <a:rPr lang="en-IN" sz="1700" dirty="0"/>
              <a:t>: Mixed labels reduce accuracy by 15-40%</a:t>
            </a:r>
          </a:p>
          <a:p>
            <a:pPr lvl="1"/>
            <a:r>
              <a:rPr lang="en-IN" sz="1700" b="1" dirty="0"/>
              <a:t>Domain Drift</a:t>
            </a:r>
            <a:r>
              <a:rPr lang="en-IN" sz="1700" dirty="0"/>
              <a:t>: 30%+ error increase when examples/target domains mismatch</a:t>
            </a:r>
          </a:p>
          <a:p>
            <a:pPr lvl="1"/>
            <a:r>
              <a:rPr lang="en-IN" sz="1700" b="1" dirty="0"/>
              <a:t>Reasoning Depth</a:t>
            </a:r>
            <a:r>
              <a:rPr lang="en-IN" sz="1700" dirty="0"/>
              <a:t>: </a:t>
            </a:r>
            <a:r>
              <a:rPr lang="en-IN" sz="1700" dirty="0" err="1"/>
              <a:t>CoT</a:t>
            </a:r>
            <a:r>
              <a:rPr lang="en-IN" sz="1700" dirty="0"/>
              <a:t> examples boost complex task accuracy by 25%</a:t>
            </a:r>
          </a:p>
          <a:p>
            <a:endParaRPr lang="en-IN" sz="1700" b="1" dirty="0"/>
          </a:p>
          <a:p>
            <a:r>
              <a:rPr lang="en-IN" sz="1700" b="1" dirty="0"/>
              <a:t>Case Study - Medical Triage</a:t>
            </a:r>
            <a:r>
              <a:rPr lang="en-IN" sz="1700" dirty="0"/>
              <a:t>:</a:t>
            </a:r>
          </a:p>
        </p:txBody>
      </p:sp>
      <p:graphicFrame>
        <p:nvGraphicFramePr>
          <p:cNvPr id="9" name="Table 8">
            <a:extLst>
              <a:ext uri="{FF2B5EF4-FFF2-40B4-BE49-F238E27FC236}">
                <a16:creationId xmlns:a16="http://schemas.microsoft.com/office/drawing/2014/main" id="{69361CA6-7303-B47F-D634-2EF2DAB58BF3}"/>
              </a:ext>
            </a:extLst>
          </p:cNvPr>
          <p:cNvGraphicFramePr>
            <a:graphicFrameLocks noGrp="1"/>
          </p:cNvGraphicFramePr>
          <p:nvPr>
            <p:extLst>
              <p:ext uri="{D42A27DB-BD31-4B8C-83A1-F6EECF244321}">
                <p14:modId xmlns:p14="http://schemas.microsoft.com/office/powerpoint/2010/main" val="4119253038"/>
              </p:ext>
            </p:extLst>
          </p:nvPr>
        </p:nvGraphicFramePr>
        <p:xfrm>
          <a:off x="347139" y="5346137"/>
          <a:ext cx="10515600" cy="1424940"/>
        </p:xfrm>
        <a:graphic>
          <a:graphicData uri="http://schemas.openxmlformats.org/drawingml/2006/table">
            <a:tbl>
              <a:tblPr>
                <a:tableStyleId>{616DA210-FB5B-4158-B5E0-FEB733F419BA}</a:tableStyleId>
              </a:tblPr>
              <a:tblGrid>
                <a:gridCol w="3463718">
                  <a:extLst>
                    <a:ext uri="{9D8B030D-6E8A-4147-A177-3AD203B41FA5}">
                      <a16:colId xmlns:a16="http://schemas.microsoft.com/office/drawing/2014/main" val="3686297601"/>
                    </a:ext>
                  </a:extLst>
                </a:gridCol>
                <a:gridCol w="3525941">
                  <a:extLst>
                    <a:ext uri="{9D8B030D-6E8A-4147-A177-3AD203B41FA5}">
                      <a16:colId xmlns:a16="http://schemas.microsoft.com/office/drawing/2014/main" val="3257660578"/>
                    </a:ext>
                  </a:extLst>
                </a:gridCol>
                <a:gridCol w="3525941">
                  <a:extLst>
                    <a:ext uri="{9D8B030D-6E8A-4147-A177-3AD203B41FA5}">
                      <a16:colId xmlns:a16="http://schemas.microsoft.com/office/drawing/2014/main" val="2337780669"/>
                    </a:ext>
                  </a:extLst>
                </a:gridCol>
              </a:tblGrid>
              <a:tr h="0">
                <a:tc>
                  <a:txBody>
                    <a:bodyPr/>
                    <a:lstStyle/>
                    <a:p>
                      <a:pPr algn="l">
                        <a:buNone/>
                      </a:pPr>
                      <a:r>
                        <a:rPr lang="en-IN" sz="1400" b="1" dirty="0">
                          <a:solidFill>
                            <a:srgbClr val="404040"/>
                          </a:solidFill>
                          <a:effectLst/>
                        </a:rPr>
                        <a:t>Example Quality</a:t>
                      </a:r>
                    </a:p>
                  </a:txBody>
                  <a:tcPr marR="95250" marT="95250" marB="95250" anchor="ctr"/>
                </a:tc>
                <a:tc>
                  <a:txBody>
                    <a:bodyPr/>
                    <a:lstStyle/>
                    <a:p>
                      <a:pPr algn="l">
                        <a:buNone/>
                      </a:pPr>
                      <a:r>
                        <a:rPr lang="en-IN" sz="1400" b="1">
                          <a:solidFill>
                            <a:srgbClr val="404040"/>
                          </a:solidFill>
                          <a:effectLst/>
                        </a:rPr>
                        <a:t>Prompt Snippet</a:t>
                      </a:r>
                    </a:p>
                  </a:txBody>
                  <a:tcPr marL="95250" marR="95250" marT="95250" marB="95250" anchor="ctr"/>
                </a:tc>
                <a:tc>
                  <a:txBody>
                    <a:bodyPr/>
                    <a:lstStyle/>
                    <a:p>
                      <a:pPr algn="l">
                        <a:buNone/>
                      </a:pPr>
                      <a:r>
                        <a:rPr lang="en-IN" sz="1400" b="1">
                          <a:solidFill>
                            <a:srgbClr val="404040"/>
                          </a:solidFill>
                          <a:effectLst/>
                        </a:rPr>
                        <a:t>Error Rate</a:t>
                      </a:r>
                    </a:p>
                  </a:txBody>
                  <a:tcPr marL="95250" marR="95250" marT="95250" marB="95250" anchor="ctr"/>
                </a:tc>
                <a:extLst>
                  <a:ext uri="{0D108BD9-81ED-4DB2-BD59-A6C34878D82A}">
                    <a16:rowId xmlns:a16="http://schemas.microsoft.com/office/drawing/2014/main" val="2075064162"/>
                  </a:ext>
                </a:extLst>
              </a:tr>
              <a:tr h="0">
                <a:tc>
                  <a:txBody>
                    <a:bodyPr/>
                    <a:lstStyle/>
                    <a:p>
                      <a:pPr>
                        <a:buNone/>
                      </a:pPr>
                      <a:r>
                        <a:rPr lang="en-IN" sz="1400" dirty="0">
                          <a:effectLst/>
                        </a:rPr>
                        <a:t>Low</a:t>
                      </a:r>
                    </a:p>
                  </a:txBody>
                  <a:tcPr marR="95250" marT="95250" marB="95250" anchor="ctr"/>
                </a:tc>
                <a:tc>
                  <a:txBody>
                    <a:bodyPr/>
                    <a:lstStyle/>
                    <a:p>
                      <a:pPr>
                        <a:buNone/>
                      </a:pPr>
                      <a:r>
                        <a:rPr lang="en-IN" sz="1400">
                          <a:effectLst/>
                        </a:rPr>
                        <a:t>"Headache → Non-urgent" (no details)</a:t>
                      </a:r>
                    </a:p>
                  </a:txBody>
                  <a:tcPr marL="95250" marR="95250" marT="95250" marB="95250" anchor="ctr"/>
                </a:tc>
                <a:tc>
                  <a:txBody>
                    <a:bodyPr/>
                    <a:lstStyle/>
                    <a:p>
                      <a:pPr>
                        <a:buNone/>
                      </a:pPr>
                      <a:r>
                        <a:rPr lang="en-IN" sz="1400" dirty="0">
                          <a:effectLst/>
                        </a:rPr>
                        <a:t>42%</a:t>
                      </a:r>
                    </a:p>
                  </a:txBody>
                  <a:tcPr marL="95250" marR="95250" marT="95250" marB="95250" anchor="ctr"/>
                </a:tc>
                <a:extLst>
                  <a:ext uri="{0D108BD9-81ED-4DB2-BD59-A6C34878D82A}">
                    <a16:rowId xmlns:a16="http://schemas.microsoft.com/office/drawing/2014/main" val="1286844152"/>
                  </a:ext>
                </a:extLst>
              </a:tr>
              <a:tr h="0">
                <a:tc>
                  <a:txBody>
                    <a:bodyPr/>
                    <a:lstStyle/>
                    <a:p>
                      <a:pPr>
                        <a:buNone/>
                      </a:pPr>
                      <a:r>
                        <a:rPr lang="en-IN" sz="1400" dirty="0">
                          <a:effectLst/>
                        </a:rPr>
                        <a:t>High</a:t>
                      </a:r>
                    </a:p>
                  </a:txBody>
                  <a:tcPr marR="95250" marT="95250" marB="95250" anchor="ctr"/>
                </a:tc>
                <a:tc>
                  <a:txBody>
                    <a:bodyPr/>
                    <a:lstStyle/>
                    <a:p>
                      <a:pPr>
                        <a:buNone/>
                      </a:pPr>
                      <a:r>
                        <a:rPr lang="en-US" sz="1400">
                          <a:effectLst/>
                        </a:rPr>
                        <a:t>"Headache + vision loss → Emergency (stroke risk)"</a:t>
                      </a:r>
                    </a:p>
                  </a:txBody>
                  <a:tcPr marL="95250" marR="95250" marT="95250" marB="95250" anchor="ctr"/>
                </a:tc>
                <a:tc>
                  <a:txBody>
                    <a:bodyPr/>
                    <a:lstStyle/>
                    <a:p>
                      <a:pPr>
                        <a:buNone/>
                      </a:pPr>
                      <a:r>
                        <a:rPr lang="en-IN" sz="1400" dirty="0">
                          <a:effectLst/>
                        </a:rPr>
                        <a:t>9%</a:t>
                      </a:r>
                    </a:p>
                  </a:txBody>
                  <a:tcPr marL="95250" marR="95250" marT="95250" marB="95250" anchor="ctr"/>
                </a:tc>
                <a:extLst>
                  <a:ext uri="{0D108BD9-81ED-4DB2-BD59-A6C34878D82A}">
                    <a16:rowId xmlns:a16="http://schemas.microsoft.com/office/drawing/2014/main" val="3152046995"/>
                  </a:ext>
                </a:extLst>
              </a:tr>
            </a:tbl>
          </a:graphicData>
        </a:graphic>
      </p:graphicFrame>
    </p:spTree>
    <p:extLst>
      <p:ext uri="{BB962C8B-B14F-4D97-AF65-F5344CB8AC3E}">
        <p14:creationId xmlns:p14="http://schemas.microsoft.com/office/powerpoint/2010/main" val="4292885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E1809-3DC1-4F6B-2DC0-449FB4F74714}"/>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06CBF9E4-90D2-08D1-00F1-527B29AE59B7}"/>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1FA13ED1-4A90-92D8-962D-5DE91EF1D64D}"/>
              </a:ext>
            </a:extLst>
          </p:cNvPr>
          <p:cNvSpPr>
            <a:spLocks noGrp="1"/>
          </p:cNvSpPr>
          <p:nvPr>
            <p:ph type="sldNum" sz="quarter" idx="12"/>
          </p:nvPr>
        </p:nvSpPr>
        <p:spPr>
          <a:xfrm>
            <a:off x="8935064" y="6356350"/>
            <a:ext cx="2743200" cy="365125"/>
          </a:xfrm>
        </p:spPr>
        <p:txBody>
          <a:bodyPr/>
          <a:lstStyle/>
          <a:p>
            <a:fld id="{6EFE7C99-B088-4EBB-BFF6-BECCC96D5DD8}" type="slidenum">
              <a:rPr lang="en-US" smtClean="0"/>
              <a:t>33</a:t>
            </a:fld>
            <a:endParaRPr lang="en-US" dirty="0"/>
          </a:p>
        </p:txBody>
      </p:sp>
      <p:sp>
        <p:nvSpPr>
          <p:cNvPr id="10" name="TextBox 9">
            <a:extLst>
              <a:ext uri="{FF2B5EF4-FFF2-40B4-BE49-F238E27FC236}">
                <a16:creationId xmlns:a16="http://schemas.microsoft.com/office/drawing/2014/main" id="{39AEAFFA-9A24-EE10-8C82-47AC926E176A}"/>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146B2AD5-4B9E-BF2A-BA41-1D4B3B00B8C9}"/>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B947DA04-6425-91CE-C5D4-77999AB02726}"/>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9EB031C0-F6F3-7A87-340D-D914178A90AB}"/>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3: Advanced Prompt Management</a:t>
              </a:r>
            </a:p>
          </p:txBody>
        </p:sp>
      </p:grpSp>
      <p:sp>
        <p:nvSpPr>
          <p:cNvPr id="8" name="TextBox 7">
            <a:extLst>
              <a:ext uri="{FF2B5EF4-FFF2-40B4-BE49-F238E27FC236}">
                <a16:creationId xmlns:a16="http://schemas.microsoft.com/office/drawing/2014/main" id="{36F892C3-917A-4381-7C15-701563D01616}"/>
              </a:ext>
            </a:extLst>
          </p:cNvPr>
          <p:cNvSpPr txBox="1"/>
          <p:nvPr/>
        </p:nvSpPr>
        <p:spPr>
          <a:xfrm>
            <a:off x="580101" y="1660353"/>
            <a:ext cx="10530349" cy="4708981"/>
          </a:xfrm>
          <a:prstGeom prst="rect">
            <a:avLst/>
          </a:prstGeom>
          <a:noFill/>
        </p:spPr>
        <p:txBody>
          <a:bodyPr wrap="square" rtlCol="0">
            <a:spAutoFit/>
          </a:bodyPr>
          <a:lstStyle/>
          <a:p>
            <a:r>
              <a:rPr lang="en-IN" sz="2000" b="1" dirty="0">
                <a:solidFill>
                  <a:schemeClr val="accent5"/>
                </a:solidFill>
              </a:rPr>
              <a:t>Interactive Lab</a:t>
            </a:r>
            <a:r>
              <a:rPr lang="en-IN" sz="2000" dirty="0">
                <a:solidFill>
                  <a:schemeClr val="accent5"/>
                </a:solidFill>
              </a:rPr>
              <a:t>:</a:t>
            </a:r>
          </a:p>
          <a:p>
            <a:endParaRPr lang="en-IN" sz="2000" b="1" dirty="0">
              <a:solidFill>
                <a:schemeClr val="accent5"/>
              </a:solidFill>
            </a:endParaRPr>
          </a:p>
          <a:p>
            <a:r>
              <a:rPr lang="en-IN" sz="2000" b="1" dirty="0">
                <a:solidFill>
                  <a:schemeClr val="accent5"/>
                </a:solidFill>
              </a:rPr>
              <a:t>Example Swap Challenge</a:t>
            </a:r>
            <a:r>
              <a:rPr lang="en-IN" sz="2000" dirty="0">
                <a:solidFill>
                  <a:schemeClr val="accent5"/>
                </a:solidFill>
              </a:rPr>
              <a:t>:</a:t>
            </a:r>
          </a:p>
          <a:p>
            <a:pPr lvl="1"/>
            <a:r>
              <a:rPr lang="en-IN" sz="2000" dirty="0">
                <a:solidFill>
                  <a:schemeClr val="accent5"/>
                </a:solidFill>
              </a:rPr>
              <a:t>Students replace weak examples in a sentiment analysis prompt</a:t>
            </a:r>
          </a:p>
          <a:p>
            <a:pPr lvl="1"/>
            <a:r>
              <a:rPr lang="en-IN" sz="2000" dirty="0">
                <a:solidFill>
                  <a:schemeClr val="accent5"/>
                </a:solidFill>
              </a:rPr>
              <a:t>Measure accuracy delta using Hugging Face API</a:t>
            </a:r>
          </a:p>
          <a:p>
            <a:r>
              <a:rPr lang="en-IN" sz="2000" b="1" dirty="0">
                <a:solidFill>
                  <a:schemeClr val="accent5"/>
                </a:solidFill>
              </a:rPr>
              <a:t>Bias Exposure</a:t>
            </a:r>
            <a:r>
              <a:rPr lang="en-IN" sz="2000" dirty="0">
                <a:solidFill>
                  <a:schemeClr val="accent5"/>
                </a:solidFill>
              </a:rPr>
              <a:t>:</a:t>
            </a:r>
          </a:p>
          <a:p>
            <a:pPr lvl="1"/>
            <a:r>
              <a:rPr lang="en-IN" sz="2000" dirty="0">
                <a:solidFill>
                  <a:schemeClr val="accent5"/>
                </a:solidFill>
              </a:rPr>
              <a:t>Deliberately biased examples → </a:t>
            </a:r>
            <a:r>
              <a:rPr lang="en-IN" sz="2000" dirty="0" err="1">
                <a:solidFill>
                  <a:schemeClr val="accent5"/>
                </a:solidFill>
              </a:rPr>
              <a:t>Analyze</a:t>
            </a:r>
            <a:r>
              <a:rPr lang="en-IN" sz="2000" dirty="0">
                <a:solidFill>
                  <a:schemeClr val="accent5"/>
                </a:solidFill>
              </a:rPr>
              <a:t> output discrimination</a:t>
            </a:r>
          </a:p>
          <a:p>
            <a:endParaRPr lang="en-IN" sz="2000" b="1" dirty="0">
              <a:solidFill>
                <a:schemeClr val="accent5"/>
              </a:solidFill>
            </a:endParaRPr>
          </a:p>
          <a:p>
            <a:r>
              <a:rPr lang="en-IN" sz="2000" b="1">
                <a:solidFill>
                  <a:schemeClr val="accent5"/>
                </a:solidFill>
              </a:rPr>
              <a:t>Ethical Discussion</a:t>
            </a:r>
            <a:r>
              <a:rPr lang="en-IN" sz="2000" b="1" dirty="0">
                <a:solidFill>
                  <a:schemeClr val="accent5"/>
                </a:solidFill>
              </a:rPr>
              <a:t>:</a:t>
            </a:r>
            <a:endParaRPr lang="en-IN" sz="2000" dirty="0">
              <a:solidFill>
                <a:schemeClr val="accent5"/>
              </a:solidFill>
            </a:endParaRPr>
          </a:p>
          <a:p>
            <a:r>
              <a:rPr lang="en-IN" sz="2000" b="1" dirty="0">
                <a:solidFill>
                  <a:schemeClr val="accent5"/>
                </a:solidFill>
              </a:rPr>
              <a:t>Amplification Risk</a:t>
            </a:r>
            <a:r>
              <a:rPr lang="en-IN" sz="2000" dirty="0">
                <a:solidFill>
                  <a:schemeClr val="accent5"/>
                </a:solidFill>
              </a:rPr>
              <a:t>: Biased examples compound stereotypes</a:t>
            </a:r>
            <a:br>
              <a:rPr lang="en-IN" sz="2000" dirty="0">
                <a:solidFill>
                  <a:schemeClr val="accent5"/>
                </a:solidFill>
              </a:rPr>
            </a:br>
            <a:r>
              <a:rPr lang="en-IN" sz="2000" i="1" dirty="0">
                <a:solidFill>
                  <a:schemeClr val="accent5"/>
                </a:solidFill>
              </a:rPr>
              <a:t>Mitigation</a:t>
            </a:r>
            <a:r>
              <a:rPr lang="en-IN" sz="2000" dirty="0">
                <a:solidFill>
                  <a:schemeClr val="accent5"/>
                </a:solidFill>
              </a:rPr>
              <a:t>: "Audit examples for demographic/cultural balance"</a:t>
            </a:r>
          </a:p>
          <a:p>
            <a:endParaRPr lang="en-IN" sz="2000" dirty="0">
              <a:solidFill>
                <a:schemeClr val="accent5"/>
              </a:solidFill>
            </a:endParaRPr>
          </a:p>
          <a:p>
            <a:r>
              <a:rPr lang="en-IN" sz="2000" b="1" dirty="0">
                <a:solidFill>
                  <a:schemeClr val="accent5"/>
                </a:solidFill>
              </a:rPr>
              <a:t>Assessment</a:t>
            </a:r>
            <a:r>
              <a:rPr lang="en-IN" sz="2000" dirty="0">
                <a:solidFill>
                  <a:schemeClr val="accent5"/>
                </a:solidFill>
              </a:rPr>
              <a:t>:</a:t>
            </a:r>
          </a:p>
          <a:p>
            <a:r>
              <a:rPr lang="en-US" sz="2000" dirty="0">
                <a:solidFill>
                  <a:schemeClr val="accent5"/>
                </a:solidFill>
              </a:rPr>
              <a:t>"Design a 3-example prompt for resume screening. Justify diversity choices and predict failure modes."</a:t>
            </a:r>
            <a:endParaRPr lang="en-IN" sz="2000" dirty="0">
              <a:solidFill>
                <a:schemeClr val="accent5"/>
              </a:solidFill>
            </a:endParaRPr>
          </a:p>
        </p:txBody>
      </p:sp>
    </p:spTree>
    <p:extLst>
      <p:ext uri="{BB962C8B-B14F-4D97-AF65-F5344CB8AC3E}">
        <p14:creationId xmlns:p14="http://schemas.microsoft.com/office/powerpoint/2010/main" val="3016082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A36A6-2DF4-B6AE-D963-7C0BF97321C6}"/>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60E1D963-7586-B17E-BA5A-966A2DCA2E10}"/>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8B51BE8A-2C3A-46E3-D325-B1CB0C9848DA}"/>
              </a:ext>
            </a:extLst>
          </p:cNvPr>
          <p:cNvSpPr>
            <a:spLocks noGrp="1"/>
          </p:cNvSpPr>
          <p:nvPr>
            <p:ph type="sldNum" sz="quarter" idx="12"/>
          </p:nvPr>
        </p:nvSpPr>
        <p:spPr/>
        <p:txBody>
          <a:bodyPr/>
          <a:lstStyle/>
          <a:p>
            <a:fld id="{6EFE7C99-B088-4EBB-BFF6-BECCC96D5DD8}" type="slidenum">
              <a:rPr lang="en-US" smtClean="0"/>
              <a:t>4</a:t>
            </a:fld>
            <a:endParaRPr lang="en-US"/>
          </a:p>
        </p:txBody>
      </p:sp>
      <p:sp>
        <p:nvSpPr>
          <p:cNvPr id="10" name="TextBox 9">
            <a:extLst>
              <a:ext uri="{FF2B5EF4-FFF2-40B4-BE49-F238E27FC236}">
                <a16:creationId xmlns:a16="http://schemas.microsoft.com/office/drawing/2014/main" id="{A2FAE070-DFC3-4292-5AA7-2BF84AE5DB93}"/>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C7ED3632-2DBC-AF1B-B3A3-5EBA86EC0DC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24D815FE-2E50-3532-C228-E53C46C40602}"/>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A6A193AD-3DE6-F6FA-53CE-6B153CA2A4F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1: Fundamentals of Prompt Engineering</a:t>
              </a:r>
            </a:p>
          </p:txBody>
        </p:sp>
      </p:grpSp>
      <p:sp>
        <p:nvSpPr>
          <p:cNvPr id="6" name="TextBox 5">
            <a:extLst>
              <a:ext uri="{FF2B5EF4-FFF2-40B4-BE49-F238E27FC236}">
                <a16:creationId xmlns:a16="http://schemas.microsoft.com/office/drawing/2014/main" id="{E5C574D5-1616-5700-26C5-3C1C1B29D53B}"/>
              </a:ext>
            </a:extLst>
          </p:cNvPr>
          <p:cNvSpPr txBox="1"/>
          <p:nvPr/>
        </p:nvSpPr>
        <p:spPr>
          <a:xfrm>
            <a:off x="648929" y="1725561"/>
            <a:ext cx="11238271" cy="4524315"/>
          </a:xfrm>
          <a:prstGeom prst="rect">
            <a:avLst/>
          </a:prstGeom>
          <a:noFill/>
        </p:spPr>
        <p:txBody>
          <a:bodyPr wrap="square" rtlCol="0">
            <a:spAutoFit/>
          </a:bodyPr>
          <a:lstStyle/>
          <a:p>
            <a:r>
              <a:rPr lang="en-US" b="1" dirty="0"/>
              <a:t>1.1.2. Understand the relationship between prompts and LLM performance:</a:t>
            </a:r>
            <a:endParaRPr lang="en-US" dirty="0"/>
          </a:p>
          <a:p>
            <a:endParaRPr lang="en-IN" b="1" dirty="0"/>
          </a:p>
          <a:p>
            <a:r>
              <a:rPr lang="en-IN" b="1" dirty="0"/>
              <a:t>Direct Correlation</a:t>
            </a:r>
            <a:r>
              <a:rPr lang="en-IN" dirty="0"/>
              <a:t>:</a:t>
            </a:r>
          </a:p>
          <a:p>
            <a:pPr marL="285750" indent="-285750">
              <a:buFont typeface="Arial" panose="020B0604020202020204" pitchFamily="34" charset="0"/>
              <a:buChar char="•"/>
            </a:pPr>
            <a:r>
              <a:rPr lang="en-IN" b="1" dirty="0"/>
              <a:t>Quality of Prompt ≈ Quality of Output</a:t>
            </a:r>
            <a:r>
              <a:rPr lang="en-IN" dirty="0"/>
              <a:t>:</a:t>
            </a:r>
          </a:p>
          <a:p>
            <a:pPr marL="742950" lvl="1" indent="-285750">
              <a:buFont typeface="Arial" panose="020B0604020202020204" pitchFamily="34" charset="0"/>
              <a:buChar char="•"/>
            </a:pPr>
            <a:r>
              <a:rPr lang="en-IN" dirty="0">
                <a:solidFill>
                  <a:srgbClr val="FF0000"/>
                </a:solidFill>
              </a:rPr>
              <a:t>Vague prompts → Ambiguous, inconsistent, or incorrect responses.</a:t>
            </a:r>
          </a:p>
          <a:p>
            <a:pPr marL="742950" lvl="1" indent="-285750">
              <a:buFont typeface="Arial" panose="020B0604020202020204" pitchFamily="34" charset="0"/>
              <a:buChar char="•"/>
            </a:pPr>
            <a:r>
              <a:rPr lang="en-IN" dirty="0">
                <a:solidFill>
                  <a:schemeClr val="accent6"/>
                </a:solidFill>
              </a:rPr>
              <a:t>Structured prompts → Reliable, high-fidelity outputs.</a:t>
            </a:r>
          </a:p>
          <a:p>
            <a:pPr marL="285750" indent="-285750">
              <a:buFont typeface="Arial" panose="020B0604020202020204" pitchFamily="34" charset="0"/>
              <a:buChar char="•"/>
            </a:pPr>
            <a:r>
              <a:rPr lang="en-IN" b="1" dirty="0"/>
              <a:t>Performance Metrics</a:t>
            </a:r>
            <a:r>
              <a:rPr lang="en-IN" dirty="0"/>
              <a:t>:</a:t>
            </a:r>
          </a:p>
          <a:p>
            <a:pPr marL="742950" lvl="1" indent="-285750">
              <a:buFont typeface="Arial" panose="020B0604020202020204" pitchFamily="34" charset="0"/>
              <a:buChar char="•"/>
            </a:pPr>
            <a:r>
              <a:rPr lang="en-IN" b="1" dirty="0"/>
              <a:t>Accuracy</a:t>
            </a:r>
            <a:r>
              <a:rPr lang="en-IN" dirty="0"/>
              <a:t>: Specificity reduces hallucination (e.g., </a:t>
            </a:r>
            <a:r>
              <a:rPr lang="en-IN" i="1" dirty="0"/>
              <a:t>"Cite peer-reviewed sources"</a:t>
            </a:r>
            <a:r>
              <a:rPr lang="en-IN" dirty="0"/>
              <a:t>).</a:t>
            </a:r>
          </a:p>
          <a:p>
            <a:pPr marL="742950" lvl="1" indent="-285750">
              <a:buFont typeface="Arial" panose="020B0604020202020204" pitchFamily="34" charset="0"/>
              <a:buChar char="•"/>
            </a:pPr>
            <a:r>
              <a:rPr lang="en-IN" b="1" dirty="0"/>
              <a:t>Relevance</a:t>
            </a:r>
            <a:r>
              <a:rPr lang="en-IN" dirty="0"/>
              <a:t>: Contextual cues (e.g., </a:t>
            </a:r>
            <a:r>
              <a:rPr lang="en-IN" i="1" dirty="0"/>
              <a:t>"Explain like I’m 15"</a:t>
            </a:r>
            <a:r>
              <a:rPr lang="en-IN" dirty="0"/>
              <a:t>) align outputs to user needs.</a:t>
            </a:r>
          </a:p>
          <a:p>
            <a:pPr marL="742950" lvl="1" indent="-285750">
              <a:buFont typeface="Arial" panose="020B0604020202020204" pitchFamily="34" charset="0"/>
              <a:buChar char="•"/>
            </a:pPr>
            <a:r>
              <a:rPr lang="en-IN" b="1" dirty="0"/>
              <a:t>Bias Control</a:t>
            </a:r>
            <a:r>
              <a:rPr lang="en-IN" dirty="0"/>
              <a:t>: Explicit constraints (e.g., </a:t>
            </a:r>
            <a:r>
              <a:rPr lang="en-IN" i="1" dirty="0"/>
              <a:t>"Present balanced viewpoints on climate change"</a:t>
            </a:r>
            <a:r>
              <a:rPr lang="en-IN" dirty="0"/>
              <a:t>) mitigate harmful biases.</a:t>
            </a:r>
          </a:p>
          <a:p>
            <a:pPr lvl="1"/>
            <a:endParaRPr lang="en-IN" dirty="0"/>
          </a:p>
          <a:p>
            <a:r>
              <a:rPr lang="en-IN" b="1" dirty="0"/>
              <a:t>Case Study</a:t>
            </a:r>
            <a:r>
              <a:rPr lang="en-IN" dirty="0"/>
              <a:t>:</a:t>
            </a:r>
          </a:p>
          <a:p>
            <a:r>
              <a:rPr lang="en-IN" b="1" dirty="0"/>
              <a:t>Weak Prompt</a:t>
            </a:r>
            <a:r>
              <a:rPr lang="en-IN" dirty="0"/>
              <a:t>: </a:t>
            </a:r>
            <a:r>
              <a:rPr lang="en-IN" i="1" dirty="0"/>
              <a:t>"Tell me about quantum computing."</a:t>
            </a:r>
            <a:r>
              <a:rPr lang="en-IN" dirty="0"/>
              <a:t> → </a:t>
            </a:r>
            <a:r>
              <a:rPr lang="en-IN" dirty="0">
                <a:solidFill>
                  <a:srgbClr val="FF0000"/>
                </a:solidFill>
              </a:rPr>
              <a:t>Overly broad, shallow summary</a:t>
            </a:r>
            <a:r>
              <a:rPr lang="en-IN" dirty="0"/>
              <a:t>.</a:t>
            </a:r>
          </a:p>
          <a:p>
            <a:r>
              <a:rPr lang="en-IN" b="1" dirty="0"/>
              <a:t>Strong Prompt</a:t>
            </a:r>
            <a:r>
              <a:rPr lang="en-IN" dirty="0"/>
              <a:t>: "Compare quantum and classical computing in 3 bullet points, focusing on qubits vs. bits, speed, and real-world applications." → </a:t>
            </a:r>
            <a:r>
              <a:rPr lang="en-IN" dirty="0">
                <a:solidFill>
                  <a:schemeClr val="accent6"/>
                </a:solidFill>
              </a:rPr>
              <a:t>Concise, structured, actionable output.</a:t>
            </a:r>
          </a:p>
        </p:txBody>
      </p:sp>
    </p:spTree>
    <p:extLst>
      <p:ext uri="{BB962C8B-B14F-4D97-AF65-F5344CB8AC3E}">
        <p14:creationId xmlns:p14="http://schemas.microsoft.com/office/powerpoint/2010/main" val="80087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6198D-541E-5B29-9158-2D329DD4A05C}"/>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86B9BDC9-1C7A-1EBB-AF24-9390E65CB0F1}"/>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404B2F2F-F0D9-3545-39B5-1268EF773DF8}"/>
              </a:ext>
            </a:extLst>
          </p:cNvPr>
          <p:cNvSpPr>
            <a:spLocks noGrp="1"/>
          </p:cNvSpPr>
          <p:nvPr>
            <p:ph type="sldNum" sz="quarter" idx="12"/>
          </p:nvPr>
        </p:nvSpPr>
        <p:spPr/>
        <p:txBody>
          <a:bodyPr/>
          <a:lstStyle/>
          <a:p>
            <a:fld id="{6EFE7C99-B088-4EBB-BFF6-BECCC96D5DD8}" type="slidenum">
              <a:rPr lang="en-US" smtClean="0"/>
              <a:t>5</a:t>
            </a:fld>
            <a:endParaRPr lang="en-US"/>
          </a:p>
        </p:txBody>
      </p:sp>
      <p:sp>
        <p:nvSpPr>
          <p:cNvPr id="10" name="TextBox 9">
            <a:extLst>
              <a:ext uri="{FF2B5EF4-FFF2-40B4-BE49-F238E27FC236}">
                <a16:creationId xmlns:a16="http://schemas.microsoft.com/office/drawing/2014/main" id="{76237318-D7EF-2149-AD7F-9E3CDEE25E57}"/>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0E1EB9F0-1570-C8BA-0E87-BA3B585D8388}"/>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4425E0A1-11F0-88BF-E1E9-8F7C711CB0E8}"/>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F08B3387-41D3-D66C-6E71-3E00330AE529}"/>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1: Fundamentals of Prompt Engineering</a:t>
              </a:r>
            </a:p>
          </p:txBody>
        </p:sp>
      </p:grpSp>
      <p:sp>
        <p:nvSpPr>
          <p:cNvPr id="6" name="TextBox 5">
            <a:extLst>
              <a:ext uri="{FF2B5EF4-FFF2-40B4-BE49-F238E27FC236}">
                <a16:creationId xmlns:a16="http://schemas.microsoft.com/office/drawing/2014/main" id="{6B68D945-D2CA-406A-EC45-D2497F57AC32}"/>
              </a:ext>
            </a:extLst>
          </p:cNvPr>
          <p:cNvSpPr txBox="1"/>
          <p:nvPr/>
        </p:nvSpPr>
        <p:spPr>
          <a:xfrm>
            <a:off x="683333" y="1564931"/>
            <a:ext cx="11238271" cy="4862870"/>
          </a:xfrm>
          <a:prstGeom prst="rect">
            <a:avLst/>
          </a:prstGeom>
          <a:noFill/>
        </p:spPr>
        <p:txBody>
          <a:bodyPr wrap="square" rtlCol="0">
            <a:spAutoFit/>
          </a:bodyPr>
          <a:lstStyle/>
          <a:p>
            <a:r>
              <a:rPr lang="en-US" b="1" dirty="0"/>
              <a:t>1.1.3. Identify key components of effective prompts</a:t>
            </a:r>
          </a:p>
          <a:p>
            <a:endParaRPr lang="en-IN" dirty="0"/>
          </a:p>
          <a:p>
            <a:r>
              <a:rPr lang="en-IN" b="1" dirty="0"/>
              <a:t>* Role Specification</a:t>
            </a:r>
            <a:r>
              <a:rPr lang="en-IN" dirty="0"/>
              <a:t>:</a:t>
            </a:r>
          </a:p>
          <a:p>
            <a:r>
              <a:rPr lang="en-IN" dirty="0"/>
              <a:t>Assign a role to the LLM (e.g., </a:t>
            </a:r>
            <a:r>
              <a:rPr lang="en-IN" i="1" dirty="0"/>
              <a:t>"You are a senior data scientist"</a:t>
            </a:r>
            <a:r>
              <a:rPr lang="en-IN" dirty="0"/>
              <a:t>) to frame expertise.</a:t>
            </a:r>
            <a:br>
              <a:rPr lang="en-IN" dirty="0"/>
            </a:br>
            <a:r>
              <a:rPr lang="en-IN" b="1" dirty="0"/>
              <a:t>* Context/Constraints:</a:t>
            </a:r>
          </a:p>
          <a:p>
            <a:r>
              <a:rPr lang="en-IN" dirty="0"/>
              <a:t>Provide background (e.g., </a:t>
            </a:r>
            <a:r>
              <a:rPr lang="en-IN" i="1" dirty="0"/>
              <a:t>"For a fintech startup targeting Gen Z..."</a:t>
            </a:r>
            <a:r>
              <a:rPr lang="en-IN" dirty="0"/>
              <a:t>) and limits (e.g., </a:t>
            </a:r>
            <a:r>
              <a:rPr lang="en-IN" i="1" dirty="0"/>
              <a:t>"Use ≤ 50 words"</a:t>
            </a:r>
            <a:r>
              <a:rPr lang="en-IN" dirty="0"/>
              <a:t>).</a:t>
            </a:r>
            <a:br>
              <a:rPr lang="en-IN" dirty="0"/>
            </a:br>
            <a:r>
              <a:rPr lang="en-IN" b="1" dirty="0"/>
              <a:t>* Task Clarity:</a:t>
            </a:r>
          </a:p>
          <a:p>
            <a:r>
              <a:rPr lang="en-IN" dirty="0"/>
              <a:t>Explicitly state the goal (e.g., </a:t>
            </a:r>
            <a:r>
              <a:rPr lang="en-IN" i="1" dirty="0"/>
              <a:t>"Debug this Python snippet"</a:t>
            </a:r>
            <a:r>
              <a:rPr lang="en-IN" dirty="0"/>
              <a:t>).</a:t>
            </a:r>
            <a:br>
              <a:rPr lang="en-IN" dirty="0"/>
            </a:br>
            <a:r>
              <a:rPr lang="en-IN" b="1" dirty="0"/>
              <a:t>* Output Formatting:</a:t>
            </a:r>
          </a:p>
          <a:p>
            <a:r>
              <a:rPr lang="en-IN" dirty="0"/>
              <a:t>Define structure (e.g., JSON, bullet points, Markdown tables).</a:t>
            </a:r>
            <a:br>
              <a:rPr lang="en-IN" dirty="0"/>
            </a:br>
            <a:r>
              <a:rPr lang="en-IN" b="1" dirty="0"/>
              <a:t>* Examples (Few-Shot Learning):</a:t>
            </a:r>
          </a:p>
          <a:p>
            <a:r>
              <a:rPr lang="en-IN" dirty="0"/>
              <a:t>Include 1–2 input-output pairs to demonstrate patterns.</a:t>
            </a:r>
            <a:br>
              <a:rPr lang="en-IN" dirty="0"/>
            </a:br>
            <a:r>
              <a:rPr lang="en-IN" b="1" dirty="0"/>
              <a:t>* Iterative Refinement:</a:t>
            </a:r>
          </a:p>
          <a:p>
            <a:r>
              <a:rPr lang="en-IN" dirty="0"/>
              <a:t>Test → </a:t>
            </a:r>
            <a:r>
              <a:rPr lang="en-IN" dirty="0" err="1"/>
              <a:t>Analyze</a:t>
            </a:r>
            <a:r>
              <a:rPr lang="en-IN" dirty="0"/>
              <a:t> errors → Revise (e.g., add </a:t>
            </a:r>
            <a:r>
              <a:rPr lang="en-IN" i="1" dirty="0"/>
              <a:t>"Avoid technical jargon"</a:t>
            </a:r>
            <a:r>
              <a:rPr lang="en-IN" dirty="0"/>
              <a:t> if output is too complex).</a:t>
            </a:r>
          </a:p>
          <a:p>
            <a:endParaRPr lang="en-IN" dirty="0"/>
          </a:p>
          <a:p>
            <a:r>
              <a:rPr lang="en-IN" sz="2000" b="1" dirty="0">
                <a:solidFill>
                  <a:srgbClr val="184F90"/>
                </a:solidFill>
              </a:rPr>
              <a:t>Formula for Success: </a:t>
            </a:r>
          </a:p>
          <a:p>
            <a:r>
              <a:rPr lang="en-IN" sz="2000" b="1" dirty="0">
                <a:solidFill>
                  <a:srgbClr val="184F90"/>
                </a:solidFill>
              </a:rPr>
              <a:t>Effective Prompt = Role + Context + Task + Constraints + Format + Examples</a:t>
            </a:r>
          </a:p>
        </p:txBody>
      </p:sp>
    </p:spTree>
    <p:extLst>
      <p:ext uri="{BB962C8B-B14F-4D97-AF65-F5344CB8AC3E}">
        <p14:creationId xmlns:p14="http://schemas.microsoft.com/office/powerpoint/2010/main" val="4127581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F5E22-0DAD-2DE8-89FE-6F80F6A6A3AD}"/>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419BA8E4-B2C4-3B39-8581-5F7C24216CE1}"/>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24C81D68-FDAE-B0D1-5F8F-043EC77ED63D}"/>
              </a:ext>
            </a:extLst>
          </p:cNvPr>
          <p:cNvSpPr>
            <a:spLocks noGrp="1"/>
          </p:cNvSpPr>
          <p:nvPr>
            <p:ph type="sldNum" sz="quarter" idx="12"/>
          </p:nvPr>
        </p:nvSpPr>
        <p:spPr/>
        <p:txBody>
          <a:bodyPr/>
          <a:lstStyle/>
          <a:p>
            <a:fld id="{6EFE7C99-B088-4EBB-BFF6-BECCC96D5DD8}" type="slidenum">
              <a:rPr lang="en-US" smtClean="0"/>
              <a:t>6</a:t>
            </a:fld>
            <a:endParaRPr lang="en-US"/>
          </a:p>
        </p:txBody>
      </p:sp>
      <p:sp>
        <p:nvSpPr>
          <p:cNvPr id="10" name="TextBox 9">
            <a:extLst>
              <a:ext uri="{FF2B5EF4-FFF2-40B4-BE49-F238E27FC236}">
                <a16:creationId xmlns:a16="http://schemas.microsoft.com/office/drawing/2014/main" id="{F582DCA9-EC5B-1783-38A6-25CECFC036C8}"/>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0A0E45C8-2BAF-D991-1EB5-631AFDDA323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B0D32E1A-659E-1474-AD80-1456362E22C3}"/>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5B989B44-14FD-9914-D9B5-EFC09BDD25E7}"/>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1: Fundamentals of Prompt Engineering</a:t>
              </a:r>
            </a:p>
          </p:txBody>
        </p:sp>
      </p:grpSp>
      <p:sp>
        <p:nvSpPr>
          <p:cNvPr id="6" name="TextBox 5">
            <a:extLst>
              <a:ext uri="{FF2B5EF4-FFF2-40B4-BE49-F238E27FC236}">
                <a16:creationId xmlns:a16="http://schemas.microsoft.com/office/drawing/2014/main" id="{207C4DA8-1311-0DA4-FF1D-1A5E01FF4591}"/>
              </a:ext>
            </a:extLst>
          </p:cNvPr>
          <p:cNvSpPr txBox="1"/>
          <p:nvPr/>
        </p:nvSpPr>
        <p:spPr>
          <a:xfrm>
            <a:off x="653836" y="1210970"/>
            <a:ext cx="11238271" cy="5940088"/>
          </a:xfrm>
          <a:prstGeom prst="rect">
            <a:avLst/>
          </a:prstGeom>
          <a:noFill/>
        </p:spPr>
        <p:txBody>
          <a:bodyPr wrap="square" rtlCol="0">
            <a:spAutoFit/>
          </a:bodyPr>
          <a:lstStyle/>
          <a:p>
            <a:r>
              <a:rPr lang="en-US" b="1" dirty="0"/>
              <a:t>1.2. Understanding Large Language Models</a:t>
            </a:r>
            <a:endParaRPr lang="en-US" dirty="0"/>
          </a:p>
          <a:p>
            <a:endParaRPr lang="en-US" b="1" dirty="0"/>
          </a:p>
          <a:p>
            <a:r>
              <a:rPr lang="en-US" b="1" dirty="0"/>
              <a:t>Core Definition</a:t>
            </a:r>
            <a:r>
              <a:rPr lang="en-US" dirty="0"/>
              <a:t>:</a:t>
            </a:r>
            <a:br>
              <a:rPr lang="en-US" dirty="0"/>
            </a:br>
            <a:r>
              <a:rPr lang="en-US" dirty="0"/>
              <a:t>Large Language Models (LLMs) are deep neural networks trained on massive text corpora to predict and generate human-like text. Built on Transformer architectures, they use self-attention mechanisms to understand contextual relationships between words.</a:t>
            </a:r>
          </a:p>
          <a:p>
            <a:endParaRPr lang="en-US" b="1" dirty="0"/>
          </a:p>
          <a:p>
            <a:r>
              <a:rPr lang="en-US" b="1" dirty="0"/>
              <a:t>Key Characteristics</a:t>
            </a:r>
            <a:r>
              <a:rPr lang="en-US" dirty="0"/>
              <a:t>:</a:t>
            </a:r>
          </a:p>
          <a:p>
            <a:r>
              <a:rPr lang="en-US" b="1" dirty="0"/>
              <a:t>Scale</a:t>
            </a:r>
            <a:r>
              <a:rPr lang="en-US" dirty="0"/>
              <a:t>: Trained on terabytes of data with billions of parameters (e.g., GPT-4, Llama 3, etc.).</a:t>
            </a:r>
          </a:p>
          <a:p>
            <a:r>
              <a:rPr lang="en-US" b="1" dirty="0"/>
              <a:t>Capabilities</a:t>
            </a:r>
            <a:r>
              <a:rPr lang="en-US" dirty="0"/>
              <a:t>: Text generation, translation, summarization, and reasoning.</a:t>
            </a:r>
          </a:p>
          <a:p>
            <a:endParaRPr lang="en-US" b="1" dirty="0"/>
          </a:p>
          <a:p>
            <a:r>
              <a:rPr lang="en-US" b="1" dirty="0"/>
              <a:t>Limitations</a:t>
            </a:r>
            <a:r>
              <a:rPr lang="en-US" dirty="0"/>
              <a:t>:</a:t>
            </a:r>
          </a:p>
          <a:p>
            <a:pPr lvl="1"/>
            <a:r>
              <a:rPr lang="en-US" dirty="0"/>
              <a:t>Knowledge cutoff (trained on static datasets).</a:t>
            </a:r>
          </a:p>
          <a:p>
            <a:pPr lvl="1"/>
            <a:r>
              <a:rPr lang="en-US" dirty="0"/>
              <a:t>Hallucinations (fabricating plausible but false information).</a:t>
            </a:r>
          </a:p>
          <a:p>
            <a:pPr lvl="1"/>
            <a:r>
              <a:rPr lang="en-US" dirty="0"/>
              <a:t>Bias amplification (reflecting biases in training data).</a:t>
            </a:r>
          </a:p>
          <a:p>
            <a:endParaRPr lang="en-US" b="1" dirty="0"/>
          </a:p>
          <a:p>
            <a:r>
              <a:rPr lang="en-US" b="1" dirty="0"/>
              <a:t>Training Phases</a:t>
            </a:r>
            <a:r>
              <a:rPr lang="en-US" dirty="0"/>
              <a:t>:</a:t>
            </a:r>
          </a:p>
          <a:p>
            <a:r>
              <a:rPr lang="en-US" b="1" dirty="0"/>
              <a:t>Pre-training</a:t>
            </a:r>
            <a:r>
              <a:rPr lang="en-US" dirty="0"/>
              <a:t>: Unsupervised learning on raw text (predicting next tokens).</a:t>
            </a:r>
          </a:p>
          <a:p>
            <a:r>
              <a:rPr lang="en-US" b="1" dirty="0"/>
              <a:t>Fine-tuning</a:t>
            </a:r>
            <a:r>
              <a:rPr lang="en-US" dirty="0"/>
              <a:t>: Task-specific training (e.g., instruction tuning for alignment).</a:t>
            </a:r>
          </a:p>
          <a:p>
            <a:endParaRPr lang="en-IN" dirty="0"/>
          </a:p>
          <a:p>
            <a:endParaRPr lang="en-IN" sz="2000" b="1" dirty="0">
              <a:solidFill>
                <a:srgbClr val="184F90"/>
              </a:solidFill>
            </a:endParaRPr>
          </a:p>
        </p:txBody>
      </p:sp>
    </p:spTree>
    <p:extLst>
      <p:ext uri="{BB962C8B-B14F-4D97-AF65-F5344CB8AC3E}">
        <p14:creationId xmlns:p14="http://schemas.microsoft.com/office/powerpoint/2010/main" val="181394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799C5-59C1-4639-1305-82CE2F715007}"/>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7091E456-29B5-B368-3F67-1DFBD937E88D}"/>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E6D10C08-7142-0D4D-2DC1-756FEC19FB02}"/>
              </a:ext>
            </a:extLst>
          </p:cNvPr>
          <p:cNvSpPr>
            <a:spLocks noGrp="1"/>
          </p:cNvSpPr>
          <p:nvPr>
            <p:ph type="sldNum" sz="quarter" idx="12"/>
          </p:nvPr>
        </p:nvSpPr>
        <p:spPr/>
        <p:txBody>
          <a:bodyPr/>
          <a:lstStyle/>
          <a:p>
            <a:fld id="{6EFE7C99-B088-4EBB-BFF6-BECCC96D5DD8}" type="slidenum">
              <a:rPr lang="en-US" smtClean="0"/>
              <a:t>7</a:t>
            </a:fld>
            <a:endParaRPr lang="en-US"/>
          </a:p>
        </p:txBody>
      </p:sp>
      <p:sp>
        <p:nvSpPr>
          <p:cNvPr id="10" name="TextBox 9">
            <a:extLst>
              <a:ext uri="{FF2B5EF4-FFF2-40B4-BE49-F238E27FC236}">
                <a16:creationId xmlns:a16="http://schemas.microsoft.com/office/drawing/2014/main" id="{E4B0B759-658D-FEEB-063D-529C04C54063}"/>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3F4FB33F-6D83-1C64-CB03-ADE011AD73B9}"/>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4AC2FBBE-F0AF-28CF-B1C9-6E99C6ACA34F}"/>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3C4DE419-0D2E-3169-029D-4DF00C5E4A2E}"/>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1: Fundamentals of Prompt Engineering</a:t>
              </a:r>
            </a:p>
          </p:txBody>
        </p:sp>
      </p:grpSp>
      <p:sp>
        <p:nvSpPr>
          <p:cNvPr id="6" name="TextBox 5">
            <a:extLst>
              <a:ext uri="{FF2B5EF4-FFF2-40B4-BE49-F238E27FC236}">
                <a16:creationId xmlns:a16="http://schemas.microsoft.com/office/drawing/2014/main" id="{D28C1A03-6C25-8F5D-379C-64265F16EBD5}"/>
              </a:ext>
            </a:extLst>
          </p:cNvPr>
          <p:cNvSpPr txBox="1"/>
          <p:nvPr/>
        </p:nvSpPr>
        <p:spPr>
          <a:xfrm>
            <a:off x="653836" y="1306533"/>
            <a:ext cx="11238271" cy="4555093"/>
          </a:xfrm>
          <a:prstGeom prst="rect">
            <a:avLst/>
          </a:prstGeom>
          <a:noFill/>
        </p:spPr>
        <p:txBody>
          <a:bodyPr wrap="square" rtlCol="0">
            <a:spAutoFit/>
          </a:bodyPr>
          <a:lstStyle/>
          <a:p>
            <a:r>
              <a:rPr lang="en-IN" b="1" dirty="0"/>
              <a:t>1.3. How LLMs Process and Respond to Prompts</a:t>
            </a:r>
          </a:p>
          <a:p>
            <a:endParaRPr lang="en-IN" dirty="0"/>
          </a:p>
          <a:p>
            <a:r>
              <a:rPr lang="en-IN" b="1" dirty="0"/>
              <a:t>Step-by-Step Workflow</a:t>
            </a:r>
            <a:r>
              <a:rPr lang="en-IN" dirty="0"/>
              <a:t>:</a:t>
            </a:r>
          </a:p>
          <a:p>
            <a:r>
              <a:rPr lang="en-IN" b="1" dirty="0"/>
              <a:t>Tokenization</a:t>
            </a:r>
            <a:r>
              <a:rPr lang="en-IN" dirty="0"/>
              <a:t>:</a:t>
            </a:r>
          </a:p>
          <a:p>
            <a:pPr lvl="1"/>
            <a:r>
              <a:rPr lang="en-IN" dirty="0"/>
              <a:t>Prompt text → split into </a:t>
            </a:r>
            <a:r>
              <a:rPr lang="en-IN" dirty="0" err="1"/>
              <a:t>subword</a:t>
            </a:r>
            <a:r>
              <a:rPr lang="en-IN" dirty="0"/>
              <a:t> tokens (e.g., Byte-Pair Encoding).</a:t>
            </a:r>
          </a:p>
          <a:p>
            <a:pPr lvl="1"/>
            <a:r>
              <a:rPr lang="en-IN" dirty="0"/>
              <a:t>Tokens mapped to numerical IDs for model input.</a:t>
            </a:r>
          </a:p>
          <a:p>
            <a:r>
              <a:rPr lang="en-IN" b="1" dirty="0"/>
              <a:t>Contextual Encoding</a:t>
            </a:r>
            <a:r>
              <a:rPr lang="en-IN" dirty="0"/>
              <a:t>:</a:t>
            </a:r>
          </a:p>
          <a:p>
            <a:pPr lvl="1"/>
            <a:r>
              <a:rPr lang="en-IN" dirty="0"/>
              <a:t>Transformer layers process tokens via self-attention, building contextual representations.</a:t>
            </a:r>
          </a:p>
          <a:p>
            <a:r>
              <a:rPr lang="en-IN" b="1" dirty="0"/>
              <a:t>Output Generation</a:t>
            </a:r>
            <a:r>
              <a:rPr lang="en-IN" dirty="0"/>
              <a:t>:</a:t>
            </a:r>
          </a:p>
          <a:p>
            <a:pPr lvl="1"/>
            <a:r>
              <a:rPr lang="en-IN" dirty="0"/>
              <a:t>Autoregressive prediction: Generates tokens sequentially based on probability distributions.</a:t>
            </a:r>
          </a:p>
          <a:p>
            <a:pPr lvl="1"/>
            <a:r>
              <a:rPr lang="en-IN" dirty="0"/>
              <a:t>Sampling strategies: Greedy decoding, top-p (nucleus), or temperature-controlled randomness.</a:t>
            </a:r>
          </a:p>
          <a:p>
            <a:endParaRPr lang="en-IN" b="1" dirty="0"/>
          </a:p>
          <a:p>
            <a:r>
              <a:rPr lang="en-IN" b="1" dirty="0"/>
              <a:t>Why Prompt Design Affects Processing</a:t>
            </a:r>
            <a:r>
              <a:rPr lang="en-IN" dirty="0"/>
              <a:t>:</a:t>
            </a:r>
          </a:p>
          <a:p>
            <a:r>
              <a:rPr lang="en-IN" dirty="0">
                <a:solidFill>
                  <a:srgbClr val="FF0000"/>
                </a:solidFill>
              </a:rPr>
              <a:t>Ambiguous prompts → Low-confidence token predictions → erratic outputs.</a:t>
            </a:r>
          </a:p>
          <a:p>
            <a:r>
              <a:rPr lang="en-IN" dirty="0">
                <a:solidFill>
                  <a:schemeClr val="accent6">
                    <a:lumMod val="75000"/>
                  </a:schemeClr>
                </a:solidFill>
              </a:rPr>
              <a:t>Clear prompts create focused probability distributions, steering the model toward accurate responses.</a:t>
            </a:r>
          </a:p>
          <a:p>
            <a:endParaRPr lang="en-IN" sz="2000" b="1" dirty="0">
              <a:solidFill>
                <a:srgbClr val="184F90"/>
              </a:solidFill>
            </a:endParaRPr>
          </a:p>
        </p:txBody>
      </p:sp>
    </p:spTree>
    <p:extLst>
      <p:ext uri="{BB962C8B-B14F-4D97-AF65-F5344CB8AC3E}">
        <p14:creationId xmlns:p14="http://schemas.microsoft.com/office/powerpoint/2010/main" val="3514059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ADCEF-5E64-93C8-17A6-32E4D0B70A89}"/>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FA5E2A20-C3CD-3E2D-34D2-D9A5FA590850}"/>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1DC1351F-D5EE-5878-E0E2-0F5BB0263FA4}"/>
              </a:ext>
            </a:extLst>
          </p:cNvPr>
          <p:cNvSpPr>
            <a:spLocks noGrp="1"/>
          </p:cNvSpPr>
          <p:nvPr>
            <p:ph type="sldNum" sz="quarter" idx="12"/>
          </p:nvPr>
        </p:nvSpPr>
        <p:spPr/>
        <p:txBody>
          <a:bodyPr/>
          <a:lstStyle/>
          <a:p>
            <a:fld id="{6EFE7C99-B088-4EBB-BFF6-BECCC96D5DD8}" type="slidenum">
              <a:rPr lang="en-US" smtClean="0"/>
              <a:t>8</a:t>
            </a:fld>
            <a:endParaRPr lang="en-US"/>
          </a:p>
        </p:txBody>
      </p:sp>
      <p:sp>
        <p:nvSpPr>
          <p:cNvPr id="10" name="TextBox 9">
            <a:extLst>
              <a:ext uri="{FF2B5EF4-FFF2-40B4-BE49-F238E27FC236}">
                <a16:creationId xmlns:a16="http://schemas.microsoft.com/office/drawing/2014/main" id="{F211CC44-BA18-3A03-6FEE-F7AC5CA34620}"/>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54915FCF-0C7E-35DC-B4FC-22A75EB31A76}"/>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CF4A8F69-D987-0997-41CE-2E645070BC48}"/>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31453FE7-D118-700B-4C85-78D15C9AD62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1: Fundamentals of Prompt Engineering</a:t>
              </a:r>
            </a:p>
          </p:txBody>
        </p:sp>
      </p:grpSp>
      <p:sp>
        <p:nvSpPr>
          <p:cNvPr id="6" name="TextBox 5">
            <a:extLst>
              <a:ext uri="{FF2B5EF4-FFF2-40B4-BE49-F238E27FC236}">
                <a16:creationId xmlns:a16="http://schemas.microsoft.com/office/drawing/2014/main" id="{C5F04E7F-2BC9-3E9C-46E9-5C7FB5083A6B}"/>
              </a:ext>
            </a:extLst>
          </p:cNvPr>
          <p:cNvSpPr txBox="1"/>
          <p:nvPr/>
        </p:nvSpPr>
        <p:spPr>
          <a:xfrm>
            <a:off x="653836" y="1306533"/>
            <a:ext cx="11238271" cy="5632311"/>
          </a:xfrm>
          <a:prstGeom prst="rect">
            <a:avLst/>
          </a:prstGeom>
          <a:noFill/>
        </p:spPr>
        <p:txBody>
          <a:bodyPr wrap="square" rtlCol="0">
            <a:spAutoFit/>
          </a:bodyPr>
          <a:lstStyle/>
          <a:p>
            <a:r>
              <a:rPr lang="en-US" b="1" dirty="0"/>
              <a:t>1.4. In-Context Learning (ICL)</a:t>
            </a:r>
          </a:p>
          <a:p>
            <a:endParaRPr lang="en-US" dirty="0"/>
          </a:p>
          <a:p>
            <a:r>
              <a:rPr lang="en-US" b="1" dirty="0"/>
              <a:t>Definition:</a:t>
            </a:r>
          </a:p>
          <a:p>
            <a:r>
              <a:rPr lang="en-US" dirty="0"/>
              <a:t>ICL enables LLMs to perform new tasks by providing examples within the prompt itself, without updating model weights.</a:t>
            </a:r>
          </a:p>
          <a:p>
            <a:endParaRPr lang="en-US" dirty="0"/>
          </a:p>
          <a:p>
            <a:r>
              <a:rPr lang="en-US" b="1" dirty="0"/>
              <a:t>Mechanisms:</a:t>
            </a:r>
            <a:endParaRPr lang="en-US" dirty="0"/>
          </a:p>
          <a:p>
            <a:pPr marL="285750" indent="-285750">
              <a:buFont typeface="Arial" panose="020B0604020202020204" pitchFamily="34" charset="0"/>
              <a:buChar char="•"/>
            </a:pPr>
            <a:r>
              <a:rPr lang="en-US" dirty="0"/>
              <a:t>Zero-Shot: Direct instruction (e.g., "Translate 'Hello' to French").</a:t>
            </a:r>
          </a:p>
          <a:p>
            <a:pPr marL="285750" indent="-285750">
              <a:buFont typeface="Arial" panose="020B0604020202020204" pitchFamily="34" charset="0"/>
              <a:buChar char="•"/>
            </a:pPr>
            <a:r>
              <a:rPr lang="en-US" dirty="0"/>
              <a:t>Few-Shot: 1–5 input-output examples in the prompt (e.g., "Q: 2+2=? A: 4 → Q: 3*3=? A:").</a:t>
            </a:r>
          </a:p>
          <a:p>
            <a:pPr marL="285750" indent="-285750">
              <a:buFont typeface="Arial" panose="020B0604020202020204" pitchFamily="34" charset="0"/>
              <a:buChar char="•"/>
            </a:pPr>
            <a:r>
              <a:rPr lang="en-US" dirty="0"/>
              <a:t>Chain-of-Thought (</a:t>
            </a:r>
            <a:r>
              <a:rPr lang="en-US" dirty="0" err="1"/>
              <a:t>CoT</a:t>
            </a:r>
            <a:r>
              <a:rPr lang="en-US" dirty="0"/>
              <a:t>): Step-by-step reasoning examples to solve complex problems.</a:t>
            </a:r>
          </a:p>
          <a:p>
            <a:endParaRPr lang="en-US" dirty="0"/>
          </a:p>
          <a:p>
            <a:r>
              <a:rPr lang="en-US" b="1" dirty="0">
                <a:solidFill>
                  <a:schemeClr val="accent6">
                    <a:lumMod val="75000"/>
                  </a:schemeClr>
                </a:solidFill>
              </a:rPr>
              <a:t>Why ICL Matters:</a:t>
            </a:r>
            <a:endParaRPr lang="en-US" dirty="0">
              <a:solidFill>
                <a:schemeClr val="accent6">
                  <a:lumMod val="75000"/>
                </a:schemeClr>
              </a:solidFill>
            </a:endParaRPr>
          </a:p>
          <a:p>
            <a:pPr marL="285750" indent="-285750">
              <a:buFont typeface="Wingdings" panose="05000000000000000000" pitchFamily="2" charset="2"/>
              <a:buChar char="q"/>
            </a:pPr>
            <a:r>
              <a:rPr lang="en-US" dirty="0">
                <a:solidFill>
                  <a:schemeClr val="accent6">
                    <a:lumMod val="75000"/>
                  </a:schemeClr>
                </a:solidFill>
              </a:rPr>
              <a:t>Mimics human learning by leveraging pattern recognition from pre-training.</a:t>
            </a:r>
          </a:p>
          <a:p>
            <a:pPr marL="285750" indent="-285750">
              <a:buFont typeface="Wingdings" panose="05000000000000000000" pitchFamily="2" charset="2"/>
              <a:buChar char="q"/>
            </a:pPr>
            <a:r>
              <a:rPr lang="en-US" dirty="0">
                <a:solidFill>
                  <a:schemeClr val="accent6">
                    <a:lumMod val="75000"/>
                  </a:schemeClr>
                </a:solidFill>
              </a:rPr>
              <a:t>Bypasses fine-tuning costs for rapid task adaptation.</a:t>
            </a:r>
          </a:p>
          <a:p>
            <a:endParaRPr lang="en-US" b="1" dirty="0"/>
          </a:p>
          <a:p>
            <a:r>
              <a:rPr lang="en-US" b="1" dirty="0">
                <a:solidFill>
                  <a:srgbClr val="FF0000"/>
                </a:solidFill>
              </a:rPr>
              <a:t>Limitations:</a:t>
            </a:r>
          </a:p>
          <a:p>
            <a:pPr marL="285750" indent="-285750">
              <a:buFont typeface="Courier New" panose="02070309020205020404" pitchFamily="49" charset="0"/>
              <a:buChar char="o"/>
            </a:pPr>
            <a:r>
              <a:rPr lang="en-US" dirty="0">
                <a:solidFill>
                  <a:srgbClr val="FF0000"/>
                </a:solidFill>
              </a:rPr>
              <a:t>Example sensitivity: Order/quality of examples impacts performance.</a:t>
            </a:r>
          </a:p>
          <a:p>
            <a:pPr marL="285750" indent="-285750">
              <a:buFont typeface="Courier New" panose="02070309020205020404" pitchFamily="49" charset="0"/>
              <a:buChar char="o"/>
            </a:pPr>
            <a:r>
              <a:rPr lang="en-US" dirty="0">
                <a:solidFill>
                  <a:srgbClr val="FF0000"/>
                </a:solidFill>
              </a:rPr>
              <a:t>Token constraints: Limited by context window size (e.g., 128K tokens in GPT-4 Turbo).</a:t>
            </a:r>
          </a:p>
          <a:p>
            <a:endParaRPr lang="en-US" dirty="0"/>
          </a:p>
          <a:p>
            <a:endParaRPr lang="en-IN" b="1" dirty="0">
              <a:solidFill>
                <a:srgbClr val="184F90"/>
              </a:solidFill>
            </a:endParaRPr>
          </a:p>
        </p:txBody>
      </p:sp>
    </p:spTree>
    <p:extLst>
      <p:ext uri="{BB962C8B-B14F-4D97-AF65-F5344CB8AC3E}">
        <p14:creationId xmlns:p14="http://schemas.microsoft.com/office/powerpoint/2010/main" val="355195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2B98C-27CD-E97E-89CB-3CC6F2AE9652}"/>
            </a:ext>
          </a:extLst>
        </p:cNvPr>
        <p:cNvGrpSpPr/>
        <p:nvPr/>
      </p:nvGrpSpPr>
      <p:grpSpPr>
        <a:xfrm>
          <a:off x="0" y="0"/>
          <a:ext cx="0" cy="0"/>
          <a:chOff x="0" y="0"/>
          <a:chExt cx="0" cy="0"/>
        </a:xfrm>
      </p:grpSpPr>
      <p:pic>
        <p:nvPicPr>
          <p:cNvPr id="3" name="Picture 2" descr="WhatsApp Image 2024-08-23 at 15.43.17">
            <a:extLst>
              <a:ext uri="{FF2B5EF4-FFF2-40B4-BE49-F238E27FC236}">
                <a16:creationId xmlns:a16="http://schemas.microsoft.com/office/drawing/2014/main" id="{61AA48B2-88F7-7FC9-A258-EE264E77CC04}"/>
              </a:ext>
            </a:extLst>
          </p:cNvPr>
          <p:cNvPicPr>
            <a:picLocks noChangeAspect="1"/>
          </p:cNvPicPr>
          <p:nvPr/>
        </p:nvPicPr>
        <p:blipFill>
          <a:blip r:embed="rId2"/>
          <a:stretch>
            <a:fillRect/>
          </a:stretch>
        </p:blipFill>
        <p:spPr>
          <a:xfrm>
            <a:off x="317643" y="144259"/>
            <a:ext cx="1719435" cy="677445"/>
          </a:xfrm>
          <a:prstGeom prst="rect">
            <a:avLst/>
          </a:prstGeom>
        </p:spPr>
      </p:pic>
      <p:sp>
        <p:nvSpPr>
          <p:cNvPr id="15" name="Slide Number Placeholder 14">
            <a:extLst>
              <a:ext uri="{FF2B5EF4-FFF2-40B4-BE49-F238E27FC236}">
                <a16:creationId xmlns:a16="http://schemas.microsoft.com/office/drawing/2014/main" id="{09032E4B-A79B-F3BC-140D-7D32992EB7BA}"/>
              </a:ext>
            </a:extLst>
          </p:cNvPr>
          <p:cNvSpPr>
            <a:spLocks noGrp="1"/>
          </p:cNvSpPr>
          <p:nvPr>
            <p:ph type="sldNum" sz="quarter" idx="12"/>
          </p:nvPr>
        </p:nvSpPr>
        <p:spPr/>
        <p:txBody>
          <a:bodyPr/>
          <a:lstStyle/>
          <a:p>
            <a:fld id="{6EFE7C99-B088-4EBB-BFF6-BECCC96D5DD8}" type="slidenum">
              <a:rPr lang="en-US" smtClean="0"/>
              <a:t>9</a:t>
            </a:fld>
            <a:endParaRPr lang="en-US"/>
          </a:p>
        </p:txBody>
      </p:sp>
      <p:sp>
        <p:nvSpPr>
          <p:cNvPr id="10" name="TextBox 9">
            <a:extLst>
              <a:ext uri="{FF2B5EF4-FFF2-40B4-BE49-F238E27FC236}">
                <a16:creationId xmlns:a16="http://schemas.microsoft.com/office/drawing/2014/main" id="{2015EE5D-A2FF-B982-583A-79A95C305DBD}"/>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a16="http://schemas.microsoft.com/office/drawing/2014/main" id="{F8638060-7641-732C-C716-8ABE7A18A6A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a16="http://schemas.microsoft.com/office/drawing/2014/main" id="{928D410A-F64A-2551-2EBD-B2A674DE6438}"/>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a16="http://schemas.microsoft.com/office/drawing/2014/main" id="{52F10711-B448-8855-9625-8869C5588F91}"/>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a:solidFill>
                    <a:schemeClr val="bg1"/>
                  </a:solidFill>
                </a:rPr>
                <a:t>Module 1: Fundamentals of Prompt Engineering</a:t>
              </a:r>
            </a:p>
          </p:txBody>
        </p:sp>
      </p:grpSp>
      <p:sp>
        <p:nvSpPr>
          <p:cNvPr id="6" name="TextBox 5">
            <a:extLst>
              <a:ext uri="{FF2B5EF4-FFF2-40B4-BE49-F238E27FC236}">
                <a16:creationId xmlns:a16="http://schemas.microsoft.com/office/drawing/2014/main" id="{5E859730-F215-9AA1-E1BB-7E929438119A}"/>
              </a:ext>
            </a:extLst>
          </p:cNvPr>
          <p:cNvSpPr txBox="1"/>
          <p:nvPr/>
        </p:nvSpPr>
        <p:spPr>
          <a:xfrm>
            <a:off x="476864" y="1028343"/>
            <a:ext cx="11238271" cy="4801314"/>
          </a:xfrm>
          <a:prstGeom prst="rect">
            <a:avLst/>
          </a:prstGeom>
          <a:noFill/>
        </p:spPr>
        <p:txBody>
          <a:bodyPr wrap="square" rtlCol="0">
            <a:spAutoFit/>
          </a:bodyPr>
          <a:lstStyle/>
          <a:p>
            <a:r>
              <a:rPr lang="en-IN" b="1" dirty="0"/>
              <a:t>1.5. Importance of Prompt Structure</a:t>
            </a:r>
            <a:endParaRPr lang="en-IN" dirty="0"/>
          </a:p>
          <a:p>
            <a:r>
              <a:rPr lang="en-IN" b="1" dirty="0"/>
              <a:t>Critical Structural Elements</a:t>
            </a:r>
            <a:r>
              <a:rPr lang="en-IN" dirty="0"/>
              <a:t>:</a:t>
            </a:r>
          </a:p>
          <a:p>
            <a:pPr lvl="0"/>
            <a:r>
              <a:rPr lang="en-IN" b="1" dirty="0"/>
              <a:t>Instruction Clarity</a:t>
            </a:r>
            <a:r>
              <a:rPr lang="en-IN" dirty="0"/>
              <a:t>:</a:t>
            </a:r>
          </a:p>
          <a:p>
            <a:pPr lvl="1"/>
            <a:r>
              <a:rPr lang="en-IN" dirty="0"/>
              <a:t>Direct verbs (e.g., "Summarize," "Classify," "Generate code").</a:t>
            </a:r>
          </a:p>
          <a:p>
            <a:pPr lvl="0"/>
            <a:r>
              <a:rPr lang="en-IN" b="1" dirty="0"/>
              <a:t>Context Hierarchy</a:t>
            </a:r>
            <a:r>
              <a:rPr lang="en-IN" dirty="0"/>
              <a:t>:</a:t>
            </a:r>
          </a:p>
          <a:p>
            <a:pPr lvl="1"/>
            <a:r>
              <a:rPr lang="en-IN" dirty="0"/>
              <a:t>Place role/context first ("As a historian, explain...").</a:t>
            </a:r>
          </a:p>
          <a:p>
            <a:pPr lvl="0"/>
            <a:r>
              <a:rPr lang="en-IN" b="1" dirty="0"/>
              <a:t>Constraint Placement</a:t>
            </a:r>
            <a:r>
              <a:rPr lang="en-IN" dirty="0"/>
              <a:t>:</a:t>
            </a:r>
          </a:p>
          <a:p>
            <a:pPr lvl="1"/>
            <a:r>
              <a:rPr lang="en-IN" dirty="0"/>
              <a:t>Explicit boundaries (e.g., "Use ≤ 3 bullet points", "Exclude technical terms").</a:t>
            </a:r>
          </a:p>
          <a:p>
            <a:pPr lvl="0"/>
            <a:r>
              <a:rPr lang="en-IN" b="1" dirty="0"/>
              <a:t>Format Specification</a:t>
            </a:r>
            <a:r>
              <a:rPr lang="en-IN" dirty="0"/>
              <a:t>:</a:t>
            </a:r>
          </a:p>
          <a:p>
            <a:pPr lvl="1"/>
            <a:r>
              <a:rPr lang="en-IN" dirty="0"/>
              <a:t>Delimiters (e.g., """text""" for input separation) and output formats (JSON, tables).</a:t>
            </a:r>
          </a:p>
          <a:p>
            <a:r>
              <a:rPr lang="en-IN" b="1" dirty="0">
                <a:solidFill>
                  <a:srgbClr val="FF0000"/>
                </a:solidFill>
              </a:rPr>
              <a:t>Structural Pitfalls to Avoid</a:t>
            </a:r>
            <a:r>
              <a:rPr lang="en-IN" dirty="0">
                <a:solidFill>
                  <a:srgbClr val="FF0000"/>
                </a:solidFill>
              </a:rPr>
              <a:t>:</a:t>
            </a:r>
          </a:p>
          <a:p>
            <a:pPr lvl="0"/>
            <a:r>
              <a:rPr lang="en-IN" dirty="0">
                <a:solidFill>
                  <a:srgbClr val="FF0000"/>
                </a:solidFill>
              </a:rPr>
              <a:t>❌ Buried instructions (critical details lost in verbose prompts).</a:t>
            </a:r>
          </a:p>
          <a:p>
            <a:pPr lvl="0"/>
            <a:r>
              <a:rPr lang="en-IN" dirty="0">
                <a:solidFill>
                  <a:srgbClr val="FF0000"/>
                </a:solidFill>
              </a:rPr>
              <a:t>❌ Overloading (multiple conflicting tasks in one prompt).</a:t>
            </a:r>
          </a:p>
          <a:p>
            <a:pPr lvl="0"/>
            <a:r>
              <a:rPr lang="en-IN" dirty="0">
                <a:solidFill>
                  <a:srgbClr val="FF0000"/>
                </a:solidFill>
              </a:rPr>
              <a:t>❌ Ambiguous formatting (causing divergence).</a:t>
            </a:r>
          </a:p>
          <a:p>
            <a:pPr lvl="0"/>
            <a:endParaRPr lang="en-IN" dirty="0">
              <a:solidFill>
                <a:srgbClr val="FF0000"/>
              </a:solidFill>
            </a:endParaRPr>
          </a:p>
          <a:p>
            <a:endParaRPr lang="en-IN" b="1" dirty="0">
              <a:solidFill>
                <a:srgbClr val="184F90"/>
              </a:solidFill>
            </a:endParaRPr>
          </a:p>
          <a:p>
            <a:endParaRPr lang="en-IN" b="1" dirty="0">
              <a:solidFill>
                <a:srgbClr val="184F90"/>
              </a:solidFill>
            </a:endParaRPr>
          </a:p>
        </p:txBody>
      </p:sp>
      <p:sp>
        <p:nvSpPr>
          <p:cNvPr id="4" name="TextBox 3">
            <a:extLst>
              <a:ext uri="{FF2B5EF4-FFF2-40B4-BE49-F238E27FC236}">
                <a16:creationId xmlns:a16="http://schemas.microsoft.com/office/drawing/2014/main" id="{224F7383-6812-06DD-3724-3A713C41975C}"/>
              </a:ext>
            </a:extLst>
          </p:cNvPr>
          <p:cNvSpPr txBox="1"/>
          <p:nvPr/>
        </p:nvSpPr>
        <p:spPr>
          <a:xfrm>
            <a:off x="476864" y="5042336"/>
            <a:ext cx="2713628" cy="369332"/>
          </a:xfrm>
          <a:prstGeom prst="rect">
            <a:avLst/>
          </a:prstGeom>
          <a:noFill/>
        </p:spPr>
        <p:txBody>
          <a:bodyPr wrap="none" rtlCol="0">
            <a:spAutoFit/>
          </a:bodyPr>
          <a:lstStyle/>
          <a:p>
            <a:r>
              <a:rPr lang="en-US" b="1" dirty="0">
                <a:solidFill>
                  <a:srgbClr val="00B050"/>
                </a:solidFill>
              </a:rPr>
              <a:t>Impact on Performance:</a:t>
            </a:r>
            <a:endParaRPr lang="en-IN" b="1" dirty="0">
              <a:solidFill>
                <a:srgbClr val="00B050"/>
              </a:solidFill>
            </a:endParaRPr>
          </a:p>
        </p:txBody>
      </p:sp>
      <p:graphicFrame>
        <p:nvGraphicFramePr>
          <p:cNvPr id="8" name="Table 7">
            <a:extLst>
              <a:ext uri="{FF2B5EF4-FFF2-40B4-BE49-F238E27FC236}">
                <a16:creationId xmlns:a16="http://schemas.microsoft.com/office/drawing/2014/main" id="{8635B3F0-DE82-BE67-D04C-1F9B9521C140}"/>
              </a:ext>
            </a:extLst>
          </p:cNvPr>
          <p:cNvGraphicFramePr>
            <a:graphicFrameLocks noGrp="1"/>
          </p:cNvGraphicFramePr>
          <p:nvPr>
            <p:extLst>
              <p:ext uri="{D42A27DB-BD31-4B8C-83A1-F6EECF244321}">
                <p14:modId xmlns:p14="http://schemas.microsoft.com/office/powerpoint/2010/main" val="3883281518"/>
              </p:ext>
            </p:extLst>
          </p:nvPr>
        </p:nvGraphicFramePr>
        <p:xfrm>
          <a:off x="476864" y="5423276"/>
          <a:ext cx="10515600" cy="1334135"/>
        </p:xfrm>
        <a:graphic>
          <a:graphicData uri="http://schemas.openxmlformats.org/drawingml/2006/table">
            <a:tbl>
              <a:tblPr firstRow="1" firstCol="1" bandRow="1">
                <a:tableStyleId>{5C22544A-7EE6-4342-B048-85BDC9FD1C3A}</a:tableStyleId>
              </a:tblPr>
              <a:tblGrid>
                <a:gridCol w="3769743">
                  <a:extLst>
                    <a:ext uri="{9D8B030D-6E8A-4147-A177-3AD203B41FA5}">
                      <a16:colId xmlns:a16="http://schemas.microsoft.com/office/drawing/2014/main" val="996625641"/>
                    </a:ext>
                  </a:extLst>
                </a:gridCol>
                <a:gridCol w="6745857">
                  <a:extLst>
                    <a:ext uri="{9D8B030D-6E8A-4147-A177-3AD203B41FA5}">
                      <a16:colId xmlns:a16="http://schemas.microsoft.com/office/drawing/2014/main" val="3310643576"/>
                    </a:ext>
                  </a:extLst>
                </a:gridCol>
              </a:tblGrid>
              <a:tr h="0">
                <a:tc>
                  <a:txBody>
                    <a:bodyPr/>
                    <a:lstStyle/>
                    <a:p>
                      <a:pPr>
                        <a:lnSpc>
                          <a:spcPct val="107000"/>
                        </a:lnSpc>
                        <a:spcAft>
                          <a:spcPts val="800"/>
                        </a:spcAft>
                        <a:buNone/>
                      </a:pPr>
                      <a:r>
                        <a:rPr lang="en-IN" sz="1200" kern="100" dirty="0">
                          <a:effectLst/>
                        </a:rPr>
                        <a:t>Poor Structure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0" marR="95250" marT="95250" marB="95250" anchor="ctr"/>
                </a:tc>
                <a:tc>
                  <a:txBody>
                    <a:bodyPr/>
                    <a:lstStyle/>
                    <a:p>
                      <a:pPr>
                        <a:lnSpc>
                          <a:spcPct val="107000"/>
                        </a:lnSpc>
                        <a:spcAft>
                          <a:spcPts val="800"/>
                        </a:spcAft>
                        <a:buNone/>
                      </a:pPr>
                      <a:r>
                        <a:rPr lang="en-IN" sz="1200" kern="100" dirty="0">
                          <a:effectLst/>
                        </a:rPr>
                        <a:t>Optimized Structure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2611077274"/>
                  </a:ext>
                </a:extLst>
              </a:tr>
              <a:tr h="0">
                <a:tc>
                  <a:txBody>
                    <a:bodyPr/>
                    <a:lstStyle/>
                    <a:p>
                      <a:pPr>
                        <a:lnSpc>
                          <a:spcPct val="107000"/>
                        </a:lnSpc>
                        <a:spcAft>
                          <a:spcPts val="800"/>
                        </a:spcAft>
                        <a:buNone/>
                      </a:pPr>
                      <a:r>
                        <a:rPr lang="en-IN" sz="1200" kern="100" dirty="0">
                          <a:effectLst/>
                        </a:rPr>
                        <a:t>"Discuss AI ethics."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0" marR="95250" marT="95250" marB="95250" anchor="ctr"/>
                </a:tc>
                <a:tc>
                  <a:txBody>
                    <a:bodyPr/>
                    <a:lstStyle/>
                    <a:p>
                      <a:pPr>
                        <a:lnSpc>
                          <a:spcPct val="107000"/>
                        </a:lnSpc>
                        <a:spcAft>
                          <a:spcPts val="800"/>
                        </a:spcAft>
                        <a:buNone/>
                      </a:pPr>
                      <a:r>
                        <a:rPr lang="en-IN" sz="1200" b="1" kern="100" dirty="0">
                          <a:effectLst/>
                        </a:rPr>
                        <a:t>"As an ethicist, compare AI bias mitigation approaches in healthcare. Use a table with columns: Method, Pros, Cons."</a:t>
                      </a:r>
                      <a:endParaRPr lang="en-IN"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1246389305"/>
                  </a:ext>
                </a:extLst>
              </a:tr>
              <a:tr h="0">
                <a:tc>
                  <a:txBody>
                    <a:bodyPr/>
                    <a:lstStyle/>
                    <a:p>
                      <a:pPr>
                        <a:lnSpc>
                          <a:spcPct val="107000"/>
                        </a:lnSpc>
                        <a:spcAft>
                          <a:spcPts val="800"/>
                        </a:spcAft>
                        <a:buNone/>
                      </a:pPr>
                      <a:r>
                        <a:rPr lang="en-IN" sz="1200" kern="100">
                          <a:effectLst/>
                        </a:rPr>
                        <a:t>→ Generic, unfocused output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0" marR="95250" marT="95250" marB="95250" anchor="ctr"/>
                </a:tc>
                <a:tc>
                  <a:txBody>
                    <a:bodyPr/>
                    <a:lstStyle/>
                    <a:p>
                      <a:pPr>
                        <a:lnSpc>
                          <a:spcPct val="107000"/>
                        </a:lnSpc>
                        <a:spcAft>
                          <a:spcPts val="800"/>
                        </a:spcAft>
                        <a:buNone/>
                      </a:pPr>
                      <a:r>
                        <a:rPr lang="en-IN" sz="1200" b="1" kern="100" dirty="0">
                          <a:effectLst/>
                        </a:rPr>
                        <a:t>→ Targeted, structured response</a:t>
                      </a:r>
                      <a:endParaRPr lang="en-IN"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0" marR="95250" marT="95250" marB="95250" anchor="ctr"/>
                </a:tc>
                <a:extLst>
                  <a:ext uri="{0D108BD9-81ED-4DB2-BD59-A6C34878D82A}">
                    <a16:rowId xmlns:a16="http://schemas.microsoft.com/office/drawing/2014/main" val="3614186622"/>
                  </a:ext>
                </a:extLst>
              </a:tr>
            </a:tbl>
          </a:graphicData>
        </a:graphic>
      </p:graphicFrame>
    </p:spTree>
    <p:extLst>
      <p:ext uri="{BB962C8B-B14F-4D97-AF65-F5344CB8AC3E}">
        <p14:creationId xmlns:p14="http://schemas.microsoft.com/office/powerpoint/2010/main" val="7059904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2776</TotalTime>
  <Words>4299</Words>
  <Application>Microsoft Office PowerPoint</Application>
  <PresentationFormat>Widescreen</PresentationFormat>
  <Paragraphs>635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Aptos Display</vt:lpstr>
      <vt:lpstr>Arial</vt:lpstr>
      <vt:lpstr>Cambria</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Sujoy  Saha</dc:creator>
  <cp:lastModifiedBy>swarupgwork@</cp:lastModifiedBy>
  <cp:revision>174</cp:revision>
  <dcterms:created xsi:type="dcterms:W3CDTF">2025-01-02T14:33:31Z</dcterms:created>
  <dcterms:modified xsi:type="dcterms:W3CDTF">2025-07-06T17:14:46Z</dcterms:modified>
</cp:coreProperties>
</file>