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3" r:id="rId3"/>
    <p:sldId id="305" r:id="rId4"/>
    <p:sldId id="304" r:id="rId5"/>
    <p:sldId id="306" r:id="rId6"/>
    <p:sldId id="307" r:id="rId7"/>
    <p:sldId id="308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E91"/>
    <a:srgbClr val="164F8F"/>
    <a:srgbClr val="D1DAFF"/>
    <a:srgbClr val="FFFFFF"/>
    <a:srgbClr val="184F90"/>
    <a:srgbClr val="105498"/>
    <a:srgbClr val="185090"/>
    <a:srgbClr val="15608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79739" autoAdjust="0"/>
  </p:normalViewPr>
  <p:slideViewPr>
    <p:cSldViewPr snapToGrid="0">
      <p:cViewPr varScale="1">
        <p:scale>
          <a:sx n="53" d="100"/>
          <a:sy n="53" d="100"/>
        </p:scale>
        <p:origin x="-1176" y="-80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BA0C7-BE67-48D5-BD35-DA5DB3D3A476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67D57-D457-4EAE-BF4F-2FDE0C552E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961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🚀 Faster development</a:t>
            </a:r>
          </a:p>
          <a:p>
            <a:pPr rtl="0"/>
            <a:r>
              <a:rPr lang="en-US" dirty="0" smtClean="0"/>
              <a:t>🧠 Context-aware suggestions</a:t>
            </a:r>
          </a:p>
          <a:p>
            <a:pPr rtl="0"/>
            <a:r>
              <a:rPr lang="en-US" dirty="0" smtClean="0"/>
              <a:t>📚 Learns new libraries/frameworks easily</a:t>
            </a:r>
          </a:p>
          <a:p>
            <a:pPr rtl="0"/>
            <a:r>
              <a:rPr lang="en-US" dirty="0" smtClean="0"/>
              <a:t>🛠️ Reduces boilerplate and repetitive code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❌ May suggest </a:t>
            </a:r>
            <a:r>
              <a:rPr lang="en-US" b="1" dirty="0" smtClean="0"/>
              <a:t>insecure or buggy</a:t>
            </a:r>
            <a:r>
              <a:rPr lang="en-US" dirty="0" smtClean="0"/>
              <a:t> code</a:t>
            </a:r>
          </a:p>
          <a:p>
            <a:pPr rtl="0"/>
            <a:r>
              <a:rPr lang="en-US" dirty="0" smtClean="0"/>
              <a:t>⚖️ Needs </a:t>
            </a:r>
            <a:r>
              <a:rPr lang="en-US" b="1" dirty="0" smtClean="0"/>
              <a:t>human validation</a:t>
            </a:r>
            <a:endParaRPr lang="en-US" dirty="0" smtClean="0"/>
          </a:p>
          <a:p>
            <a:pPr rtl="0"/>
            <a:r>
              <a:rPr lang="en-US" dirty="0" smtClean="0"/>
              <a:t>📄 May accidentally reproduce </a:t>
            </a:r>
            <a:r>
              <a:rPr lang="en-US" b="1" dirty="0" smtClean="0"/>
              <a:t>licensed code</a:t>
            </a:r>
            <a:endParaRPr lang="en-US" dirty="0" smtClean="0"/>
          </a:p>
          <a:p>
            <a:pPr rtl="0"/>
            <a:r>
              <a:rPr lang="en-US" dirty="0" smtClean="0"/>
              <a:t>🤖 Becomes a </a:t>
            </a:r>
            <a:r>
              <a:rPr lang="en-US" b="1" dirty="0" smtClean="0"/>
              <a:t>crutch</a:t>
            </a:r>
            <a:r>
              <a:rPr lang="en-US" dirty="0" smtClean="0"/>
              <a:t> if overused—students must still </a:t>
            </a:r>
            <a:r>
              <a:rPr lang="en-US" b="1" dirty="0" smtClean="0"/>
              <a:t>learn to think like coders</a:t>
            </a:r>
            <a:endParaRPr lang="en-US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Credit original authors if code is derived</a:t>
            </a:r>
          </a:p>
          <a:p>
            <a:pPr rtl="0"/>
            <a:r>
              <a:rPr lang="en-US" dirty="0" smtClean="0"/>
              <a:t>Review code for biases or inefficiencies</a:t>
            </a:r>
          </a:p>
          <a:p>
            <a:pPr rtl="0"/>
            <a:r>
              <a:rPr lang="en-US" dirty="0" smtClean="0"/>
              <a:t>Use AI ethically, especially in academic work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15E15A-8ED6-8531-ACA3-5CE122589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507DFD0-D83B-EBC4-CEFB-E8BCBC290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B329BF-34AB-6B7C-2221-C7471337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9E6E-63F9-4FC7-8CFE-B57C7A78BC4B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55F78E-7794-F036-28F3-88211ACD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A43C1D-8CA2-9094-5D87-C15A9973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168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7838D7-ED46-1642-DC1A-3A465BB2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E4E15FD-A10E-BAF8-E05C-538407F87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4DE2C9-0FB1-E71A-FB85-9648E018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516C-6EE7-4F99-A3E1-1C2A5FC4A80F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2025A5-BF35-212A-9794-5B9117B8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22621E-0398-079F-48B0-4E9BF4D8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280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0785918-5C87-9CA6-5F8A-9772EFAB8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ED2CDE8-2A9D-A636-8E8E-D9BC332C9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6A6C24-D833-818E-EA16-DF647970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0B26-6DF6-41E7-9E79-2F8F2A1599E8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9DE245-B4A4-F43F-404C-840EF95B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B5E3AB-A1E1-E9C0-F70E-E74A4DF4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367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629628-5864-D26E-C525-65E3E5BA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047314-70E0-2292-24E3-AB5D75A3E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F1846E-FBFF-1E2E-99A4-BE0E4E06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0818-8EE1-434A-BBF0-6B5B0F8B399A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94DED9-C0B4-116E-2505-1DBDB66A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9532EF-85F9-6967-DAF1-FD8F5653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82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D54261-5AB7-0C17-0691-FAC08076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B323B7-BFB6-CB47-54A2-D9047A013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F65AF4-438B-B3E9-E401-90F0D5C0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A798-9A3B-4036-954B-2D9430223118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F9C8DE-9A32-A5C0-0E13-05A74F38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D8E43D-0D9C-7B2E-C87D-4680F225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534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062B64-C63E-44E9-2506-8D19BCE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152EBF-C5BF-83EF-F061-70599F4F7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3BF7818-064D-B14D-C27C-DBFF56D9C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4598F46-BD53-3CDC-1C65-41CC5EC5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F325-7C2A-41C0-AFE6-51DB9093C165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A5A4F0-E8D7-9512-2938-CC32A109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D68909C-21EB-59DF-39FF-210F6306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466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E6C29-DA86-6F21-8709-CCB3B948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F9C9AC-3485-C255-51FE-BF2807C85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454E693-EB5D-0123-AE87-7BEAA5F8D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A32530E-CA4A-F62C-C8E7-7A271E23F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52A2CC-C818-7B55-C1D7-E81B96CA0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B0ADFDB-C373-CB11-8A66-84DE595D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ADB4-3FD1-4E07-A2B9-98A69C71E907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BF2E257-BED6-EEE0-2F86-D12E9B4C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846BED7-9CDB-5725-CB58-D080D33C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017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D4BB1D-580F-5132-C23E-B9CD688E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6580E1-1188-F78F-DBDB-BD60F976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62F3-9D45-4AE9-AAC2-89F814DABB88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13376EA-12EF-2180-D39D-32B344DD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90EC9DB-DCC3-B1AB-587D-7D5D1DFE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307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2957248-1ACE-B0B5-9242-19E7C147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6E71-A404-4C6B-BA20-EBBC64FC893D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2B83C30-0C93-9307-2564-157C4493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AAE16DA-E589-FA88-4D7C-103B1A6A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336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7C4F56-B781-88DE-B5CF-8666E168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048CB4-7C73-57F6-4C1F-6C475FF9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9CCB3E8-9234-B7F9-0909-B0DDAA520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A25712-9136-2D26-AB91-5E8C187F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52DD-4519-4609-B804-D5D4D97D21E7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C51FC2-9B9E-5567-DCBC-97BA5F12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3D5149-27C1-FBF9-584D-0CDCAADD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645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90ECB5-0124-E4AB-796D-4DD2001A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A109C8-FE9F-0C66-9C71-8C3DDAE55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A2CBBC3-C85A-2A3F-441B-71C12E1B7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14CC9F9-8D8B-FF83-A7D0-ECAE1A08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7FBA-9928-479F-A232-A50A482B881F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1717425-9B0E-9676-ADA4-8456000A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0C69FA-8AB7-BCF6-F761-4FAE3861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520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DDC4ECF-2932-CCE3-D471-28AEE158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C3F014-55A0-15E8-570C-9924061E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8FC8E4-76AA-BD7E-E8F5-883744F5A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29BFC8-5C74-495F-A3BA-0D466EB87652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FCE52D-3D9F-AC04-8299-E6328C65F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9F1DD0-ABF1-D159-6BFD-2D7BD5284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190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C027CC2F-7B4F-AA9B-4D81-E98F83DF2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742C3F97-7163-10DB-A067-B3F1568C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6A9F-AD96-4D7B-9874-EB7A5E6B8FED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B743A2CC-628E-6D6B-CB09-6DD9562D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843BD2A-3656-4EFB-EE81-1532C7D1499D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50A3A666-1D60-C481-FA38-2B6816EEF98A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3D5B2BB8-BCBA-3DA1-A07C-DCC08FAF71AB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School </a:t>
              </a:r>
              <a:r>
                <a:rPr lang="en-US" sz="2000" b="1" dirty="0">
                  <a:solidFill>
                    <a:schemeClr val="bg1"/>
                  </a:solidFill>
                </a:rPr>
                <a:t>of 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Computer Science and AI, </a:t>
              </a:r>
              <a:r>
                <a:rPr lang="en-US" sz="2000" b="1" dirty="0">
                  <a:solidFill>
                    <a:schemeClr val="bg1"/>
                  </a:solidFill>
                </a:rPr>
                <a:t>SR University</a:t>
              </a:r>
              <a:endParaRPr lang="en-US" sz="2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1643550-BC90-31DB-C96C-291D61ED3D0D}"/>
              </a:ext>
            </a:extLst>
          </p:cNvPr>
          <p:cNvSpPr txBox="1"/>
          <p:nvPr/>
        </p:nvSpPr>
        <p:spPr>
          <a:xfrm>
            <a:off x="109909" y="3949851"/>
            <a:ext cx="5525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64F8F"/>
                </a:solidFill>
              </a:rPr>
              <a:t>Dr. </a:t>
            </a:r>
            <a:r>
              <a:rPr lang="en-US" sz="2400" b="1" dirty="0" smtClean="0">
                <a:solidFill>
                  <a:srgbClr val="164F8F"/>
                </a:solidFill>
              </a:rPr>
              <a:t>Venkataramana Veeramsetty</a:t>
            </a:r>
            <a:endParaRPr lang="en-US" sz="2400" b="1" dirty="0">
              <a:solidFill>
                <a:srgbClr val="164F8F"/>
              </a:solidFill>
            </a:endParaRPr>
          </a:p>
          <a:p>
            <a:r>
              <a:rPr lang="en-US" sz="2400" b="1" dirty="0" smtClean="0">
                <a:solidFill>
                  <a:srgbClr val="164F8F"/>
                </a:solidFill>
              </a:rPr>
              <a:t>Professor</a:t>
            </a:r>
            <a:endParaRPr lang="en-US" sz="2400" b="1" dirty="0">
              <a:solidFill>
                <a:srgbClr val="164F8F"/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B852DD20-2BA1-1097-A1A8-83E90344B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7348242"/>
              </p:ext>
            </p:extLst>
          </p:nvPr>
        </p:nvGraphicFramePr>
        <p:xfrm>
          <a:off x="109910" y="1273306"/>
          <a:ext cx="60533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522">
                  <a:extLst>
                    <a:ext uri="{9D8B030D-6E8A-4147-A177-3AD203B41FA5}">
                      <a16:colId xmlns:a16="http://schemas.microsoft.com/office/drawing/2014/main" xmlns="" val="1381312057"/>
                    </a:ext>
                  </a:extLst>
                </a:gridCol>
                <a:gridCol w="2502189">
                  <a:extLst>
                    <a:ext uri="{9D8B030D-6E8A-4147-A177-3AD203B41FA5}">
                      <a16:colId xmlns:a16="http://schemas.microsoft.com/office/drawing/2014/main" xmlns="" val="242157776"/>
                    </a:ext>
                  </a:extLst>
                </a:gridCol>
                <a:gridCol w="265555">
                  <a:extLst>
                    <a:ext uri="{9D8B030D-6E8A-4147-A177-3AD203B41FA5}">
                      <a16:colId xmlns:a16="http://schemas.microsoft.com/office/drawing/2014/main" xmlns="" val="446022343"/>
                    </a:ext>
                  </a:extLst>
                </a:gridCol>
                <a:gridCol w="578286">
                  <a:extLst>
                    <a:ext uri="{9D8B030D-6E8A-4147-A177-3AD203B41FA5}">
                      <a16:colId xmlns:a16="http://schemas.microsoft.com/office/drawing/2014/main" xmlns="" val="30741803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65650034"/>
                    </a:ext>
                  </a:extLst>
                </a:gridCol>
                <a:gridCol w="539496">
                  <a:extLst>
                    <a:ext uri="{9D8B030D-6E8A-4147-A177-3AD203B41FA5}">
                      <a16:colId xmlns:a16="http://schemas.microsoft.com/office/drawing/2014/main" xmlns="" val="4236025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482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</a:rPr>
                        <a:t>25CAI004PC206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164F8F"/>
                          </a:solidFill>
                        </a:rPr>
                        <a:t>AI Assisted Coding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164F8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64F8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164F8F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164F8F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26047256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64F8F"/>
                          </a:solidFill>
                        </a:rPr>
                        <a:t>Program 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580780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2E9565CE-F940-4E40-840E-05DAAD5EF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84604102"/>
              </p:ext>
            </p:extLst>
          </p:nvPr>
        </p:nvGraphicFramePr>
        <p:xfrm>
          <a:off x="6249563" y="1273306"/>
          <a:ext cx="2994839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4839">
                  <a:extLst>
                    <a:ext uri="{9D8B030D-6E8A-4147-A177-3AD203B41FA5}">
                      <a16:colId xmlns:a16="http://schemas.microsoft.com/office/drawing/2014/main" xmlns="" val="244376517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AI-Based Code Completion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259202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1E174C43-2445-5A44-DE5A-BF274237C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03624255"/>
              </p:ext>
            </p:extLst>
          </p:nvPr>
        </p:nvGraphicFramePr>
        <p:xfrm>
          <a:off x="9338890" y="1275648"/>
          <a:ext cx="2743200" cy="265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1059976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Lecture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- 6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77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Introduction </a:t>
                      </a:r>
                      <a:endParaRPr lang="en-IN" sz="1800" b="1" dirty="0" smtClean="0">
                        <a:solidFill>
                          <a:srgbClr val="164F8F"/>
                        </a:solidFill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164F8F"/>
                          </a:solidFill>
                        </a:rPr>
                        <a:t>How AI-Based Code Completion Works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164F8F"/>
                          </a:solidFill>
                        </a:rPr>
                        <a:t>Benefits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164F8F"/>
                          </a:solidFill>
                        </a:rPr>
                        <a:t>Challenges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164F8F"/>
                          </a:solidFill>
                        </a:rPr>
                        <a:t>Ethical Considerations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164F8F"/>
                          </a:solidFill>
                        </a:rPr>
                        <a:t>Tutorials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07406387"/>
                  </a:ext>
                </a:extLst>
              </a:tr>
            </a:tbl>
          </a:graphicData>
        </a:graphic>
      </p:graphicFrame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416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Introduction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4853" y="914401"/>
            <a:ext cx="11514221" cy="5438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Code completion is a developer productivity feature in IDEs and code editors. It helps predict and suggest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 Variable </a:t>
            </a:r>
            <a:r>
              <a:rPr lang="en-US" sz="2000" dirty="0" smtClean="0"/>
              <a:t>names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 Functions/methods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 Syntax structures</a:t>
            </a:r>
          </a:p>
          <a:p>
            <a:pPr lvl="2">
              <a:buFont typeface="Arial" pitchFamily="34" charset="0"/>
              <a:buChar char="•"/>
            </a:pPr>
            <a:endParaRPr lang="en-US" sz="2000" dirty="0" smtClean="0"/>
          </a:p>
          <a:p>
            <a:r>
              <a:rPr lang="en-US" sz="2000" b="1" dirty="0" smtClean="0"/>
              <a:t>Traditional Auto complete:</a:t>
            </a:r>
          </a:p>
          <a:p>
            <a:endParaRPr lang="en-US" sz="2000" b="1" dirty="0" smtClean="0"/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Based on static rules, keywords, syntax trees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Doesn’t understand the context </a:t>
            </a:r>
            <a:r>
              <a:rPr lang="en-US" sz="2000" dirty="0" smtClean="0"/>
              <a:t>deeply</a:t>
            </a:r>
          </a:p>
          <a:p>
            <a:pPr lvl="2"/>
            <a:endParaRPr lang="en-US" sz="2000" dirty="0" smtClean="0"/>
          </a:p>
          <a:p>
            <a:r>
              <a:rPr lang="en-US" sz="2000" b="1" dirty="0" smtClean="0"/>
              <a:t>AI-Based </a:t>
            </a:r>
            <a:r>
              <a:rPr lang="en-US" sz="2000" b="1" dirty="0" smtClean="0"/>
              <a:t>Code Completion</a:t>
            </a:r>
            <a:r>
              <a:rPr lang="en-US" sz="2000" b="1" dirty="0" smtClean="0"/>
              <a:t>:</a:t>
            </a:r>
          </a:p>
          <a:p>
            <a:endParaRPr lang="en-US" sz="2000" b="1" dirty="0" smtClean="0"/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 Uses </a:t>
            </a:r>
            <a:r>
              <a:rPr lang="en-US" sz="2000" b="1" dirty="0" smtClean="0"/>
              <a:t>machine learning models</a:t>
            </a:r>
            <a:r>
              <a:rPr lang="en-US" sz="2000" dirty="0" smtClean="0"/>
              <a:t> (especially </a:t>
            </a:r>
            <a:r>
              <a:rPr lang="en-US" sz="2000" b="1" dirty="0" smtClean="0"/>
              <a:t>large language models</a:t>
            </a:r>
            <a:r>
              <a:rPr lang="en-US" sz="2000" dirty="0" smtClean="0"/>
              <a:t>) to </a:t>
            </a:r>
            <a:r>
              <a:rPr lang="en-US" sz="2000" b="1" dirty="0" smtClean="0"/>
              <a:t>predict code</a:t>
            </a:r>
            <a:r>
              <a:rPr lang="en-US" sz="2000" dirty="0" smtClean="0"/>
              <a:t> based on </a:t>
            </a:r>
            <a:r>
              <a:rPr lang="en-US" sz="2000" b="1" dirty="0" smtClean="0"/>
              <a:t>context</a:t>
            </a:r>
            <a:endParaRPr lang="en-US" sz="2000" dirty="0" smtClean="0"/>
          </a:p>
          <a:p>
            <a:pPr lvl="2">
              <a:buFont typeface="Arial" pitchFamily="34" charset="0"/>
              <a:buChar char="•"/>
            </a:pPr>
            <a:r>
              <a:rPr lang="en-US" sz="2000" dirty="0" smtClean="0"/>
              <a:t> Understands </a:t>
            </a:r>
            <a:r>
              <a:rPr lang="en-US" sz="2000" b="1" dirty="0" smtClean="0"/>
              <a:t>semantics</a:t>
            </a:r>
            <a:r>
              <a:rPr lang="en-US" sz="2000" dirty="0" smtClean="0"/>
              <a:t>, </a:t>
            </a:r>
            <a:r>
              <a:rPr lang="en-US" sz="2000" b="1" dirty="0" smtClean="0"/>
              <a:t>style</a:t>
            </a:r>
            <a:r>
              <a:rPr lang="en-US" sz="2000" dirty="0" smtClean="0"/>
              <a:t>, </a:t>
            </a:r>
            <a:r>
              <a:rPr lang="en-US" sz="2000" b="1" dirty="0" smtClean="0"/>
              <a:t>imports</a:t>
            </a:r>
            <a:r>
              <a:rPr lang="en-US" sz="2000" dirty="0" smtClean="0"/>
              <a:t>, and even </a:t>
            </a:r>
            <a:r>
              <a:rPr lang="en-US" sz="2000" b="1" dirty="0" smtClean="0"/>
              <a:t>project structure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How AI-Based Code Completion Works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4853" y="914401"/>
            <a:ext cx="115142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AI models like </a:t>
            </a:r>
            <a:r>
              <a:rPr lang="en-US" sz="2000" dirty="0" err="1" smtClean="0"/>
              <a:t>OpenAI</a:t>
            </a:r>
            <a:r>
              <a:rPr lang="en-US" sz="2000" dirty="0" smtClean="0"/>
              <a:t> Codex (used in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Copilot) are trained on </a:t>
            </a:r>
            <a:r>
              <a:rPr lang="en-US" sz="2000" b="1" dirty="0" smtClean="0"/>
              <a:t>billions of lines of public code</a:t>
            </a:r>
            <a:r>
              <a:rPr lang="en-US" sz="2000" dirty="0" smtClean="0"/>
              <a:t>. They learn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pPr lvl="3"/>
            <a:r>
              <a:rPr lang="en-US" sz="2000" dirty="0" smtClean="0"/>
              <a:t>Common patterns</a:t>
            </a:r>
          </a:p>
          <a:p>
            <a:pPr lvl="3"/>
            <a:r>
              <a:rPr lang="en-US" sz="2000" dirty="0" smtClean="0"/>
              <a:t>API usage</a:t>
            </a:r>
          </a:p>
          <a:p>
            <a:pPr lvl="3"/>
            <a:r>
              <a:rPr lang="en-US" sz="2000" dirty="0" smtClean="0"/>
              <a:t>Code </a:t>
            </a:r>
            <a:r>
              <a:rPr lang="en-US" sz="2000" dirty="0" smtClean="0"/>
              <a:t>structures</a:t>
            </a:r>
          </a:p>
          <a:p>
            <a:pPr lvl="3"/>
            <a:endParaRPr lang="en-US" sz="2000" dirty="0" smtClean="0"/>
          </a:p>
          <a:p>
            <a:r>
              <a:rPr lang="en-US" sz="2000" dirty="0" smtClean="0"/>
              <a:t>When you start writing a piece of code, the model analyzes the current file, previous lines, and suggests the next likely line(s).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5578" y="4238876"/>
            <a:ext cx="50196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31037" y="3538037"/>
            <a:ext cx="49815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" y="3850104"/>
            <a:ext cx="6521116" cy="3007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Benefits of AI-Based Code Completion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3613" y="1185863"/>
            <a:ext cx="10260012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Challenges and Considerations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2268" y="880812"/>
            <a:ext cx="10450512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Ethical Considerations in AI Code Completion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35213" y="1085850"/>
            <a:ext cx="7516812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Tasks Based on Code Completion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2929" y="1463340"/>
            <a:ext cx="50958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7295648" y="1066618"/>
            <a:ext cx="2642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Task 2: BMI Calculator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078" y="1079821"/>
            <a:ext cx="2437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 smtClean="0">
                <a:solidFill>
                  <a:srgbClr val="FF0000"/>
                </a:solidFill>
              </a:rPr>
              <a:t>Task 1: Python Loop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73938" y="1461335"/>
            <a:ext cx="42957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758490" y="4708176"/>
            <a:ext cx="29592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Task 3</a:t>
            </a:r>
            <a:r>
              <a:rPr lang="en-US" b="1" dirty="0" smtClean="0">
                <a:solidFill>
                  <a:srgbClr val="FF0000"/>
                </a:solidFill>
              </a:rPr>
              <a:t>: Prompt Engineering for Better Completion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66545" y="3552718"/>
            <a:ext cx="4187907" cy="281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72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0818-8EE1-434A-BBF0-6B5B0F8B399A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92879" y="2967335"/>
            <a:ext cx="3660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6121</TotalTime>
  <Words>363</Words>
  <Application>Microsoft Office PowerPoint</Application>
  <PresentationFormat>Custom</PresentationFormat>
  <Paragraphs>103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Sujoy  Saha</dc:creator>
  <cp:lastModifiedBy>HP</cp:lastModifiedBy>
  <cp:revision>97</cp:revision>
  <dcterms:created xsi:type="dcterms:W3CDTF">2025-01-02T14:33:31Z</dcterms:created>
  <dcterms:modified xsi:type="dcterms:W3CDTF">2025-07-08T04:50:49Z</dcterms:modified>
</cp:coreProperties>
</file>