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3" r:id="rId3"/>
    <p:sldId id="284" r:id="rId4"/>
    <p:sldId id="286" r:id="rId5"/>
    <p:sldId id="287" r:id="rId6"/>
    <p:sldId id="288" r:id="rId7"/>
    <p:sldId id="290" r:id="rId8"/>
    <p:sldId id="302" r:id="rId9"/>
    <p:sldId id="289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298" r:id="rId18"/>
    <p:sldId id="300" r:id="rId19"/>
    <p:sldId id="30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E91"/>
    <a:srgbClr val="D1DAFF"/>
    <a:srgbClr val="FFFFFF"/>
    <a:srgbClr val="164F8F"/>
    <a:srgbClr val="184F90"/>
    <a:srgbClr val="105498"/>
    <a:srgbClr val="185090"/>
    <a:srgbClr val="15608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5" autoAdjust="0"/>
    <p:restoredTop sz="94902" autoAdjust="0"/>
  </p:normalViewPr>
  <p:slideViewPr>
    <p:cSldViewPr snapToGrid="0">
      <p:cViewPr varScale="1">
        <p:scale>
          <a:sx n="64" d="100"/>
          <a:sy n="64" d="100"/>
        </p:scale>
        <p:origin x="-7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BA0C7-BE67-48D5-BD35-DA5DB3D3A476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67D57-D457-4EAE-BF4F-2FDE0C552E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2961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15E15A-8ED6-8531-ACA3-5CE122589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507DFD0-D83B-EBC4-CEFB-E8BCBC2900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B329BF-34AB-6B7C-2221-C74713377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29E6E-63F9-4FC7-8CFE-B57C7A78BC4B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755F78E-7794-F036-28F3-88211ACDB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1A43C1D-8CA2-9094-5D87-C15A9973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168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7838D7-ED46-1642-DC1A-3A465BB2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4E15FD-A10E-BAF8-E05C-538407F87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D4DE2C9-0FB1-E71A-FB85-9648E018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516C-6EE7-4F99-A3E1-1C2A5FC4A80F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2025A5-BF35-212A-9794-5B9117B8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322621E-0398-079F-48B0-4E9BF4D8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82805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0785918-5C87-9CA6-5F8A-9772EFAB8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ED2CDE8-2A9D-A636-8E8E-D9BC332C9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6A6C24-D833-818E-EA16-DF647970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10B26-6DF6-41E7-9E79-2F8F2A1599E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D9DE245-B4A4-F43F-404C-840EF95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CB5E3AB-A1E1-E9C0-F70E-E74A4DF4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367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629628-5864-D26E-C525-65E3E5BA0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F047314-70E0-2292-24E3-AB5D75A3E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F1846E-FBFF-1E2E-99A4-BE0E4E060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94DED9-C0B4-116E-2505-1DBDB66A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9532EF-85F9-6967-DAF1-FD8F56531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382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D54261-5AB7-0C17-0691-FAC08076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B323B7-BFB6-CB47-54A2-D9047A013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1F65AF4-438B-B3E9-E401-90F0D5C0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5A798-9A3B-4036-954B-2D943022311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4F9C8DE-9A32-A5C0-0E13-05A74F38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BD8E43D-0D9C-7B2E-C87D-4680F225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534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062B64-C63E-44E9-2506-8D19BCE1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8152EBF-C5BF-83EF-F061-70599F4F7F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3BF7818-064D-B14D-C27C-DBFF56D9C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4598F46-BD53-3CDC-1C65-41CC5EC54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F325-7C2A-41C0-AFE6-51DB9093C165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A5A4F0-E8D7-9512-2938-CC32A109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D68909C-21EB-59DF-39FF-210F630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4663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17E6C29-DA86-6F21-8709-CCB3B948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1F9C9AC-3485-C255-51FE-BF2807C85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454E693-EB5D-0123-AE87-7BEAA5F8D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32530E-CA4A-F62C-C8E7-7A271E23F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52A2CC-C818-7B55-C1D7-E81B96CA01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B0ADFDB-C373-CB11-8A66-84DE595D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7ADB4-3FD1-4E07-A2B9-98A69C71E907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BF2E257-BED6-EEE0-2F86-D12E9B4C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46BED7-9CDB-5725-CB58-D080D33C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017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4BB1D-580F-5132-C23E-B9CD688E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6580E1-1188-F78F-DBDB-BD60F976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662F3-9D45-4AE9-AAC2-89F814DABB88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13376EA-12EF-2180-D39D-32B344DD8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90EC9DB-DCC3-B1AB-587D-7D5D1DFE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307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62957248-1ACE-B0B5-9242-19E7C1473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86E71-A404-4C6B-BA20-EBBC64FC893D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2B83C30-0C93-9307-2564-157C44936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AAE16DA-E589-FA88-4D7C-103B1A6A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336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7C4F56-B781-88DE-B5CF-8666E1686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E048CB4-7C73-57F6-4C1F-6C475FF92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CCB3E8-9234-B7F9-0909-B0DDAA5204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EA25712-9136-2D26-AB91-5E8C187F0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552DD-4519-4609-B804-D5D4D97D21E7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C51FC2-9B9E-5567-DCBC-97BA5F12D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3D5149-27C1-FBF9-584D-0CDCAADD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6645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90ECB5-0124-E4AB-796D-4DD2001A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A109C8-FE9F-0C66-9C71-8C3DDAE55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A2CBBC3-C85A-2A3F-441B-71C12E1B7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14CC9F9-8D8B-FF83-A7D0-ECAE1A086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17FBA-9928-479F-A232-A50A482B881F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1717425-9B0E-9676-ADA4-8456000A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90C69FA-8AB7-BCF6-F761-4FAE3861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5205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DDC4ECF-2932-CCE3-D471-28AEE158A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C3F014-55A0-15E8-570C-9924061EA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28FC8E4-76AA-BD7E-E8F5-883744F5A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9BFC8-5C74-495F-A3BA-0D466EB87652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7FCE52D-3D9F-AC04-8299-E6328C65F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E9F1DD0-ABF1-D159-6BFD-2D7BD5284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E7C99-B088-4EBB-BFF6-BECCC96D5D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6190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python.org/download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hyperlink" Target="https://code.visualstudio.com/downloa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settings/copilot" TargetMode="Externa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C027CC2F-7B4F-AA9B-4D81-E98F83DF2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742C3F97-7163-10DB-A067-B3F1568C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B6A9F-AD96-4D7B-9874-EB7A5E6B8FED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B743A2CC-628E-6D6B-CB09-6DD9562D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843BD2A-3656-4EFB-EE81-1532C7D1499D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50A3A666-1D60-C481-FA38-2B6816EEF98A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D5B2BB8-BCBA-3DA1-A07C-DCC08FAF71AB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bg1"/>
                  </a:solidFill>
                </a:rPr>
                <a:t>School </a:t>
              </a:r>
              <a:r>
                <a:rPr lang="en-US" sz="2000" b="1" dirty="0">
                  <a:solidFill>
                    <a:schemeClr val="bg1"/>
                  </a:solidFill>
                </a:rPr>
                <a:t>of 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Computer Science and AI, </a:t>
              </a:r>
              <a:r>
                <a:rPr lang="en-US" sz="2000" b="1" dirty="0">
                  <a:solidFill>
                    <a:schemeClr val="bg1"/>
                  </a:solidFill>
                </a:rPr>
                <a:t>SR University</a:t>
              </a:r>
              <a:endParaRPr lang="en-US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1643550-BC90-31DB-C96C-291D61ED3D0D}"/>
              </a:ext>
            </a:extLst>
          </p:cNvPr>
          <p:cNvSpPr txBox="1"/>
          <p:nvPr/>
        </p:nvSpPr>
        <p:spPr>
          <a:xfrm>
            <a:off x="109909" y="3949851"/>
            <a:ext cx="5525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64F8F"/>
                </a:solidFill>
              </a:rPr>
              <a:t>Dr. </a:t>
            </a:r>
            <a:r>
              <a:rPr lang="en-US" sz="2400" b="1" dirty="0" smtClean="0">
                <a:solidFill>
                  <a:srgbClr val="164F8F"/>
                </a:solidFill>
              </a:rPr>
              <a:t>Venkataramana Veeramsetty</a:t>
            </a:r>
            <a:endParaRPr lang="en-US" sz="2400" b="1" dirty="0">
              <a:solidFill>
                <a:srgbClr val="164F8F"/>
              </a:solidFill>
            </a:endParaRPr>
          </a:p>
          <a:p>
            <a:r>
              <a:rPr lang="en-US" sz="2400" b="1" dirty="0" smtClean="0">
                <a:solidFill>
                  <a:srgbClr val="164F8F"/>
                </a:solidFill>
              </a:rPr>
              <a:t>Professor</a:t>
            </a:r>
            <a:endParaRPr lang="en-US" sz="2400" b="1" dirty="0">
              <a:solidFill>
                <a:srgbClr val="164F8F"/>
              </a:solidFill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xmlns="" id="{B852DD20-2BA1-1097-A1A8-83E90344B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7348242"/>
              </p:ext>
            </p:extLst>
          </p:nvPr>
        </p:nvGraphicFramePr>
        <p:xfrm>
          <a:off x="109910" y="1273306"/>
          <a:ext cx="605332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247">
                  <a:extLst>
                    <a:ext uri="{9D8B030D-6E8A-4147-A177-3AD203B41FA5}">
                      <a16:colId xmlns:a16="http://schemas.microsoft.com/office/drawing/2014/main" xmlns="" val="1381312057"/>
                    </a:ext>
                  </a:extLst>
                </a:gridCol>
                <a:gridCol w="2474464">
                  <a:extLst>
                    <a:ext uri="{9D8B030D-6E8A-4147-A177-3AD203B41FA5}">
                      <a16:colId xmlns:a16="http://schemas.microsoft.com/office/drawing/2014/main" xmlns="" val="242157776"/>
                    </a:ext>
                  </a:extLst>
                </a:gridCol>
                <a:gridCol w="265555">
                  <a:extLst>
                    <a:ext uri="{9D8B030D-6E8A-4147-A177-3AD203B41FA5}">
                      <a16:colId xmlns:a16="http://schemas.microsoft.com/office/drawing/2014/main" xmlns="" val="446022343"/>
                    </a:ext>
                  </a:extLst>
                </a:gridCol>
                <a:gridCol w="578286">
                  <a:extLst>
                    <a:ext uri="{9D8B030D-6E8A-4147-A177-3AD203B41FA5}">
                      <a16:colId xmlns:a16="http://schemas.microsoft.com/office/drawing/2014/main" xmlns="" val="30741803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xmlns="" val="2065650034"/>
                    </a:ext>
                  </a:extLst>
                </a:gridCol>
                <a:gridCol w="539496">
                  <a:extLst>
                    <a:ext uri="{9D8B030D-6E8A-4147-A177-3AD203B41FA5}">
                      <a16:colId xmlns:a16="http://schemas.microsoft.com/office/drawing/2014/main" xmlns="" val="423602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548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ambria" panose="02040503050406030204" pitchFamily="18" charset="0"/>
                        </a:rPr>
                        <a:t>25CAI004PC206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164F8F"/>
                          </a:solidFill>
                        </a:rPr>
                        <a:t>AI Assisted Coding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0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>
                          <a:solidFill>
                            <a:srgbClr val="164F8F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2604725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Program 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2580780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2E9565CE-F940-4E40-840E-05DAAD5EF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4604102"/>
              </p:ext>
            </p:extLst>
          </p:nvPr>
        </p:nvGraphicFramePr>
        <p:xfrm>
          <a:off x="6249563" y="1273306"/>
          <a:ext cx="2994839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4839">
                  <a:extLst>
                    <a:ext uri="{9D8B030D-6E8A-4147-A177-3AD203B41FA5}">
                      <a16:colId xmlns:a16="http://schemas.microsoft.com/office/drawing/2014/main" xmlns="" val="244376517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Environment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Setup</a:t>
                      </a:r>
                      <a:endParaRPr 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925920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1E174C43-2445-5A44-DE5A-BF274237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303624255"/>
              </p:ext>
            </p:extLst>
          </p:nvPr>
        </p:nvGraphicFramePr>
        <p:xfrm>
          <a:off x="9338890" y="1275648"/>
          <a:ext cx="2743200" cy="331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xmlns="" val="1059976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Lecture</a:t>
                      </a:r>
                      <a:r>
                        <a:rPr lang="en-US" sz="1800" b="1" baseline="0" dirty="0" smtClean="0">
                          <a:solidFill>
                            <a:schemeClr val="bg1"/>
                          </a:solidFill>
                        </a:rPr>
                        <a:t> - 2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77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b="1" dirty="0">
                          <a:solidFill>
                            <a:srgbClr val="164F8F"/>
                          </a:solidFill>
                        </a:rPr>
                        <a:t>1. 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Python Installation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10740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164F8F"/>
                          </a:solidFill>
                        </a:rPr>
                        <a:t>2. 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VS Code Installation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350850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164F8F"/>
                          </a:solidFill>
                        </a:rPr>
                        <a:t>3. </a:t>
                      </a:r>
                      <a:r>
                        <a:rPr lang="en-US" sz="1800" b="1" dirty="0" smtClean="0">
                          <a:solidFill>
                            <a:srgbClr val="164F8F"/>
                          </a:solidFill>
                        </a:rPr>
                        <a:t>Create</a:t>
                      </a:r>
                      <a:r>
                        <a:rPr lang="en-US" sz="1800" b="1" baseline="0" dirty="0" smtClean="0">
                          <a:solidFill>
                            <a:srgbClr val="164F8F"/>
                          </a:solidFill>
                        </a:rPr>
                        <a:t> account in </a:t>
                      </a:r>
                      <a:r>
                        <a:rPr lang="en-US" sz="1800" b="1" baseline="0" dirty="0" err="1" smtClean="0">
                          <a:solidFill>
                            <a:srgbClr val="164F8F"/>
                          </a:solidFill>
                        </a:rPr>
                        <a:t>GitHub</a:t>
                      </a:r>
                      <a:endParaRPr lang="en-US" sz="1800" b="1" dirty="0" smtClean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8874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>
                          <a:solidFill>
                            <a:srgbClr val="164F8F"/>
                          </a:solidFill>
                        </a:rPr>
                        <a:t>4</a:t>
                      </a: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. </a:t>
                      </a:r>
                      <a:r>
                        <a:rPr lang="en-US" sz="1800" b="1" dirty="0" err="1" smtClean="0">
                          <a:solidFill>
                            <a:srgbClr val="164F8F"/>
                          </a:solidFill>
                        </a:rPr>
                        <a:t>GitHub</a:t>
                      </a:r>
                      <a:r>
                        <a:rPr lang="en-US" sz="1800" b="1" dirty="0" smtClean="0">
                          <a:solidFill>
                            <a:srgbClr val="164F8F"/>
                          </a:solidFill>
                        </a:rPr>
                        <a:t> copilot extension in VS code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>
                          <a:solidFill>
                            <a:srgbClr val="164F8F"/>
                          </a:solidFill>
                        </a:rPr>
                        <a:t>5. </a:t>
                      </a:r>
                      <a:r>
                        <a:rPr lang="en-IN" sz="1800" b="1" dirty="0" err="1" smtClean="0">
                          <a:solidFill>
                            <a:srgbClr val="164F8F"/>
                          </a:solidFill>
                        </a:rPr>
                        <a:t>GitHub</a:t>
                      </a:r>
                      <a:r>
                        <a:rPr lang="en-IN" sz="1800" b="1" baseline="0" dirty="0" smtClean="0">
                          <a:solidFill>
                            <a:srgbClr val="164F8F"/>
                          </a:solidFill>
                        </a:rPr>
                        <a:t> </a:t>
                      </a:r>
                      <a:r>
                        <a:rPr lang="en-IN" sz="1800" b="1" baseline="0" dirty="0" err="1" smtClean="0">
                          <a:solidFill>
                            <a:srgbClr val="164F8F"/>
                          </a:solidFill>
                        </a:rPr>
                        <a:t>Copilot</a:t>
                      </a:r>
                      <a:r>
                        <a:rPr lang="en-IN" sz="1800" b="1" baseline="0" dirty="0" smtClean="0">
                          <a:solidFill>
                            <a:srgbClr val="164F8F"/>
                          </a:solidFill>
                        </a:rPr>
                        <a:t> Tutorial</a:t>
                      </a:r>
                      <a:endParaRPr lang="en-US" sz="1800" b="1" dirty="0" smtClean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670986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dirty="0" smtClean="0">
                        <a:solidFill>
                          <a:srgbClr val="164F8F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602172010"/>
                  </a:ext>
                </a:extLst>
              </a:tr>
            </a:tbl>
          </a:graphicData>
        </a:graphic>
      </p:graphicFrame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416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VS Code Extensions​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 descr="Githubcopi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591" y="803777"/>
            <a:ext cx="10557600" cy="55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Enabled VS Code Tutorials ​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43609" y="1053548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Prompt #1: Greet SR University</a:t>
            </a:r>
            <a:endParaRPr 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8592" y="1421089"/>
            <a:ext cx="1032116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Enabled VS Code  - Tutorials​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43609" y="1053548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Prompt #2: </a:t>
            </a:r>
            <a:r>
              <a:rPr lang="en-US" dirty="0" smtClean="0"/>
              <a:t>write code for </a:t>
            </a:r>
            <a:r>
              <a:rPr lang="en-US" dirty="0" err="1" smtClean="0"/>
              <a:t>fibonacci</a:t>
            </a:r>
            <a:r>
              <a:rPr lang="en-US" dirty="0" smtClean="0"/>
              <a:t> function</a:t>
            </a:r>
            <a:endParaRPr lang="en-US" dirty="0"/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6878" y="1451113"/>
            <a:ext cx="10710687" cy="5088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Enabled VS Code  - Tutorials​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043609" y="1053548"/>
            <a:ext cx="810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Prompt #3: </a:t>
            </a:r>
            <a:r>
              <a:rPr lang="en-US" dirty="0" smtClean="0"/>
              <a:t>write python code for function to calculate area of different shapes</a:t>
            </a:r>
            <a:endParaRPr lang="en-US" dirty="0"/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957" y="1431235"/>
            <a:ext cx="12076043" cy="5158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– Code Explanation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9147" y="1209261"/>
            <a:ext cx="9402693" cy="494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67488" y="914398"/>
            <a:ext cx="3745608" cy="298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– Code Review and Comment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1924" y="1026422"/>
            <a:ext cx="5697439" cy="30486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83356" y="1036776"/>
            <a:ext cx="6021801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7870" y="4704500"/>
            <a:ext cx="5716034" cy="1179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– Generate Document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7390" y="904258"/>
            <a:ext cx="4979505" cy="3727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874643"/>
            <a:ext cx="6871663" cy="52478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– Fix Bug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238" y="839236"/>
            <a:ext cx="11688762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77478" y="3796747"/>
            <a:ext cx="7048638" cy="239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– Generate Test Cases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" y="1043608"/>
            <a:ext cx="5893905" cy="349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41003" y="969687"/>
            <a:ext cx="7021512" cy="505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32315" y="4864584"/>
            <a:ext cx="7993062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0818-8EE1-434A-BBF0-6B5B0F8B399A}" type="datetime1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592879" y="2967335"/>
            <a:ext cx="36601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Thank You</a:t>
            </a:r>
            <a:endParaRPr lang="en-US" sz="54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2AD16C-EACE-807C-AB29-6D4BBE7AC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DA9BF963-A14E-0D23-3CC5-2A29AECF7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DB5567E-5927-9983-2116-CA7232D4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14D1-DE72-476D-8447-65A714EC83A2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FC1B7CF2-B14D-6BDA-CD4A-D84A5D3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2F9E1E2-9AD9-535D-2D69-ACE96CF7B40B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1014FCD0-21EB-628F-6257-153596366AD3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3A4B850F-806B-BBFF-1AF4-974F9A13EA87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A41B9311-EB0F-91C5-AE6F-9C882E10B2F6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Python Installation</a:t>
              </a:r>
              <a:endParaRPr lang="en-US" sz="2000" dirty="0"/>
            </a:p>
          </p:txBody>
        </p:sp>
      </p:grp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0850" y="1217613"/>
            <a:ext cx="11330333" cy="4878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1723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Python Installation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97026" y="1017968"/>
            <a:ext cx="46976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hlinkClick r:id="rId4"/>
              </a:rPr>
              <a:t>https://www.python.org/downloads/</a:t>
            </a:r>
            <a:endParaRPr lang="en-US" b="1" dirty="0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0620" y="2054087"/>
            <a:ext cx="5593590" cy="4134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35757" y="1722781"/>
            <a:ext cx="5857461" cy="458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Python Editors &amp; IDE​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497" name="Picture 1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65263" y="1603512"/>
            <a:ext cx="3623571" cy="98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1" name="Picture 21" descr="Spyder - DESOSA 20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2925160"/>
            <a:ext cx="4306957" cy="2627262"/>
          </a:xfrm>
          <a:prstGeom prst="rect">
            <a:avLst/>
          </a:prstGeom>
          <a:noFill/>
        </p:spPr>
      </p:pic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7" name="Picture 27" descr="Thonny Python Editor gets major 4.0.0 Beta Release #Python #MicroPython «  Adafruit Industries – Makers, hackers, artists, designers and engineers!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02149" y="1014136"/>
            <a:ext cx="4638675" cy="2638426"/>
          </a:xfrm>
          <a:prstGeom prst="rect">
            <a:avLst/>
          </a:prstGeom>
          <a:noFill/>
        </p:spPr>
      </p:pic>
      <p:pic>
        <p:nvPicPr>
          <p:cNvPr id="20509" name="Picture 29" descr="Visual Studio Code brand resources: accessing high-guality vector logo SVG,  brand colors, and more.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18914" y="3955428"/>
            <a:ext cx="2533650" cy="18097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VS Code Installation​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30655" y="1799847"/>
            <a:ext cx="4583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 smtClean="0">
                <a:hlinkClick r:id="rId4"/>
              </a:rPr>
              <a:t>https://code.visualstudio.com/download</a:t>
            </a:r>
            <a:endParaRPr lang="en-US" b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72662" y="2160104"/>
            <a:ext cx="9578434" cy="4280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VS Code Extensions​ -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 descr="Githubcopilot.png"/>
          <p:cNvPicPr>
            <a:picLocks noChangeAspect="1"/>
          </p:cNvPicPr>
          <p:nvPr/>
        </p:nvPicPr>
        <p:blipFill>
          <a:blip r:embed="rId4"/>
          <a:srcRect r="14429"/>
          <a:stretch>
            <a:fillRect/>
          </a:stretch>
        </p:blipFill>
        <p:spPr>
          <a:xfrm>
            <a:off x="346221" y="1066255"/>
            <a:ext cx="7485814" cy="544458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070575" y="2335696"/>
            <a:ext cx="37960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must have </a:t>
            </a:r>
            <a:r>
              <a:rPr lang="en-US" b="1" dirty="0" err="1" smtClean="0"/>
              <a:t>GitHub</a:t>
            </a:r>
            <a:r>
              <a:rPr lang="en-US" b="1" dirty="0" smtClean="0"/>
              <a:t> Copilot enabled on your </a:t>
            </a:r>
            <a:r>
              <a:rPr lang="en-US" b="1" dirty="0" err="1" smtClean="0"/>
              <a:t>GitHub</a:t>
            </a:r>
            <a:r>
              <a:rPr lang="en-US" b="1" dirty="0" smtClean="0"/>
              <a:t> account</a:t>
            </a:r>
            <a:r>
              <a:rPr lang="en-US" dirty="0" smtClean="0"/>
              <a:t> via </a:t>
            </a:r>
            <a:r>
              <a:rPr lang="en-US" dirty="0" smtClean="0">
                <a:hlinkClick r:id="rId5"/>
              </a:rPr>
              <a:t>https://github.com/settings/copilot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130209" y="4109687"/>
            <a:ext cx="385638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It works best with popular languages like Python, JavaScript, C++, and more.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VS Code Extensions​ -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 descr="Githubcopilo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591" y="803777"/>
            <a:ext cx="10557600" cy="5561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VS Code Extensions​ -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 Account Details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4755" y="891642"/>
            <a:ext cx="8887723" cy="2696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2919" y="3756833"/>
            <a:ext cx="11678180" cy="2663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08E20-0F1F-533A-B3E6-5B335EB4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xmlns="" id="{92479C09-0005-7CFF-38D5-4F524062C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AD30255A-D722-9278-6B86-CDC958DB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ED619-C22D-46D8-B505-1861FC119B25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B162A4D-077F-7925-923D-1DF42476D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86B023D-D17B-9DDF-D346-3B74179C0858}"/>
              </a:ext>
            </a:extLst>
          </p:cNvPr>
          <p:cNvSpPr txBox="1"/>
          <p:nvPr/>
        </p:nvSpPr>
        <p:spPr>
          <a:xfrm>
            <a:off x="2337283" y="199722"/>
            <a:ext cx="9687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Slide Title</a:t>
            </a: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0D0112AD-AB0A-FEB7-46DA-462329F16DB6}"/>
              </a:ext>
            </a:extLst>
          </p:cNvPr>
          <p:cNvGrpSpPr/>
          <p:nvPr/>
        </p:nvGrpSpPr>
        <p:grpSpPr>
          <a:xfrm>
            <a:off x="2336800" y="134364"/>
            <a:ext cx="9745291" cy="677445"/>
            <a:chOff x="2336800" y="134364"/>
            <a:chExt cx="9745291" cy="677445"/>
          </a:xfrm>
          <a:solidFill>
            <a:srgbClr val="194E91"/>
          </a:solidFill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C9FA2A23-91A0-84C9-4153-A9CF1165A869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1AC8CE0-431A-86E3-F3A3-CE37478C7257}"/>
                </a:ext>
              </a:extLst>
            </p:cNvPr>
            <p:cNvSpPr txBox="1"/>
            <p:nvPr/>
          </p:nvSpPr>
          <p:spPr>
            <a:xfrm>
              <a:off x="2394530" y="273031"/>
              <a:ext cx="9687560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chemeClr val="bg1"/>
                  </a:solidFill>
                </a:rPr>
                <a:t>VS Code Extensions​ - </a:t>
              </a:r>
              <a:r>
                <a:rPr lang="en-US" sz="2000" b="1" dirty="0" err="1" smtClean="0">
                  <a:solidFill>
                    <a:schemeClr val="bg1"/>
                  </a:solidFill>
                </a:rPr>
                <a:t>GitHub</a:t>
              </a:r>
              <a:r>
                <a:rPr lang="en-US" sz="2000" b="1" dirty="0" smtClean="0">
                  <a:solidFill>
                    <a:schemeClr val="bg1"/>
                  </a:solidFill>
                </a:rPr>
                <a:t> Copilot</a:t>
              </a:r>
              <a:endParaRPr lang="en-US" sz="2000" dirty="0"/>
            </a:p>
          </p:txBody>
        </p:sp>
      </p:grp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Venkataramana Veeramsetty</a:t>
            </a:r>
            <a:endParaRPr lang="en-US"/>
          </a:p>
        </p:txBody>
      </p:sp>
      <p:sp>
        <p:nvSpPr>
          <p:cNvPr id="3074" name="AutoShape 2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6" name="AutoShape 4" descr="A blue screen with yellow text&#10;&#10;Description automatically generated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971607" y="3244334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 </a:t>
            </a:r>
            <a:endParaRPr lang="en-US" dirty="0"/>
          </a:p>
        </p:txBody>
      </p:sp>
      <p:sp>
        <p:nvSpPr>
          <p:cNvPr id="20482" name="AutoShape 2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4" name="AutoShape 4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AutoShape 6" descr="PyCharm's top features. [Hidden] qualities of one of the most… | by Nicolò  Gasparini | Analytics Vidhya | Medium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AutoShape 10" descr="Top 5 Best Python IDE to use in 2024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2" name="AutoShape 12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AutoShape 14" descr="Top 5 Best Python IDE to use in 2024 | Keploy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AutoShape 16" descr="https://wp.keploy.io/wp-content/uploads/2024/10/PyCharm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3" name="AutoShape 23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5" name="AutoShape 25" descr="Thonny Python Editor gets major 4.0.0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5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1402" y="1045748"/>
            <a:ext cx="5219700" cy="490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31223" y="1071180"/>
            <a:ext cx="6225552" cy="5292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62629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4762</TotalTime>
  <Words>398</Words>
  <Application>Microsoft Office PowerPoint</Application>
  <PresentationFormat>Custom</PresentationFormat>
  <Paragraphs>154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Sujoy  Saha</dc:creator>
  <cp:lastModifiedBy>HP</cp:lastModifiedBy>
  <cp:revision>84</cp:revision>
  <dcterms:created xsi:type="dcterms:W3CDTF">2025-01-02T14:33:31Z</dcterms:created>
  <dcterms:modified xsi:type="dcterms:W3CDTF">2025-07-08T00:28:10Z</dcterms:modified>
</cp:coreProperties>
</file>