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309" r:id="rId4"/>
    <p:sldId id="308" r:id="rId5"/>
    <p:sldId id="302" r:id="rId6"/>
    <p:sldId id="284" r:id="rId7"/>
    <p:sldId id="286" r:id="rId8"/>
    <p:sldId id="304" r:id="rId9"/>
    <p:sldId id="305" r:id="rId10"/>
    <p:sldId id="306" r:id="rId11"/>
    <p:sldId id="307" r:id="rId12"/>
    <p:sldId id="312" r:id="rId13"/>
    <p:sldId id="310" r:id="rId14"/>
    <p:sldId id="311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D1DAFF"/>
    <a:srgbClr val="FFFFFF"/>
    <a:srgbClr val="164F8F"/>
    <a:srgbClr val="184F90"/>
    <a:srgbClr val="105498"/>
    <a:srgbClr val="185090"/>
    <a:srgbClr val="1560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902" autoAdjust="0"/>
  </p:normalViewPr>
  <p:slideViewPr>
    <p:cSldViewPr snapToGrid="0">
      <p:cViewPr varScale="1">
        <p:scale>
          <a:sx n="64" d="100"/>
          <a:sy n="64" d="100"/>
        </p:scale>
        <p:origin x="-7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Google Gemini</a:t>
            </a:r>
            <a:r>
              <a:rPr lang="en-US" dirty="0" smtClean="0"/>
              <a:t> is Google’s family of advanced </a:t>
            </a:r>
            <a:r>
              <a:rPr lang="en-US" b="1" dirty="0" smtClean="0"/>
              <a:t>multimodal generative AI models</a:t>
            </a:r>
            <a:r>
              <a:rPr lang="en-US" dirty="0" smtClean="0"/>
              <a:t> (successor to Bard and </a:t>
            </a:r>
            <a:r>
              <a:rPr lang="en-US" dirty="0" err="1" smtClean="0"/>
              <a:t>PaLM</a:t>
            </a:r>
            <a:r>
              <a:rPr lang="en-US" dirty="0" smtClean="0"/>
              <a:t> 2), now integrated across Google products and available through </a:t>
            </a:r>
            <a:r>
              <a:rPr lang="en-US" b="1" dirty="0" smtClean="0"/>
              <a:t>Google Cloud Vertex AI</a:t>
            </a:r>
            <a:r>
              <a:rPr lang="en-US" dirty="0" smtClean="0"/>
              <a:t>. While Gemini isn't a code-only model like Codex or </a:t>
            </a:r>
            <a:r>
              <a:rPr lang="en-US" dirty="0" err="1" smtClean="0"/>
              <a:t>CodeWhisperer</a:t>
            </a:r>
            <a:r>
              <a:rPr lang="en-US" dirty="0" smtClean="0"/>
              <a:t>, its </a:t>
            </a:r>
            <a:r>
              <a:rPr lang="en-US" b="1" dirty="0" smtClean="0"/>
              <a:t>Gemini Pro and Gemini 1.5</a:t>
            </a:r>
            <a:r>
              <a:rPr lang="en-US" dirty="0" smtClean="0"/>
              <a:t> 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Google Gemini</a:t>
            </a:r>
            <a:r>
              <a:rPr lang="en-US" dirty="0" smtClean="0"/>
              <a:t> is Google’s family of advanced </a:t>
            </a:r>
            <a:r>
              <a:rPr lang="en-US" b="1" dirty="0" smtClean="0"/>
              <a:t>multimodal generative AI models</a:t>
            </a:r>
            <a:r>
              <a:rPr lang="en-US" dirty="0" smtClean="0"/>
              <a:t> (successor to Bard and </a:t>
            </a:r>
            <a:r>
              <a:rPr lang="en-US" dirty="0" err="1" smtClean="0"/>
              <a:t>PaLM</a:t>
            </a:r>
            <a:r>
              <a:rPr lang="en-US" dirty="0" smtClean="0"/>
              <a:t> 2), now integrated across Google products and available through </a:t>
            </a:r>
            <a:r>
              <a:rPr lang="en-US" b="1" dirty="0" smtClean="0"/>
              <a:t>Google Cloud Vertex AI</a:t>
            </a:r>
            <a:r>
              <a:rPr lang="en-US" dirty="0" smtClean="0"/>
              <a:t>. While Gemini isn't a code-only model like Codex or </a:t>
            </a:r>
            <a:r>
              <a:rPr lang="en-US" dirty="0" err="1" smtClean="0"/>
              <a:t>CodeWhisperer</a:t>
            </a:r>
            <a:r>
              <a:rPr lang="en-US" dirty="0" smtClean="0"/>
              <a:t>, its </a:t>
            </a:r>
            <a:r>
              <a:rPr lang="en-US" b="1" dirty="0" smtClean="0"/>
              <a:t>Gemini Pro and Gemini 1.5</a:t>
            </a:r>
            <a:r>
              <a:rPr lang="en-US" dirty="0" smtClean="0"/>
              <a:t> 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Google Gemini</a:t>
            </a:r>
            <a:r>
              <a:rPr lang="en-US" dirty="0" smtClean="0"/>
              <a:t> is Google’s family of advanced </a:t>
            </a:r>
            <a:r>
              <a:rPr lang="en-US" b="1" dirty="0" smtClean="0"/>
              <a:t>multimodal generative AI models</a:t>
            </a:r>
            <a:r>
              <a:rPr lang="en-US" dirty="0" smtClean="0"/>
              <a:t> (successor to Bard and </a:t>
            </a:r>
            <a:r>
              <a:rPr lang="en-US" dirty="0" err="1" smtClean="0"/>
              <a:t>PaLM</a:t>
            </a:r>
            <a:r>
              <a:rPr lang="en-US" dirty="0" smtClean="0"/>
              <a:t> 2), now integrated across Google products and available through </a:t>
            </a:r>
            <a:r>
              <a:rPr lang="en-US" b="1" dirty="0" smtClean="0"/>
              <a:t>Google Cloud Vertex AI</a:t>
            </a:r>
            <a:r>
              <a:rPr lang="en-US" dirty="0" smtClean="0"/>
              <a:t>. While Gemini isn't a code-only model like Codex or </a:t>
            </a:r>
            <a:r>
              <a:rPr lang="en-US" dirty="0" err="1" smtClean="0"/>
              <a:t>CodeWhisperer</a:t>
            </a:r>
            <a:r>
              <a:rPr lang="en-US" dirty="0" smtClean="0"/>
              <a:t>, its </a:t>
            </a:r>
            <a:r>
              <a:rPr lang="en-US" b="1" dirty="0" smtClean="0"/>
              <a:t>Gemini Pro and Gemini 1.5</a:t>
            </a:r>
            <a:r>
              <a:rPr lang="en-US" dirty="0" smtClean="0"/>
              <a:t> 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cursor.com/agent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33">
                  <a:extLst>
                    <a:ext uri="{9D8B030D-6E8A-4147-A177-3AD203B41FA5}">
                      <a16:colId xmlns:a16="http://schemas.microsoft.com/office/drawing/2014/main" xmlns="" val="1381312057"/>
                    </a:ext>
                  </a:extLst>
                </a:gridCol>
                <a:gridCol w="2553978">
                  <a:extLst>
                    <a:ext uri="{9D8B030D-6E8A-4147-A177-3AD203B41FA5}">
                      <a16:colId xmlns:a16="http://schemas.microsoft.com/office/drawing/2014/main" xmlns="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:a16="http://schemas.microsoft.com/office/drawing/2014/main" xmlns="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:a16="http://schemas.microsoft.com/office/drawing/2014/main" xmlns="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xmlns="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4604102"/>
              </p:ext>
            </p:extLst>
          </p:nvPr>
        </p:nvGraphicFramePr>
        <p:xfrm>
          <a:off x="6249563" y="1273306"/>
          <a:ext cx="299483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:a16="http://schemas.microsoft.com/office/drawing/2014/main" xmlns="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Additional AI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Coding Tools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3624255"/>
              </p:ext>
            </p:extLst>
          </p:nvPr>
        </p:nvGraphicFramePr>
        <p:xfrm>
          <a:off x="9338890" y="1275648"/>
          <a:ext cx="2743200" cy="52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1. 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Google Gemini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740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2.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DeepCode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 (by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Snyk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5085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3. </a:t>
                      </a:r>
                      <a:r>
                        <a:rPr lang="en-US" sz="1800" b="1" dirty="0" err="1" smtClean="0">
                          <a:solidFill>
                            <a:srgbClr val="164F8F"/>
                          </a:solidFill>
                        </a:rPr>
                        <a:t>Sourcegraph</a:t>
                      </a: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 Cody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87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4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. </a:t>
                      </a:r>
                      <a:r>
                        <a:rPr lang="en-US" sz="1800" b="1" dirty="0" err="1" smtClean="0">
                          <a:solidFill>
                            <a:srgbClr val="164F8F"/>
                          </a:solidFill>
                        </a:rPr>
                        <a:t>Codiga</a:t>
                      </a: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5.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Ponicode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 (by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CircleCI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6. IBM Watson Code Assistant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7.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MutableAI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8.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AskCodi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9.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Blackbox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 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10.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Cerebras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-GPT (Open-source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11. Cursor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AI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709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02172010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Code Debugging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943" y="1023731"/>
            <a:ext cx="8164288" cy="531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6604" y="991843"/>
            <a:ext cx="4962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Installation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4603" y="1321905"/>
            <a:ext cx="540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</a:t>
            </a:r>
            <a:r>
              <a:rPr lang="en-US" dirty="0" smtClean="0"/>
              <a:t>software using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cursor.com/agents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on installation file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602" y="2421001"/>
            <a:ext cx="4846450" cy="356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71791" y="755373"/>
            <a:ext cx="3429000" cy="233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7230" y="3245085"/>
            <a:ext cx="4371354" cy="328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Code Generation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491" y="1054582"/>
            <a:ext cx="7478712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918586" y="3051313"/>
            <a:ext cx="42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CTRL + K to generate code  in cursor AI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30817" y="4094922"/>
            <a:ext cx="336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CTRL + L to chat with cursor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Code Suggestion and BUG fixing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7" y="5555974"/>
            <a:ext cx="4081670" cy="116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7760" y="848621"/>
            <a:ext cx="5419725" cy="552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882512"/>
            <a:ext cx="658964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Document Generation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949" y="936556"/>
            <a:ext cx="53816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9210" y="879406"/>
            <a:ext cx="5257800" cy="284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2121" y="3896139"/>
            <a:ext cx="5372100" cy="28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AI Coding Tools and API Configurations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7441" y="1067536"/>
          <a:ext cx="11320672" cy="4683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289"/>
                <a:gridCol w="2286000"/>
                <a:gridCol w="614238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Provider/Company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Copilot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OpenAI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Available</a:t>
                      </a:r>
                      <a:r>
                        <a:rPr lang="fr-FR" dirty="0" smtClean="0"/>
                        <a:t> as IDE plugin (VS Code, </a:t>
                      </a:r>
                      <a:r>
                        <a:rPr lang="fr-FR" dirty="0" err="1" smtClean="0"/>
                        <a:t>JetBrains</a:t>
                      </a:r>
                      <a:r>
                        <a:rPr lang="fr-FR" dirty="0" smtClean="0"/>
                        <a:t>), </a:t>
                      </a:r>
                      <a:r>
                        <a:rPr lang="en-US" dirty="0" smtClean="0"/>
                        <a:t>No public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Amazon </a:t>
                      </a:r>
                      <a:r>
                        <a:rPr lang="en-US" dirty="0" err="1" smtClean="0"/>
                        <a:t>CodeWhisperer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into AWS Console, supports CLI/ AWS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SDK, IAM role-based auth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OpenAI</a:t>
                      </a:r>
                      <a:r>
                        <a:rPr lang="en-US" dirty="0" smtClean="0"/>
                        <a:t> Codex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via </a:t>
                      </a:r>
                      <a:r>
                        <a:rPr lang="en-US" dirty="0" err="1" smtClean="0"/>
                        <a:t>OpenAI</a:t>
                      </a:r>
                      <a:r>
                        <a:rPr lang="en-US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Tabnine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Tabnine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and self-hosted options; supports REST API for snippet 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Replit</a:t>
                      </a:r>
                      <a:r>
                        <a:rPr lang="en-US" dirty="0" smtClean="0"/>
                        <a:t> Ghostwriter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Embedded in </a:t>
                      </a:r>
                      <a:r>
                        <a:rPr lang="en-US" dirty="0" err="1" smtClean="0"/>
                        <a:t>Replit</a:t>
                      </a:r>
                      <a:r>
                        <a:rPr lang="en-US" dirty="0" smtClean="0"/>
                        <a:t> IDE, No public API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Sourcegraph</a:t>
                      </a:r>
                      <a:r>
                        <a:rPr lang="en-US" dirty="0" smtClean="0"/>
                        <a:t> Cody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GraphQL</a:t>
                      </a:r>
                      <a:r>
                        <a:rPr lang="en-US" dirty="0" smtClean="0"/>
                        <a:t>/REST APIs available with </a:t>
                      </a:r>
                      <a:r>
                        <a:rPr lang="en-US" dirty="0" err="1" smtClean="0"/>
                        <a:t>Sourcegraph</a:t>
                      </a:r>
                      <a:r>
                        <a:rPr lang="en-US" dirty="0" smtClean="0"/>
                        <a:t>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CodeGeeX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Hosted on Hugging Face / </a:t>
                      </a:r>
                      <a:r>
                        <a:rPr lang="en-US" dirty="0" err="1" smtClean="0"/>
                        <a:t>ModelScope</a:t>
                      </a:r>
                      <a:r>
                        <a:rPr lang="en-US" dirty="0" smtClean="0"/>
                        <a:t>; supports API endpoints for inference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MutableAI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 via API key; supports </a:t>
                      </a:r>
                      <a:r>
                        <a:rPr lang="en-US" dirty="0" err="1" smtClean="0"/>
                        <a:t>RESTful</a:t>
                      </a:r>
                      <a:r>
                        <a:rPr lang="en-US" dirty="0" smtClean="0"/>
                        <a:t> calls with prompt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AI Coding Tools and API Configurations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7441" y="1067536"/>
          <a:ext cx="11320672" cy="4312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6976"/>
                <a:gridCol w="2136913"/>
                <a:gridCol w="705678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Provider/Company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AskCodi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CodiTech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Uses X-</a:t>
                      </a:r>
                      <a:r>
                        <a:rPr lang="en-US" dirty="0" err="1" smtClean="0"/>
                        <a:t>RapidAPI</a:t>
                      </a:r>
                      <a:r>
                        <a:rPr lang="en-US" dirty="0" smtClean="0"/>
                        <a:t>-Key in headers, multiple endpoints (SQL, Python, JS,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Snyk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with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GitLab</a:t>
                      </a:r>
                      <a:r>
                        <a:rPr lang="en-US" dirty="0" smtClean="0"/>
                        <a:t>; API for scanning and reports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Codiga.io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 API for snippets and analysis;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CircleCI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via VS Code extension, no standalone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StarCoder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Hugging Face + </a:t>
                      </a:r>
                      <a:r>
                        <a:rPr lang="en-US" dirty="0" err="1" smtClean="0"/>
                        <a:t>ServiceNow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Open-access via Hugging Face Inference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r>
                        <a:rPr lang="en-US" dirty="0" err="1" smtClean="0"/>
                        <a:t>LLaMA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Open-source; can be deployed locally via Hugging Face or custom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Watson Code Assistant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via IBM Cloud API; supports secure enterprise use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Google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105" y="1254815"/>
            <a:ext cx="9612312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920409" y="45476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access Gemini’s coding features programmatically, developers use the </a:t>
            </a:r>
            <a:r>
              <a:rPr lang="en-US" b="1" dirty="0" smtClean="0"/>
              <a:t>Gemini API</a:t>
            </a:r>
            <a:r>
              <a:rPr lang="en-US" dirty="0" smtClean="0"/>
              <a:t> on </a:t>
            </a:r>
            <a:r>
              <a:rPr lang="en-US" b="1" dirty="0" smtClean="0"/>
              <a:t>Google Cloud’s Vertex AI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Languages Supported </a:t>
            </a:r>
            <a:r>
              <a:rPr lang="en-US" dirty="0" smtClean="0"/>
              <a:t>Python, JavaScript, Java, C++, Go, </a:t>
            </a:r>
            <a:r>
              <a:rPr lang="en-US" dirty="0" err="1" smtClean="0"/>
              <a:t>TypeScript</a:t>
            </a:r>
            <a:r>
              <a:rPr lang="en-US" dirty="0" smtClean="0"/>
              <a:t>, and more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5683" y="4770990"/>
            <a:ext cx="4324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Google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25" y="1066800"/>
            <a:ext cx="105743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Google Gemini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818" y="1010478"/>
            <a:ext cx="6467060" cy="538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993076" y="1302026"/>
            <a:ext cx="4912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Open Google </a:t>
            </a:r>
            <a:r>
              <a:rPr lang="en-IN" b="1" dirty="0" err="1" smtClean="0"/>
              <a:t>Colab</a:t>
            </a:r>
            <a:r>
              <a:rPr lang="en-IN" b="1" dirty="0" smtClean="0"/>
              <a:t> with Gmail Account</a:t>
            </a:r>
          </a:p>
          <a:p>
            <a:endParaRPr lang="en-IN" b="1" dirty="0" smtClean="0"/>
          </a:p>
          <a:p>
            <a:r>
              <a:rPr lang="en-IN" b="1" dirty="0" smtClean="0"/>
              <a:t>Select Code Tab and click on Gemini ICON </a:t>
            </a:r>
          </a:p>
          <a:p>
            <a:endParaRPr lang="en-IN" b="1" dirty="0" smtClean="0"/>
          </a:p>
          <a:p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46962" y="2334591"/>
            <a:ext cx="597452" cy="59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7136296" y="3389243"/>
            <a:ext cx="47111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sz="1600" dirty="0" smtClean="0"/>
              <a:t>Write function to calculate area of various shapes like circle and rectangle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Prompt to use function​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12765" y="2033706"/>
            <a:ext cx="4283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dirty="0" smtClean="0"/>
              <a:t>Use </a:t>
            </a:r>
            <a:r>
              <a:rPr lang="en-US" b="1" dirty="0" smtClean="0"/>
              <a:t>calculate_area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638" y="1036535"/>
            <a:ext cx="7016197" cy="50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Test Case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62052" y="2033706"/>
            <a:ext cx="253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dirty="0" smtClean="0"/>
              <a:t>Generate test cases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174" y="897107"/>
            <a:ext cx="9024730" cy="534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Code Explanation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62052" y="2033706"/>
            <a:ext cx="253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dirty="0" smtClean="0"/>
              <a:t>Generate test cases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17494"/>
            <a:ext cx="5347252" cy="524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46642" y="834888"/>
            <a:ext cx="6745357" cy="516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730</Words>
  <Application>Microsoft Office PowerPoint</Application>
  <PresentationFormat>Custom</PresentationFormat>
  <Paragraphs>199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86</cp:revision>
  <dcterms:created xsi:type="dcterms:W3CDTF">2025-01-02T14:33:31Z</dcterms:created>
  <dcterms:modified xsi:type="dcterms:W3CDTF">2025-07-08T00:55:41Z</dcterms:modified>
</cp:coreProperties>
</file>