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83" r:id="rId3"/>
    <p:sldId id="330" r:id="rId4"/>
    <p:sldId id="309" r:id="rId5"/>
    <p:sldId id="308" r:id="rId6"/>
    <p:sldId id="310" r:id="rId7"/>
    <p:sldId id="302" r:id="rId8"/>
    <p:sldId id="284" r:id="rId9"/>
    <p:sldId id="286" r:id="rId10"/>
    <p:sldId id="304" r:id="rId11"/>
    <p:sldId id="305" r:id="rId12"/>
    <p:sldId id="311" r:id="rId13"/>
    <p:sldId id="312" r:id="rId14"/>
    <p:sldId id="306" r:id="rId15"/>
    <p:sldId id="307" r:id="rId16"/>
    <p:sldId id="313" r:id="rId17"/>
    <p:sldId id="314" r:id="rId18"/>
    <p:sldId id="315" r:id="rId19"/>
    <p:sldId id="316" r:id="rId20"/>
    <p:sldId id="317" r:id="rId21"/>
    <p:sldId id="318" r:id="rId22"/>
    <p:sldId id="319" r:id="rId23"/>
    <p:sldId id="320" r:id="rId24"/>
    <p:sldId id="321" r:id="rId25"/>
    <p:sldId id="322" r:id="rId26"/>
    <p:sldId id="323" r:id="rId27"/>
    <p:sldId id="324" r:id="rId28"/>
    <p:sldId id="325" r:id="rId29"/>
    <p:sldId id="334" r:id="rId30"/>
    <p:sldId id="326" r:id="rId31"/>
    <p:sldId id="331" r:id="rId32"/>
    <p:sldId id="332" r:id="rId33"/>
    <p:sldId id="333" r:id="rId34"/>
    <p:sldId id="328" r:id="rId35"/>
    <p:sldId id="329" r:id="rId36"/>
    <p:sldId id="30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4E91"/>
    <a:srgbClr val="164F8F"/>
    <a:srgbClr val="D1DAFF"/>
    <a:srgbClr val="FFFFFF"/>
    <a:srgbClr val="184F90"/>
    <a:srgbClr val="105498"/>
    <a:srgbClr val="185090"/>
    <a:srgbClr val="15608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95" autoAdjust="0"/>
    <p:restoredTop sz="79739" autoAdjust="0"/>
  </p:normalViewPr>
  <p:slideViewPr>
    <p:cSldViewPr snapToGrid="0">
      <p:cViewPr varScale="1">
        <p:scale>
          <a:sx n="53" d="100"/>
          <a:sy n="53" d="100"/>
        </p:scale>
        <p:origin x="-1176" y="-80"/>
      </p:cViewPr>
      <p:guideLst>
        <p:guide orient="horz" pos="2160"/>
        <p:guide pos="3840"/>
      </p:guideLst>
    </p:cSldViewPr>
  </p:slideViewPr>
  <p:notesTextViewPr>
    <p:cViewPr>
      <p:scale>
        <a:sx n="125" d="100"/>
        <a:sy n="125"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8BA0C7-BE67-48D5-BD35-DA5DB3D3A476}" type="datetimeFigureOut">
              <a:rPr lang="en-US" smtClean="0"/>
              <a:pPr/>
              <a:t>7/7/2025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467D57-D457-4EAE-BF4F-2FDE0C552E3A}" type="slidenum">
              <a:rPr lang="en-US" smtClean="0"/>
              <a:pPr/>
              <a:t>‹#›</a:t>
            </a:fld>
            <a:endParaRPr lang="en-US"/>
          </a:p>
        </p:txBody>
      </p:sp>
    </p:spTree>
    <p:extLst>
      <p:ext uri="{BB962C8B-B14F-4D97-AF65-F5344CB8AC3E}">
        <p14:creationId xmlns:p14="http://schemas.microsoft.com/office/powerpoint/2010/main" xmlns="" val="1529617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Key Principles of Prompt Engineering</a:t>
            </a:r>
          </a:p>
          <a:p>
            <a:r>
              <a:rPr lang="en-US" b="1" dirty="0" smtClean="0"/>
              <a:t>Clarity</a:t>
            </a:r>
            <a:r>
              <a:rPr lang="en-US" dirty="0" smtClean="0"/>
              <a:t>:</a:t>
            </a:r>
            <a:br>
              <a:rPr lang="en-US" dirty="0" smtClean="0"/>
            </a:br>
            <a:r>
              <a:rPr lang="en-US" dirty="0" smtClean="0"/>
              <a:t>Use clear, unambiguous language. Be specific about what you want the model to do.</a:t>
            </a:r>
          </a:p>
          <a:p>
            <a:r>
              <a:rPr lang="en-US" b="1" dirty="0" smtClean="0"/>
              <a:t>Contextual Framing</a:t>
            </a:r>
            <a:r>
              <a:rPr lang="en-US" dirty="0" smtClean="0"/>
              <a:t>:</a:t>
            </a:r>
            <a:br>
              <a:rPr lang="en-US" dirty="0" smtClean="0"/>
            </a:br>
            <a:r>
              <a:rPr lang="en-US" dirty="0" smtClean="0"/>
              <a:t>Provide relevant background, goals, and constraints. More context leads to better outputs.</a:t>
            </a:r>
          </a:p>
          <a:p>
            <a:r>
              <a:rPr lang="en-US" b="1" dirty="0" smtClean="0"/>
              <a:t>Instruction-Based Prompts</a:t>
            </a:r>
            <a:r>
              <a:rPr lang="en-US" dirty="0" smtClean="0"/>
              <a:t>:</a:t>
            </a:r>
            <a:br>
              <a:rPr lang="en-US" dirty="0" smtClean="0"/>
            </a:br>
            <a:r>
              <a:rPr lang="en-US" dirty="0" smtClean="0"/>
              <a:t>Give direct instructions like “Summarize this text in 100 words” or “Write a Python function to normalize data.”</a:t>
            </a:r>
          </a:p>
          <a:p>
            <a:r>
              <a:rPr lang="en-US" b="1" dirty="0" smtClean="0"/>
              <a:t>Few-shot/Zero-shot Examples</a:t>
            </a:r>
            <a:r>
              <a:rPr lang="en-US" dirty="0" smtClean="0"/>
              <a:t>:</a:t>
            </a:r>
          </a:p>
          <a:p>
            <a:pPr lvl="1"/>
            <a:r>
              <a:rPr lang="en-US" b="1" dirty="0" smtClean="0"/>
              <a:t>Zero-shot</a:t>
            </a:r>
            <a:r>
              <a:rPr lang="en-US" dirty="0" smtClean="0"/>
              <a:t>: "Translate to French: Hello"</a:t>
            </a:r>
          </a:p>
          <a:p>
            <a:pPr lvl="1"/>
            <a:r>
              <a:rPr lang="en-US" b="1" dirty="0" smtClean="0"/>
              <a:t>Few-shot</a:t>
            </a:r>
            <a:r>
              <a:rPr lang="en-US" dirty="0" smtClean="0"/>
              <a:t>: Providing examples before asking the model to continue or generate a similar response.</a:t>
            </a:r>
          </a:p>
          <a:p>
            <a:r>
              <a:rPr lang="en-US" b="1" dirty="0" smtClean="0"/>
              <a:t>Role-based Prompts</a:t>
            </a:r>
            <a:r>
              <a:rPr lang="en-US" dirty="0" smtClean="0"/>
              <a:t>:</a:t>
            </a:r>
            <a:br>
              <a:rPr lang="en-US" dirty="0" smtClean="0"/>
            </a:br>
            <a:r>
              <a:rPr lang="en-US" dirty="0" smtClean="0"/>
              <a:t>Assign roles to guide behavior (e.g., “You are an expert Python tutor…”).</a:t>
            </a:r>
          </a:p>
          <a:p>
            <a:endParaRPr lang="en-US" b="1" dirty="0"/>
          </a:p>
        </p:txBody>
      </p:sp>
      <p:sp>
        <p:nvSpPr>
          <p:cNvPr id="4" name="Slide Number Placeholder 3"/>
          <p:cNvSpPr>
            <a:spLocks noGrp="1"/>
          </p:cNvSpPr>
          <p:nvPr>
            <p:ph type="sldNum" sz="quarter" idx="10"/>
          </p:nvPr>
        </p:nvSpPr>
        <p:spPr/>
        <p:txBody>
          <a:bodyPr/>
          <a:lstStyle/>
          <a:p>
            <a:fld id="{46467D57-D457-4EAE-BF4F-2FDE0C552E3A}"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467D57-D457-4EAE-BF4F-2FDE0C552E3A}"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467D57-D457-4EAE-BF4F-2FDE0C552E3A}"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467D57-D457-4EAE-BF4F-2FDE0C552E3A}"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467D57-D457-4EAE-BF4F-2FDE0C552E3A}"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467D57-D457-4EAE-BF4F-2FDE0C552E3A}"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467D57-D457-4EAE-BF4F-2FDE0C552E3A}"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467D57-D457-4EAE-BF4F-2FDE0C552E3A}"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467D57-D457-4EAE-BF4F-2FDE0C552E3A}"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467D57-D457-4EAE-BF4F-2FDE0C552E3A}"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467D57-D457-4EAE-BF4F-2FDE0C552E3A}"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Prompt engineering is a subfield of machine learning and natural language processing.</a:t>
            </a:r>
          </a:p>
          <a:p>
            <a:endParaRPr lang="en-US" b="1" dirty="0" smtClean="0"/>
          </a:p>
          <a:p>
            <a:r>
              <a:rPr lang="en-US" b="1" dirty="0" smtClean="0"/>
              <a:t>Prompt Engineering  enabling computers to understand and interpret human language. </a:t>
            </a:r>
          </a:p>
          <a:p>
            <a:endParaRPr lang="en-US" b="1" dirty="0" smtClean="0"/>
          </a:p>
          <a:p>
            <a:r>
              <a:rPr lang="en-US" b="1" dirty="0" smtClean="0"/>
              <a:t>The main goal of Prompt Engineering  is to figure out how to talk to large language models, Sophisticated AI systems designed to process and generate human-like language responses</a:t>
            </a:r>
            <a:endParaRPr lang="en-US" b="1" dirty="0"/>
          </a:p>
        </p:txBody>
      </p:sp>
      <p:sp>
        <p:nvSpPr>
          <p:cNvPr id="4" name="Slide Number Placeholder 3"/>
          <p:cNvSpPr>
            <a:spLocks noGrp="1"/>
          </p:cNvSpPr>
          <p:nvPr>
            <p:ph type="sldNum" sz="quarter" idx="10"/>
          </p:nvPr>
        </p:nvSpPr>
        <p:spPr/>
        <p:txBody>
          <a:bodyPr/>
          <a:lstStyle/>
          <a:p>
            <a:fld id="{46467D57-D457-4EAE-BF4F-2FDE0C552E3A}"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467D57-D457-4EAE-BF4F-2FDE0C552E3A}"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1" kern="1200" baseline="0" dirty="0" smtClean="0">
                <a:solidFill>
                  <a:schemeClr val="tx1"/>
                </a:solidFill>
                <a:latin typeface="+mn-lt"/>
                <a:ea typeface="+mn-ea"/>
                <a:cs typeface="+mn-cs"/>
              </a:rPr>
              <a:t>Prompt: Develop a SQL query to retrieve from our database</a:t>
            </a:r>
          </a:p>
          <a:p>
            <a:r>
              <a:rPr lang="en-US" sz="1200" i="1" kern="1200" baseline="0" dirty="0" smtClean="0">
                <a:solidFill>
                  <a:schemeClr val="tx1"/>
                </a:solidFill>
                <a:latin typeface="+mn-lt"/>
                <a:ea typeface="+mn-ea"/>
                <a:cs typeface="+mn-cs"/>
              </a:rPr>
              <a:t>a list of customers who made purchases above $500 in the</a:t>
            </a:r>
          </a:p>
          <a:p>
            <a:r>
              <a:rPr lang="en-US" sz="1200" i="1" kern="1200" baseline="0" dirty="0" smtClean="0">
                <a:solidFill>
                  <a:schemeClr val="tx1"/>
                </a:solidFill>
                <a:latin typeface="+mn-lt"/>
                <a:ea typeface="+mn-ea"/>
                <a:cs typeface="+mn-cs"/>
              </a:rPr>
              <a:t>last quarter of 2023. The query should return the customer’s</a:t>
            </a:r>
          </a:p>
          <a:p>
            <a:r>
              <a:rPr lang="en-US" sz="1200" i="1" kern="1200" baseline="0" dirty="0" smtClean="0">
                <a:solidFill>
                  <a:schemeClr val="tx1"/>
                </a:solidFill>
                <a:latin typeface="+mn-lt"/>
                <a:ea typeface="+mn-ea"/>
                <a:cs typeface="+mn-cs"/>
              </a:rPr>
              <a:t>full name, their email address, the total amount spent, and</a:t>
            </a:r>
          </a:p>
          <a:p>
            <a:r>
              <a:rPr lang="en-US" sz="1200" i="1" kern="1200" baseline="0" dirty="0" smtClean="0">
                <a:solidFill>
                  <a:schemeClr val="tx1"/>
                </a:solidFill>
                <a:latin typeface="+mn-lt"/>
                <a:ea typeface="+mn-ea"/>
                <a:cs typeface="+mn-cs"/>
              </a:rPr>
              <a:t>the date of their last purchase. The results should be sorted</a:t>
            </a:r>
          </a:p>
          <a:p>
            <a:r>
              <a:rPr lang="en-US" sz="1200" i="1" kern="1200" baseline="0" dirty="0" smtClean="0">
                <a:solidFill>
                  <a:schemeClr val="tx1"/>
                </a:solidFill>
                <a:latin typeface="+mn-lt"/>
                <a:ea typeface="+mn-ea"/>
                <a:cs typeface="+mn-cs"/>
              </a:rPr>
              <a:t>by the total amount spent in descending order. Please</a:t>
            </a:r>
          </a:p>
          <a:p>
            <a:r>
              <a:rPr lang="en-US" sz="1200" i="1" kern="1200" baseline="0" dirty="0" smtClean="0">
                <a:solidFill>
                  <a:schemeClr val="tx1"/>
                </a:solidFill>
                <a:latin typeface="+mn-lt"/>
                <a:ea typeface="+mn-ea"/>
                <a:cs typeface="+mn-cs"/>
              </a:rPr>
              <a:t>ensure that the query is optimized for performance</a:t>
            </a:r>
            <a:endParaRPr lang="en-US" dirty="0"/>
          </a:p>
        </p:txBody>
      </p:sp>
      <p:sp>
        <p:nvSpPr>
          <p:cNvPr id="4" name="Slide Number Placeholder 3"/>
          <p:cNvSpPr>
            <a:spLocks noGrp="1"/>
          </p:cNvSpPr>
          <p:nvPr>
            <p:ph type="sldNum" sz="quarter" idx="10"/>
          </p:nvPr>
        </p:nvSpPr>
        <p:spPr/>
        <p:txBody>
          <a:bodyPr/>
          <a:lstStyle/>
          <a:p>
            <a:fld id="{46467D57-D457-4EAE-BF4F-2FDE0C552E3A}"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467D57-D457-4EAE-BF4F-2FDE0C552E3A}"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467D57-D457-4EAE-BF4F-2FDE0C552E3A}"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467D57-D457-4EAE-BF4F-2FDE0C552E3A}"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467D57-D457-4EAE-BF4F-2FDE0C552E3A}" type="slidenum">
              <a:rPr lang="en-US" smtClean="0"/>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467D57-D457-4EAE-BF4F-2FDE0C552E3A}" type="slidenum">
              <a:rPr lang="en-US" smtClean="0"/>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467D57-D457-4EAE-BF4F-2FDE0C552E3A}" type="slidenum">
              <a:rPr lang="en-US" smtClean="0"/>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467D57-D457-4EAE-BF4F-2FDE0C552E3A}" type="slidenum">
              <a:rPr lang="en-US" smtClean="0"/>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1" kern="1200" baseline="0" dirty="0" smtClean="0">
                <a:solidFill>
                  <a:schemeClr val="tx1"/>
                </a:solidFill>
                <a:latin typeface="+mn-lt"/>
                <a:ea typeface="+mn-ea"/>
                <a:cs typeface="+mn-cs"/>
              </a:rPr>
              <a:t>Lack of ground truth verification</a:t>
            </a:r>
          </a:p>
          <a:p>
            <a:r>
              <a:rPr lang="en-US" sz="1200" kern="1200" baseline="0" dirty="0" smtClean="0">
                <a:solidFill>
                  <a:schemeClr val="tx1"/>
                </a:solidFill>
                <a:latin typeface="+mn-lt"/>
                <a:ea typeface="+mn-ea"/>
                <a:cs typeface="+mn-cs"/>
              </a:rPr>
              <a:t>LLMs generate responses based on patterns learned from</a:t>
            </a:r>
          </a:p>
          <a:p>
            <a:r>
              <a:rPr lang="en-US" sz="1200" kern="1200" baseline="0" dirty="0" smtClean="0">
                <a:solidFill>
                  <a:schemeClr val="tx1"/>
                </a:solidFill>
                <a:latin typeface="+mn-lt"/>
                <a:ea typeface="+mn-ea"/>
                <a:cs typeface="+mn-cs"/>
              </a:rPr>
              <a:t>training data without the ability to verify the accuracy or</a:t>
            </a:r>
          </a:p>
          <a:p>
            <a:r>
              <a:rPr lang="en-US" sz="1200" kern="1200" baseline="0" dirty="0" smtClean="0">
                <a:solidFill>
                  <a:schemeClr val="tx1"/>
                </a:solidFill>
                <a:latin typeface="+mn-lt"/>
                <a:ea typeface="+mn-ea"/>
                <a:cs typeface="+mn-cs"/>
              </a:rPr>
              <a:t>reality of the information.</a:t>
            </a:r>
          </a:p>
          <a:p>
            <a:r>
              <a:rPr lang="en-US" sz="1200" b="1" i="1" kern="1200" baseline="0" dirty="0" err="1" smtClean="0">
                <a:solidFill>
                  <a:schemeClr val="tx1"/>
                </a:solidFill>
                <a:latin typeface="+mn-lt"/>
                <a:ea typeface="+mn-ea"/>
                <a:cs typeface="+mn-cs"/>
              </a:rPr>
              <a:t>Overfitting</a:t>
            </a:r>
            <a:r>
              <a:rPr lang="en-US" sz="1200" b="1" i="1" kern="1200" baseline="0" dirty="0" smtClean="0">
                <a:solidFill>
                  <a:schemeClr val="tx1"/>
                </a:solidFill>
                <a:latin typeface="+mn-lt"/>
                <a:ea typeface="+mn-ea"/>
                <a:cs typeface="+mn-cs"/>
              </a:rPr>
              <a:t> and memorization</a:t>
            </a:r>
          </a:p>
          <a:p>
            <a:r>
              <a:rPr lang="en-US" sz="1200" kern="1200" baseline="0" dirty="0" smtClean="0">
                <a:solidFill>
                  <a:schemeClr val="tx1"/>
                </a:solidFill>
                <a:latin typeface="+mn-lt"/>
                <a:ea typeface="+mn-ea"/>
                <a:cs typeface="+mn-cs"/>
              </a:rPr>
              <a:t>LLMs might memorize incorrect or misleading</a:t>
            </a:r>
          </a:p>
          <a:p>
            <a:r>
              <a:rPr lang="en-US" sz="1200" kern="1200" baseline="0" dirty="0" smtClean="0">
                <a:solidFill>
                  <a:schemeClr val="tx1"/>
                </a:solidFill>
                <a:latin typeface="+mn-lt"/>
                <a:ea typeface="+mn-ea"/>
                <a:cs typeface="+mn-cs"/>
              </a:rPr>
              <a:t>information in their training datasets, especially if such</a:t>
            </a:r>
          </a:p>
          <a:p>
            <a:r>
              <a:rPr lang="en-US" sz="1200" kern="1200" baseline="0" dirty="0" smtClean="0">
                <a:solidFill>
                  <a:schemeClr val="tx1"/>
                </a:solidFill>
                <a:latin typeface="+mn-lt"/>
                <a:ea typeface="+mn-ea"/>
                <a:cs typeface="+mn-cs"/>
              </a:rPr>
              <a:t>data is repetitive or common.</a:t>
            </a:r>
          </a:p>
          <a:p>
            <a:r>
              <a:rPr lang="en-US" sz="1200" b="1" i="1" kern="1200" baseline="0" dirty="0" smtClean="0">
                <a:solidFill>
                  <a:schemeClr val="tx1"/>
                </a:solidFill>
                <a:latin typeface="+mn-lt"/>
                <a:ea typeface="+mn-ea"/>
                <a:cs typeface="+mn-cs"/>
              </a:rPr>
              <a:t>Bias in training data</a:t>
            </a:r>
          </a:p>
          <a:p>
            <a:r>
              <a:rPr lang="en-US" sz="1200" kern="1200" baseline="0" dirty="0" smtClean="0">
                <a:solidFill>
                  <a:schemeClr val="tx1"/>
                </a:solidFill>
                <a:latin typeface="+mn-lt"/>
                <a:ea typeface="+mn-ea"/>
                <a:cs typeface="+mn-cs"/>
              </a:rPr>
              <a:t>If the training data contains biases, inaccuracies, or</a:t>
            </a:r>
          </a:p>
          <a:p>
            <a:r>
              <a:rPr lang="en-US" sz="1200" kern="1200" baseline="0" dirty="0" smtClean="0">
                <a:solidFill>
                  <a:schemeClr val="tx1"/>
                </a:solidFill>
                <a:latin typeface="+mn-lt"/>
                <a:ea typeface="+mn-ea"/>
                <a:cs typeface="+mn-cs"/>
              </a:rPr>
              <a:t>falsehoods, the model will likely replicate these in its</a:t>
            </a:r>
          </a:p>
          <a:p>
            <a:r>
              <a:rPr lang="en-US" sz="1200" kern="1200" baseline="0" dirty="0" smtClean="0">
                <a:solidFill>
                  <a:schemeClr val="tx1"/>
                </a:solidFill>
                <a:latin typeface="+mn-lt"/>
                <a:ea typeface="+mn-ea"/>
                <a:cs typeface="+mn-cs"/>
              </a:rPr>
              <a:t>outputs.</a:t>
            </a:r>
          </a:p>
          <a:p>
            <a:r>
              <a:rPr lang="en-US" sz="1200" b="1" i="1" kern="1200" baseline="0" dirty="0" smtClean="0">
                <a:solidFill>
                  <a:schemeClr val="tx1"/>
                </a:solidFill>
                <a:latin typeface="+mn-lt"/>
                <a:ea typeface="+mn-ea"/>
                <a:cs typeface="+mn-cs"/>
              </a:rPr>
              <a:t>Extrapolation and speculation</a:t>
            </a:r>
          </a:p>
          <a:p>
            <a:r>
              <a:rPr lang="en-US" sz="1200" kern="1200" baseline="0" dirty="0" smtClean="0">
                <a:solidFill>
                  <a:schemeClr val="tx1"/>
                </a:solidFill>
                <a:latin typeface="+mn-lt"/>
                <a:ea typeface="+mn-ea"/>
                <a:cs typeface="+mn-cs"/>
              </a:rPr>
              <a:t>Sometimes, LLMs might extrapolate from the patterns</a:t>
            </a:r>
          </a:p>
          <a:p>
            <a:r>
              <a:rPr lang="en-US" sz="1200" kern="1200" baseline="0" dirty="0" smtClean="0">
                <a:solidFill>
                  <a:schemeClr val="tx1"/>
                </a:solidFill>
                <a:latin typeface="+mn-lt"/>
                <a:ea typeface="+mn-ea"/>
                <a:cs typeface="+mn-cs"/>
              </a:rPr>
              <a:t>they’ve seen in the data to generate information about</a:t>
            </a:r>
          </a:p>
          <a:p>
            <a:r>
              <a:rPr lang="en-US" sz="1200" kern="1200" baseline="0" dirty="0" smtClean="0">
                <a:solidFill>
                  <a:schemeClr val="tx1"/>
                </a:solidFill>
                <a:latin typeface="+mn-lt"/>
                <a:ea typeface="+mn-ea"/>
                <a:cs typeface="+mn-cs"/>
              </a:rPr>
              <a:t>topics or questions that were not adequately covered in the</a:t>
            </a:r>
          </a:p>
          <a:p>
            <a:r>
              <a:rPr lang="en-US" sz="1200" kern="1200" baseline="0" dirty="0" smtClean="0">
                <a:solidFill>
                  <a:schemeClr val="tx1"/>
                </a:solidFill>
                <a:latin typeface="+mn-lt"/>
                <a:ea typeface="+mn-ea"/>
                <a:cs typeface="+mn-cs"/>
              </a:rPr>
              <a:t>training data.</a:t>
            </a:r>
          </a:p>
          <a:p>
            <a:r>
              <a:rPr lang="en-US" sz="1200" b="1" i="1" kern="1200" baseline="0" dirty="0" smtClean="0">
                <a:solidFill>
                  <a:schemeClr val="tx1"/>
                </a:solidFill>
                <a:latin typeface="+mn-lt"/>
                <a:ea typeface="+mn-ea"/>
                <a:cs typeface="+mn-cs"/>
              </a:rPr>
              <a:t>Lack of context or misinterpretation</a:t>
            </a:r>
          </a:p>
          <a:p>
            <a:r>
              <a:rPr lang="en-US" sz="1200" kern="1200" baseline="0" dirty="0" smtClean="0">
                <a:solidFill>
                  <a:schemeClr val="tx1"/>
                </a:solidFill>
                <a:latin typeface="+mn-lt"/>
                <a:ea typeface="+mn-ea"/>
                <a:cs typeface="+mn-cs"/>
              </a:rPr>
              <a:t>LLMs can misinterpret or lack the necessary context to</a:t>
            </a:r>
          </a:p>
          <a:p>
            <a:r>
              <a:rPr lang="en-US" sz="1200" kern="1200" baseline="0" dirty="0" smtClean="0">
                <a:solidFill>
                  <a:schemeClr val="tx1"/>
                </a:solidFill>
                <a:latin typeface="+mn-lt"/>
                <a:ea typeface="+mn-ea"/>
                <a:cs typeface="+mn-cs"/>
              </a:rPr>
              <a:t>accurately respond to certain prompts. They may not fully</a:t>
            </a:r>
          </a:p>
          <a:p>
            <a:r>
              <a:rPr lang="en-US" sz="1200" kern="1200" baseline="0" dirty="0" smtClean="0">
                <a:solidFill>
                  <a:schemeClr val="tx1"/>
                </a:solidFill>
                <a:latin typeface="+mn-lt"/>
                <a:ea typeface="+mn-ea"/>
                <a:cs typeface="+mn-cs"/>
              </a:rPr>
              <a:t>understand the nuances or implications of certain queries.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Such language can </a:t>
            </a:r>
            <a:r>
              <a:rPr lang="en-US" sz="1200" b="1" i="1" kern="1200" baseline="0" dirty="0" smtClean="0">
                <a:solidFill>
                  <a:schemeClr val="tx1"/>
                </a:solidFill>
                <a:latin typeface="+mn-lt"/>
                <a:ea typeface="+mn-ea"/>
                <a:cs typeface="+mn-cs"/>
              </a:rPr>
              <a:t>Slang and idioms</a:t>
            </a:r>
          </a:p>
          <a:p>
            <a:r>
              <a:rPr lang="en-US" sz="1200" kern="1200" baseline="0" dirty="0" smtClean="0">
                <a:solidFill>
                  <a:schemeClr val="tx1"/>
                </a:solidFill>
                <a:latin typeface="+mn-lt"/>
                <a:ea typeface="+mn-ea"/>
                <a:cs typeface="+mn-cs"/>
              </a:rPr>
              <a:t>create ambiguity that may lead the</a:t>
            </a:r>
          </a:p>
          <a:p>
            <a:r>
              <a:rPr lang="en-US" sz="1200" kern="1200" baseline="0" dirty="0" smtClean="0">
                <a:solidFill>
                  <a:schemeClr val="tx1"/>
                </a:solidFill>
                <a:latin typeface="+mn-lt"/>
                <a:ea typeface="+mn-ea"/>
                <a:cs typeface="+mn-cs"/>
              </a:rPr>
              <a:t>model to misinterpret the intended meaning, especially if it</a:t>
            </a:r>
          </a:p>
          <a:p>
            <a:r>
              <a:rPr lang="en-US" sz="1200" kern="1200" baseline="0" dirty="0" smtClean="0">
                <a:solidFill>
                  <a:schemeClr val="tx1"/>
                </a:solidFill>
                <a:latin typeface="+mn-lt"/>
                <a:ea typeface="+mn-ea"/>
                <a:cs typeface="+mn-cs"/>
              </a:rPr>
              <a:t>hasn’t seen enough examples of the slang or idiom in</a:t>
            </a:r>
          </a:p>
          <a:p>
            <a:r>
              <a:rPr lang="en-US" sz="1200" kern="1200" baseline="0" dirty="0" smtClean="0">
                <a:solidFill>
                  <a:schemeClr val="tx1"/>
                </a:solidFill>
                <a:latin typeface="+mn-lt"/>
                <a:ea typeface="+mn-ea"/>
                <a:cs typeface="+mn-cs"/>
              </a:rPr>
              <a:t>context during training.</a:t>
            </a:r>
            <a:endParaRPr lang="en-US" dirty="0"/>
          </a:p>
        </p:txBody>
      </p:sp>
      <p:sp>
        <p:nvSpPr>
          <p:cNvPr id="4" name="Slide Number Placeholder 3"/>
          <p:cNvSpPr>
            <a:spLocks noGrp="1"/>
          </p:cNvSpPr>
          <p:nvPr>
            <p:ph type="sldNum" sz="quarter" idx="10"/>
          </p:nvPr>
        </p:nvSpPr>
        <p:spPr/>
        <p:txBody>
          <a:bodyPr/>
          <a:lstStyle/>
          <a:p>
            <a:fld id="{46467D57-D457-4EAE-BF4F-2FDE0C552E3A}"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467D57-D457-4EAE-BF4F-2FDE0C552E3A}"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467D57-D457-4EAE-BF4F-2FDE0C552E3A}" type="slidenum">
              <a:rPr lang="en-US" smtClean="0"/>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b="1" dirty="0" smtClean="0"/>
              <a:t>Systematic Formatting</a:t>
            </a:r>
            <a:r>
              <a:rPr lang="en-US" dirty="0" smtClean="0"/>
              <a:t>:</a:t>
            </a:r>
            <a:br>
              <a:rPr lang="en-US" dirty="0" smtClean="0"/>
            </a:br>
            <a:r>
              <a:rPr lang="en-US" dirty="0" smtClean="0"/>
              <a:t>Use bullet points, numbered steps, or clearly structured inputs.</a:t>
            </a:r>
          </a:p>
          <a:p>
            <a:pPr rtl="0"/>
            <a:r>
              <a:rPr lang="en-US" b="1" dirty="0" smtClean="0"/>
              <a:t>Chaining Prompts (Prompt Chaining)</a:t>
            </a:r>
            <a:r>
              <a:rPr lang="en-US" dirty="0" smtClean="0"/>
              <a:t>:</a:t>
            </a:r>
            <a:br>
              <a:rPr lang="en-US" dirty="0" smtClean="0"/>
            </a:br>
            <a:r>
              <a:rPr lang="en-US" dirty="0" smtClean="0"/>
              <a:t>Break complex tasks into multiple steps and feed model outputs as inputs for the next prompt.</a:t>
            </a:r>
          </a:p>
          <a:p>
            <a:pPr rtl="0"/>
            <a:r>
              <a:rPr lang="en-US" b="1" dirty="0" smtClean="0"/>
              <a:t>Memory and State Handling</a:t>
            </a:r>
            <a:r>
              <a:rPr lang="en-US" dirty="0" smtClean="0"/>
              <a:t>:</a:t>
            </a:r>
            <a:br>
              <a:rPr lang="en-US" dirty="0" smtClean="0"/>
            </a:br>
            <a:r>
              <a:rPr lang="en-US" dirty="0" smtClean="0"/>
              <a:t>For tools with memory, build on earlier interactions and maintain consistent references.</a:t>
            </a:r>
          </a:p>
          <a:p>
            <a:pPr rtl="0"/>
            <a:r>
              <a:rPr lang="en-US" b="1" dirty="0" smtClean="0"/>
              <a:t>Prompt Compression</a:t>
            </a:r>
            <a:r>
              <a:rPr lang="en-US" dirty="0" smtClean="0"/>
              <a:t>:</a:t>
            </a:r>
            <a:br>
              <a:rPr lang="en-US" dirty="0" smtClean="0"/>
            </a:br>
            <a:r>
              <a:rPr lang="en-US" dirty="0" smtClean="0"/>
              <a:t>Summarize previous context to stay within token limits while preserving key info.</a:t>
            </a:r>
            <a:endParaRPr lang="en-US" dirty="0"/>
          </a:p>
        </p:txBody>
      </p:sp>
      <p:sp>
        <p:nvSpPr>
          <p:cNvPr id="4" name="Slide Number Placeholder 3"/>
          <p:cNvSpPr>
            <a:spLocks noGrp="1"/>
          </p:cNvSpPr>
          <p:nvPr>
            <p:ph type="sldNum" sz="quarter" idx="10"/>
          </p:nvPr>
        </p:nvSpPr>
        <p:spPr/>
        <p:txBody>
          <a:bodyPr/>
          <a:lstStyle/>
          <a:p>
            <a:fld id="{46467D57-D457-4EAE-BF4F-2FDE0C552E3A}" type="slidenum">
              <a:rPr lang="en-US" smtClean="0"/>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b="1" dirty="0" smtClean="0"/>
              <a:t>Systematic Formatting</a:t>
            </a:r>
            <a:r>
              <a:rPr lang="en-US" dirty="0" smtClean="0"/>
              <a:t>:</a:t>
            </a:r>
            <a:br>
              <a:rPr lang="en-US" dirty="0" smtClean="0"/>
            </a:br>
            <a:r>
              <a:rPr lang="en-US" dirty="0" smtClean="0"/>
              <a:t>Use bullet points, numbered steps, or clearly structured inputs.</a:t>
            </a:r>
          </a:p>
          <a:p>
            <a:pPr rtl="0"/>
            <a:r>
              <a:rPr lang="en-US" b="1" dirty="0" smtClean="0"/>
              <a:t>Chaining Prompts (Prompt Chaining)</a:t>
            </a:r>
            <a:r>
              <a:rPr lang="en-US" dirty="0" smtClean="0"/>
              <a:t>:</a:t>
            </a:r>
            <a:br>
              <a:rPr lang="en-US" dirty="0" smtClean="0"/>
            </a:br>
            <a:r>
              <a:rPr lang="en-US" dirty="0" smtClean="0"/>
              <a:t>Break complex tasks into multiple steps and feed model outputs as inputs for the next prompt.</a:t>
            </a:r>
          </a:p>
          <a:p>
            <a:pPr rtl="0"/>
            <a:r>
              <a:rPr lang="en-US" b="1" dirty="0" smtClean="0"/>
              <a:t>Memory and State Handling</a:t>
            </a:r>
            <a:r>
              <a:rPr lang="en-US" dirty="0" smtClean="0"/>
              <a:t>:</a:t>
            </a:r>
            <a:br>
              <a:rPr lang="en-US" dirty="0" smtClean="0"/>
            </a:br>
            <a:r>
              <a:rPr lang="en-US" dirty="0" smtClean="0"/>
              <a:t>For tools with memory, build on earlier interactions and maintain consistent references.</a:t>
            </a:r>
          </a:p>
          <a:p>
            <a:pPr rtl="0"/>
            <a:r>
              <a:rPr lang="en-US" b="1" smtClean="0"/>
              <a:t>Prompt Compression</a:t>
            </a:r>
            <a:r>
              <a:rPr lang="en-US" smtClean="0"/>
              <a:t>:</a:t>
            </a:r>
            <a:br>
              <a:rPr lang="en-US" smtClean="0"/>
            </a:br>
            <a:r>
              <a:rPr lang="en-US" smtClean="0"/>
              <a:t>Summarize previous context to stay within token limits while preserving key info.</a:t>
            </a:r>
            <a:endParaRPr lang="en-US"/>
          </a:p>
        </p:txBody>
      </p:sp>
      <p:sp>
        <p:nvSpPr>
          <p:cNvPr id="4" name="Slide Number Placeholder 3"/>
          <p:cNvSpPr>
            <a:spLocks noGrp="1"/>
          </p:cNvSpPr>
          <p:nvPr>
            <p:ph type="sldNum" sz="quarter" idx="10"/>
          </p:nvPr>
        </p:nvSpPr>
        <p:spPr/>
        <p:txBody>
          <a:bodyPr/>
          <a:lstStyle/>
          <a:p>
            <a:fld id="{46467D57-D457-4EAE-BF4F-2FDE0C552E3A}" type="slidenum">
              <a:rPr lang="en-US" smtClean="0"/>
              <a:pPr/>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1" kern="1200" baseline="0" dirty="0" smtClean="0">
                <a:solidFill>
                  <a:schemeClr val="tx1"/>
                </a:solidFill>
                <a:latin typeface="+mn-lt"/>
                <a:ea typeface="+mn-ea"/>
                <a:cs typeface="+mn-cs"/>
              </a:rPr>
              <a:t>Lack of ground truth verification</a:t>
            </a:r>
          </a:p>
          <a:p>
            <a:r>
              <a:rPr lang="en-US" sz="1200" kern="1200" baseline="0" dirty="0" smtClean="0">
                <a:solidFill>
                  <a:schemeClr val="tx1"/>
                </a:solidFill>
                <a:latin typeface="+mn-lt"/>
                <a:ea typeface="+mn-ea"/>
                <a:cs typeface="+mn-cs"/>
              </a:rPr>
              <a:t>LLMs generate responses based on patterns learned from</a:t>
            </a:r>
          </a:p>
          <a:p>
            <a:r>
              <a:rPr lang="en-US" sz="1200" kern="1200" baseline="0" dirty="0" smtClean="0">
                <a:solidFill>
                  <a:schemeClr val="tx1"/>
                </a:solidFill>
                <a:latin typeface="+mn-lt"/>
                <a:ea typeface="+mn-ea"/>
                <a:cs typeface="+mn-cs"/>
              </a:rPr>
              <a:t>training data without the ability to verify the accuracy or</a:t>
            </a:r>
          </a:p>
          <a:p>
            <a:r>
              <a:rPr lang="en-US" sz="1200" kern="1200" baseline="0" dirty="0" smtClean="0">
                <a:solidFill>
                  <a:schemeClr val="tx1"/>
                </a:solidFill>
                <a:latin typeface="+mn-lt"/>
                <a:ea typeface="+mn-ea"/>
                <a:cs typeface="+mn-cs"/>
              </a:rPr>
              <a:t>reality of the information.</a:t>
            </a:r>
          </a:p>
          <a:p>
            <a:r>
              <a:rPr lang="en-US" sz="1200" b="1" i="1" kern="1200" baseline="0" dirty="0" err="1" smtClean="0">
                <a:solidFill>
                  <a:schemeClr val="tx1"/>
                </a:solidFill>
                <a:latin typeface="+mn-lt"/>
                <a:ea typeface="+mn-ea"/>
                <a:cs typeface="+mn-cs"/>
              </a:rPr>
              <a:t>Overfitting</a:t>
            </a:r>
            <a:r>
              <a:rPr lang="en-US" sz="1200" b="1" i="1" kern="1200" baseline="0" dirty="0" smtClean="0">
                <a:solidFill>
                  <a:schemeClr val="tx1"/>
                </a:solidFill>
                <a:latin typeface="+mn-lt"/>
                <a:ea typeface="+mn-ea"/>
                <a:cs typeface="+mn-cs"/>
              </a:rPr>
              <a:t> and memorization</a:t>
            </a:r>
          </a:p>
          <a:p>
            <a:r>
              <a:rPr lang="en-US" sz="1200" kern="1200" baseline="0" dirty="0" smtClean="0">
                <a:solidFill>
                  <a:schemeClr val="tx1"/>
                </a:solidFill>
                <a:latin typeface="+mn-lt"/>
                <a:ea typeface="+mn-ea"/>
                <a:cs typeface="+mn-cs"/>
              </a:rPr>
              <a:t>LLMs might memorize incorrect or misleading</a:t>
            </a:r>
          </a:p>
          <a:p>
            <a:r>
              <a:rPr lang="en-US" sz="1200" kern="1200" baseline="0" dirty="0" smtClean="0">
                <a:solidFill>
                  <a:schemeClr val="tx1"/>
                </a:solidFill>
                <a:latin typeface="+mn-lt"/>
                <a:ea typeface="+mn-ea"/>
                <a:cs typeface="+mn-cs"/>
              </a:rPr>
              <a:t>information in their training datasets, especially if such</a:t>
            </a:r>
          </a:p>
          <a:p>
            <a:r>
              <a:rPr lang="en-US" sz="1200" kern="1200" baseline="0" dirty="0" smtClean="0">
                <a:solidFill>
                  <a:schemeClr val="tx1"/>
                </a:solidFill>
                <a:latin typeface="+mn-lt"/>
                <a:ea typeface="+mn-ea"/>
                <a:cs typeface="+mn-cs"/>
              </a:rPr>
              <a:t>data is repetitive or common.</a:t>
            </a:r>
          </a:p>
          <a:p>
            <a:r>
              <a:rPr lang="en-US" sz="1200" b="1" i="1" kern="1200" baseline="0" dirty="0" smtClean="0">
                <a:solidFill>
                  <a:schemeClr val="tx1"/>
                </a:solidFill>
                <a:latin typeface="+mn-lt"/>
                <a:ea typeface="+mn-ea"/>
                <a:cs typeface="+mn-cs"/>
              </a:rPr>
              <a:t>Bias in training data</a:t>
            </a:r>
          </a:p>
          <a:p>
            <a:r>
              <a:rPr lang="en-US" sz="1200" kern="1200" baseline="0" dirty="0" smtClean="0">
                <a:solidFill>
                  <a:schemeClr val="tx1"/>
                </a:solidFill>
                <a:latin typeface="+mn-lt"/>
                <a:ea typeface="+mn-ea"/>
                <a:cs typeface="+mn-cs"/>
              </a:rPr>
              <a:t>If the training data contains biases, inaccuracies, or</a:t>
            </a:r>
          </a:p>
          <a:p>
            <a:r>
              <a:rPr lang="en-US" sz="1200" kern="1200" baseline="0" dirty="0" smtClean="0">
                <a:solidFill>
                  <a:schemeClr val="tx1"/>
                </a:solidFill>
                <a:latin typeface="+mn-lt"/>
                <a:ea typeface="+mn-ea"/>
                <a:cs typeface="+mn-cs"/>
              </a:rPr>
              <a:t>falsehoods, the model will likely replicate these in its</a:t>
            </a:r>
          </a:p>
          <a:p>
            <a:r>
              <a:rPr lang="en-US" sz="1200" kern="1200" baseline="0" dirty="0" smtClean="0">
                <a:solidFill>
                  <a:schemeClr val="tx1"/>
                </a:solidFill>
                <a:latin typeface="+mn-lt"/>
                <a:ea typeface="+mn-ea"/>
                <a:cs typeface="+mn-cs"/>
              </a:rPr>
              <a:t>outputs.</a:t>
            </a:r>
          </a:p>
          <a:p>
            <a:r>
              <a:rPr lang="en-US" sz="1200" b="1" i="1" kern="1200" baseline="0" dirty="0" smtClean="0">
                <a:solidFill>
                  <a:schemeClr val="tx1"/>
                </a:solidFill>
                <a:latin typeface="+mn-lt"/>
                <a:ea typeface="+mn-ea"/>
                <a:cs typeface="+mn-cs"/>
              </a:rPr>
              <a:t>Extrapolation and speculation</a:t>
            </a:r>
          </a:p>
          <a:p>
            <a:r>
              <a:rPr lang="en-US" sz="1200" kern="1200" baseline="0" dirty="0" smtClean="0">
                <a:solidFill>
                  <a:schemeClr val="tx1"/>
                </a:solidFill>
                <a:latin typeface="+mn-lt"/>
                <a:ea typeface="+mn-ea"/>
                <a:cs typeface="+mn-cs"/>
              </a:rPr>
              <a:t>Sometimes, LLMs might extrapolate from the patterns</a:t>
            </a:r>
          </a:p>
          <a:p>
            <a:r>
              <a:rPr lang="en-US" sz="1200" kern="1200" baseline="0" dirty="0" smtClean="0">
                <a:solidFill>
                  <a:schemeClr val="tx1"/>
                </a:solidFill>
                <a:latin typeface="+mn-lt"/>
                <a:ea typeface="+mn-ea"/>
                <a:cs typeface="+mn-cs"/>
              </a:rPr>
              <a:t>they’ve seen in the data to generate information about</a:t>
            </a:r>
          </a:p>
          <a:p>
            <a:r>
              <a:rPr lang="en-US" sz="1200" kern="1200" baseline="0" dirty="0" smtClean="0">
                <a:solidFill>
                  <a:schemeClr val="tx1"/>
                </a:solidFill>
                <a:latin typeface="+mn-lt"/>
                <a:ea typeface="+mn-ea"/>
                <a:cs typeface="+mn-cs"/>
              </a:rPr>
              <a:t>topics or questions that were not adequately covered in the</a:t>
            </a:r>
          </a:p>
          <a:p>
            <a:r>
              <a:rPr lang="en-US" sz="1200" kern="1200" baseline="0" dirty="0" smtClean="0">
                <a:solidFill>
                  <a:schemeClr val="tx1"/>
                </a:solidFill>
                <a:latin typeface="+mn-lt"/>
                <a:ea typeface="+mn-ea"/>
                <a:cs typeface="+mn-cs"/>
              </a:rPr>
              <a:t>training data.</a:t>
            </a:r>
          </a:p>
          <a:p>
            <a:r>
              <a:rPr lang="en-US" sz="1200" b="1" i="1" kern="1200" baseline="0" dirty="0" smtClean="0">
                <a:solidFill>
                  <a:schemeClr val="tx1"/>
                </a:solidFill>
                <a:latin typeface="+mn-lt"/>
                <a:ea typeface="+mn-ea"/>
                <a:cs typeface="+mn-cs"/>
              </a:rPr>
              <a:t>Lack of context or misinterpretation</a:t>
            </a:r>
          </a:p>
          <a:p>
            <a:r>
              <a:rPr lang="en-US" sz="1200" kern="1200" baseline="0" dirty="0" smtClean="0">
                <a:solidFill>
                  <a:schemeClr val="tx1"/>
                </a:solidFill>
                <a:latin typeface="+mn-lt"/>
                <a:ea typeface="+mn-ea"/>
                <a:cs typeface="+mn-cs"/>
              </a:rPr>
              <a:t>LLMs can misinterpret or lack the necessary context to</a:t>
            </a:r>
          </a:p>
          <a:p>
            <a:r>
              <a:rPr lang="en-US" sz="1200" kern="1200" baseline="0" dirty="0" smtClean="0">
                <a:solidFill>
                  <a:schemeClr val="tx1"/>
                </a:solidFill>
                <a:latin typeface="+mn-lt"/>
                <a:ea typeface="+mn-ea"/>
                <a:cs typeface="+mn-cs"/>
              </a:rPr>
              <a:t>accurately respond to certain prompts. They may not fully</a:t>
            </a:r>
          </a:p>
          <a:p>
            <a:r>
              <a:rPr lang="en-US" sz="1200" kern="1200" baseline="0" dirty="0" smtClean="0">
                <a:solidFill>
                  <a:schemeClr val="tx1"/>
                </a:solidFill>
                <a:latin typeface="+mn-lt"/>
                <a:ea typeface="+mn-ea"/>
                <a:cs typeface="+mn-cs"/>
              </a:rPr>
              <a:t>understand the nuances or implications of certain queries.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Such language can </a:t>
            </a:r>
            <a:r>
              <a:rPr lang="en-US" sz="1200" b="1" i="1" kern="1200" baseline="0" dirty="0" smtClean="0">
                <a:solidFill>
                  <a:schemeClr val="tx1"/>
                </a:solidFill>
                <a:latin typeface="+mn-lt"/>
                <a:ea typeface="+mn-ea"/>
                <a:cs typeface="+mn-cs"/>
              </a:rPr>
              <a:t>Slang and idioms</a:t>
            </a:r>
          </a:p>
          <a:p>
            <a:r>
              <a:rPr lang="en-US" sz="1200" kern="1200" baseline="0" dirty="0" smtClean="0">
                <a:solidFill>
                  <a:schemeClr val="tx1"/>
                </a:solidFill>
                <a:latin typeface="+mn-lt"/>
                <a:ea typeface="+mn-ea"/>
                <a:cs typeface="+mn-cs"/>
              </a:rPr>
              <a:t>create ambiguity that may lead the</a:t>
            </a:r>
          </a:p>
          <a:p>
            <a:r>
              <a:rPr lang="en-US" sz="1200" kern="1200" baseline="0" dirty="0" smtClean="0">
                <a:solidFill>
                  <a:schemeClr val="tx1"/>
                </a:solidFill>
                <a:latin typeface="+mn-lt"/>
                <a:ea typeface="+mn-ea"/>
                <a:cs typeface="+mn-cs"/>
              </a:rPr>
              <a:t>model to misinterpret the intended meaning, especially if it</a:t>
            </a:r>
          </a:p>
          <a:p>
            <a:r>
              <a:rPr lang="en-US" sz="1200" kern="1200" baseline="0" dirty="0" smtClean="0">
                <a:solidFill>
                  <a:schemeClr val="tx1"/>
                </a:solidFill>
                <a:latin typeface="+mn-lt"/>
                <a:ea typeface="+mn-ea"/>
                <a:cs typeface="+mn-cs"/>
              </a:rPr>
              <a:t>hasn’t seen enough examples of the slang or idiom in</a:t>
            </a:r>
          </a:p>
          <a:p>
            <a:r>
              <a:rPr lang="en-US" sz="1200" kern="1200" baseline="0" dirty="0" smtClean="0">
                <a:solidFill>
                  <a:schemeClr val="tx1"/>
                </a:solidFill>
                <a:latin typeface="+mn-lt"/>
                <a:ea typeface="+mn-ea"/>
                <a:cs typeface="+mn-cs"/>
              </a:rPr>
              <a:t>context during training.</a:t>
            </a:r>
            <a:endParaRPr lang="en-US" dirty="0"/>
          </a:p>
        </p:txBody>
      </p:sp>
      <p:sp>
        <p:nvSpPr>
          <p:cNvPr id="4" name="Slide Number Placeholder 3"/>
          <p:cNvSpPr>
            <a:spLocks noGrp="1"/>
          </p:cNvSpPr>
          <p:nvPr>
            <p:ph type="sldNum" sz="quarter" idx="10"/>
          </p:nvPr>
        </p:nvSpPr>
        <p:spPr/>
        <p:txBody>
          <a:bodyPr/>
          <a:lstStyle/>
          <a:p>
            <a:fld id="{46467D57-D457-4EAE-BF4F-2FDE0C552E3A}" type="slidenum">
              <a:rPr lang="en-US" smtClean="0"/>
              <a:pPr/>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1" kern="1200" baseline="0" dirty="0" smtClean="0">
                <a:solidFill>
                  <a:schemeClr val="tx1"/>
                </a:solidFill>
                <a:latin typeface="+mn-lt"/>
                <a:ea typeface="+mn-ea"/>
                <a:cs typeface="+mn-cs"/>
              </a:rPr>
              <a:t>Lack of ground truth verification</a:t>
            </a:r>
          </a:p>
          <a:p>
            <a:r>
              <a:rPr lang="en-US" sz="1200" kern="1200" baseline="0" dirty="0" smtClean="0">
                <a:solidFill>
                  <a:schemeClr val="tx1"/>
                </a:solidFill>
                <a:latin typeface="+mn-lt"/>
                <a:ea typeface="+mn-ea"/>
                <a:cs typeface="+mn-cs"/>
              </a:rPr>
              <a:t>LLMs generate responses based on patterns learned from</a:t>
            </a:r>
          </a:p>
          <a:p>
            <a:r>
              <a:rPr lang="en-US" sz="1200" kern="1200" baseline="0" dirty="0" smtClean="0">
                <a:solidFill>
                  <a:schemeClr val="tx1"/>
                </a:solidFill>
                <a:latin typeface="+mn-lt"/>
                <a:ea typeface="+mn-ea"/>
                <a:cs typeface="+mn-cs"/>
              </a:rPr>
              <a:t>training data without the ability to verify the accuracy or</a:t>
            </a:r>
          </a:p>
          <a:p>
            <a:r>
              <a:rPr lang="en-US" sz="1200" kern="1200" baseline="0" dirty="0" smtClean="0">
                <a:solidFill>
                  <a:schemeClr val="tx1"/>
                </a:solidFill>
                <a:latin typeface="+mn-lt"/>
                <a:ea typeface="+mn-ea"/>
                <a:cs typeface="+mn-cs"/>
              </a:rPr>
              <a:t>reality of the information.</a:t>
            </a:r>
          </a:p>
          <a:p>
            <a:r>
              <a:rPr lang="en-US" sz="1200" b="1" i="1" kern="1200" baseline="0" dirty="0" err="1" smtClean="0">
                <a:solidFill>
                  <a:schemeClr val="tx1"/>
                </a:solidFill>
                <a:latin typeface="+mn-lt"/>
                <a:ea typeface="+mn-ea"/>
                <a:cs typeface="+mn-cs"/>
              </a:rPr>
              <a:t>Overfitting</a:t>
            </a:r>
            <a:r>
              <a:rPr lang="en-US" sz="1200" b="1" i="1" kern="1200" baseline="0" dirty="0" smtClean="0">
                <a:solidFill>
                  <a:schemeClr val="tx1"/>
                </a:solidFill>
                <a:latin typeface="+mn-lt"/>
                <a:ea typeface="+mn-ea"/>
                <a:cs typeface="+mn-cs"/>
              </a:rPr>
              <a:t> and memorization</a:t>
            </a:r>
          </a:p>
          <a:p>
            <a:r>
              <a:rPr lang="en-US" sz="1200" kern="1200" baseline="0" dirty="0" smtClean="0">
                <a:solidFill>
                  <a:schemeClr val="tx1"/>
                </a:solidFill>
                <a:latin typeface="+mn-lt"/>
                <a:ea typeface="+mn-ea"/>
                <a:cs typeface="+mn-cs"/>
              </a:rPr>
              <a:t>LLMs might memorize incorrect or misleading</a:t>
            </a:r>
          </a:p>
          <a:p>
            <a:r>
              <a:rPr lang="en-US" sz="1200" kern="1200" baseline="0" dirty="0" smtClean="0">
                <a:solidFill>
                  <a:schemeClr val="tx1"/>
                </a:solidFill>
                <a:latin typeface="+mn-lt"/>
                <a:ea typeface="+mn-ea"/>
                <a:cs typeface="+mn-cs"/>
              </a:rPr>
              <a:t>information in their training datasets, especially if such</a:t>
            </a:r>
          </a:p>
          <a:p>
            <a:r>
              <a:rPr lang="en-US" sz="1200" kern="1200" baseline="0" dirty="0" smtClean="0">
                <a:solidFill>
                  <a:schemeClr val="tx1"/>
                </a:solidFill>
                <a:latin typeface="+mn-lt"/>
                <a:ea typeface="+mn-ea"/>
                <a:cs typeface="+mn-cs"/>
              </a:rPr>
              <a:t>data is repetitive or common.</a:t>
            </a:r>
          </a:p>
          <a:p>
            <a:r>
              <a:rPr lang="en-US" sz="1200" b="1" i="1" kern="1200" baseline="0" dirty="0" smtClean="0">
                <a:solidFill>
                  <a:schemeClr val="tx1"/>
                </a:solidFill>
                <a:latin typeface="+mn-lt"/>
                <a:ea typeface="+mn-ea"/>
                <a:cs typeface="+mn-cs"/>
              </a:rPr>
              <a:t>Bias in training data</a:t>
            </a:r>
          </a:p>
          <a:p>
            <a:r>
              <a:rPr lang="en-US" sz="1200" kern="1200" baseline="0" dirty="0" smtClean="0">
                <a:solidFill>
                  <a:schemeClr val="tx1"/>
                </a:solidFill>
                <a:latin typeface="+mn-lt"/>
                <a:ea typeface="+mn-ea"/>
                <a:cs typeface="+mn-cs"/>
              </a:rPr>
              <a:t>If the training data contains biases, inaccuracies, or</a:t>
            </a:r>
          </a:p>
          <a:p>
            <a:r>
              <a:rPr lang="en-US" sz="1200" kern="1200" baseline="0" dirty="0" smtClean="0">
                <a:solidFill>
                  <a:schemeClr val="tx1"/>
                </a:solidFill>
                <a:latin typeface="+mn-lt"/>
                <a:ea typeface="+mn-ea"/>
                <a:cs typeface="+mn-cs"/>
              </a:rPr>
              <a:t>falsehoods, the model will likely replicate these in its</a:t>
            </a:r>
          </a:p>
          <a:p>
            <a:r>
              <a:rPr lang="en-US" sz="1200" kern="1200" baseline="0" dirty="0" smtClean="0">
                <a:solidFill>
                  <a:schemeClr val="tx1"/>
                </a:solidFill>
                <a:latin typeface="+mn-lt"/>
                <a:ea typeface="+mn-ea"/>
                <a:cs typeface="+mn-cs"/>
              </a:rPr>
              <a:t>outputs.</a:t>
            </a:r>
          </a:p>
          <a:p>
            <a:r>
              <a:rPr lang="en-US" sz="1200" b="1" i="1" kern="1200" baseline="0" dirty="0" smtClean="0">
                <a:solidFill>
                  <a:schemeClr val="tx1"/>
                </a:solidFill>
                <a:latin typeface="+mn-lt"/>
                <a:ea typeface="+mn-ea"/>
                <a:cs typeface="+mn-cs"/>
              </a:rPr>
              <a:t>Extrapolation and speculation</a:t>
            </a:r>
          </a:p>
          <a:p>
            <a:r>
              <a:rPr lang="en-US" sz="1200" kern="1200" baseline="0" dirty="0" smtClean="0">
                <a:solidFill>
                  <a:schemeClr val="tx1"/>
                </a:solidFill>
                <a:latin typeface="+mn-lt"/>
                <a:ea typeface="+mn-ea"/>
                <a:cs typeface="+mn-cs"/>
              </a:rPr>
              <a:t>Sometimes, LLMs might extrapolate from the patterns</a:t>
            </a:r>
          </a:p>
          <a:p>
            <a:r>
              <a:rPr lang="en-US" sz="1200" kern="1200" baseline="0" dirty="0" smtClean="0">
                <a:solidFill>
                  <a:schemeClr val="tx1"/>
                </a:solidFill>
                <a:latin typeface="+mn-lt"/>
                <a:ea typeface="+mn-ea"/>
                <a:cs typeface="+mn-cs"/>
              </a:rPr>
              <a:t>they’ve seen in the data to generate information about</a:t>
            </a:r>
          </a:p>
          <a:p>
            <a:r>
              <a:rPr lang="en-US" sz="1200" kern="1200" baseline="0" dirty="0" smtClean="0">
                <a:solidFill>
                  <a:schemeClr val="tx1"/>
                </a:solidFill>
                <a:latin typeface="+mn-lt"/>
                <a:ea typeface="+mn-ea"/>
                <a:cs typeface="+mn-cs"/>
              </a:rPr>
              <a:t>topics or questions that were not adequately covered in the</a:t>
            </a:r>
          </a:p>
          <a:p>
            <a:r>
              <a:rPr lang="en-US" sz="1200" kern="1200" baseline="0" dirty="0" smtClean="0">
                <a:solidFill>
                  <a:schemeClr val="tx1"/>
                </a:solidFill>
                <a:latin typeface="+mn-lt"/>
                <a:ea typeface="+mn-ea"/>
                <a:cs typeface="+mn-cs"/>
              </a:rPr>
              <a:t>training data.</a:t>
            </a:r>
          </a:p>
          <a:p>
            <a:r>
              <a:rPr lang="en-US" sz="1200" b="1" i="1" kern="1200" baseline="0" dirty="0" smtClean="0">
                <a:solidFill>
                  <a:schemeClr val="tx1"/>
                </a:solidFill>
                <a:latin typeface="+mn-lt"/>
                <a:ea typeface="+mn-ea"/>
                <a:cs typeface="+mn-cs"/>
              </a:rPr>
              <a:t>Lack of context or misinterpretation</a:t>
            </a:r>
          </a:p>
          <a:p>
            <a:r>
              <a:rPr lang="en-US" sz="1200" kern="1200" baseline="0" dirty="0" smtClean="0">
                <a:solidFill>
                  <a:schemeClr val="tx1"/>
                </a:solidFill>
                <a:latin typeface="+mn-lt"/>
                <a:ea typeface="+mn-ea"/>
                <a:cs typeface="+mn-cs"/>
              </a:rPr>
              <a:t>LLMs can misinterpret or lack the necessary context to</a:t>
            </a:r>
          </a:p>
          <a:p>
            <a:r>
              <a:rPr lang="en-US" sz="1200" kern="1200" baseline="0" dirty="0" smtClean="0">
                <a:solidFill>
                  <a:schemeClr val="tx1"/>
                </a:solidFill>
                <a:latin typeface="+mn-lt"/>
                <a:ea typeface="+mn-ea"/>
                <a:cs typeface="+mn-cs"/>
              </a:rPr>
              <a:t>accurately respond to certain prompts. They may not fully</a:t>
            </a:r>
          </a:p>
          <a:p>
            <a:r>
              <a:rPr lang="en-US" sz="1200" kern="1200" baseline="0" dirty="0" smtClean="0">
                <a:solidFill>
                  <a:schemeClr val="tx1"/>
                </a:solidFill>
                <a:latin typeface="+mn-lt"/>
                <a:ea typeface="+mn-ea"/>
                <a:cs typeface="+mn-cs"/>
              </a:rPr>
              <a:t>understand the nuances or implications of certain queries.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Such language can </a:t>
            </a:r>
            <a:r>
              <a:rPr lang="en-US" sz="1200" b="1" i="1" kern="1200" baseline="0" dirty="0" smtClean="0">
                <a:solidFill>
                  <a:schemeClr val="tx1"/>
                </a:solidFill>
                <a:latin typeface="+mn-lt"/>
                <a:ea typeface="+mn-ea"/>
                <a:cs typeface="+mn-cs"/>
              </a:rPr>
              <a:t>Slang and idioms</a:t>
            </a:r>
          </a:p>
          <a:p>
            <a:r>
              <a:rPr lang="en-US" sz="1200" kern="1200" baseline="0" dirty="0" smtClean="0">
                <a:solidFill>
                  <a:schemeClr val="tx1"/>
                </a:solidFill>
                <a:latin typeface="+mn-lt"/>
                <a:ea typeface="+mn-ea"/>
                <a:cs typeface="+mn-cs"/>
              </a:rPr>
              <a:t>create ambiguity that may lead the</a:t>
            </a:r>
          </a:p>
          <a:p>
            <a:r>
              <a:rPr lang="en-US" sz="1200" kern="1200" baseline="0" dirty="0" smtClean="0">
                <a:solidFill>
                  <a:schemeClr val="tx1"/>
                </a:solidFill>
                <a:latin typeface="+mn-lt"/>
                <a:ea typeface="+mn-ea"/>
                <a:cs typeface="+mn-cs"/>
              </a:rPr>
              <a:t>model to misinterpret the intended meaning, especially if it</a:t>
            </a:r>
          </a:p>
          <a:p>
            <a:r>
              <a:rPr lang="en-US" sz="1200" kern="1200" baseline="0" dirty="0" smtClean="0">
                <a:solidFill>
                  <a:schemeClr val="tx1"/>
                </a:solidFill>
                <a:latin typeface="+mn-lt"/>
                <a:ea typeface="+mn-ea"/>
                <a:cs typeface="+mn-cs"/>
              </a:rPr>
              <a:t>hasn’t seen enough examples of the slang or idiom in</a:t>
            </a:r>
          </a:p>
          <a:p>
            <a:r>
              <a:rPr lang="en-US" sz="1200" kern="1200" baseline="0" dirty="0" smtClean="0">
                <a:solidFill>
                  <a:schemeClr val="tx1"/>
                </a:solidFill>
                <a:latin typeface="+mn-lt"/>
                <a:ea typeface="+mn-ea"/>
                <a:cs typeface="+mn-cs"/>
              </a:rPr>
              <a:t>context during training.</a:t>
            </a:r>
            <a:endParaRPr lang="en-US" dirty="0"/>
          </a:p>
        </p:txBody>
      </p:sp>
      <p:sp>
        <p:nvSpPr>
          <p:cNvPr id="4" name="Slide Number Placeholder 3"/>
          <p:cNvSpPr>
            <a:spLocks noGrp="1"/>
          </p:cNvSpPr>
          <p:nvPr>
            <p:ph type="sldNum" sz="quarter" idx="10"/>
          </p:nvPr>
        </p:nvSpPr>
        <p:spPr/>
        <p:txBody>
          <a:bodyPr/>
          <a:lstStyle/>
          <a:p>
            <a:fld id="{46467D57-D457-4EAE-BF4F-2FDE0C552E3A}" type="slidenum">
              <a:rPr lang="en-US" smtClean="0"/>
              <a:pPr/>
              <a:t>35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1" kern="1200" baseline="0" dirty="0" smtClean="0">
                <a:solidFill>
                  <a:schemeClr val="tx1"/>
                </a:solidFill>
                <a:latin typeface="+mn-lt"/>
                <a:ea typeface="+mn-ea"/>
                <a:cs typeface="+mn-cs"/>
              </a:rPr>
              <a:t>Wordiness</a:t>
            </a:r>
          </a:p>
          <a:p>
            <a:r>
              <a:rPr lang="en-US" sz="1200" kern="1200" baseline="0" dirty="0" smtClean="0">
                <a:solidFill>
                  <a:schemeClr val="tx1"/>
                </a:solidFill>
                <a:latin typeface="+mn-lt"/>
                <a:ea typeface="+mn-ea"/>
                <a:cs typeface="+mn-cs"/>
              </a:rPr>
              <a:t>LLMs can be chatterboxes. Give them a prompt, and they might just run with it, giving you a wordy response when all you wanted was a quick answer. They have a tendency to throw in a bunch of related ideas or facts, making the response longer than necessary. If you’d like an LLM to</a:t>
            </a:r>
          </a:p>
          <a:p>
            <a:r>
              <a:rPr lang="en-US" sz="1200" kern="1200" baseline="0" dirty="0" smtClean="0">
                <a:solidFill>
                  <a:schemeClr val="tx1"/>
                </a:solidFill>
                <a:latin typeface="+mn-lt"/>
                <a:ea typeface="+mn-ea"/>
                <a:cs typeface="+mn-cs"/>
              </a:rPr>
              <a:t>get straight to the point, just ask it to be “concise.”</a:t>
            </a:r>
          </a:p>
          <a:p>
            <a:endParaRPr lang="en-IN" sz="1200" kern="1200" baseline="0" dirty="0" smtClean="0">
              <a:solidFill>
                <a:schemeClr val="tx1"/>
              </a:solidFill>
              <a:latin typeface="+mn-lt"/>
              <a:ea typeface="+mn-ea"/>
              <a:cs typeface="+mn-cs"/>
            </a:endParaRPr>
          </a:p>
          <a:p>
            <a:endParaRPr lang="en-IN" sz="1200"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Non-transferability</a:t>
            </a:r>
          </a:p>
          <a:p>
            <a:r>
              <a:rPr lang="en-US" sz="1200" kern="1200" baseline="0" dirty="0" smtClean="0">
                <a:solidFill>
                  <a:schemeClr val="tx1"/>
                </a:solidFill>
                <a:latin typeface="+mn-lt"/>
                <a:ea typeface="+mn-ea"/>
                <a:cs typeface="+mn-cs"/>
              </a:rPr>
              <a:t>This means that a prompt that works nicely with one LLM might not be as effective with another. In other words, if you’re switching from </a:t>
            </a:r>
            <a:r>
              <a:rPr lang="en-US" sz="1200" kern="1200" baseline="0" dirty="0" err="1" smtClean="0">
                <a:solidFill>
                  <a:schemeClr val="tx1"/>
                </a:solidFill>
                <a:latin typeface="+mn-lt"/>
                <a:ea typeface="+mn-ea"/>
                <a:cs typeface="+mn-cs"/>
              </a:rPr>
              <a:t>ChatGPT</a:t>
            </a:r>
            <a:r>
              <a:rPr lang="en-US" sz="1200" kern="1200" baseline="0" dirty="0" smtClean="0">
                <a:solidFill>
                  <a:schemeClr val="tx1"/>
                </a:solidFill>
                <a:latin typeface="+mn-lt"/>
                <a:ea typeface="+mn-ea"/>
                <a:cs typeface="+mn-cs"/>
              </a:rPr>
              <a:t> to Gemini or </a:t>
            </a:r>
            <a:r>
              <a:rPr lang="en-US" sz="1200" kern="1200" baseline="0" dirty="0" err="1" smtClean="0">
                <a:solidFill>
                  <a:schemeClr val="tx1"/>
                </a:solidFill>
                <a:latin typeface="+mn-lt"/>
                <a:ea typeface="+mn-ea"/>
                <a:cs typeface="+mn-cs"/>
              </a:rPr>
              <a:t>GitHub</a:t>
            </a:r>
            <a:r>
              <a:rPr lang="en-US" sz="1200" kern="1200" baseline="0" dirty="0" smtClean="0">
                <a:solidFill>
                  <a:schemeClr val="tx1"/>
                </a:solidFill>
                <a:latin typeface="+mn-lt"/>
                <a:ea typeface="+mn-ea"/>
                <a:cs typeface="+mn-cs"/>
              </a:rPr>
              <a:t> Copilot, you might need to tweak your prompts due to the unique training, design, and specialization of each LLM.</a:t>
            </a:r>
          </a:p>
          <a:p>
            <a:r>
              <a:rPr lang="en-US" sz="1200" kern="1200" baseline="0" dirty="0" smtClean="0">
                <a:solidFill>
                  <a:schemeClr val="tx1"/>
                </a:solidFill>
                <a:latin typeface="+mn-lt"/>
                <a:ea typeface="+mn-ea"/>
                <a:cs typeface="+mn-cs"/>
              </a:rPr>
              <a:t>Different models are trained on different datasets and algorithms, leading to distinct understandings and interpretations of prompts.</a:t>
            </a:r>
          </a:p>
          <a:p>
            <a:endParaRPr lang="en-IN" sz="1200" kern="1200" baseline="0" dirty="0" smtClean="0">
              <a:solidFill>
                <a:schemeClr val="tx1"/>
              </a:solidFill>
              <a:latin typeface="+mn-lt"/>
              <a:ea typeface="+mn-ea"/>
              <a:cs typeface="+mn-cs"/>
            </a:endParaRPr>
          </a:p>
          <a:p>
            <a:endParaRPr lang="en-IN" sz="1200"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Length sensitivity</a:t>
            </a:r>
          </a:p>
          <a:p>
            <a:r>
              <a:rPr lang="en-US" sz="1200" kern="1200" baseline="0" dirty="0" smtClean="0">
                <a:solidFill>
                  <a:schemeClr val="tx1"/>
                </a:solidFill>
                <a:latin typeface="+mn-lt"/>
                <a:ea typeface="+mn-ea"/>
                <a:cs typeface="+mn-cs"/>
              </a:rPr>
              <a:t>LLMs can get overwhelmed by long prompts and start to overlook or misinterpret parts of your input. It’s as if the LLM’s attention span falters and its responses become somewhat distracted. This is why you should avoid providing detailed requirements in your prompts; keep a prompt to less than a page.</a:t>
            </a:r>
          </a:p>
          <a:p>
            <a:endParaRPr lang="en-IN" sz="1200"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Ambiguity</a:t>
            </a:r>
          </a:p>
          <a:p>
            <a:r>
              <a:rPr lang="en-US" sz="1200" kern="1200" baseline="0" dirty="0" smtClean="0">
                <a:solidFill>
                  <a:schemeClr val="tx1"/>
                </a:solidFill>
                <a:latin typeface="+mn-lt"/>
                <a:ea typeface="+mn-ea"/>
                <a:cs typeface="+mn-cs"/>
              </a:rPr>
              <a:t>If your prompt is unclear, the LLM might get confused and serve up responses that are way off base or just plain make-believe. Clarity is key.</a:t>
            </a:r>
            <a:endParaRPr lang="en-US" dirty="0"/>
          </a:p>
        </p:txBody>
      </p:sp>
      <p:sp>
        <p:nvSpPr>
          <p:cNvPr id="4" name="Slide Number Placeholder 3"/>
          <p:cNvSpPr>
            <a:spLocks noGrp="1"/>
          </p:cNvSpPr>
          <p:nvPr>
            <p:ph type="sldNum" sz="quarter" idx="10"/>
          </p:nvPr>
        </p:nvSpPr>
        <p:spPr/>
        <p:txBody>
          <a:bodyPr/>
          <a:lstStyle/>
          <a:p>
            <a:fld id="{46467D57-D457-4EAE-BF4F-2FDE0C552E3A}"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dirty="0" smtClean="0"/>
              <a:t>Length sensitivity</a:t>
            </a:r>
          </a:p>
          <a:p>
            <a:pPr rtl="0"/>
            <a:r>
              <a:rPr lang="en-US" dirty="0" smtClean="0"/>
              <a:t>LLMs can get overwhelmed by long prompts and start to overlook or misinterpret parts of your input. Keep a prompt to less than a page.</a:t>
            </a:r>
          </a:p>
          <a:p>
            <a:endParaRPr lang="en-IN" dirty="0" smtClean="0"/>
          </a:p>
          <a:p>
            <a:pPr rtl="0"/>
            <a:r>
              <a:rPr lang="en-US" dirty="0" smtClean="0"/>
              <a:t>Ambiguity</a:t>
            </a:r>
          </a:p>
          <a:p>
            <a:pPr rtl="0"/>
            <a:r>
              <a:rPr lang="en-US" dirty="0" smtClean="0"/>
              <a:t>If your prompt is unclear, the LLM might get confused and serve up responses that are way off base or just plain make-believe. Clarity is key.</a:t>
            </a:r>
          </a:p>
          <a:p>
            <a:endParaRPr lang="en-US" dirty="0"/>
          </a:p>
        </p:txBody>
      </p:sp>
      <p:sp>
        <p:nvSpPr>
          <p:cNvPr id="4" name="Slide Number Placeholder 3"/>
          <p:cNvSpPr>
            <a:spLocks noGrp="1"/>
          </p:cNvSpPr>
          <p:nvPr>
            <p:ph type="sldNum" sz="quarter" idx="10"/>
          </p:nvPr>
        </p:nvSpPr>
        <p:spPr/>
        <p:txBody>
          <a:bodyPr/>
          <a:lstStyle/>
          <a:p>
            <a:fld id="{46467D57-D457-4EAE-BF4F-2FDE0C552E3A}"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dirty="0" smtClean="0"/>
              <a:t>Wordiness</a:t>
            </a:r>
          </a:p>
          <a:p>
            <a:pPr rtl="0"/>
            <a:r>
              <a:rPr lang="en-US" dirty="0" smtClean="0"/>
              <a:t>LLMs have a tendency to throw in a bunch of related ideas or facts, making the response longer than necessary.</a:t>
            </a:r>
          </a:p>
          <a:p>
            <a:endParaRPr lang="en-IN" dirty="0" smtClean="0"/>
          </a:p>
          <a:p>
            <a:endParaRPr lang="en-US" dirty="0"/>
          </a:p>
        </p:txBody>
      </p:sp>
      <p:sp>
        <p:nvSpPr>
          <p:cNvPr id="4" name="Slide Number Placeholder 3"/>
          <p:cNvSpPr>
            <a:spLocks noGrp="1"/>
          </p:cNvSpPr>
          <p:nvPr>
            <p:ph type="sldNum" sz="quarter" idx="10"/>
          </p:nvPr>
        </p:nvSpPr>
        <p:spPr/>
        <p:txBody>
          <a:bodyPr/>
          <a:lstStyle/>
          <a:p>
            <a:fld id="{46467D57-D457-4EAE-BF4F-2FDE0C552E3A}"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467D57-D457-4EAE-BF4F-2FDE0C552E3A}"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467D57-D457-4EAE-BF4F-2FDE0C552E3A}"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Your prompt should include at least one clear instruction.</a:t>
            </a:r>
          </a:p>
          <a:p>
            <a:r>
              <a:rPr lang="en-US" sz="1200" kern="1200" baseline="0" dirty="0" smtClean="0">
                <a:solidFill>
                  <a:schemeClr val="tx1"/>
                </a:solidFill>
                <a:latin typeface="+mn-lt"/>
                <a:ea typeface="+mn-ea"/>
                <a:cs typeface="+mn-cs"/>
              </a:rPr>
              <a:t>There’s nothing stopping you from adding more instructions,</a:t>
            </a:r>
          </a:p>
          <a:p>
            <a:r>
              <a:rPr lang="en-US" sz="1200" kern="1200" baseline="0" dirty="0" smtClean="0">
                <a:solidFill>
                  <a:schemeClr val="tx1"/>
                </a:solidFill>
                <a:latin typeface="+mn-lt"/>
                <a:ea typeface="+mn-ea"/>
                <a:cs typeface="+mn-cs"/>
              </a:rPr>
              <a:t>but you need to be careful. Loading up your prompt with a</a:t>
            </a:r>
          </a:p>
          <a:p>
            <a:r>
              <a:rPr lang="en-US" sz="1200" kern="1200" baseline="0" dirty="0" smtClean="0">
                <a:solidFill>
                  <a:schemeClr val="tx1"/>
                </a:solidFill>
                <a:latin typeface="+mn-lt"/>
                <a:ea typeface="+mn-ea"/>
                <a:cs typeface="+mn-cs"/>
              </a:rPr>
              <a:t>bunch of queries can throw the LLM for a loop and make it</a:t>
            </a:r>
          </a:p>
          <a:p>
            <a:r>
              <a:rPr lang="en-US" sz="1200" kern="1200" baseline="0" dirty="0" smtClean="0">
                <a:solidFill>
                  <a:schemeClr val="tx1"/>
                </a:solidFill>
                <a:latin typeface="+mn-lt"/>
                <a:ea typeface="+mn-ea"/>
                <a:cs typeface="+mn-cs"/>
              </a:rPr>
              <a:t>harder to get the answer you’re looking for.</a:t>
            </a:r>
          </a:p>
          <a:p>
            <a:r>
              <a:rPr lang="en-US" sz="1200" kern="1200" baseline="0" dirty="0" smtClean="0">
                <a:solidFill>
                  <a:schemeClr val="tx1"/>
                </a:solidFill>
                <a:latin typeface="+mn-lt"/>
                <a:ea typeface="+mn-ea"/>
                <a:cs typeface="+mn-cs"/>
              </a:rPr>
              <a:t>Let’s break down why that happens. First off, when you have</a:t>
            </a:r>
          </a:p>
          <a:p>
            <a:r>
              <a:rPr lang="en-US" sz="1200" kern="1200" baseline="0" dirty="0" smtClean="0">
                <a:solidFill>
                  <a:schemeClr val="tx1"/>
                </a:solidFill>
                <a:latin typeface="+mn-lt"/>
                <a:ea typeface="+mn-ea"/>
                <a:cs typeface="+mn-cs"/>
              </a:rPr>
              <a:t>multiple instructions, things can get a bit fuzzy. If they’re not</a:t>
            </a:r>
          </a:p>
          <a:p>
            <a:r>
              <a:rPr lang="en-US" sz="1200" kern="1200" baseline="0" dirty="0" smtClean="0">
                <a:solidFill>
                  <a:schemeClr val="tx1"/>
                </a:solidFill>
                <a:latin typeface="+mn-lt"/>
                <a:ea typeface="+mn-ea"/>
                <a:cs typeface="+mn-cs"/>
              </a:rPr>
              <a:t>clear or if they seem to clash with each other, the LLM might</a:t>
            </a:r>
          </a:p>
          <a:p>
            <a:r>
              <a:rPr lang="en-US" sz="1200" kern="1200" baseline="0" dirty="0" smtClean="0">
                <a:solidFill>
                  <a:schemeClr val="tx1"/>
                </a:solidFill>
                <a:latin typeface="+mn-lt"/>
                <a:ea typeface="+mn-ea"/>
                <a:cs typeface="+mn-cs"/>
              </a:rPr>
              <a:t>get confused about which one to focus on or how to balance</a:t>
            </a:r>
          </a:p>
          <a:p>
            <a:r>
              <a:rPr lang="en-US" sz="1200" kern="1200" baseline="0" dirty="0" smtClean="0">
                <a:solidFill>
                  <a:schemeClr val="tx1"/>
                </a:solidFill>
                <a:latin typeface="+mn-lt"/>
                <a:ea typeface="+mn-ea"/>
                <a:cs typeface="+mn-cs"/>
              </a:rPr>
              <a:t>them all out.</a:t>
            </a:r>
          </a:p>
          <a:p>
            <a:r>
              <a:rPr lang="en-US" sz="1200" kern="1200" baseline="0" dirty="0" smtClean="0">
                <a:solidFill>
                  <a:schemeClr val="tx1"/>
                </a:solidFill>
                <a:latin typeface="+mn-lt"/>
                <a:ea typeface="+mn-ea"/>
                <a:cs typeface="+mn-cs"/>
              </a:rPr>
              <a:t>Next, having more instructions means more for the LLM to</a:t>
            </a:r>
          </a:p>
          <a:p>
            <a:r>
              <a:rPr lang="en-US" sz="1200" kern="1200" baseline="0" dirty="0" smtClean="0">
                <a:solidFill>
                  <a:schemeClr val="tx1"/>
                </a:solidFill>
                <a:latin typeface="+mn-lt"/>
                <a:ea typeface="+mn-ea"/>
                <a:cs typeface="+mn-cs"/>
              </a:rPr>
              <a:t>juggle. It’s got to process and understand each part of your</a:t>
            </a:r>
          </a:p>
          <a:p>
            <a:r>
              <a:rPr lang="en-US" sz="1200" kern="1200" baseline="0" dirty="0" smtClean="0">
                <a:solidFill>
                  <a:schemeClr val="tx1"/>
                </a:solidFill>
                <a:latin typeface="+mn-lt"/>
                <a:ea typeface="+mn-ea"/>
                <a:cs typeface="+mn-cs"/>
              </a:rPr>
              <a:t>prompt and then figure out how to weave all the parts into a</a:t>
            </a:r>
          </a:p>
          <a:p>
            <a:r>
              <a:rPr lang="en-US" sz="1200" kern="1200" baseline="0" dirty="0" smtClean="0">
                <a:solidFill>
                  <a:schemeClr val="tx1"/>
                </a:solidFill>
                <a:latin typeface="+mn-lt"/>
                <a:ea typeface="+mn-ea"/>
                <a:cs typeface="+mn-cs"/>
              </a:rPr>
              <a:t>coherent response. That’s a lot of mental gymnastics, and</a:t>
            </a:r>
          </a:p>
          <a:p>
            <a:r>
              <a:rPr lang="en-US" sz="1200" kern="1200" baseline="0" dirty="0" smtClean="0">
                <a:solidFill>
                  <a:schemeClr val="tx1"/>
                </a:solidFill>
                <a:latin typeface="+mn-lt"/>
                <a:ea typeface="+mn-ea"/>
                <a:cs typeface="+mn-cs"/>
              </a:rPr>
              <a:t>sometimes it can lead to mistakes or answers that are off.</a:t>
            </a:r>
          </a:p>
          <a:p>
            <a:r>
              <a:rPr lang="en-US" sz="1200" kern="1200" baseline="0" dirty="0" smtClean="0">
                <a:solidFill>
                  <a:schemeClr val="tx1"/>
                </a:solidFill>
                <a:latin typeface="+mn-lt"/>
                <a:ea typeface="+mn-ea"/>
                <a:cs typeface="+mn-cs"/>
              </a:rPr>
              <a:t>And don’t forget, LLMs go through instructions one at a time,</a:t>
            </a:r>
          </a:p>
          <a:p>
            <a:r>
              <a:rPr lang="en-US" sz="1200" kern="1200" baseline="0" dirty="0" smtClean="0">
                <a:solidFill>
                  <a:schemeClr val="tx1"/>
                </a:solidFill>
                <a:latin typeface="+mn-lt"/>
                <a:ea typeface="+mn-ea"/>
                <a:cs typeface="+mn-cs"/>
              </a:rPr>
              <a:t>in order. So, the way you line up those queries can influence</a:t>
            </a:r>
          </a:p>
          <a:p>
            <a:r>
              <a:rPr lang="en-US" sz="1200" kern="1200" baseline="0" dirty="0" smtClean="0">
                <a:solidFill>
                  <a:schemeClr val="tx1"/>
                </a:solidFill>
                <a:latin typeface="+mn-lt"/>
                <a:ea typeface="+mn-ea"/>
                <a:cs typeface="+mn-cs"/>
              </a:rPr>
              <a:t>how they’re interpreted and what kind of answer you get back.</a:t>
            </a:r>
          </a:p>
          <a:p>
            <a:r>
              <a:rPr lang="en-US" sz="1200" kern="1200" baseline="0" dirty="0" smtClean="0">
                <a:solidFill>
                  <a:schemeClr val="tx1"/>
                </a:solidFill>
                <a:latin typeface="+mn-lt"/>
                <a:ea typeface="+mn-ea"/>
                <a:cs typeface="+mn-cs"/>
              </a:rPr>
              <a:t>Given all this, a pro tip is to keep it simple. Instead of</a:t>
            </a:r>
          </a:p>
          <a:p>
            <a:r>
              <a:rPr lang="en-US" sz="1200" kern="1200" baseline="0" dirty="0" smtClean="0">
                <a:solidFill>
                  <a:schemeClr val="tx1"/>
                </a:solidFill>
                <a:latin typeface="+mn-lt"/>
                <a:ea typeface="+mn-ea"/>
                <a:cs typeface="+mn-cs"/>
              </a:rPr>
              <a:t>throwing a whole list of questions at the LLM all at once, try</a:t>
            </a:r>
          </a:p>
          <a:p>
            <a:r>
              <a:rPr lang="en-US" sz="1200" kern="1200" baseline="0" dirty="0" smtClean="0">
                <a:solidFill>
                  <a:schemeClr val="tx1"/>
                </a:solidFill>
                <a:latin typeface="+mn-lt"/>
                <a:ea typeface="+mn-ea"/>
                <a:cs typeface="+mn-cs"/>
              </a:rPr>
              <a:t>breaking them down into a series of smaller prompts. It’s like</a:t>
            </a:r>
          </a:p>
          <a:p>
            <a:r>
              <a:rPr lang="en-US" sz="1200" kern="1200" baseline="0" dirty="0" smtClean="0">
                <a:solidFill>
                  <a:schemeClr val="tx1"/>
                </a:solidFill>
                <a:latin typeface="+mn-lt"/>
                <a:ea typeface="+mn-ea"/>
                <a:cs typeface="+mn-cs"/>
              </a:rPr>
              <a:t>having a back-and-forth chat instead of delivering a</a:t>
            </a:r>
          </a:p>
          <a:p>
            <a:r>
              <a:rPr lang="en-US" sz="1200" kern="1200" baseline="0" dirty="0" smtClean="0">
                <a:solidFill>
                  <a:schemeClr val="tx1"/>
                </a:solidFill>
                <a:latin typeface="+mn-lt"/>
                <a:ea typeface="+mn-ea"/>
                <a:cs typeface="+mn-cs"/>
              </a:rPr>
              <a:t>monologue.</a:t>
            </a:r>
          </a:p>
          <a:p>
            <a:r>
              <a:rPr lang="en-US" sz="1200" kern="1200" baseline="0" dirty="0" smtClean="0">
                <a:solidFill>
                  <a:schemeClr val="tx1"/>
                </a:solidFill>
                <a:latin typeface="+mn-lt"/>
                <a:ea typeface="+mn-ea"/>
                <a:cs typeface="+mn-cs"/>
              </a:rPr>
              <a:t>There are also numerous types of instructions for a prompt. In</a:t>
            </a:r>
          </a:p>
          <a:p>
            <a:r>
              <a:rPr lang="en-US" sz="1200" kern="1200" baseline="0" dirty="0" smtClean="0">
                <a:solidFill>
                  <a:schemeClr val="tx1"/>
                </a:solidFill>
                <a:latin typeface="+mn-lt"/>
                <a:ea typeface="+mn-ea"/>
                <a:cs typeface="+mn-cs"/>
              </a:rPr>
              <a:t>the next few sections, we’ll discuss some of the main</a:t>
            </a:r>
          </a:p>
          <a:p>
            <a:r>
              <a:rPr lang="en-US" sz="1200" kern="1200" baseline="0" dirty="0" smtClean="0">
                <a:solidFill>
                  <a:schemeClr val="tx1"/>
                </a:solidFill>
                <a:latin typeface="+mn-lt"/>
                <a:ea typeface="+mn-ea"/>
                <a:cs typeface="+mn-cs"/>
              </a:rPr>
              <a:t>instructions used in software development.</a:t>
            </a:r>
            <a:endParaRPr lang="en-US" dirty="0"/>
          </a:p>
        </p:txBody>
      </p:sp>
      <p:sp>
        <p:nvSpPr>
          <p:cNvPr id="4" name="Slide Number Placeholder 3"/>
          <p:cNvSpPr>
            <a:spLocks noGrp="1"/>
          </p:cNvSpPr>
          <p:nvPr>
            <p:ph type="sldNum" sz="quarter" idx="10"/>
          </p:nvPr>
        </p:nvSpPr>
        <p:spPr/>
        <p:txBody>
          <a:bodyPr/>
          <a:lstStyle/>
          <a:p>
            <a:fld id="{46467D57-D457-4EAE-BF4F-2FDE0C552E3A}"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15E15A-8ED6-8531-ACA3-5CE122589C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507DFD0-D83B-EBC4-CEFB-E8BCBC2900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FB329BF-34AB-6B7C-2221-C7471337782A}"/>
              </a:ext>
            </a:extLst>
          </p:cNvPr>
          <p:cNvSpPr>
            <a:spLocks noGrp="1"/>
          </p:cNvSpPr>
          <p:nvPr>
            <p:ph type="dt" sz="half" idx="10"/>
          </p:nvPr>
        </p:nvSpPr>
        <p:spPr/>
        <p:txBody>
          <a:bodyPr/>
          <a:lstStyle/>
          <a:p>
            <a:fld id="{16629E6E-63F9-4FC7-8CFE-B57C7A78BC4B}" type="datetime1">
              <a:rPr lang="en-US" smtClean="0"/>
              <a:pPr/>
              <a:t>7/7/2025</a:t>
            </a:fld>
            <a:endParaRPr lang="en-US"/>
          </a:p>
        </p:txBody>
      </p:sp>
      <p:sp>
        <p:nvSpPr>
          <p:cNvPr id="5" name="Footer Placeholder 4">
            <a:extLst>
              <a:ext uri="{FF2B5EF4-FFF2-40B4-BE49-F238E27FC236}">
                <a16:creationId xmlns:a16="http://schemas.microsoft.com/office/drawing/2014/main" xmlns="" id="{A755F78E-7794-F036-28F3-88211ACDB6DF}"/>
              </a:ext>
            </a:extLst>
          </p:cNvPr>
          <p:cNvSpPr>
            <a:spLocks noGrp="1"/>
          </p:cNvSpPr>
          <p:nvPr>
            <p:ph type="ftr" sz="quarter" idx="11"/>
          </p:nvPr>
        </p:nvSpPr>
        <p:spPr/>
        <p:txBody>
          <a:bodyPr/>
          <a:lstStyle/>
          <a:p>
            <a:r>
              <a:rPr lang="en-US" smtClean="0"/>
              <a:t>Prof. Venkataramana Veeramsetty</a:t>
            </a:r>
            <a:endParaRPr lang="en-US"/>
          </a:p>
        </p:txBody>
      </p:sp>
      <p:sp>
        <p:nvSpPr>
          <p:cNvPr id="6" name="Slide Number Placeholder 5">
            <a:extLst>
              <a:ext uri="{FF2B5EF4-FFF2-40B4-BE49-F238E27FC236}">
                <a16:creationId xmlns:a16="http://schemas.microsoft.com/office/drawing/2014/main" xmlns="" id="{81A43C1D-8CA2-9094-5D87-C15A99732603}"/>
              </a:ext>
            </a:extLst>
          </p:cNvPr>
          <p:cNvSpPr>
            <a:spLocks noGrp="1"/>
          </p:cNvSpPr>
          <p:nvPr>
            <p:ph type="sldNum" sz="quarter" idx="12"/>
          </p:nvPr>
        </p:nvSpPr>
        <p:spPr/>
        <p:txBody>
          <a:bodyPr/>
          <a:lstStyle/>
          <a:p>
            <a:fld id="{6EFE7C99-B088-4EBB-BFF6-BECCC96D5DD8}" type="slidenum">
              <a:rPr lang="en-US" smtClean="0"/>
              <a:pPr/>
              <a:t>‹#›</a:t>
            </a:fld>
            <a:endParaRPr lang="en-US"/>
          </a:p>
        </p:txBody>
      </p:sp>
    </p:spTree>
    <p:extLst>
      <p:ext uri="{BB962C8B-B14F-4D97-AF65-F5344CB8AC3E}">
        <p14:creationId xmlns:p14="http://schemas.microsoft.com/office/powerpoint/2010/main" xmlns="" val="441688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7838D7-ED46-1642-DC1A-3A465BB208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0E4E15FD-A10E-BAF8-E05C-538407F872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D4DE2C9-0FB1-E71A-FB85-9648E0180D57}"/>
              </a:ext>
            </a:extLst>
          </p:cNvPr>
          <p:cNvSpPr>
            <a:spLocks noGrp="1"/>
          </p:cNvSpPr>
          <p:nvPr>
            <p:ph type="dt" sz="half" idx="10"/>
          </p:nvPr>
        </p:nvSpPr>
        <p:spPr/>
        <p:txBody>
          <a:bodyPr/>
          <a:lstStyle/>
          <a:p>
            <a:fld id="{4591516C-6EE7-4F99-A3E1-1C2A5FC4A80F}" type="datetime1">
              <a:rPr lang="en-US" smtClean="0"/>
              <a:pPr/>
              <a:t>7/7/2025</a:t>
            </a:fld>
            <a:endParaRPr lang="en-US"/>
          </a:p>
        </p:txBody>
      </p:sp>
      <p:sp>
        <p:nvSpPr>
          <p:cNvPr id="5" name="Footer Placeholder 4">
            <a:extLst>
              <a:ext uri="{FF2B5EF4-FFF2-40B4-BE49-F238E27FC236}">
                <a16:creationId xmlns:a16="http://schemas.microsoft.com/office/drawing/2014/main" xmlns="" id="{372025A5-BF35-212A-9794-5B9117B897AC}"/>
              </a:ext>
            </a:extLst>
          </p:cNvPr>
          <p:cNvSpPr>
            <a:spLocks noGrp="1"/>
          </p:cNvSpPr>
          <p:nvPr>
            <p:ph type="ftr" sz="quarter" idx="11"/>
          </p:nvPr>
        </p:nvSpPr>
        <p:spPr/>
        <p:txBody>
          <a:bodyPr/>
          <a:lstStyle/>
          <a:p>
            <a:r>
              <a:rPr lang="en-US" smtClean="0"/>
              <a:t>Prof. Venkataramana Veeramsetty</a:t>
            </a:r>
            <a:endParaRPr lang="en-US"/>
          </a:p>
        </p:txBody>
      </p:sp>
      <p:sp>
        <p:nvSpPr>
          <p:cNvPr id="6" name="Slide Number Placeholder 5">
            <a:extLst>
              <a:ext uri="{FF2B5EF4-FFF2-40B4-BE49-F238E27FC236}">
                <a16:creationId xmlns:a16="http://schemas.microsoft.com/office/drawing/2014/main" xmlns="" id="{9322621E-0398-079F-48B0-4E9BF4D85971}"/>
              </a:ext>
            </a:extLst>
          </p:cNvPr>
          <p:cNvSpPr>
            <a:spLocks noGrp="1"/>
          </p:cNvSpPr>
          <p:nvPr>
            <p:ph type="sldNum" sz="quarter" idx="12"/>
          </p:nvPr>
        </p:nvSpPr>
        <p:spPr/>
        <p:txBody>
          <a:bodyPr/>
          <a:lstStyle/>
          <a:p>
            <a:fld id="{6EFE7C99-B088-4EBB-BFF6-BECCC96D5DD8}" type="slidenum">
              <a:rPr lang="en-US" smtClean="0"/>
              <a:pPr/>
              <a:t>‹#›</a:t>
            </a:fld>
            <a:endParaRPr lang="en-US"/>
          </a:p>
        </p:txBody>
      </p:sp>
    </p:spTree>
    <p:extLst>
      <p:ext uri="{BB962C8B-B14F-4D97-AF65-F5344CB8AC3E}">
        <p14:creationId xmlns:p14="http://schemas.microsoft.com/office/powerpoint/2010/main" xmlns="" val="3982805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0785918-5C87-9CA6-5F8A-9772EFAB8B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ED2CDE8-2A9D-A636-8E8E-D9BC332C92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E6A6C24-D833-818E-EA16-DF647970307D}"/>
              </a:ext>
            </a:extLst>
          </p:cNvPr>
          <p:cNvSpPr>
            <a:spLocks noGrp="1"/>
          </p:cNvSpPr>
          <p:nvPr>
            <p:ph type="dt" sz="half" idx="10"/>
          </p:nvPr>
        </p:nvSpPr>
        <p:spPr/>
        <p:txBody>
          <a:bodyPr/>
          <a:lstStyle/>
          <a:p>
            <a:fld id="{27A10B26-6DF6-41E7-9E79-2F8F2A1599E8}" type="datetime1">
              <a:rPr lang="en-US" smtClean="0"/>
              <a:pPr/>
              <a:t>7/7/2025</a:t>
            </a:fld>
            <a:endParaRPr lang="en-US"/>
          </a:p>
        </p:txBody>
      </p:sp>
      <p:sp>
        <p:nvSpPr>
          <p:cNvPr id="5" name="Footer Placeholder 4">
            <a:extLst>
              <a:ext uri="{FF2B5EF4-FFF2-40B4-BE49-F238E27FC236}">
                <a16:creationId xmlns:a16="http://schemas.microsoft.com/office/drawing/2014/main" xmlns="" id="{0D9DE245-B4A4-F43F-404C-840EF95B11CC}"/>
              </a:ext>
            </a:extLst>
          </p:cNvPr>
          <p:cNvSpPr>
            <a:spLocks noGrp="1"/>
          </p:cNvSpPr>
          <p:nvPr>
            <p:ph type="ftr" sz="quarter" idx="11"/>
          </p:nvPr>
        </p:nvSpPr>
        <p:spPr/>
        <p:txBody>
          <a:bodyPr/>
          <a:lstStyle/>
          <a:p>
            <a:r>
              <a:rPr lang="en-US" smtClean="0"/>
              <a:t>Prof. Venkataramana Veeramsetty</a:t>
            </a:r>
            <a:endParaRPr lang="en-US"/>
          </a:p>
        </p:txBody>
      </p:sp>
      <p:sp>
        <p:nvSpPr>
          <p:cNvPr id="6" name="Slide Number Placeholder 5">
            <a:extLst>
              <a:ext uri="{FF2B5EF4-FFF2-40B4-BE49-F238E27FC236}">
                <a16:creationId xmlns:a16="http://schemas.microsoft.com/office/drawing/2014/main" xmlns="" id="{BCB5E3AB-A1E1-E9C0-F70E-E74A4DF44EB7}"/>
              </a:ext>
            </a:extLst>
          </p:cNvPr>
          <p:cNvSpPr>
            <a:spLocks noGrp="1"/>
          </p:cNvSpPr>
          <p:nvPr>
            <p:ph type="sldNum" sz="quarter" idx="12"/>
          </p:nvPr>
        </p:nvSpPr>
        <p:spPr/>
        <p:txBody>
          <a:bodyPr/>
          <a:lstStyle/>
          <a:p>
            <a:fld id="{6EFE7C99-B088-4EBB-BFF6-BECCC96D5DD8}" type="slidenum">
              <a:rPr lang="en-US" smtClean="0"/>
              <a:pPr/>
              <a:t>‹#›</a:t>
            </a:fld>
            <a:endParaRPr lang="en-US"/>
          </a:p>
        </p:txBody>
      </p:sp>
    </p:spTree>
    <p:extLst>
      <p:ext uri="{BB962C8B-B14F-4D97-AF65-F5344CB8AC3E}">
        <p14:creationId xmlns:p14="http://schemas.microsoft.com/office/powerpoint/2010/main" xmlns="" val="140367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629628-5864-D26E-C525-65E3E5BA0A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F047314-70E0-2292-24E3-AB5D75A3E2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CF1846E-FBFF-1E2E-99A4-BE0E4E060CB2}"/>
              </a:ext>
            </a:extLst>
          </p:cNvPr>
          <p:cNvSpPr>
            <a:spLocks noGrp="1"/>
          </p:cNvSpPr>
          <p:nvPr>
            <p:ph type="dt" sz="half" idx="10"/>
          </p:nvPr>
        </p:nvSpPr>
        <p:spPr/>
        <p:txBody>
          <a:bodyPr/>
          <a:lstStyle/>
          <a:p>
            <a:fld id="{66EB0818-8EE1-434A-BBF0-6B5B0F8B399A}" type="datetime1">
              <a:rPr lang="en-US" smtClean="0"/>
              <a:pPr/>
              <a:t>7/7/2025</a:t>
            </a:fld>
            <a:endParaRPr lang="en-US"/>
          </a:p>
        </p:txBody>
      </p:sp>
      <p:sp>
        <p:nvSpPr>
          <p:cNvPr id="5" name="Footer Placeholder 4">
            <a:extLst>
              <a:ext uri="{FF2B5EF4-FFF2-40B4-BE49-F238E27FC236}">
                <a16:creationId xmlns:a16="http://schemas.microsoft.com/office/drawing/2014/main" xmlns="" id="{2194DED9-C0B4-116E-2505-1DBDB66A1F93}"/>
              </a:ext>
            </a:extLst>
          </p:cNvPr>
          <p:cNvSpPr>
            <a:spLocks noGrp="1"/>
          </p:cNvSpPr>
          <p:nvPr>
            <p:ph type="ftr" sz="quarter" idx="11"/>
          </p:nvPr>
        </p:nvSpPr>
        <p:spPr/>
        <p:txBody>
          <a:bodyPr/>
          <a:lstStyle/>
          <a:p>
            <a:r>
              <a:rPr lang="en-US" smtClean="0"/>
              <a:t>Prof. Venkataramana Veeramsetty</a:t>
            </a:r>
            <a:endParaRPr lang="en-US"/>
          </a:p>
        </p:txBody>
      </p:sp>
      <p:sp>
        <p:nvSpPr>
          <p:cNvPr id="6" name="Slide Number Placeholder 5">
            <a:extLst>
              <a:ext uri="{FF2B5EF4-FFF2-40B4-BE49-F238E27FC236}">
                <a16:creationId xmlns:a16="http://schemas.microsoft.com/office/drawing/2014/main" xmlns="" id="{D09532EF-85F9-6967-DAF1-FD8F565314F3}"/>
              </a:ext>
            </a:extLst>
          </p:cNvPr>
          <p:cNvSpPr>
            <a:spLocks noGrp="1"/>
          </p:cNvSpPr>
          <p:nvPr>
            <p:ph type="sldNum" sz="quarter" idx="12"/>
          </p:nvPr>
        </p:nvSpPr>
        <p:spPr/>
        <p:txBody>
          <a:bodyPr/>
          <a:lstStyle/>
          <a:p>
            <a:fld id="{6EFE7C99-B088-4EBB-BFF6-BECCC96D5DD8}" type="slidenum">
              <a:rPr lang="en-US" smtClean="0"/>
              <a:pPr/>
              <a:t>‹#›</a:t>
            </a:fld>
            <a:endParaRPr lang="en-US"/>
          </a:p>
        </p:txBody>
      </p:sp>
    </p:spTree>
    <p:extLst>
      <p:ext uri="{BB962C8B-B14F-4D97-AF65-F5344CB8AC3E}">
        <p14:creationId xmlns:p14="http://schemas.microsoft.com/office/powerpoint/2010/main" xmlns="" val="183822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D54261-5AB7-0C17-0691-FAC0807640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E2B323B7-BFB6-CB47-54A2-D9047A013DD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1F65AF4-438B-B3E9-E401-90F0D5C068FB}"/>
              </a:ext>
            </a:extLst>
          </p:cNvPr>
          <p:cNvSpPr>
            <a:spLocks noGrp="1"/>
          </p:cNvSpPr>
          <p:nvPr>
            <p:ph type="dt" sz="half" idx="10"/>
          </p:nvPr>
        </p:nvSpPr>
        <p:spPr/>
        <p:txBody>
          <a:bodyPr/>
          <a:lstStyle/>
          <a:p>
            <a:fld id="{2CD5A798-9A3B-4036-954B-2D9430223118}" type="datetime1">
              <a:rPr lang="en-US" smtClean="0"/>
              <a:pPr/>
              <a:t>7/7/2025</a:t>
            </a:fld>
            <a:endParaRPr lang="en-US"/>
          </a:p>
        </p:txBody>
      </p:sp>
      <p:sp>
        <p:nvSpPr>
          <p:cNvPr id="5" name="Footer Placeholder 4">
            <a:extLst>
              <a:ext uri="{FF2B5EF4-FFF2-40B4-BE49-F238E27FC236}">
                <a16:creationId xmlns:a16="http://schemas.microsoft.com/office/drawing/2014/main" xmlns="" id="{74F9C8DE-9A32-A5C0-0E13-05A74F3820C8}"/>
              </a:ext>
            </a:extLst>
          </p:cNvPr>
          <p:cNvSpPr>
            <a:spLocks noGrp="1"/>
          </p:cNvSpPr>
          <p:nvPr>
            <p:ph type="ftr" sz="quarter" idx="11"/>
          </p:nvPr>
        </p:nvSpPr>
        <p:spPr/>
        <p:txBody>
          <a:bodyPr/>
          <a:lstStyle/>
          <a:p>
            <a:r>
              <a:rPr lang="en-US" smtClean="0"/>
              <a:t>Prof. Venkataramana Veeramsetty</a:t>
            </a:r>
            <a:endParaRPr lang="en-US"/>
          </a:p>
        </p:txBody>
      </p:sp>
      <p:sp>
        <p:nvSpPr>
          <p:cNvPr id="6" name="Slide Number Placeholder 5">
            <a:extLst>
              <a:ext uri="{FF2B5EF4-FFF2-40B4-BE49-F238E27FC236}">
                <a16:creationId xmlns:a16="http://schemas.microsoft.com/office/drawing/2014/main" xmlns="" id="{9BD8E43D-0D9C-7B2E-C87D-4680F225F552}"/>
              </a:ext>
            </a:extLst>
          </p:cNvPr>
          <p:cNvSpPr>
            <a:spLocks noGrp="1"/>
          </p:cNvSpPr>
          <p:nvPr>
            <p:ph type="sldNum" sz="quarter" idx="12"/>
          </p:nvPr>
        </p:nvSpPr>
        <p:spPr/>
        <p:txBody>
          <a:bodyPr/>
          <a:lstStyle/>
          <a:p>
            <a:fld id="{6EFE7C99-B088-4EBB-BFF6-BECCC96D5DD8}" type="slidenum">
              <a:rPr lang="en-US" smtClean="0"/>
              <a:pPr/>
              <a:t>‹#›</a:t>
            </a:fld>
            <a:endParaRPr lang="en-US"/>
          </a:p>
        </p:txBody>
      </p:sp>
    </p:spTree>
    <p:extLst>
      <p:ext uri="{BB962C8B-B14F-4D97-AF65-F5344CB8AC3E}">
        <p14:creationId xmlns:p14="http://schemas.microsoft.com/office/powerpoint/2010/main" xmlns="" val="1335349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062B64-C63E-44E9-2506-8D19BCE1D1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8152EBF-C5BF-83EF-F061-70599F4F7F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43BF7818-064D-B14D-C27C-DBFF56D9C4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24598F46-BD53-3CDC-1C65-41CC5EC54929}"/>
              </a:ext>
            </a:extLst>
          </p:cNvPr>
          <p:cNvSpPr>
            <a:spLocks noGrp="1"/>
          </p:cNvSpPr>
          <p:nvPr>
            <p:ph type="dt" sz="half" idx="10"/>
          </p:nvPr>
        </p:nvSpPr>
        <p:spPr/>
        <p:txBody>
          <a:bodyPr/>
          <a:lstStyle/>
          <a:p>
            <a:fld id="{382AF325-7C2A-41C0-AFE6-51DB9093C165}" type="datetime1">
              <a:rPr lang="en-US" smtClean="0"/>
              <a:pPr/>
              <a:t>7/7/2025</a:t>
            </a:fld>
            <a:endParaRPr lang="en-US"/>
          </a:p>
        </p:txBody>
      </p:sp>
      <p:sp>
        <p:nvSpPr>
          <p:cNvPr id="6" name="Footer Placeholder 5">
            <a:extLst>
              <a:ext uri="{FF2B5EF4-FFF2-40B4-BE49-F238E27FC236}">
                <a16:creationId xmlns:a16="http://schemas.microsoft.com/office/drawing/2014/main" xmlns="" id="{20A5A4F0-E8D7-9512-2938-CC32A1098AB5}"/>
              </a:ext>
            </a:extLst>
          </p:cNvPr>
          <p:cNvSpPr>
            <a:spLocks noGrp="1"/>
          </p:cNvSpPr>
          <p:nvPr>
            <p:ph type="ftr" sz="quarter" idx="11"/>
          </p:nvPr>
        </p:nvSpPr>
        <p:spPr/>
        <p:txBody>
          <a:bodyPr/>
          <a:lstStyle/>
          <a:p>
            <a:r>
              <a:rPr lang="en-US" smtClean="0"/>
              <a:t>Prof. Venkataramana Veeramsetty</a:t>
            </a:r>
            <a:endParaRPr lang="en-US"/>
          </a:p>
        </p:txBody>
      </p:sp>
      <p:sp>
        <p:nvSpPr>
          <p:cNvPr id="7" name="Slide Number Placeholder 6">
            <a:extLst>
              <a:ext uri="{FF2B5EF4-FFF2-40B4-BE49-F238E27FC236}">
                <a16:creationId xmlns:a16="http://schemas.microsoft.com/office/drawing/2014/main" xmlns="" id="{9D68909C-21EB-59DF-39FF-210F6306EE31}"/>
              </a:ext>
            </a:extLst>
          </p:cNvPr>
          <p:cNvSpPr>
            <a:spLocks noGrp="1"/>
          </p:cNvSpPr>
          <p:nvPr>
            <p:ph type="sldNum" sz="quarter" idx="12"/>
          </p:nvPr>
        </p:nvSpPr>
        <p:spPr/>
        <p:txBody>
          <a:bodyPr/>
          <a:lstStyle/>
          <a:p>
            <a:fld id="{6EFE7C99-B088-4EBB-BFF6-BECCC96D5DD8}" type="slidenum">
              <a:rPr lang="en-US" smtClean="0"/>
              <a:pPr/>
              <a:t>‹#›</a:t>
            </a:fld>
            <a:endParaRPr lang="en-US"/>
          </a:p>
        </p:txBody>
      </p:sp>
    </p:spTree>
    <p:extLst>
      <p:ext uri="{BB962C8B-B14F-4D97-AF65-F5344CB8AC3E}">
        <p14:creationId xmlns:p14="http://schemas.microsoft.com/office/powerpoint/2010/main" xmlns="" val="4264663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E6C29-DA86-6F21-8709-CCB3B9486C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01F9C9AC-3485-C255-51FE-BF2807C856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454E693-EB5D-0123-AE87-7BEAA5F8DD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FA32530E-CA4A-F62C-C8E7-7A271E23F9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452A2CC-C818-7B55-C1D7-E81B96CA01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B0ADFDB-C373-CB11-8A66-84DE595DA065}"/>
              </a:ext>
            </a:extLst>
          </p:cNvPr>
          <p:cNvSpPr>
            <a:spLocks noGrp="1"/>
          </p:cNvSpPr>
          <p:nvPr>
            <p:ph type="dt" sz="half" idx="10"/>
          </p:nvPr>
        </p:nvSpPr>
        <p:spPr/>
        <p:txBody>
          <a:bodyPr/>
          <a:lstStyle/>
          <a:p>
            <a:fld id="{8707ADB4-3FD1-4E07-A2B9-98A69C71E907}" type="datetime1">
              <a:rPr lang="en-US" smtClean="0"/>
              <a:pPr/>
              <a:t>7/7/2025</a:t>
            </a:fld>
            <a:endParaRPr lang="en-US"/>
          </a:p>
        </p:txBody>
      </p:sp>
      <p:sp>
        <p:nvSpPr>
          <p:cNvPr id="8" name="Footer Placeholder 7">
            <a:extLst>
              <a:ext uri="{FF2B5EF4-FFF2-40B4-BE49-F238E27FC236}">
                <a16:creationId xmlns:a16="http://schemas.microsoft.com/office/drawing/2014/main" xmlns="" id="{DBF2E257-BED6-EEE0-2F86-D12E9B4C6A8A}"/>
              </a:ext>
            </a:extLst>
          </p:cNvPr>
          <p:cNvSpPr>
            <a:spLocks noGrp="1"/>
          </p:cNvSpPr>
          <p:nvPr>
            <p:ph type="ftr" sz="quarter" idx="11"/>
          </p:nvPr>
        </p:nvSpPr>
        <p:spPr/>
        <p:txBody>
          <a:bodyPr/>
          <a:lstStyle/>
          <a:p>
            <a:r>
              <a:rPr lang="en-US" smtClean="0"/>
              <a:t>Prof. Venkataramana Veeramsetty</a:t>
            </a:r>
            <a:endParaRPr lang="en-US"/>
          </a:p>
        </p:txBody>
      </p:sp>
      <p:sp>
        <p:nvSpPr>
          <p:cNvPr id="9" name="Slide Number Placeholder 8">
            <a:extLst>
              <a:ext uri="{FF2B5EF4-FFF2-40B4-BE49-F238E27FC236}">
                <a16:creationId xmlns:a16="http://schemas.microsoft.com/office/drawing/2014/main" xmlns="" id="{4846BED7-9CDB-5725-CB58-D080D33C34B5}"/>
              </a:ext>
            </a:extLst>
          </p:cNvPr>
          <p:cNvSpPr>
            <a:spLocks noGrp="1"/>
          </p:cNvSpPr>
          <p:nvPr>
            <p:ph type="sldNum" sz="quarter" idx="12"/>
          </p:nvPr>
        </p:nvSpPr>
        <p:spPr/>
        <p:txBody>
          <a:bodyPr/>
          <a:lstStyle/>
          <a:p>
            <a:fld id="{6EFE7C99-B088-4EBB-BFF6-BECCC96D5DD8}" type="slidenum">
              <a:rPr lang="en-US" smtClean="0"/>
              <a:pPr/>
              <a:t>‹#›</a:t>
            </a:fld>
            <a:endParaRPr lang="en-US"/>
          </a:p>
        </p:txBody>
      </p:sp>
    </p:spTree>
    <p:extLst>
      <p:ext uri="{BB962C8B-B14F-4D97-AF65-F5344CB8AC3E}">
        <p14:creationId xmlns:p14="http://schemas.microsoft.com/office/powerpoint/2010/main" xmlns="" val="1320172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D4BB1D-580F-5132-C23E-B9CD688EEB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76580E1-1188-F78F-DBDB-BD60F976B2CD}"/>
              </a:ext>
            </a:extLst>
          </p:cNvPr>
          <p:cNvSpPr>
            <a:spLocks noGrp="1"/>
          </p:cNvSpPr>
          <p:nvPr>
            <p:ph type="dt" sz="half" idx="10"/>
          </p:nvPr>
        </p:nvSpPr>
        <p:spPr/>
        <p:txBody>
          <a:bodyPr/>
          <a:lstStyle/>
          <a:p>
            <a:fld id="{0CD662F3-9D45-4AE9-AAC2-89F814DABB88}" type="datetime1">
              <a:rPr lang="en-US" smtClean="0"/>
              <a:pPr/>
              <a:t>7/7/2025</a:t>
            </a:fld>
            <a:endParaRPr lang="en-US"/>
          </a:p>
        </p:txBody>
      </p:sp>
      <p:sp>
        <p:nvSpPr>
          <p:cNvPr id="4" name="Footer Placeholder 3">
            <a:extLst>
              <a:ext uri="{FF2B5EF4-FFF2-40B4-BE49-F238E27FC236}">
                <a16:creationId xmlns:a16="http://schemas.microsoft.com/office/drawing/2014/main" xmlns="" id="{A13376EA-12EF-2180-D39D-32B344DD8320}"/>
              </a:ext>
            </a:extLst>
          </p:cNvPr>
          <p:cNvSpPr>
            <a:spLocks noGrp="1"/>
          </p:cNvSpPr>
          <p:nvPr>
            <p:ph type="ftr" sz="quarter" idx="11"/>
          </p:nvPr>
        </p:nvSpPr>
        <p:spPr/>
        <p:txBody>
          <a:bodyPr/>
          <a:lstStyle/>
          <a:p>
            <a:r>
              <a:rPr lang="en-US" smtClean="0"/>
              <a:t>Prof. Venkataramana Veeramsetty</a:t>
            </a:r>
            <a:endParaRPr lang="en-US"/>
          </a:p>
        </p:txBody>
      </p:sp>
      <p:sp>
        <p:nvSpPr>
          <p:cNvPr id="5" name="Slide Number Placeholder 4">
            <a:extLst>
              <a:ext uri="{FF2B5EF4-FFF2-40B4-BE49-F238E27FC236}">
                <a16:creationId xmlns:a16="http://schemas.microsoft.com/office/drawing/2014/main" xmlns="" id="{590EC9DB-DCC3-B1AB-587D-7D5D1DFE032B}"/>
              </a:ext>
            </a:extLst>
          </p:cNvPr>
          <p:cNvSpPr>
            <a:spLocks noGrp="1"/>
          </p:cNvSpPr>
          <p:nvPr>
            <p:ph type="sldNum" sz="quarter" idx="12"/>
          </p:nvPr>
        </p:nvSpPr>
        <p:spPr/>
        <p:txBody>
          <a:bodyPr/>
          <a:lstStyle/>
          <a:p>
            <a:fld id="{6EFE7C99-B088-4EBB-BFF6-BECCC96D5DD8}" type="slidenum">
              <a:rPr lang="en-US" smtClean="0"/>
              <a:pPr/>
              <a:t>‹#›</a:t>
            </a:fld>
            <a:endParaRPr lang="en-US"/>
          </a:p>
        </p:txBody>
      </p:sp>
    </p:spTree>
    <p:extLst>
      <p:ext uri="{BB962C8B-B14F-4D97-AF65-F5344CB8AC3E}">
        <p14:creationId xmlns:p14="http://schemas.microsoft.com/office/powerpoint/2010/main" xmlns="" val="1483074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2957248-1ACE-B0B5-9242-19E7C1473CC7}"/>
              </a:ext>
            </a:extLst>
          </p:cNvPr>
          <p:cNvSpPr>
            <a:spLocks noGrp="1"/>
          </p:cNvSpPr>
          <p:nvPr>
            <p:ph type="dt" sz="half" idx="10"/>
          </p:nvPr>
        </p:nvSpPr>
        <p:spPr/>
        <p:txBody>
          <a:bodyPr/>
          <a:lstStyle/>
          <a:p>
            <a:fld id="{74086E71-A404-4C6B-BA20-EBBC64FC893D}" type="datetime1">
              <a:rPr lang="en-US" smtClean="0"/>
              <a:pPr/>
              <a:t>7/7/2025</a:t>
            </a:fld>
            <a:endParaRPr lang="en-US"/>
          </a:p>
        </p:txBody>
      </p:sp>
      <p:sp>
        <p:nvSpPr>
          <p:cNvPr id="3" name="Footer Placeholder 2">
            <a:extLst>
              <a:ext uri="{FF2B5EF4-FFF2-40B4-BE49-F238E27FC236}">
                <a16:creationId xmlns:a16="http://schemas.microsoft.com/office/drawing/2014/main" xmlns="" id="{D2B83C30-0C93-9307-2564-157C44936C29}"/>
              </a:ext>
            </a:extLst>
          </p:cNvPr>
          <p:cNvSpPr>
            <a:spLocks noGrp="1"/>
          </p:cNvSpPr>
          <p:nvPr>
            <p:ph type="ftr" sz="quarter" idx="11"/>
          </p:nvPr>
        </p:nvSpPr>
        <p:spPr/>
        <p:txBody>
          <a:bodyPr/>
          <a:lstStyle/>
          <a:p>
            <a:r>
              <a:rPr lang="en-US" smtClean="0"/>
              <a:t>Prof. Venkataramana Veeramsetty</a:t>
            </a:r>
            <a:endParaRPr lang="en-US"/>
          </a:p>
        </p:txBody>
      </p:sp>
      <p:sp>
        <p:nvSpPr>
          <p:cNvPr id="4" name="Slide Number Placeholder 3">
            <a:extLst>
              <a:ext uri="{FF2B5EF4-FFF2-40B4-BE49-F238E27FC236}">
                <a16:creationId xmlns:a16="http://schemas.microsoft.com/office/drawing/2014/main" xmlns="" id="{2AAE16DA-E589-FA88-4D7C-103B1A6AB8AD}"/>
              </a:ext>
            </a:extLst>
          </p:cNvPr>
          <p:cNvSpPr>
            <a:spLocks noGrp="1"/>
          </p:cNvSpPr>
          <p:nvPr>
            <p:ph type="sldNum" sz="quarter" idx="12"/>
          </p:nvPr>
        </p:nvSpPr>
        <p:spPr/>
        <p:txBody>
          <a:bodyPr/>
          <a:lstStyle/>
          <a:p>
            <a:fld id="{6EFE7C99-B088-4EBB-BFF6-BECCC96D5DD8}" type="slidenum">
              <a:rPr lang="en-US" smtClean="0"/>
              <a:pPr/>
              <a:t>‹#›</a:t>
            </a:fld>
            <a:endParaRPr lang="en-US"/>
          </a:p>
        </p:txBody>
      </p:sp>
    </p:spTree>
    <p:extLst>
      <p:ext uri="{BB962C8B-B14F-4D97-AF65-F5344CB8AC3E}">
        <p14:creationId xmlns:p14="http://schemas.microsoft.com/office/powerpoint/2010/main" xmlns="" val="4243363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7C4F56-B781-88DE-B5CF-8666E1686F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AE048CB4-7C73-57F6-4C1F-6C475FF925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19CCB3E8-9234-B7F9-0909-B0DDAA5204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EA25712-9136-2D26-AB91-5E8C187F0CAD}"/>
              </a:ext>
            </a:extLst>
          </p:cNvPr>
          <p:cNvSpPr>
            <a:spLocks noGrp="1"/>
          </p:cNvSpPr>
          <p:nvPr>
            <p:ph type="dt" sz="half" idx="10"/>
          </p:nvPr>
        </p:nvSpPr>
        <p:spPr/>
        <p:txBody>
          <a:bodyPr/>
          <a:lstStyle/>
          <a:p>
            <a:fld id="{5CA552DD-4519-4609-B804-D5D4D97D21E7}" type="datetime1">
              <a:rPr lang="en-US" smtClean="0"/>
              <a:pPr/>
              <a:t>7/7/2025</a:t>
            </a:fld>
            <a:endParaRPr lang="en-US"/>
          </a:p>
        </p:txBody>
      </p:sp>
      <p:sp>
        <p:nvSpPr>
          <p:cNvPr id="6" name="Footer Placeholder 5">
            <a:extLst>
              <a:ext uri="{FF2B5EF4-FFF2-40B4-BE49-F238E27FC236}">
                <a16:creationId xmlns:a16="http://schemas.microsoft.com/office/drawing/2014/main" xmlns="" id="{03C51FC2-9B9E-5567-DCBC-97BA5F12D230}"/>
              </a:ext>
            </a:extLst>
          </p:cNvPr>
          <p:cNvSpPr>
            <a:spLocks noGrp="1"/>
          </p:cNvSpPr>
          <p:nvPr>
            <p:ph type="ftr" sz="quarter" idx="11"/>
          </p:nvPr>
        </p:nvSpPr>
        <p:spPr/>
        <p:txBody>
          <a:bodyPr/>
          <a:lstStyle/>
          <a:p>
            <a:r>
              <a:rPr lang="en-US" smtClean="0"/>
              <a:t>Prof. Venkataramana Veeramsetty</a:t>
            </a:r>
            <a:endParaRPr lang="en-US"/>
          </a:p>
        </p:txBody>
      </p:sp>
      <p:sp>
        <p:nvSpPr>
          <p:cNvPr id="7" name="Slide Number Placeholder 6">
            <a:extLst>
              <a:ext uri="{FF2B5EF4-FFF2-40B4-BE49-F238E27FC236}">
                <a16:creationId xmlns:a16="http://schemas.microsoft.com/office/drawing/2014/main" xmlns="" id="{193D5149-27C1-FBF9-584D-0CDCAADDEA01}"/>
              </a:ext>
            </a:extLst>
          </p:cNvPr>
          <p:cNvSpPr>
            <a:spLocks noGrp="1"/>
          </p:cNvSpPr>
          <p:nvPr>
            <p:ph type="sldNum" sz="quarter" idx="12"/>
          </p:nvPr>
        </p:nvSpPr>
        <p:spPr/>
        <p:txBody>
          <a:bodyPr/>
          <a:lstStyle/>
          <a:p>
            <a:fld id="{6EFE7C99-B088-4EBB-BFF6-BECCC96D5DD8}" type="slidenum">
              <a:rPr lang="en-US" smtClean="0"/>
              <a:pPr/>
              <a:t>‹#›</a:t>
            </a:fld>
            <a:endParaRPr lang="en-US"/>
          </a:p>
        </p:txBody>
      </p:sp>
    </p:spTree>
    <p:extLst>
      <p:ext uri="{BB962C8B-B14F-4D97-AF65-F5344CB8AC3E}">
        <p14:creationId xmlns:p14="http://schemas.microsoft.com/office/powerpoint/2010/main" xmlns="" val="2466453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90ECB5-0124-E4AB-796D-4DD2001A1E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8DA109C8-FE9F-0C66-9C71-8C3DDAE55F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9A2CBBC3-C85A-2A3F-441B-71C12E1B72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14CC9F9-8D8B-FF83-A7D0-ECAE1A08610D}"/>
              </a:ext>
            </a:extLst>
          </p:cNvPr>
          <p:cNvSpPr>
            <a:spLocks noGrp="1"/>
          </p:cNvSpPr>
          <p:nvPr>
            <p:ph type="dt" sz="half" idx="10"/>
          </p:nvPr>
        </p:nvSpPr>
        <p:spPr/>
        <p:txBody>
          <a:bodyPr/>
          <a:lstStyle/>
          <a:p>
            <a:fld id="{C1417FBA-9928-479F-A232-A50A482B881F}" type="datetime1">
              <a:rPr lang="en-US" smtClean="0"/>
              <a:pPr/>
              <a:t>7/7/2025</a:t>
            </a:fld>
            <a:endParaRPr lang="en-US"/>
          </a:p>
        </p:txBody>
      </p:sp>
      <p:sp>
        <p:nvSpPr>
          <p:cNvPr id="6" name="Footer Placeholder 5">
            <a:extLst>
              <a:ext uri="{FF2B5EF4-FFF2-40B4-BE49-F238E27FC236}">
                <a16:creationId xmlns:a16="http://schemas.microsoft.com/office/drawing/2014/main" xmlns="" id="{61717425-9B0E-9676-ADA4-8456000AB609}"/>
              </a:ext>
            </a:extLst>
          </p:cNvPr>
          <p:cNvSpPr>
            <a:spLocks noGrp="1"/>
          </p:cNvSpPr>
          <p:nvPr>
            <p:ph type="ftr" sz="quarter" idx="11"/>
          </p:nvPr>
        </p:nvSpPr>
        <p:spPr/>
        <p:txBody>
          <a:bodyPr/>
          <a:lstStyle/>
          <a:p>
            <a:r>
              <a:rPr lang="en-US" smtClean="0"/>
              <a:t>Prof. Venkataramana Veeramsetty</a:t>
            </a:r>
            <a:endParaRPr lang="en-US"/>
          </a:p>
        </p:txBody>
      </p:sp>
      <p:sp>
        <p:nvSpPr>
          <p:cNvPr id="7" name="Slide Number Placeholder 6">
            <a:extLst>
              <a:ext uri="{FF2B5EF4-FFF2-40B4-BE49-F238E27FC236}">
                <a16:creationId xmlns:a16="http://schemas.microsoft.com/office/drawing/2014/main" xmlns="" id="{E90C69FA-8AB7-BCF6-F761-4FAE38610825}"/>
              </a:ext>
            </a:extLst>
          </p:cNvPr>
          <p:cNvSpPr>
            <a:spLocks noGrp="1"/>
          </p:cNvSpPr>
          <p:nvPr>
            <p:ph type="sldNum" sz="quarter" idx="12"/>
          </p:nvPr>
        </p:nvSpPr>
        <p:spPr/>
        <p:txBody>
          <a:bodyPr/>
          <a:lstStyle/>
          <a:p>
            <a:fld id="{6EFE7C99-B088-4EBB-BFF6-BECCC96D5DD8}" type="slidenum">
              <a:rPr lang="en-US" smtClean="0"/>
              <a:pPr/>
              <a:t>‹#›</a:t>
            </a:fld>
            <a:endParaRPr lang="en-US"/>
          </a:p>
        </p:txBody>
      </p:sp>
    </p:spTree>
    <p:extLst>
      <p:ext uri="{BB962C8B-B14F-4D97-AF65-F5344CB8AC3E}">
        <p14:creationId xmlns:p14="http://schemas.microsoft.com/office/powerpoint/2010/main" xmlns="" val="1115205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DDC4ECF-2932-CCE3-D471-28AEE158A1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BC3F014-55A0-15E8-570C-9924061EAF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28FC8E4-76AA-BD7E-E8F5-883744F5AD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A29BFC8-5C74-495F-A3BA-0D466EB87652}" type="datetime1">
              <a:rPr lang="en-US" smtClean="0"/>
              <a:pPr/>
              <a:t>7/7/2025</a:t>
            </a:fld>
            <a:endParaRPr lang="en-US"/>
          </a:p>
        </p:txBody>
      </p:sp>
      <p:sp>
        <p:nvSpPr>
          <p:cNvPr id="5" name="Footer Placeholder 4">
            <a:extLst>
              <a:ext uri="{FF2B5EF4-FFF2-40B4-BE49-F238E27FC236}">
                <a16:creationId xmlns:a16="http://schemas.microsoft.com/office/drawing/2014/main" xmlns="" id="{87FCE52D-3D9F-AC04-8299-E6328C65FE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smtClean="0"/>
              <a:t>Prof. Venkataramana Veeramsetty</a:t>
            </a:r>
            <a:endParaRPr lang="en-US"/>
          </a:p>
        </p:txBody>
      </p:sp>
      <p:sp>
        <p:nvSpPr>
          <p:cNvPr id="6" name="Slide Number Placeholder 5">
            <a:extLst>
              <a:ext uri="{FF2B5EF4-FFF2-40B4-BE49-F238E27FC236}">
                <a16:creationId xmlns:a16="http://schemas.microsoft.com/office/drawing/2014/main" xmlns="" id="{8E9F1DD0-ABF1-D159-6BFD-2D7BD52843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EFE7C99-B088-4EBB-BFF6-BECCC96D5DD8}" type="slidenum">
              <a:rPr lang="en-US" smtClean="0"/>
              <a:pPr/>
              <a:t>‹#›</a:t>
            </a:fld>
            <a:endParaRPr lang="en-US"/>
          </a:p>
        </p:txBody>
      </p:sp>
    </p:spTree>
    <p:extLst>
      <p:ext uri="{BB962C8B-B14F-4D97-AF65-F5344CB8AC3E}">
        <p14:creationId xmlns:p14="http://schemas.microsoft.com/office/powerpoint/2010/main" xmlns="" val="2361909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hyperlink" Target="https://aws.amazon.com/blogs/aws/build-the-highest-resilience-apps-with-multi-region-strong-consistency-in-amazon-dynamodb-global-tables/" TargetMode="Externa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jpeg"/><Relationship Id="rId7"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xmlns="" id="{C027CC2F-7B4F-AA9B-4D81-E98F83DF2328}"/>
              </a:ext>
            </a:extLst>
          </p:cNvPr>
          <p:cNvPicPr>
            <a:picLocks noChangeAspect="1"/>
          </p:cNvPicPr>
          <p:nvPr/>
        </p:nvPicPr>
        <p:blipFill>
          <a:blip r:embed="rId2"/>
          <a:stretch>
            <a:fillRect/>
          </a:stretch>
        </p:blipFill>
        <p:spPr>
          <a:xfrm>
            <a:off x="317643" y="144259"/>
            <a:ext cx="1719435" cy="677445"/>
          </a:xfrm>
          <a:prstGeom prst="rect">
            <a:avLst/>
          </a:prstGeom>
        </p:spPr>
      </p:pic>
      <p:sp>
        <p:nvSpPr>
          <p:cNvPr id="13" name="Date Placeholder 12">
            <a:extLst>
              <a:ext uri="{FF2B5EF4-FFF2-40B4-BE49-F238E27FC236}">
                <a16:creationId xmlns:a16="http://schemas.microsoft.com/office/drawing/2014/main" xmlns="" id="{742C3F97-7163-10DB-A067-B3F1568C9564}"/>
              </a:ext>
            </a:extLst>
          </p:cNvPr>
          <p:cNvSpPr>
            <a:spLocks noGrp="1"/>
          </p:cNvSpPr>
          <p:nvPr>
            <p:ph type="dt" sz="half" idx="10"/>
          </p:nvPr>
        </p:nvSpPr>
        <p:spPr/>
        <p:txBody>
          <a:bodyPr/>
          <a:lstStyle/>
          <a:p>
            <a:fld id="{4D1B6A9F-AD96-4D7B-9874-EB7A5E6B8FED}" type="datetime1">
              <a:rPr lang="en-US" smtClean="0"/>
              <a:pPr/>
              <a:t>7/7/2025</a:t>
            </a:fld>
            <a:endParaRPr lang="en-US"/>
          </a:p>
        </p:txBody>
      </p:sp>
      <p:sp>
        <p:nvSpPr>
          <p:cNvPr id="15" name="Slide Number Placeholder 14">
            <a:extLst>
              <a:ext uri="{FF2B5EF4-FFF2-40B4-BE49-F238E27FC236}">
                <a16:creationId xmlns:a16="http://schemas.microsoft.com/office/drawing/2014/main" xmlns="" id="{B743A2CC-628E-6D6B-CB09-6DD9562DC0FF}"/>
              </a:ext>
            </a:extLst>
          </p:cNvPr>
          <p:cNvSpPr>
            <a:spLocks noGrp="1"/>
          </p:cNvSpPr>
          <p:nvPr>
            <p:ph type="sldNum" sz="quarter" idx="12"/>
          </p:nvPr>
        </p:nvSpPr>
        <p:spPr/>
        <p:txBody>
          <a:bodyPr/>
          <a:lstStyle/>
          <a:p>
            <a:fld id="{6EFE7C99-B088-4EBB-BFF6-BECCC96D5DD8}" type="slidenum">
              <a:rPr lang="en-US" smtClean="0"/>
              <a:pPr/>
              <a:t>1</a:t>
            </a:fld>
            <a:endParaRPr lang="en-US"/>
          </a:p>
        </p:txBody>
      </p:sp>
      <p:grpSp>
        <p:nvGrpSpPr>
          <p:cNvPr id="5" name="Group 4">
            <a:extLst>
              <a:ext uri="{FF2B5EF4-FFF2-40B4-BE49-F238E27FC236}">
                <a16:creationId xmlns:a16="http://schemas.microsoft.com/office/drawing/2014/main" xmlns="" id="{7843BD2A-3656-4EFB-EE81-1532C7D1499D}"/>
              </a:ext>
            </a:extLst>
          </p:cNvPr>
          <p:cNvGrpSpPr/>
          <p:nvPr/>
        </p:nvGrpSpPr>
        <p:grpSpPr>
          <a:xfrm>
            <a:off x="2336800" y="134364"/>
            <a:ext cx="9745291" cy="677445"/>
            <a:chOff x="2336800" y="134364"/>
            <a:chExt cx="9745291" cy="677445"/>
          </a:xfrm>
          <a:solidFill>
            <a:srgbClr val="194E91"/>
          </a:solidFill>
        </p:grpSpPr>
        <p:sp>
          <p:nvSpPr>
            <p:cNvPr id="6" name="TextBox 5">
              <a:extLst>
                <a:ext uri="{FF2B5EF4-FFF2-40B4-BE49-F238E27FC236}">
                  <a16:creationId xmlns:a16="http://schemas.microsoft.com/office/drawing/2014/main" xmlns="" id="{50A3A666-1D60-C481-FA38-2B6816EEF98A}"/>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10" name="TextBox 9">
              <a:extLst>
                <a:ext uri="{FF2B5EF4-FFF2-40B4-BE49-F238E27FC236}">
                  <a16:creationId xmlns:a16="http://schemas.microsoft.com/office/drawing/2014/main" xmlns="" id="{3D5B2BB8-BCBA-3DA1-A07C-DCC08FAF71AB}"/>
                </a:ext>
              </a:extLst>
            </p:cNvPr>
            <p:cNvSpPr txBox="1"/>
            <p:nvPr/>
          </p:nvSpPr>
          <p:spPr>
            <a:xfrm>
              <a:off x="2394530" y="273031"/>
              <a:ext cx="9687560" cy="400110"/>
            </a:xfrm>
            <a:prstGeom prst="rect">
              <a:avLst/>
            </a:prstGeom>
            <a:grpFill/>
          </p:spPr>
          <p:txBody>
            <a:bodyPr wrap="square" rtlCol="0">
              <a:spAutoFit/>
            </a:bodyPr>
            <a:lstStyle/>
            <a:p>
              <a:r>
                <a:rPr lang="en-US" sz="2000" b="1" dirty="0" smtClean="0">
                  <a:solidFill>
                    <a:schemeClr val="bg1"/>
                  </a:solidFill>
                </a:rPr>
                <a:t>School </a:t>
              </a:r>
              <a:r>
                <a:rPr lang="en-US" sz="2000" b="1" dirty="0">
                  <a:solidFill>
                    <a:schemeClr val="bg1"/>
                  </a:solidFill>
                </a:rPr>
                <a:t>of </a:t>
              </a:r>
              <a:r>
                <a:rPr lang="en-US" sz="2000" b="1" dirty="0" smtClean="0">
                  <a:solidFill>
                    <a:schemeClr val="bg1"/>
                  </a:solidFill>
                </a:rPr>
                <a:t>Computer Science and AI, </a:t>
              </a:r>
              <a:r>
                <a:rPr lang="en-US" sz="2000" b="1" dirty="0">
                  <a:solidFill>
                    <a:schemeClr val="bg1"/>
                  </a:solidFill>
                </a:rPr>
                <a:t>SR University</a:t>
              </a:r>
              <a:endParaRPr lang="en-US" sz="2000" dirty="0"/>
            </a:p>
          </p:txBody>
        </p:sp>
      </p:grpSp>
      <p:sp>
        <p:nvSpPr>
          <p:cNvPr id="11" name="TextBox 10">
            <a:extLst>
              <a:ext uri="{FF2B5EF4-FFF2-40B4-BE49-F238E27FC236}">
                <a16:creationId xmlns:a16="http://schemas.microsoft.com/office/drawing/2014/main" xmlns="" id="{61643550-BC90-31DB-C96C-291D61ED3D0D}"/>
              </a:ext>
            </a:extLst>
          </p:cNvPr>
          <p:cNvSpPr txBox="1"/>
          <p:nvPr/>
        </p:nvSpPr>
        <p:spPr>
          <a:xfrm>
            <a:off x="109909" y="3949851"/>
            <a:ext cx="5525577" cy="830997"/>
          </a:xfrm>
          <a:prstGeom prst="rect">
            <a:avLst/>
          </a:prstGeom>
          <a:noFill/>
        </p:spPr>
        <p:txBody>
          <a:bodyPr wrap="square" rtlCol="0">
            <a:spAutoFit/>
          </a:bodyPr>
          <a:lstStyle/>
          <a:p>
            <a:r>
              <a:rPr lang="en-US" sz="2400" b="1" dirty="0">
                <a:solidFill>
                  <a:srgbClr val="164F8F"/>
                </a:solidFill>
              </a:rPr>
              <a:t>Dr. </a:t>
            </a:r>
            <a:r>
              <a:rPr lang="en-US" sz="2400" b="1" dirty="0" smtClean="0">
                <a:solidFill>
                  <a:srgbClr val="164F8F"/>
                </a:solidFill>
              </a:rPr>
              <a:t>Venkataramana Veeramsetty</a:t>
            </a:r>
            <a:endParaRPr lang="en-US" sz="2400" b="1" dirty="0">
              <a:solidFill>
                <a:srgbClr val="164F8F"/>
              </a:solidFill>
            </a:endParaRPr>
          </a:p>
          <a:p>
            <a:r>
              <a:rPr lang="en-US" sz="2400" b="1" dirty="0" smtClean="0">
                <a:solidFill>
                  <a:srgbClr val="164F8F"/>
                </a:solidFill>
              </a:rPr>
              <a:t>Professor</a:t>
            </a:r>
            <a:endParaRPr lang="en-US" sz="2400" b="1" dirty="0">
              <a:solidFill>
                <a:srgbClr val="164F8F"/>
              </a:solidFill>
            </a:endParaRPr>
          </a:p>
        </p:txBody>
      </p:sp>
      <p:graphicFrame>
        <p:nvGraphicFramePr>
          <p:cNvPr id="19" name="Table 18">
            <a:extLst>
              <a:ext uri="{FF2B5EF4-FFF2-40B4-BE49-F238E27FC236}">
                <a16:creationId xmlns:a16="http://schemas.microsoft.com/office/drawing/2014/main" xmlns="" id="{B852DD20-2BA1-1097-A1A8-83E90344B53C}"/>
              </a:ext>
            </a:extLst>
          </p:cNvPr>
          <p:cNvGraphicFramePr>
            <a:graphicFrameLocks noGrp="1"/>
          </p:cNvGraphicFramePr>
          <p:nvPr>
            <p:extLst>
              <p:ext uri="{D42A27DB-BD31-4B8C-83A1-F6EECF244321}">
                <p14:modId xmlns:p14="http://schemas.microsoft.com/office/powerpoint/2010/main" xmlns="" val="237348242"/>
              </p:ext>
            </p:extLst>
          </p:nvPr>
        </p:nvGraphicFramePr>
        <p:xfrm>
          <a:off x="109910" y="1273306"/>
          <a:ext cx="6053328" cy="1112520"/>
        </p:xfrm>
        <a:graphic>
          <a:graphicData uri="http://schemas.openxmlformats.org/drawingml/2006/table">
            <a:tbl>
              <a:tblPr firstRow="1" bandRow="1">
                <a:tableStyleId>{5C22544A-7EE6-4342-B048-85BDC9FD1C3A}</a:tableStyleId>
              </a:tblPr>
              <a:tblGrid>
                <a:gridCol w="1983585">
                  <a:extLst>
                    <a:ext uri="{9D8B030D-6E8A-4147-A177-3AD203B41FA5}">
                      <a16:colId xmlns:a16="http://schemas.microsoft.com/office/drawing/2014/main" xmlns="" val="1381312057"/>
                    </a:ext>
                  </a:extLst>
                </a:gridCol>
                <a:gridCol w="2478126">
                  <a:extLst>
                    <a:ext uri="{9D8B030D-6E8A-4147-A177-3AD203B41FA5}">
                      <a16:colId xmlns:a16="http://schemas.microsoft.com/office/drawing/2014/main" xmlns="" val="242157776"/>
                    </a:ext>
                  </a:extLst>
                </a:gridCol>
                <a:gridCol w="265555">
                  <a:extLst>
                    <a:ext uri="{9D8B030D-6E8A-4147-A177-3AD203B41FA5}">
                      <a16:colId xmlns:a16="http://schemas.microsoft.com/office/drawing/2014/main" xmlns="" val="446022343"/>
                    </a:ext>
                  </a:extLst>
                </a:gridCol>
                <a:gridCol w="578286">
                  <a:extLst>
                    <a:ext uri="{9D8B030D-6E8A-4147-A177-3AD203B41FA5}">
                      <a16:colId xmlns:a16="http://schemas.microsoft.com/office/drawing/2014/main" xmlns="" val="3074180346"/>
                    </a:ext>
                  </a:extLst>
                </a:gridCol>
                <a:gridCol w="208280">
                  <a:extLst>
                    <a:ext uri="{9D8B030D-6E8A-4147-A177-3AD203B41FA5}">
                      <a16:colId xmlns:a16="http://schemas.microsoft.com/office/drawing/2014/main" xmlns="" val="2065650034"/>
                    </a:ext>
                  </a:extLst>
                </a:gridCol>
                <a:gridCol w="539496">
                  <a:extLst>
                    <a:ext uri="{9D8B030D-6E8A-4147-A177-3AD203B41FA5}">
                      <a16:colId xmlns:a16="http://schemas.microsoft.com/office/drawing/2014/main" xmlns="" val="4236025598"/>
                    </a:ext>
                  </a:extLst>
                </a:gridCol>
              </a:tblGrid>
              <a:tr h="370840">
                <a:tc>
                  <a:txBody>
                    <a:bodyPr/>
                    <a:lstStyle/>
                    <a:p>
                      <a:pPr algn="ctr"/>
                      <a:r>
                        <a:rPr lang="en-US" dirty="0"/>
                        <a:t>Course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64F8F"/>
                    </a:solidFill>
                  </a:tcPr>
                </a:tc>
                <a:tc>
                  <a:txBody>
                    <a:bodyPr/>
                    <a:lstStyle/>
                    <a:p>
                      <a:pPr algn="ctr"/>
                      <a:r>
                        <a:rPr lang="en-US" dirty="0"/>
                        <a:t>Course 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64F8F"/>
                    </a:solidFill>
                  </a:tcPr>
                </a:tc>
                <a:tc>
                  <a:txBody>
                    <a:bodyPr/>
                    <a:lstStyle/>
                    <a:p>
                      <a:pPr algn="ctr"/>
                      <a:r>
                        <a:rPr lang="en-US" dirty="0"/>
                        <a:t>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64F8F"/>
                    </a:solidFill>
                  </a:tcPr>
                </a:tc>
                <a:tc>
                  <a:txBody>
                    <a:bodyPr/>
                    <a:lstStyle/>
                    <a:p>
                      <a:pPr algn="ctr"/>
                      <a:r>
                        <a:rPr lang="en-US" dirty="0"/>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64F8F"/>
                    </a:solidFill>
                  </a:tcPr>
                </a:tc>
                <a:tc>
                  <a:txBody>
                    <a:bodyPr/>
                    <a:lstStyle/>
                    <a:p>
                      <a:pPr algn="ctr"/>
                      <a:r>
                        <a:rPr lang="en-US" dirty="0"/>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64F8F"/>
                    </a:solidFill>
                  </a:tcPr>
                </a:tc>
                <a:tc>
                  <a:txBody>
                    <a:bodyPr/>
                    <a:lstStyle/>
                    <a:p>
                      <a:pPr algn="ctr"/>
                      <a:r>
                        <a:rPr lang="en-US" dirty="0"/>
                        <a:t>Cr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64F8F"/>
                    </a:solidFill>
                  </a:tcPr>
                </a:tc>
                <a:extLst>
                  <a:ext uri="{0D108BD9-81ED-4DB2-BD59-A6C34878D82A}">
                    <a16:rowId xmlns:a16="http://schemas.microsoft.com/office/drawing/2014/main" xmlns="" val="2754823073"/>
                  </a:ext>
                </a:extLst>
              </a:tr>
              <a:tr h="370840">
                <a:tc>
                  <a:txBody>
                    <a:bodyPr/>
                    <a:lstStyle/>
                    <a:p>
                      <a:pPr algn="ctr"/>
                      <a:r>
                        <a:rPr lang="en-IN" sz="1800" b="1" i="0" u="none" strike="noStrike" dirty="0" smtClean="0">
                          <a:solidFill>
                            <a:srgbClr val="FF0000"/>
                          </a:solidFill>
                          <a:effectLst/>
                          <a:latin typeface="Cambria" panose="02040503050406030204" pitchFamily="18" charset="0"/>
                        </a:rPr>
                        <a:t>25CAI004PC206</a:t>
                      </a:r>
                      <a:endParaRPr lang="en-US" b="1" dirty="0">
                        <a:solidFill>
                          <a:srgbClr val="164F8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b="1" dirty="0" smtClean="0">
                          <a:solidFill>
                            <a:srgbClr val="164F8F"/>
                          </a:solidFill>
                        </a:rPr>
                        <a:t>AI Assisted Coding</a:t>
                      </a:r>
                      <a:endParaRPr lang="en-US" b="1" dirty="0">
                        <a:solidFill>
                          <a:srgbClr val="164F8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IN" b="1" dirty="0" smtClean="0">
                          <a:solidFill>
                            <a:srgbClr val="164F8F"/>
                          </a:solidFill>
                        </a:rPr>
                        <a:t>0</a:t>
                      </a:r>
                      <a:endParaRPr lang="en-US" b="1" dirty="0">
                        <a:solidFill>
                          <a:srgbClr val="164F8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b="1" dirty="0">
                          <a:solidFill>
                            <a:srgbClr val="164F8F"/>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IN" b="1" dirty="0" smtClean="0">
                          <a:solidFill>
                            <a:srgbClr val="164F8F"/>
                          </a:solidFill>
                        </a:rPr>
                        <a:t>4</a:t>
                      </a:r>
                      <a:endParaRPr lang="en-US" b="1" dirty="0">
                        <a:solidFill>
                          <a:srgbClr val="164F8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IN" b="1" dirty="0" smtClean="0">
                          <a:solidFill>
                            <a:srgbClr val="164F8F"/>
                          </a:solidFill>
                        </a:rPr>
                        <a:t>2</a:t>
                      </a:r>
                      <a:endParaRPr lang="en-US" b="1" dirty="0">
                        <a:solidFill>
                          <a:srgbClr val="164F8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1526047256"/>
                  </a:ext>
                </a:extLst>
              </a:tr>
              <a:tr h="370840">
                <a:tc gridSpan="6">
                  <a:txBody>
                    <a:bodyPr/>
                    <a:lstStyle/>
                    <a:p>
                      <a:pPr algn="ctr"/>
                      <a:r>
                        <a:rPr lang="en-US" b="1" dirty="0">
                          <a:solidFill>
                            <a:srgbClr val="164F8F"/>
                          </a:solidFill>
                        </a:rPr>
                        <a:t>Program 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3025807806"/>
                  </a:ext>
                </a:extLst>
              </a:tr>
            </a:tbl>
          </a:graphicData>
        </a:graphic>
      </p:graphicFrame>
      <p:graphicFrame>
        <p:nvGraphicFramePr>
          <p:cNvPr id="2" name="Table 1">
            <a:extLst>
              <a:ext uri="{FF2B5EF4-FFF2-40B4-BE49-F238E27FC236}">
                <a16:creationId xmlns:a16="http://schemas.microsoft.com/office/drawing/2014/main" xmlns="" id="{2E9565CE-F940-4E40-840E-05DAAD5EF3AC}"/>
              </a:ext>
            </a:extLst>
          </p:cNvPr>
          <p:cNvGraphicFramePr>
            <a:graphicFrameLocks noGrp="1"/>
          </p:cNvGraphicFramePr>
          <p:nvPr>
            <p:extLst>
              <p:ext uri="{D42A27DB-BD31-4B8C-83A1-F6EECF244321}">
                <p14:modId xmlns:p14="http://schemas.microsoft.com/office/powerpoint/2010/main" xmlns="" val="584604102"/>
              </p:ext>
            </p:extLst>
          </p:nvPr>
        </p:nvGraphicFramePr>
        <p:xfrm>
          <a:off x="6249564" y="1273306"/>
          <a:ext cx="2762090" cy="365760"/>
        </p:xfrm>
        <a:graphic>
          <a:graphicData uri="http://schemas.openxmlformats.org/drawingml/2006/table">
            <a:tbl>
              <a:tblPr firstRow="1" bandRow="1">
                <a:tableStyleId>{5940675A-B579-460E-94D1-54222C63F5DA}</a:tableStyleId>
              </a:tblPr>
              <a:tblGrid>
                <a:gridCol w="2762090">
                  <a:extLst>
                    <a:ext uri="{9D8B030D-6E8A-4147-A177-3AD203B41FA5}">
                      <a16:colId xmlns:a16="http://schemas.microsoft.com/office/drawing/2014/main" xmlns="" val="2443765172"/>
                    </a:ext>
                  </a:extLst>
                </a:gridCol>
              </a:tblGrid>
              <a:tr h="3651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rPr>
                        <a:t>Prompt Engineering</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64F8F"/>
                    </a:solidFill>
                  </a:tcPr>
                </a:tc>
                <a:extLst>
                  <a:ext uri="{0D108BD9-81ED-4DB2-BD59-A6C34878D82A}">
                    <a16:rowId xmlns:a16="http://schemas.microsoft.com/office/drawing/2014/main" xmlns="" val="3492592027"/>
                  </a:ext>
                </a:extLst>
              </a:tr>
            </a:tbl>
          </a:graphicData>
        </a:graphic>
      </p:graphicFrame>
      <p:graphicFrame>
        <p:nvGraphicFramePr>
          <p:cNvPr id="4" name="Table 3">
            <a:extLst>
              <a:ext uri="{FF2B5EF4-FFF2-40B4-BE49-F238E27FC236}">
                <a16:creationId xmlns:a16="http://schemas.microsoft.com/office/drawing/2014/main" xmlns="" id="{1E174C43-2445-5A44-DE5A-BF274237C690}"/>
              </a:ext>
            </a:extLst>
          </p:cNvPr>
          <p:cNvGraphicFramePr>
            <a:graphicFrameLocks noGrp="1"/>
          </p:cNvGraphicFramePr>
          <p:nvPr>
            <p:extLst>
              <p:ext uri="{D42A27DB-BD31-4B8C-83A1-F6EECF244321}">
                <p14:modId xmlns:p14="http://schemas.microsoft.com/office/powerpoint/2010/main" xmlns="" val="3303624255"/>
              </p:ext>
            </p:extLst>
          </p:nvPr>
        </p:nvGraphicFramePr>
        <p:xfrm>
          <a:off x="9095874" y="1275648"/>
          <a:ext cx="2986216" cy="3850640"/>
        </p:xfrm>
        <a:graphic>
          <a:graphicData uri="http://schemas.openxmlformats.org/drawingml/2006/table">
            <a:tbl>
              <a:tblPr firstRow="1" bandRow="1">
                <a:tableStyleId>{5940675A-B579-460E-94D1-54222C63F5DA}</a:tableStyleId>
              </a:tblPr>
              <a:tblGrid>
                <a:gridCol w="2986216">
                  <a:extLst>
                    <a:ext uri="{9D8B030D-6E8A-4147-A177-3AD203B41FA5}">
                      <a16:colId xmlns:a16="http://schemas.microsoft.com/office/drawing/2014/main" xmlns="" val="1059976695"/>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rPr>
                        <a:t>Lecture</a:t>
                      </a:r>
                      <a:r>
                        <a:rPr lang="en-US" sz="1800" b="1" baseline="0" dirty="0" smtClean="0">
                          <a:solidFill>
                            <a:schemeClr val="bg1"/>
                          </a:solidFill>
                        </a:rPr>
                        <a:t> - 2</a:t>
                      </a:r>
                      <a:endParaRPr lang="en-US" sz="1800" b="1"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64F8F"/>
                    </a:solidFill>
                  </a:tcPr>
                </a:tc>
                <a:extLst>
                  <a:ext uri="{0D108BD9-81ED-4DB2-BD59-A6C34878D82A}">
                    <a16:rowId xmlns:a16="http://schemas.microsoft.com/office/drawing/2014/main" xmlns="" val="3307758912"/>
                  </a:ext>
                </a:extLst>
              </a:tr>
              <a:tr h="370840">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IN" sz="1800" b="1" dirty="0" smtClean="0">
                          <a:solidFill>
                            <a:srgbClr val="164F8F"/>
                          </a:solidFill>
                        </a:rPr>
                        <a:t>Prompt Engineering?</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IN" sz="1800" b="1" dirty="0" smtClean="0">
                          <a:solidFill>
                            <a:srgbClr val="164F8F"/>
                          </a:solidFill>
                        </a:rPr>
                        <a:t>Communication with LLM</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IN" sz="1800" b="1" dirty="0" smtClean="0">
                          <a:solidFill>
                            <a:srgbClr val="164F8F"/>
                          </a:solidFill>
                        </a:rPr>
                        <a:t>Challenges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IN" sz="1800" b="1" dirty="0" smtClean="0">
                          <a:solidFill>
                            <a:srgbClr val="164F8F"/>
                          </a:solidFill>
                        </a:rPr>
                        <a:t>Components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IN" sz="1800" b="1" dirty="0" smtClean="0">
                          <a:solidFill>
                            <a:srgbClr val="164F8F"/>
                          </a:solidFill>
                        </a:rPr>
                        <a:t>Best Practices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IN" sz="1800" b="1" dirty="0" smtClean="0">
                          <a:solidFill>
                            <a:srgbClr val="164F8F"/>
                          </a:solidFill>
                        </a:rPr>
                        <a:t>Hallucinations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IN" sz="1800" b="1" dirty="0" smtClean="0">
                          <a:solidFill>
                            <a:srgbClr val="164F8F"/>
                          </a:solidFill>
                        </a:rPr>
                        <a:t>Key Principles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IN" sz="1800" b="1" dirty="0" smtClean="0">
                          <a:solidFill>
                            <a:srgbClr val="164F8F"/>
                          </a:solidFill>
                        </a:rPr>
                        <a:t>Context Management</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IN" sz="1800" b="1" dirty="0" smtClean="0">
                          <a:solidFill>
                            <a:srgbClr val="164F8F"/>
                          </a:solidFill>
                        </a:rPr>
                        <a:t>Use Cases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IN" sz="1800" b="1" dirty="0" smtClean="0">
                          <a:solidFill>
                            <a:srgbClr val="164F8F"/>
                          </a:solidFill>
                        </a:rPr>
                        <a:t>Lab </a:t>
                      </a:r>
                      <a:r>
                        <a:rPr lang="en-IN" sz="1800" b="1" dirty="0" err="1" smtClean="0">
                          <a:solidFill>
                            <a:srgbClr val="164F8F"/>
                          </a:solidFill>
                        </a:rPr>
                        <a:t>Activites</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1074063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dirty="0" smtClean="0">
                        <a:solidFill>
                          <a:srgbClr val="164F8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602172010"/>
                  </a:ext>
                </a:extLst>
              </a:tr>
            </a:tbl>
          </a:graphicData>
        </a:graphic>
      </p:graphicFrame>
      <p:sp>
        <p:nvSpPr>
          <p:cNvPr id="12" name="Footer Placeholder 11"/>
          <p:cNvSpPr>
            <a:spLocks noGrp="1"/>
          </p:cNvSpPr>
          <p:nvPr>
            <p:ph type="ftr" sz="quarter" idx="11"/>
          </p:nvPr>
        </p:nvSpPr>
        <p:spPr/>
        <p:txBody>
          <a:bodyPr/>
          <a:lstStyle/>
          <a:p>
            <a:r>
              <a:rPr lang="en-US" smtClean="0"/>
              <a:t>Prof. Venkataramana Veeramsetty</a:t>
            </a:r>
            <a:endParaRPr lang="en-US"/>
          </a:p>
        </p:txBody>
      </p:sp>
    </p:spTree>
    <p:extLst>
      <p:ext uri="{BB962C8B-B14F-4D97-AF65-F5344CB8AC3E}">
        <p14:creationId xmlns:p14="http://schemas.microsoft.com/office/powerpoint/2010/main" xmlns="" val="1434162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08E20-0F1F-533A-B3E6-5B335EB405BC}"/>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xmlns="" id="{92479C09-0005-7CFF-38D5-4F524062CA0A}"/>
              </a:ext>
            </a:extLst>
          </p:cNvPr>
          <p:cNvPicPr>
            <a:picLocks noChangeAspect="1"/>
          </p:cNvPicPr>
          <p:nvPr/>
        </p:nvPicPr>
        <p:blipFill>
          <a:blip r:embed="rId3"/>
          <a:stretch>
            <a:fillRect/>
          </a:stretch>
        </p:blipFill>
        <p:spPr>
          <a:xfrm>
            <a:off x="317643" y="144259"/>
            <a:ext cx="1719435" cy="677445"/>
          </a:xfrm>
          <a:prstGeom prst="rect">
            <a:avLst/>
          </a:prstGeom>
        </p:spPr>
      </p:pic>
      <p:sp>
        <p:nvSpPr>
          <p:cNvPr id="13" name="Date Placeholder 12">
            <a:extLst>
              <a:ext uri="{FF2B5EF4-FFF2-40B4-BE49-F238E27FC236}">
                <a16:creationId xmlns:a16="http://schemas.microsoft.com/office/drawing/2014/main" xmlns="" id="{AD30255A-D722-9278-6B86-CDC958DBCE76}"/>
              </a:ext>
            </a:extLst>
          </p:cNvPr>
          <p:cNvSpPr>
            <a:spLocks noGrp="1"/>
          </p:cNvSpPr>
          <p:nvPr>
            <p:ph type="dt" sz="half" idx="10"/>
          </p:nvPr>
        </p:nvSpPr>
        <p:spPr/>
        <p:txBody>
          <a:bodyPr/>
          <a:lstStyle/>
          <a:p>
            <a:fld id="{4F9ED619-C22D-46D8-B505-1861FC119B25}" type="datetime1">
              <a:rPr lang="en-US" smtClean="0"/>
              <a:pPr/>
              <a:t>7/7/2025</a:t>
            </a:fld>
            <a:endParaRPr lang="en-US" dirty="0"/>
          </a:p>
        </p:txBody>
      </p:sp>
      <p:sp>
        <p:nvSpPr>
          <p:cNvPr id="15" name="Slide Number Placeholder 14">
            <a:extLst>
              <a:ext uri="{FF2B5EF4-FFF2-40B4-BE49-F238E27FC236}">
                <a16:creationId xmlns:a16="http://schemas.microsoft.com/office/drawing/2014/main" xmlns="" id="{1B162A4D-077F-7925-923D-1DF42476D28D}"/>
              </a:ext>
            </a:extLst>
          </p:cNvPr>
          <p:cNvSpPr>
            <a:spLocks noGrp="1"/>
          </p:cNvSpPr>
          <p:nvPr>
            <p:ph type="sldNum" sz="quarter" idx="12"/>
          </p:nvPr>
        </p:nvSpPr>
        <p:spPr/>
        <p:txBody>
          <a:bodyPr/>
          <a:lstStyle/>
          <a:p>
            <a:fld id="{6EFE7C99-B088-4EBB-BFF6-BECCC96D5DD8}" type="slidenum">
              <a:rPr lang="en-US" smtClean="0"/>
              <a:pPr/>
              <a:t>10</a:t>
            </a:fld>
            <a:endParaRPr lang="en-US" dirty="0"/>
          </a:p>
        </p:txBody>
      </p:sp>
      <p:sp>
        <p:nvSpPr>
          <p:cNvPr id="10" name="TextBox 9">
            <a:extLst>
              <a:ext uri="{FF2B5EF4-FFF2-40B4-BE49-F238E27FC236}">
                <a16:creationId xmlns:a16="http://schemas.microsoft.com/office/drawing/2014/main" xmlns="" id="{486B023D-D17B-9DDF-D346-3B74179C0858}"/>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xmlns="" id="{0D0112AD-AB0A-FEB7-46DA-462329F16DB6}"/>
              </a:ext>
            </a:extLst>
          </p:cNvPr>
          <p:cNvGrpSpPr/>
          <p:nvPr/>
        </p:nvGrpSpPr>
        <p:grpSpPr>
          <a:xfrm>
            <a:off x="2336800" y="134364"/>
            <a:ext cx="9745291" cy="846553"/>
            <a:chOff x="2336800" y="134364"/>
            <a:chExt cx="9745291" cy="846553"/>
          </a:xfrm>
          <a:solidFill>
            <a:srgbClr val="194E91"/>
          </a:solidFill>
        </p:grpSpPr>
        <p:sp>
          <p:nvSpPr>
            <p:cNvPr id="5" name="TextBox 4">
              <a:extLst>
                <a:ext uri="{FF2B5EF4-FFF2-40B4-BE49-F238E27FC236}">
                  <a16:creationId xmlns:a16="http://schemas.microsoft.com/office/drawing/2014/main" xmlns="" id="{C9FA2A23-91A0-84C9-4153-A9CF1165A869}"/>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xmlns="" id="{61AC8CE0-431A-86E3-F3A3-CE37478C7257}"/>
                </a:ext>
              </a:extLst>
            </p:cNvPr>
            <p:cNvSpPr txBox="1"/>
            <p:nvPr/>
          </p:nvSpPr>
          <p:spPr>
            <a:xfrm>
              <a:off x="2394530" y="273031"/>
              <a:ext cx="9687560" cy="707886"/>
            </a:xfrm>
            <a:prstGeom prst="rect">
              <a:avLst/>
            </a:prstGeom>
            <a:grpFill/>
          </p:spPr>
          <p:txBody>
            <a:bodyPr wrap="square" rtlCol="0">
              <a:spAutoFit/>
            </a:bodyPr>
            <a:lstStyle/>
            <a:p>
              <a:pPr algn="ctr"/>
              <a:r>
                <a:rPr lang="en-US" sz="2000" b="1" dirty="0" smtClean="0">
                  <a:solidFill>
                    <a:schemeClr val="bg1"/>
                  </a:solidFill>
                </a:rPr>
                <a:t>Prompt - Components</a:t>
              </a:r>
              <a:endParaRPr lang="en-US" sz="2000" dirty="0" smtClean="0"/>
            </a:p>
            <a:p>
              <a:pPr algn="ctr"/>
              <a:r>
                <a:rPr lang="en-US" sz="2000" b="1" dirty="0" smtClean="0">
                  <a:solidFill>
                    <a:schemeClr val="bg1"/>
                  </a:solidFill>
                </a:rPr>
                <a:t>Instructions</a:t>
              </a:r>
              <a:endParaRPr lang="en-US" sz="2000" dirty="0"/>
            </a:p>
          </p:txBody>
        </p:sp>
      </p:grpSp>
      <p:sp>
        <p:nvSpPr>
          <p:cNvPr id="18" name="Footer Placeholder 17"/>
          <p:cNvSpPr>
            <a:spLocks noGrp="1"/>
          </p:cNvSpPr>
          <p:nvPr>
            <p:ph type="ftr" sz="quarter" idx="11"/>
          </p:nvPr>
        </p:nvSpPr>
        <p:spPr/>
        <p:txBody>
          <a:bodyPr/>
          <a:lstStyle/>
          <a:p>
            <a:r>
              <a:rPr lang="en-US" smtClean="0"/>
              <a:t>Prof. Venkataramana Veeramsetty</a:t>
            </a:r>
            <a:endParaRPr lang="en-US"/>
          </a:p>
        </p:txBody>
      </p:sp>
      <p:sp>
        <p:nvSpPr>
          <p:cNvPr id="3074" name="AutoShape 2"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 name="Rectangle 16"/>
          <p:cNvSpPr/>
          <p:nvPr/>
        </p:nvSpPr>
        <p:spPr>
          <a:xfrm>
            <a:off x="5971607" y="3244334"/>
            <a:ext cx="248786" cy="369332"/>
          </a:xfrm>
          <a:prstGeom prst="rect">
            <a:avLst/>
          </a:prstGeom>
        </p:spPr>
        <p:txBody>
          <a:bodyPr wrap="none">
            <a:spAutoFit/>
          </a:bodyPr>
          <a:lstStyle/>
          <a:p>
            <a:r>
              <a:rPr lang="en-US" dirty="0" smtClean="0"/>
              <a:t> </a:t>
            </a:r>
            <a:endParaRPr lang="en-US" dirty="0"/>
          </a:p>
        </p:txBody>
      </p:sp>
      <p:sp>
        <p:nvSpPr>
          <p:cNvPr id="20482" name="AutoShape 2"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4" name="AutoShape 4"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6" name="AutoShape 6"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0" name="AutoShape 10" descr="Top 5 Best Python IDE to use in 2024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2" name="AutoShape 12"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4" name="AutoShape 14"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6" name="AutoShape 16" descr="https://wp.keploy.io/wp-content/uploads/2024/10/PyCharm.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3" name="AutoShape 23"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5" name="AutoShape 25"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146" name="Picture 2"/>
          <p:cNvPicPr>
            <a:picLocks noChangeAspect="1" noChangeArrowheads="1"/>
          </p:cNvPicPr>
          <p:nvPr/>
        </p:nvPicPr>
        <p:blipFill>
          <a:blip r:embed="rId4"/>
          <a:srcRect/>
          <a:stretch>
            <a:fillRect/>
          </a:stretch>
        </p:blipFill>
        <p:spPr bwMode="auto">
          <a:xfrm>
            <a:off x="294105" y="1314367"/>
            <a:ext cx="5656197" cy="4785644"/>
          </a:xfrm>
          <a:prstGeom prst="rect">
            <a:avLst/>
          </a:prstGeom>
          <a:noFill/>
          <a:ln w="9525">
            <a:noFill/>
            <a:miter lim="800000"/>
            <a:headEnd/>
            <a:tailEnd/>
          </a:ln>
          <a:effectLst/>
        </p:spPr>
      </p:pic>
      <p:sp>
        <p:nvSpPr>
          <p:cNvPr id="25" name="Rectangle 24"/>
          <p:cNvSpPr/>
          <p:nvPr/>
        </p:nvSpPr>
        <p:spPr>
          <a:xfrm>
            <a:off x="6248400" y="4374485"/>
            <a:ext cx="5638800" cy="1938992"/>
          </a:xfrm>
          <a:prstGeom prst="rect">
            <a:avLst/>
          </a:prstGeom>
        </p:spPr>
        <p:txBody>
          <a:bodyPr wrap="square">
            <a:spAutoFit/>
          </a:bodyPr>
          <a:lstStyle/>
          <a:p>
            <a:r>
              <a:rPr lang="en-US" sz="2000" dirty="0" smtClean="0"/>
              <a:t>Instead of throwing a whole list of questions at the LLM all at once, try breaking them down into a series of smaller prompts. </a:t>
            </a:r>
          </a:p>
          <a:p>
            <a:endParaRPr lang="en-US" sz="2000" dirty="0" smtClean="0"/>
          </a:p>
          <a:p>
            <a:r>
              <a:rPr lang="en-US" sz="2000" dirty="0" smtClean="0"/>
              <a:t>It’s like having a back-and-forth chat instead of  Delivering a monologue.</a:t>
            </a:r>
            <a:endParaRPr lang="en-US" sz="2000" dirty="0"/>
          </a:p>
        </p:txBody>
      </p:sp>
      <p:pic>
        <p:nvPicPr>
          <p:cNvPr id="6147" name="Picture 3"/>
          <p:cNvPicPr>
            <a:picLocks noChangeAspect="1" noChangeArrowheads="1"/>
          </p:cNvPicPr>
          <p:nvPr/>
        </p:nvPicPr>
        <p:blipFill>
          <a:blip r:embed="rId5"/>
          <a:srcRect/>
          <a:stretch>
            <a:fillRect/>
          </a:stretch>
        </p:blipFill>
        <p:spPr bwMode="auto">
          <a:xfrm>
            <a:off x="6643870" y="1046747"/>
            <a:ext cx="4790141" cy="2991351"/>
          </a:xfrm>
          <a:prstGeom prst="rect">
            <a:avLst/>
          </a:prstGeom>
          <a:noFill/>
          <a:ln w="9525">
            <a:noFill/>
            <a:miter lim="800000"/>
            <a:headEnd/>
            <a:tailEnd/>
          </a:ln>
          <a:effectLst/>
        </p:spPr>
      </p:pic>
    </p:spTree>
    <p:extLst>
      <p:ext uri="{BB962C8B-B14F-4D97-AF65-F5344CB8AC3E}">
        <p14:creationId xmlns:p14="http://schemas.microsoft.com/office/powerpoint/2010/main" xmlns="" val="10626298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08E20-0F1F-533A-B3E6-5B335EB405BC}"/>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xmlns="" id="{92479C09-0005-7CFF-38D5-4F524062CA0A}"/>
              </a:ext>
            </a:extLst>
          </p:cNvPr>
          <p:cNvPicPr>
            <a:picLocks noChangeAspect="1"/>
          </p:cNvPicPr>
          <p:nvPr/>
        </p:nvPicPr>
        <p:blipFill>
          <a:blip r:embed="rId3"/>
          <a:stretch>
            <a:fillRect/>
          </a:stretch>
        </p:blipFill>
        <p:spPr>
          <a:xfrm>
            <a:off x="317643" y="144259"/>
            <a:ext cx="1719435" cy="677445"/>
          </a:xfrm>
          <a:prstGeom prst="rect">
            <a:avLst/>
          </a:prstGeom>
        </p:spPr>
      </p:pic>
      <p:sp>
        <p:nvSpPr>
          <p:cNvPr id="13" name="Date Placeholder 12">
            <a:extLst>
              <a:ext uri="{FF2B5EF4-FFF2-40B4-BE49-F238E27FC236}">
                <a16:creationId xmlns:a16="http://schemas.microsoft.com/office/drawing/2014/main" xmlns="" id="{AD30255A-D722-9278-6B86-CDC958DBCE76}"/>
              </a:ext>
            </a:extLst>
          </p:cNvPr>
          <p:cNvSpPr>
            <a:spLocks noGrp="1"/>
          </p:cNvSpPr>
          <p:nvPr>
            <p:ph type="dt" sz="half" idx="10"/>
          </p:nvPr>
        </p:nvSpPr>
        <p:spPr/>
        <p:txBody>
          <a:bodyPr/>
          <a:lstStyle/>
          <a:p>
            <a:fld id="{4F9ED619-C22D-46D8-B505-1861FC119B25}" type="datetime1">
              <a:rPr lang="en-US" smtClean="0"/>
              <a:pPr/>
              <a:t>7/7/2025</a:t>
            </a:fld>
            <a:endParaRPr lang="en-US" dirty="0"/>
          </a:p>
        </p:txBody>
      </p:sp>
      <p:sp>
        <p:nvSpPr>
          <p:cNvPr id="15" name="Slide Number Placeholder 14">
            <a:extLst>
              <a:ext uri="{FF2B5EF4-FFF2-40B4-BE49-F238E27FC236}">
                <a16:creationId xmlns:a16="http://schemas.microsoft.com/office/drawing/2014/main" xmlns="" id="{1B162A4D-077F-7925-923D-1DF42476D28D}"/>
              </a:ext>
            </a:extLst>
          </p:cNvPr>
          <p:cNvSpPr>
            <a:spLocks noGrp="1"/>
          </p:cNvSpPr>
          <p:nvPr>
            <p:ph type="sldNum" sz="quarter" idx="12"/>
          </p:nvPr>
        </p:nvSpPr>
        <p:spPr/>
        <p:txBody>
          <a:bodyPr/>
          <a:lstStyle/>
          <a:p>
            <a:fld id="{6EFE7C99-B088-4EBB-BFF6-BECCC96D5DD8}" type="slidenum">
              <a:rPr lang="en-US" smtClean="0"/>
              <a:pPr/>
              <a:t>11</a:t>
            </a:fld>
            <a:endParaRPr lang="en-US"/>
          </a:p>
        </p:txBody>
      </p:sp>
      <p:sp>
        <p:nvSpPr>
          <p:cNvPr id="10" name="TextBox 9">
            <a:extLst>
              <a:ext uri="{FF2B5EF4-FFF2-40B4-BE49-F238E27FC236}">
                <a16:creationId xmlns:a16="http://schemas.microsoft.com/office/drawing/2014/main" xmlns="" id="{486B023D-D17B-9DDF-D346-3B74179C0858}"/>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xmlns="" id="{0D0112AD-AB0A-FEB7-46DA-462329F16DB6}"/>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xmlns="" id="{C9FA2A23-91A0-84C9-4153-A9CF1165A869}"/>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xmlns="" id="{61AC8CE0-431A-86E3-F3A3-CE37478C7257}"/>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smtClean="0">
                  <a:solidFill>
                    <a:schemeClr val="bg1"/>
                  </a:solidFill>
                </a:rPr>
                <a:t>Summarization</a:t>
              </a:r>
              <a:endParaRPr lang="en-US" sz="2000" dirty="0"/>
            </a:p>
          </p:txBody>
        </p:sp>
      </p:grpSp>
      <p:sp>
        <p:nvSpPr>
          <p:cNvPr id="18" name="Footer Placeholder 17"/>
          <p:cNvSpPr>
            <a:spLocks noGrp="1"/>
          </p:cNvSpPr>
          <p:nvPr>
            <p:ph type="ftr" sz="quarter" idx="11"/>
          </p:nvPr>
        </p:nvSpPr>
        <p:spPr/>
        <p:txBody>
          <a:bodyPr/>
          <a:lstStyle/>
          <a:p>
            <a:r>
              <a:rPr lang="en-US" smtClean="0"/>
              <a:t>Prof. Venkataramana Veeramsetty</a:t>
            </a:r>
            <a:endParaRPr lang="en-US"/>
          </a:p>
        </p:txBody>
      </p:sp>
      <p:sp>
        <p:nvSpPr>
          <p:cNvPr id="3074" name="AutoShape 2"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 name="Rectangle 16"/>
          <p:cNvSpPr/>
          <p:nvPr/>
        </p:nvSpPr>
        <p:spPr>
          <a:xfrm>
            <a:off x="5971607" y="3244334"/>
            <a:ext cx="248786" cy="369332"/>
          </a:xfrm>
          <a:prstGeom prst="rect">
            <a:avLst/>
          </a:prstGeom>
        </p:spPr>
        <p:txBody>
          <a:bodyPr wrap="none">
            <a:spAutoFit/>
          </a:bodyPr>
          <a:lstStyle/>
          <a:p>
            <a:r>
              <a:rPr lang="en-US" dirty="0" smtClean="0"/>
              <a:t> </a:t>
            </a:r>
            <a:endParaRPr lang="en-US" dirty="0"/>
          </a:p>
        </p:txBody>
      </p:sp>
      <p:sp>
        <p:nvSpPr>
          <p:cNvPr id="20482" name="AutoShape 2"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4" name="AutoShape 4"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6" name="AutoShape 6"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0" name="AutoShape 10" descr="Top 5 Best Python IDE to use in 2024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2" name="AutoShape 12"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4" name="AutoShape 14"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6" name="AutoShape 16" descr="https://wp.keploy.io/wp-content/uploads/2024/10/PyCharm.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3" name="AutoShape 23"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5" name="AutoShape 25"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 name="Rectangle 24"/>
          <p:cNvSpPr/>
          <p:nvPr/>
        </p:nvSpPr>
        <p:spPr>
          <a:xfrm>
            <a:off x="978568" y="970092"/>
            <a:ext cx="10547684" cy="707886"/>
          </a:xfrm>
          <a:prstGeom prst="rect">
            <a:avLst/>
          </a:prstGeom>
        </p:spPr>
        <p:txBody>
          <a:bodyPr wrap="square">
            <a:spAutoFit/>
          </a:bodyPr>
          <a:lstStyle/>
          <a:p>
            <a:r>
              <a:rPr lang="en-US" sz="2000" b="1" dirty="0" smtClean="0"/>
              <a:t>Summarization can condense a longer piece of text into a shorter version while keeping the main ideas and points intact.</a:t>
            </a:r>
            <a:endParaRPr lang="en-US" sz="2000" b="1" dirty="0"/>
          </a:p>
        </p:txBody>
      </p:sp>
      <p:sp>
        <p:nvSpPr>
          <p:cNvPr id="26" name="Rectangle 25"/>
          <p:cNvSpPr/>
          <p:nvPr/>
        </p:nvSpPr>
        <p:spPr>
          <a:xfrm>
            <a:off x="1074820" y="2251047"/>
            <a:ext cx="10788315" cy="1631216"/>
          </a:xfrm>
          <a:prstGeom prst="rect">
            <a:avLst/>
          </a:prstGeom>
        </p:spPr>
        <p:txBody>
          <a:bodyPr wrap="square">
            <a:spAutoFit/>
          </a:bodyPr>
          <a:lstStyle/>
          <a:p>
            <a:r>
              <a:rPr lang="en-IN" sz="2000" b="1" dirty="0" smtClean="0">
                <a:solidFill>
                  <a:srgbClr val="00B050"/>
                </a:solidFill>
              </a:rPr>
              <a:t>Use case: </a:t>
            </a:r>
            <a:r>
              <a:rPr lang="en-US" sz="2000" dirty="0" smtClean="0"/>
              <a:t>Code documentation</a:t>
            </a:r>
            <a:endParaRPr lang="en-US" sz="2000" b="1" dirty="0" smtClean="0"/>
          </a:p>
          <a:p>
            <a:r>
              <a:rPr lang="en-US" sz="2000" b="1" dirty="0" smtClean="0">
                <a:solidFill>
                  <a:srgbClr val="00B050"/>
                </a:solidFill>
              </a:rPr>
              <a:t>Description: </a:t>
            </a:r>
            <a:r>
              <a:rPr lang="en-US" sz="2000" dirty="0" smtClean="0"/>
              <a:t>Provides a concise overview of extensive documentation highlighting key functionalities, dependencies, and structures.</a:t>
            </a:r>
          </a:p>
          <a:p>
            <a:r>
              <a:rPr lang="en-US" sz="2000" b="1" dirty="0" smtClean="0">
                <a:solidFill>
                  <a:srgbClr val="00B050"/>
                </a:solidFill>
              </a:rPr>
              <a:t>Example Prompt: </a:t>
            </a:r>
            <a:r>
              <a:rPr lang="en-US" sz="2000" dirty="0" smtClean="0"/>
              <a:t>Summarize the main points of the following documentation to provide a quick overview of the codebase</a:t>
            </a:r>
            <a:endParaRPr lang="en-US" sz="2000" dirty="0"/>
          </a:p>
        </p:txBody>
      </p:sp>
      <p:sp>
        <p:nvSpPr>
          <p:cNvPr id="29" name="Rectangle 28"/>
          <p:cNvSpPr/>
          <p:nvPr/>
        </p:nvSpPr>
        <p:spPr>
          <a:xfrm>
            <a:off x="1094873" y="4352562"/>
            <a:ext cx="10788315" cy="1631216"/>
          </a:xfrm>
          <a:prstGeom prst="rect">
            <a:avLst/>
          </a:prstGeom>
        </p:spPr>
        <p:txBody>
          <a:bodyPr wrap="square">
            <a:spAutoFit/>
          </a:bodyPr>
          <a:lstStyle/>
          <a:p>
            <a:r>
              <a:rPr lang="en-IN" sz="2000" b="1" dirty="0" smtClean="0">
                <a:solidFill>
                  <a:srgbClr val="00B050"/>
                </a:solidFill>
              </a:rPr>
              <a:t>Use case: </a:t>
            </a:r>
            <a:r>
              <a:rPr lang="en-US" sz="2000" dirty="0" smtClean="0"/>
              <a:t>Bug reports </a:t>
            </a:r>
          </a:p>
          <a:p>
            <a:r>
              <a:rPr lang="en-US" sz="2000" b="1" dirty="0" smtClean="0">
                <a:solidFill>
                  <a:srgbClr val="00B050"/>
                </a:solidFill>
              </a:rPr>
              <a:t>Description: </a:t>
            </a:r>
            <a:r>
              <a:rPr lang="en-US" sz="2000" dirty="0" smtClean="0"/>
              <a:t>Quickly identifies the main issues reported by users in numerous or lengthy</a:t>
            </a:r>
          </a:p>
          <a:p>
            <a:r>
              <a:rPr lang="en-US" sz="2000" dirty="0" smtClean="0"/>
              <a:t>bug reports..</a:t>
            </a:r>
          </a:p>
          <a:p>
            <a:r>
              <a:rPr lang="en-US" sz="2000" b="1" dirty="0" smtClean="0">
                <a:solidFill>
                  <a:srgbClr val="00B050"/>
                </a:solidFill>
              </a:rPr>
              <a:t>Example Prompt: </a:t>
            </a:r>
            <a:r>
              <a:rPr lang="en-US" sz="2000" dirty="0" smtClean="0"/>
              <a:t>Summarize the common issues reported in the following bug reports to identify the main problems to be addressed</a:t>
            </a:r>
            <a:endParaRPr lang="en-US" sz="2000" dirty="0"/>
          </a:p>
        </p:txBody>
      </p:sp>
    </p:spTree>
    <p:extLst>
      <p:ext uri="{BB962C8B-B14F-4D97-AF65-F5344CB8AC3E}">
        <p14:creationId xmlns:p14="http://schemas.microsoft.com/office/powerpoint/2010/main" xmlns="" val="10626298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08E20-0F1F-533A-B3E6-5B335EB405BC}"/>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xmlns="" id="{92479C09-0005-7CFF-38D5-4F524062CA0A}"/>
              </a:ext>
            </a:extLst>
          </p:cNvPr>
          <p:cNvPicPr>
            <a:picLocks noChangeAspect="1"/>
          </p:cNvPicPr>
          <p:nvPr/>
        </p:nvPicPr>
        <p:blipFill>
          <a:blip r:embed="rId3"/>
          <a:stretch>
            <a:fillRect/>
          </a:stretch>
        </p:blipFill>
        <p:spPr>
          <a:xfrm>
            <a:off x="317643" y="144259"/>
            <a:ext cx="1719435" cy="677445"/>
          </a:xfrm>
          <a:prstGeom prst="rect">
            <a:avLst/>
          </a:prstGeom>
        </p:spPr>
      </p:pic>
      <p:sp>
        <p:nvSpPr>
          <p:cNvPr id="13" name="Date Placeholder 12">
            <a:extLst>
              <a:ext uri="{FF2B5EF4-FFF2-40B4-BE49-F238E27FC236}">
                <a16:creationId xmlns:a16="http://schemas.microsoft.com/office/drawing/2014/main" xmlns="" id="{AD30255A-D722-9278-6B86-CDC958DBCE76}"/>
              </a:ext>
            </a:extLst>
          </p:cNvPr>
          <p:cNvSpPr>
            <a:spLocks noGrp="1"/>
          </p:cNvSpPr>
          <p:nvPr>
            <p:ph type="dt" sz="half" idx="10"/>
          </p:nvPr>
        </p:nvSpPr>
        <p:spPr/>
        <p:txBody>
          <a:bodyPr/>
          <a:lstStyle/>
          <a:p>
            <a:fld id="{4F9ED619-C22D-46D8-B505-1861FC119B25}" type="datetime1">
              <a:rPr lang="en-US" smtClean="0"/>
              <a:pPr/>
              <a:t>7/7/2025</a:t>
            </a:fld>
            <a:endParaRPr lang="en-US" dirty="0"/>
          </a:p>
        </p:txBody>
      </p:sp>
      <p:sp>
        <p:nvSpPr>
          <p:cNvPr id="15" name="Slide Number Placeholder 14">
            <a:extLst>
              <a:ext uri="{FF2B5EF4-FFF2-40B4-BE49-F238E27FC236}">
                <a16:creationId xmlns:a16="http://schemas.microsoft.com/office/drawing/2014/main" xmlns="" id="{1B162A4D-077F-7925-923D-1DF42476D28D}"/>
              </a:ext>
            </a:extLst>
          </p:cNvPr>
          <p:cNvSpPr>
            <a:spLocks noGrp="1"/>
          </p:cNvSpPr>
          <p:nvPr>
            <p:ph type="sldNum" sz="quarter" idx="12"/>
          </p:nvPr>
        </p:nvSpPr>
        <p:spPr/>
        <p:txBody>
          <a:bodyPr/>
          <a:lstStyle/>
          <a:p>
            <a:fld id="{6EFE7C99-B088-4EBB-BFF6-BECCC96D5DD8}" type="slidenum">
              <a:rPr lang="en-US" smtClean="0"/>
              <a:pPr/>
              <a:t>12</a:t>
            </a:fld>
            <a:endParaRPr lang="en-US"/>
          </a:p>
        </p:txBody>
      </p:sp>
      <p:sp>
        <p:nvSpPr>
          <p:cNvPr id="10" name="TextBox 9">
            <a:extLst>
              <a:ext uri="{FF2B5EF4-FFF2-40B4-BE49-F238E27FC236}">
                <a16:creationId xmlns:a16="http://schemas.microsoft.com/office/drawing/2014/main" xmlns="" id="{486B023D-D17B-9DDF-D346-3B74179C0858}"/>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xmlns="" id="{0D0112AD-AB0A-FEB7-46DA-462329F16DB6}"/>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xmlns="" id="{C9FA2A23-91A0-84C9-4153-A9CF1165A869}"/>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xmlns="" id="{61AC8CE0-431A-86E3-F3A3-CE37478C7257}"/>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smtClean="0">
                  <a:solidFill>
                    <a:schemeClr val="bg1"/>
                  </a:solidFill>
                </a:rPr>
                <a:t>Summarization</a:t>
              </a:r>
              <a:endParaRPr lang="en-US" sz="2000" dirty="0"/>
            </a:p>
          </p:txBody>
        </p:sp>
      </p:grpSp>
      <p:sp>
        <p:nvSpPr>
          <p:cNvPr id="18" name="Footer Placeholder 17"/>
          <p:cNvSpPr>
            <a:spLocks noGrp="1"/>
          </p:cNvSpPr>
          <p:nvPr>
            <p:ph type="ftr" sz="quarter" idx="11"/>
          </p:nvPr>
        </p:nvSpPr>
        <p:spPr/>
        <p:txBody>
          <a:bodyPr/>
          <a:lstStyle/>
          <a:p>
            <a:r>
              <a:rPr lang="en-US" smtClean="0"/>
              <a:t>Prof. Venkataramana Veeramsetty</a:t>
            </a:r>
            <a:endParaRPr lang="en-US"/>
          </a:p>
        </p:txBody>
      </p:sp>
      <p:sp>
        <p:nvSpPr>
          <p:cNvPr id="3074" name="AutoShape 2"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 name="Rectangle 16"/>
          <p:cNvSpPr/>
          <p:nvPr/>
        </p:nvSpPr>
        <p:spPr>
          <a:xfrm>
            <a:off x="5971607" y="3244334"/>
            <a:ext cx="248786" cy="369332"/>
          </a:xfrm>
          <a:prstGeom prst="rect">
            <a:avLst/>
          </a:prstGeom>
        </p:spPr>
        <p:txBody>
          <a:bodyPr wrap="none">
            <a:spAutoFit/>
          </a:bodyPr>
          <a:lstStyle/>
          <a:p>
            <a:r>
              <a:rPr lang="en-US" dirty="0" smtClean="0"/>
              <a:t> </a:t>
            </a:r>
            <a:endParaRPr lang="en-US" dirty="0"/>
          </a:p>
        </p:txBody>
      </p:sp>
      <p:sp>
        <p:nvSpPr>
          <p:cNvPr id="20482" name="AutoShape 2"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4" name="AutoShape 4"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6" name="AutoShape 6"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0" name="AutoShape 10" descr="Top 5 Best Python IDE to use in 2024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2" name="AutoShape 12"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4" name="AutoShape 14"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6" name="AutoShape 16" descr="https://wp.keploy.io/wp-content/uploads/2024/10/PyCharm.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3" name="AutoShape 23"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5" name="AutoShape 25"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6" name="Rectangle 25"/>
          <p:cNvSpPr/>
          <p:nvPr/>
        </p:nvSpPr>
        <p:spPr>
          <a:xfrm>
            <a:off x="1062789" y="951637"/>
            <a:ext cx="10788315" cy="1631216"/>
          </a:xfrm>
          <a:prstGeom prst="rect">
            <a:avLst/>
          </a:prstGeom>
        </p:spPr>
        <p:txBody>
          <a:bodyPr wrap="square">
            <a:spAutoFit/>
          </a:bodyPr>
          <a:lstStyle/>
          <a:p>
            <a:r>
              <a:rPr lang="en-IN" sz="2000" b="1" dirty="0" smtClean="0">
                <a:solidFill>
                  <a:srgbClr val="00B050"/>
                </a:solidFill>
              </a:rPr>
              <a:t>Use case: </a:t>
            </a:r>
            <a:r>
              <a:rPr lang="en-US" sz="2000" dirty="0" smtClean="0"/>
              <a:t>Research papers</a:t>
            </a:r>
            <a:endParaRPr lang="en-US" sz="2000" b="1" dirty="0" smtClean="0"/>
          </a:p>
          <a:p>
            <a:r>
              <a:rPr lang="en-US" sz="2000" b="1" dirty="0" smtClean="0">
                <a:solidFill>
                  <a:srgbClr val="00B050"/>
                </a:solidFill>
              </a:rPr>
              <a:t>Description: </a:t>
            </a:r>
            <a:r>
              <a:rPr lang="en-US" sz="2000" dirty="0" smtClean="0"/>
              <a:t>Extracts insights from lengthy research papers or technical articles to update the user on the latest research or technologies.</a:t>
            </a:r>
          </a:p>
          <a:p>
            <a:r>
              <a:rPr lang="en-US" sz="2000" b="1" dirty="0" smtClean="0">
                <a:solidFill>
                  <a:srgbClr val="00B050"/>
                </a:solidFill>
              </a:rPr>
              <a:t>Example Prompt: </a:t>
            </a:r>
            <a:r>
              <a:rPr lang="en-US" sz="2000" dirty="0" smtClean="0"/>
              <a:t>Provide a summary of the key findings and technologies discussed in the</a:t>
            </a:r>
          </a:p>
          <a:p>
            <a:r>
              <a:rPr lang="en-US" sz="2000" dirty="0" smtClean="0"/>
              <a:t>following research paper</a:t>
            </a:r>
            <a:endParaRPr lang="en-US" sz="2000" dirty="0"/>
          </a:p>
        </p:txBody>
      </p:sp>
      <p:sp>
        <p:nvSpPr>
          <p:cNvPr id="29" name="Rectangle 28"/>
          <p:cNvSpPr/>
          <p:nvPr/>
        </p:nvSpPr>
        <p:spPr>
          <a:xfrm>
            <a:off x="1106905" y="2788456"/>
            <a:ext cx="10788315" cy="1323439"/>
          </a:xfrm>
          <a:prstGeom prst="rect">
            <a:avLst/>
          </a:prstGeom>
        </p:spPr>
        <p:txBody>
          <a:bodyPr wrap="square">
            <a:spAutoFit/>
          </a:bodyPr>
          <a:lstStyle/>
          <a:p>
            <a:r>
              <a:rPr lang="en-IN" sz="2000" b="1" dirty="0" smtClean="0">
                <a:solidFill>
                  <a:srgbClr val="00B050"/>
                </a:solidFill>
              </a:rPr>
              <a:t>Use case: </a:t>
            </a:r>
            <a:r>
              <a:rPr lang="en-US" sz="2000" dirty="0" smtClean="0"/>
              <a:t>Change logs</a:t>
            </a:r>
          </a:p>
          <a:p>
            <a:r>
              <a:rPr lang="en-US" sz="2000" b="1" dirty="0" smtClean="0">
                <a:solidFill>
                  <a:srgbClr val="00B050"/>
                </a:solidFill>
              </a:rPr>
              <a:t>Description: </a:t>
            </a:r>
            <a:r>
              <a:rPr lang="en-US" sz="2000" dirty="0" smtClean="0"/>
              <a:t>Enables an understanding of the key changes in a new version of a software</a:t>
            </a:r>
          </a:p>
          <a:p>
            <a:r>
              <a:rPr lang="en-US" sz="2000" dirty="0" smtClean="0"/>
              <a:t>library or tool from lengthy change logs.</a:t>
            </a:r>
          </a:p>
          <a:p>
            <a:r>
              <a:rPr lang="en-US" sz="2000" b="1" dirty="0" smtClean="0">
                <a:solidFill>
                  <a:srgbClr val="00B050"/>
                </a:solidFill>
              </a:rPr>
              <a:t>Example Prompt: </a:t>
            </a:r>
            <a:r>
              <a:rPr lang="en-US" sz="2000" dirty="0" smtClean="0"/>
              <a:t>Summarize the key changes in the following change log of version 1.1.2</a:t>
            </a:r>
            <a:endParaRPr lang="en-US" sz="2000" dirty="0"/>
          </a:p>
        </p:txBody>
      </p:sp>
      <p:sp>
        <p:nvSpPr>
          <p:cNvPr id="27" name="Rectangle 26"/>
          <p:cNvSpPr/>
          <p:nvPr/>
        </p:nvSpPr>
        <p:spPr>
          <a:xfrm>
            <a:off x="1090861" y="4444804"/>
            <a:ext cx="10788315" cy="1015663"/>
          </a:xfrm>
          <a:prstGeom prst="rect">
            <a:avLst/>
          </a:prstGeom>
        </p:spPr>
        <p:txBody>
          <a:bodyPr wrap="square">
            <a:spAutoFit/>
          </a:bodyPr>
          <a:lstStyle/>
          <a:p>
            <a:r>
              <a:rPr lang="en-IN" sz="2000" b="1" dirty="0" smtClean="0">
                <a:solidFill>
                  <a:srgbClr val="00B050"/>
                </a:solidFill>
              </a:rPr>
              <a:t>Use case: </a:t>
            </a:r>
            <a:r>
              <a:rPr lang="en-US" sz="2000" dirty="0" smtClean="0"/>
              <a:t>Email threads</a:t>
            </a:r>
          </a:p>
          <a:p>
            <a:r>
              <a:rPr lang="en-US" sz="2000" b="1" dirty="0" smtClean="0">
                <a:solidFill>
                  <a:srgbClr val="00B050"/>
                </a:solidFill>
              </a:rPr>
              <a:t>Description: </a:t>
            </a:r>
            <a:r>
              <a:rPr lang="en-US" sz="2000" dirty="0" smtClean="0"/>
              <a:t>Extracts the key points of discussions or decisions from long email threads.</a:t>
            </a:r>
          </a:p>
          <a:p>
            <a:r>
              <a:rPr lang="en-US" sz="2000" b="1" dirty="0" smtClean="0">
                <a:solidFill>
                  <a:srgbClr val="00B050"/>
                </a:solidFill>
              </a:rPr>
              <a:t>Example Prompt: </a:t>
            </a:r>
            <a:r>
              <a:rPr lang="en-US" sz="2000" dirty="0" smtClean="0"/>
              <a:t>Summarize the main points of discussion from the following email thread</a:t>
            </a:r>
            <a:endParaRPr lang="en-US" sz="2000" dirty="0"/>
          </a:p>
        </p:txBody>
      </p:sp>
    </p:spTree>
    <p:extLst>
      <p:ext uri="{BB962C8B-B14F-4D97-AF65-F5344CB8AC3E}">
        <p14:creationId xmlns:p14="http://schemas.microsoft.com/office/powerpoint/2010/main" xmlns="" val="10626298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08E20-0F1F-533A-B3E6-5B335EB405BC}"/>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xmlns="" id="{92479C09-0005-7CFF-38D5-4F524062CA0A}"/>
              </a:ext>
            </a:extLst>
          </p:cNvPr>
          <p:cNvPicPr>
            <a:picLocks noChangeAspect="1"/>
          </p:cNvPicPr>
          <p:nvPr/>
        </p:nvPicPr>
        <p:blipFill>
          <a:blip r:embed="rId3"/>
          <a:stretch>
            <a:fillRect/>
          </a:stretch>
        </p:blipFill>
        <p:spPr>
          <a:xfrm>
            <a:off x="317643" y="144259"/>
            <a:ext cx="1719435" cy="677445"/>
          </a:xfrm>
          <a:prstGeom prst="rect">
            <a:avLst/>
          </a:prstGeom>
        </p:spPr>
      </p:pic>
      <p:sp>
        <p:nvSpPr>
          <p:cNvPr id="13" name="Date Placeholder 12">
            <a:extLst>
              <a:ext uri="{FF2B5EF4-FFF2-40B4-BE49-F238E27FC236}">
                <a16:creationId xmlns:a16="http://schemas.microsoft.com/office/drawing/2014/main" xmlns="" id="{AD30255A-D722-9278-6B86-CDC958DBCE76}"/>
              </a:ext>
            </a:extLst>
          </p:cNvPr>
          <p:cNvSpPr>
            <a:spLocks noGrp="1"/>
          </p:cNvSpPr>
          <p:nvPr>
            <p:ph type="dt" sz="half" idx="10"/>
          </p:nvPr>
        </p:nvSpPr>
        <p:spPr/>
        <p:txBody>
          <a:bodyPr/>
          <a:lstStyle/>
          <a:p>
            <a:fld id="{4F9ED619-C22D-46D8-B505-1861FC119B25}" type="datetime1">
              <a:rPr lang="en-US" smtClean="0"/>
              <a:pPr/>
              <a:t>7/7/2025</a:t>
            </a:fld>
            <a:endParaRPr lang="en-US" dirty="0"/>
          </a:p>
        </p:txBody>
      </p:sp>
      <p:sp>
        <p:nvSpPr>
          <p:cNvPr id="15" name="Slide Number Placeholder 14">
            <a:extLst>
              <a:ext uri="{FF2B5EF4-FFF2-40B4-BE49-F238E27FC236}">
                <a16:creationId xmlns:a16="http://schemas.microsoft.com/office/drawing/2014/main" xmlns="" id="{1B162A4D-077F-7925-923D-1DF42476D28D}"/>
              </a:ext>
            </a:extLst>
          </p:cNvPr>
          <p:cNvSpPr>
            <a:spLocks noGrp="1"/>
          </p:cNvSpPr>
          <p:nvPr>
            <p:ph type="sldNum" sz="quarter" idx="12"/>
          </p:nvPr>
        </p:nvSpPr>
        <p:spPr/>
        <p:txBody>
          <a:bodyPr/>
          <a:lstStyle/>
          <a:p>
            <a:fld id="{6EFE7C99-B088-4EBB-BFF6-BECCC96D5DD8}" type="slidenum">
              <a:rPr lang="en-US" smtClean="0"/>
              <a:pPr/>
              <a:t>13</a:t>
            </a:fld>
            <a:endParaRPr lang="en-US"/>
          </a:p>
        </p:txBody>
      </p:sp>
      <p:sp>
        <p:nvSpPr>
          <p:cNvPr id="10" name="TextBox 9">
            <a:extLst>
              <a:ext uri="{FF2B5EF4-FFF2-40B4-BE49-F238E27FC236}">
                <a16:creationId xmlns:a16="http://schemas.microsoft.com/office/drawing/2014/main" xmlns="" id="{486B023D-D17B-9DDF-D346-3B74179C0858}"/>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xmlns="" id="{0D0112AD-AB0A-FEB7-46DA-462329F16DB6}"/>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xmlns="" id="{C9FA2A23-91A0-84C9-4153-A9CF1165A869}"/>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xmlns="" id="{61AC8CE0-431A-86E3-F3A3-CE37478C7257}"/>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smtClean="0">
                  <a:solidFill>
                    <a:schemeClr val="bg1"/>
                  </a:solidFill>
                </a:rPr>
                <a:t>Summarization</a:t>
              </a:r>
              <a:endParaRPr lang="en-US" sz="2000" dirty="0"/>
            </a:p>
          </p:txBody>
        </p:sp>
      </p:grpSp>
      <p:sp>
        <p:nvSpPr>
          <p:cNvPr id="18" name="Footer Placeholder 17"/>
          <p:cNvSpPr>
            <a:spLocks noGrp="1"/>
          </p:cNvSpPr>
          <p:nvPr>
            <p:ph type="ftr" sz="quarter" idx="11"/>
          </p:nvPr>
        </p:nvSpPr>
        <p:spPr/>
        <p:txBody>
          <a:bodyPr/>
          <a:lstStyle/>
          <a:p>
            <a:r>
              <a:rPr lang="en-US" smtClean="0"/>
              <a:t>Prof. Venkataramana Veeramsetty</a:t>
            </a:r>
            <a:endParaRPr lang="en-US"/>
          </a:p>
        </p:txBody>
      </p:sp>
      <p:sp>
        <p:nvSpPr>
          <p:cNvPr id="3074" name="AutoShape 2"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 name="Rectangle 16"/>
          <p:cNvSpPr/>
          <p:nvPr/>
        </p:nvSpPr>
        <p:spPr>
          <a:xfrm>
            <a:off x="5971607" y="3244334"/>
            <a:ext cx="248786" cy="369332"/>
          </a:xfrm>
          <a:prstGeom prst="rect">
            <a:avLst/>
          </a:prstGeom>
        </p:spPr>
        <p:txBody>
          <a:bodyPr wrap="none">
            <a:spAutoFit/>
          </a:bodyPr>
          <a:lstStyle/>
          <a:p>
            <a:r>
              <a:rPr lang="en-US" dirty="0" smtClean="0"/>
              <a:t> </a:t>
            </a:r>
            <a:endParaRPr lang="en-US" dirty="0"/>
          </a:p>
        </p:txBody>
      </p:sp>
      <p:sp>
        <p:nvSpPr>
          <p:cNvPr id="20482" name="AutoShape 2"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4" name="AutoShape 4"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6" name="AutoShape 6"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0" name="AutoShape 10" descr="Top 5 Best Python IDE to use in 2024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2" name="AutoShape 12"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4" name="AutoShape 14"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6" name="AutoShape 16" descr="https://wp.keploy.io/wp-content/uploads/2024/10/PyCharm.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3" name="AutoShape 23"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5" name="AutoShape 25"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6" name="Rectangle 25"/>
          <p:cNvSpPr/>
          <p:nvPr/>
        </p:nvSpPr>
        <p:spPr>
          <a:xfrm>
            <a:off x="1062789" y="951637"/>
            <a:ext cx="10788315" cy="2246769"/>
          </a:xfrm>
          <a:prstGeom prst="rect">
            <a:avLst/>
          </a:prstGeom>
        </p:spPr>
        <p:txBody>
          <a:bodyPr wrap="square">
            <a:spAutoFit/>
          </a:bodyPr>
          <a:lstStyle/>
          <a:p>
            <a:r>
              <a:rPr lang="en-IN" sz="2000" b="1" dirty="0" smtClean="0">
                <a:solidFill>
                  <a:srgbClr val="00B050"/>
                </a:solidFill>
              </a:rPr>
              <a:t>Use case: </a:t>
            </a:r>
            <a:r>
              <a:rPr lang="en-US" sz="2000" b="1" dirty="0" smtClean="0"/>
              <a:t>Topic Modeling</a:t>
            </a:r>
          </a:p>
          <a:p>
            <a:endParaRPr lang="en-IN" sz="2000" b="1" dirty="0" smtClean="0"/>
          </a:p>
          <a:p>
            <a:endParaRPr lang="en-US" sz="2000" b="1" dirty="0" smtClean="0"/>
          </a:p>
          <a:p>
            <a:r>
              <a:rPr lang="en-US" sz="2000" b="1" dirty="0" smtClean="0">
                <a:solidFill>
                  <a:srgbClr val="00B050"/>
                </a:solidFill>
              </a:rPr>
              <a:t>Description: D</a:t>
            </a:r>
            <a:r>
              <a:rPr lang="en-US" sz="2000" dirty="0" smtClean="0"/>
              <a:t>iscovers the abstract “topics” that occur in a collection of documents.</a:t>
            </a:r>
          </a:p>
          <a:p>
            <a:endParaRPr lang="en-IN" sz="2000" dirty="0" smtClean="0"/>
          </a:p>
          <a:p>
            <a:endParaRPr lang="en-US" sz="2000" dirty="0" smtClean="0"/>
          </a:p>
          <a:p>
            <a:r>
              <a:rPr lang="en-US" sz="2000" b="1" dirty="0" smtClean="0">
                <a:solidFill>
                  <a:srgbClr val="00B050"/>
                </a:solidFill>
              </a:rPr>
              <a:t>Example Prompt:</a:t>
            </a:r>
            <a:endParaRPr lang="en-US" sz="2000" dirty="0"/>
          </a:p>
        </p:txBody>
      </p:sp>
      <p:pic>
        <p:nvPicPr>
          <p:cNvPr id="7170" name="Picture 2"/>
          <p:cNvPicPr>
            <a:picLocks noChangeAspect="1" noChangeArrowheads="1"/>
          </p:cNvPicPr>
          <p:nvPr/>
        </p:nvPicPr>
        <p:blipFill>
          <a:blip r:embed="rId4"/>
          <a:srcRect/>
          <a:stretch>
            <a:fillRect/>
          </a:stretch>
        </p:blipFill>
        <p:spPr bwMode="auto">
          <a:xfrm>
            <a:off x="1865731" y="3111919"/>
            <a:ext cx="8383588" cy="2847975"/>
          </a:xfrm>
          <a:prstGeom prst="rect">
            <a:avLst/>
          </a:prstGeom>
          <a:noFill/>
          <a:ln w="9525">
            <a:noFill/>
            <a:miter lim="800000"/>
            <a:headEnd/>
            <a:tailEnd/>
          </a:ln>
          <a:effectLst/>
        </p:spPr>
      </p:pic>
    </p:spTree>
    <p:extLst>
      <p:ext uri="{BB962C8B-B14F-4D97-AF65-F5344CB8AC3E}">
        <p14:creationId xmlns:p14="http://schemas.microsoft.com/office/powerpoint/2010/main" xmlns="" val="10626298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08E20-0F1F-533A-B3E6-5B335EB405BC}"/>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xmlns="" id="{92479C09-0005-7CFF-38D5-4F524062CA0A}"/>
              </a:ext>
            </a:extLst>
          </p:cNvPr>
          <p:cNvPicPr>
            <a:picLocks noChangeAspect="1"/>
          </p:cNvPicPr>
          <p:nvPr/>
        </p:nvPicPr>
        <p:blipFill>
          <a:blip r:embed="rId3"/>
          <a:stretch>
            <a:fillRect/>
          </a:stretch>
        </p:blipFill>
        <p:spPr>
          <a:xfrm>
            <a:off x="317643" y="144259"/>
            <a:ext cx="1719435" cy="677445"/>
          </a:xfrm>
          <a:prstGeom prst="rect">
            <a:avLst/>
          </a:prstGeom>
        </p:spPr>
      </p:pic>
      <p:sp>
        <p:nvSpPr>
          <p:cNvPr id="13" name="Date Placeholder 12">
            <a:extLst>
              <a:ext uri="{FF2B5EF4-FFF2-40B4-BE49-F238E27FC236}">
                <a16:creationId xmlns:a16="http://schemas.microsoft.com/office/drawing/2014/main" xmlns="" id="{AD30255A-D722-9278-6B86-CDC958DBCE76}"/>
              </a:ext>
            </a:extLst>
          </p:cNvPr>
          <p:cNvSpPr>
            <a:spLocks noGrp="1"/>
          </p:cNvSpPr>
          <p:nvPr>
            <p:ph type="dt" sz="half" idx="10"/>
          </p:nvPr>
        </p:nvSpPr>
        <p:spPr/>
        <p:txBody>
          <a:bodyPr/>
          <a:lstStyle/>
          <a:p>
            <a:fld id="{4F9ED619-C22D-46D8-B505-1861FC119B25}" type="datetime1">
              <a:rPr lang="en-US" smtClean="0"/>
              <a:pPr/>
              <a:t>7/7/2025</a:t>
            </a:fld>
            <a:endParaRPr lang="en-US" dirty="0"/>
          </a:p>
        </p:txBody>
      </p:sp>
      <p:sp>
        <p:nvSpPr>
          <p:cNvPr id="15" name="Slide Number Placeholder 14">
            <a:extLst>
              <a:ext uri="{FF2B5EF4-FFF2-40B4-BE49-F238E27FC236}">
                <a16:creationId xmlns:a16="http://schemas.microsoft.com/office/drawing/2014/main" xmlns="" id="{1B162A4D-077F-7925-923D-1DF42476D28D}"/>
              </a:ext>
            </a:extLst>
          </p:cNvPr>
          <p:cNvSpPr>
            <a:spLocks noGrp="1"/>
          </p:cNvSpPr>
          <p:nvPr>
            <p:ph type="sldNum" sz="quarter" idx="12"/>
          </p:nvPr>
        </p:nvSpPr>
        <p:spPr/>
        <p:txBody>
          <a:bodyPr/>
          <a:lstStyle/>
          <a:p>
            <a:fld id="{6EFE7C99-B088-4EBB-BFF6-BECCC96D5DD8}" type="slidenum">
              <a:rPr lang="en-US" smtClean="0"/>
              <a:pPr/>
              <a:t>14</a:t>
            </a:fld>
            <a:endParaRPr lang="en-US"/>
          </a:p>
        </p:txBody>
      </p:sp>
      <p:sp>
        <p:nvSpPr>
          <p:cNvPr id="10" name="TextBox 9">
            <a:extLst>
              <a:ext uri="{FF2B5EF4-FFF2-40B4-BE49-F238E27FC236}">
                <a16:creationId xmlns:a16="http://schemas.microsoft.com/office/drawing/2014/main" xmlns="" id="{486B023D-D17B-9DDF-D346-3B74179C0858}"/>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xmlns="" id="{0D0112AD-AB0A-FEB7-46DA-462329F16DB6}"/>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xmlns="" id="{C9FA2A23-91A0-84C9-4153-A9CF1165A869}"/>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xmlns="" id="{61AC8CE0-431A-86E3-F3A3-CE37478C7257}"/>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smtClean="0">
                  <a:solidFill>
                    <a:schemeClr val="bg1"/>
                  </a:solidFill>
                </a:rPr>
                <a:t>Text Classification</a:t>
              </a:r>
              <a:endParaRPr lang="en-US" sz="2000" dirty="0"/>
            </a:p>
          </p:txBody>
        </p:sp>
      </p:grpSp>
      <p:sp>
        <p:nvSpPr>
          <p:cNvPr id="18" name="Footer Placeholder 17"/>
          <p:cNvSpPr>
            <a:spLocks noGrp="1"/>
          </p:cNvSpPr>
          <p:nvPr>
            <p:ph type="ftr" sz="quarter" idx="11"/>
          </p:nvPr>
        </p:nvSpPr>
        <p:spPr/>
        <p:txBody>
          <a:bodyPr/>
          <a:lstStyle/>
          <a:p>
            <a:r>
              <a:rPr lang="en-US" smtClean="0"/>
              <a:t>Prof. Venkataramana Veeramsetty</a:t>
            </a:r>
            <a:endParaRPr lang="en-US"/>
          </a:p>
        </p:txBody>
      </p:sp>
      <p:sp>
        <p:nvSpPr>
          <p:cNvPr id="3074" name="AutoShape 2"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 name="Rectangle 16"/>
          <p:cNvSpPr/>
          <p:nvPr/>
        </p:nvSpPr>
        <p:spPr>
          <a:xfrm>
            <a:off x="5971607" y="3244334"/>
            <a:ext cx="248786" cy="369332"/>
          </a:xfrm>
          <a:prstGeom prst="rect">
            <a:avLst/>
          </a:prstGeom>
        </p:spPr>
        <p:txBody>
          <a:bodyPr wrap="none">
            <a:spAutoFit/>
          </a:bodyPr>
          <a:lstStyle/>
          <a:p>
            <a:r>
              <a:rPr lang="en-US" dirty="0" smtClean="0"/>
              <a:t> </a:t>
            </a:r>
            <a:endParaRPr lang="en-US" dirty="0"/>
          </a:p>
        </p:txBody>
      </p:sp>
      <p:sp>
        <p:nvSpPr>
          <p:cNvPr id="20482" name="AutoShape 2"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4" name="AutoShape 4"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6" name="AutoShape 6"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0" name="AutoShape 10" descr="Top 5 Best Python IDE to use in 2024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2" name="AutoShape 12"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4" name="AutoShape 14"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6" name="AutoShape 16" descr="https://wp.keploy.io/wp-content/uploads/2024/10/PyCharm.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3" name="AutoShape 23"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5" name="AutoShape 25"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4" name="Rectangle 23"/>
          <p:cNvSpPr/>
          <p:nvPr/>
        </p:nvSpPr>
        <p:spPr>
          <a:xfrm>
            <a:off x="481262" y="1162598"/>
            <a:ext cx="11502191" cy="1323439"/>
          </a:xfrm>
          <a:prstGeom prst="rect">
            <a:avLst/>
          </a:prstGeom>
        </p:spPr>
        <p:txBody>
          <a:bodyPr wrap="square">
            <a:spAutoFit/>
          </a:bodyPr>
          <a:lstStyle/>
          <a:p>
            <a:r>
              <a:rPr lang="en-US" sz="2000" b="1" i="1" dirty="0" smtClean="0"/>
              <a:t>Text classification involves giving a computer a bunch of text </a:t>
            </a:r>
            <a:r>
              <a:rPr lang="en-US" sz="2000" b="1" dirty="0" smtClean="0"/>
              <a:t>that it learns to tag with labels.</a:t>
            </a:r>
          </a:p>
          <a:p>
            <a:endParaRPr lang="en-IN" sz="2000" b="1" dirty="0" smtClean="0"/>
          </a:p>
          <a:p>
            <a:r>
              <a:rPr lang="en-US" sz="2000" b="1" dirty="0" smtClean="0"/>
              <a:t>For developers, sentiment analysis can be a useful tool to gauge user feedback about an application</a:t>
            </a:r>
            <a:endParaRPr lang="en-US" sz="2000" b="1" dirty="0"/>
          </a:p>
        </p:txBody>
      </p:sp>
      <p:pic>
        <p:nvPicPr>
          <p:cNvPr id="8194" name="Picture 2"/>
          <p:cNvPicPr>
            <a:picLocks noChangeAspect="1" noChangeArrowheads="1"/>
          </p:cNvPicPr>
          <p:nvPr/>
        </p:nvPicPr>
        <p:blipFill>
          <a:blip r:embed="rId4"/>
          <a:srcRect/>
          <a:stretch>
            <a:fillRect/>
          </a:stretch>
        </p:blipFill>
        <p:spPr bwMode="auto">
          <a:xfrm>
            <a:off x="1287378" y="2723268"/>
            <a:ext cx="9636946" cy="3015795"/>
          </a:xfrm>
          <a:prstGeom prst="rect">
            <a:avLst/>
          </a:prstGeom>
          <a:noFill/>
          <a:ln w="9525">
            <a:noFill/>
            <a:miter lim="800000"/>
            <a:headEnd/>
            <a:tailEnd/>
          </a:ln>
          <a:effectLst/>
        </p:spPr>
      </p:pic>
    </p:spTree>
    <p:extLst>
      <p:ext uri="{BB962C8B-B14F-4D97-AF65-F5344CB8AC3E}">
        <p14:creationId xmlns:p14="http://schemas.microsoft.com/office/powerpoint/2010/main" xmlns="" val="10626298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08E20-0F1F-533A-B3E6-5B335EB405BC}"/>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xmlns="" id="{92479C09-0005-7CFF-38D5-4F524062CA0A}"/>
              </a:ext>
            </a:extLst>
          </p:cNvPr>
          <p:cNvPicPr>
            <a:picLocks noChangeAspect="1"/>
          </p:cNvPicPr>
          <p:nvPr/>
        </p:nvPicPr>
        <p:blipFill>
          <a:blip r:embed="rId3"/>
          <a:stretch>
            <a:fillRect/>
          </a:stretch>
        </p:blipFill>
        <p:spPr>
          <a:xfrm>
            <a:off x="317643" y="144259"/>
            <a:ext cx="1719435" cy="677445"/>
          </a:xfrm>
          <a:prstGeom prst="rect">
            <a:avLst/>
          </a:prstGeom>
        </p:spPr>
      </p:pic>
      <p:sp>
        <p:nvSpPr>
          <p:cNvPr id="13" name="Date Placeholder 12">
            <a:extLst>
              <a:ext uri="{FF2B5EF4-FFF2-40B4-BE49-F238E27FC236}">
                <a16:creationId xmlns:a16="http://schemas.microsoft.com/office/drawing/2014/main" xmlns="" id="{AD30255A-D722-9278-6B86-CDC958DBCE76}"/>
              </a:ext>
            </a:extLst>
          </p:cNvPr>
          <p:cNvSpPr>
            <a:spLocks noGrp="1"/>
          </p:cNvSpPr>
          <p:nvPr>
            <p:ph type="dt" sz="half" idx="10"/>
          </p:nvPr>
        </p:nvSpPr>
        <p:spPr/>
        <p:txBody>
          <a:bodyPr/>
          <a:lstStyle/>
          <a:p>
            <a:fld id="{4F9ED619-C22D-46D8-B505-1861FC119B25}" type="datetime1">
              <a:rPr lang="en-US" smtClean="0"/>
              <a:pPr/>
              <a:t>7/7/2025</a:t>
            </a:fld>
            <a:endParaRPr lang="en-US" dirty="0"/>
          </a:p>
        </p:txBody>
      </p:sp>
      <p:sp>
        <p:nvSpPr>
          <p:cNvPr id="15" name="Slide Number Placeholder 14">
            <a:extLst>
              <a:ext uri="{FF2B5EF4-FFF2-40B4-BE49-F238E27FC236}">
                <a16:creationId xmlns:a16="http://schemas.microsoft.com/office/drawing/2014/main" xmlns="" id="{1B162A4D-077F-7925-923D-1DF42476D28D}"/>
              </a:ext>
            </a:extLst>
          </p:cNvPr>
          <p:cNvSpPr>
            <a:spLocks noGrp="1"/>
          </p:cNvSpPr>
          <p:nvPr>
            <p:ph type="sldNum" sz="quarter" idx="12"/>
          </p:nvPr>
        </p:nvSpPr>
        <p:spPr/>
        <p:txBody>
          <a:bodyPr/>
          <a:lstStyle/>
          <a:p>
            <a:fld id="{6EFE7C99-B088-4EBB-BFF6-BECCC96D5DD8}" type="slidenum">
              <a:rPr lang="en-US" smtClean="0"/>
              <a:pPr/>
              <a:t>15</a:t>
            </a:fld>
            <a:endParaRPr lang="en-US"/>
          </a:p>
        </p:txBody>
      </p:sp>
      <p:sp>
        <p:nvSpPr>
          <p:cNvPr id="10" name="TextBox 9">
            <a:extLst>
              <a:ext uri="{FF2B5EF4-FFF2-40B4-BE49-F238E27FC236}">
                <a16:creationId xmlns:a16="http://schemas.microsoft.com/office/drawing/2014/main" xmlns="" id="{486B023D-D17B-9DDF-D346-3B74179C0858}"/>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xmlns="" id="{0D0112AD-AB0A-FEB7-46DA-462329F16DB6}"/>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xmlns="" id="{C9FA2A23-91A0-84C9-4153-A9CF1165A869}"/>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xmlns="" id="{61AC8CE0-431A-86E3-F3A3-CE37478C7257}"/>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smtClean="0">
                  <a:solidFill>
                    <a:schemeClr val="bg1"/>
                  </a:solidFill>
                </a:rPr>
                <a:t>Text Classification</a:t>
              </a:r>
              <a:endParaRPr lang="en-US" sz="2000" dirty="0"/>
            </a:p>
          </p:txBody>
        </p:sp>
      </p:grpSp>
      <p:sp>
        <p:nvSpPr>
          <p:cNvPr id="18" name="Footer Placeholder 17"/>
          <p:cNvSpPr>
            <a:spLocks noGrp="1"/>
          </p:cNvSpPr>
          <p:nvPr>
            <p:ph type="ftr" sz="quarter" idx="11"/>
          </p:nvPr>
        </p:nvSpPr>
        <p:spPr/>
        <p:txBody>
          <a:bodyPr/>
          <a:lstStyle/>
          <a:p>
            <a:r>
              <a:rPr lang="en-US" smtClean="0"/>
              <a:t>Prof. Venkataramana Veeramsetty</a:t>
            </a:r>
            <a:endParaRPr lang="en-US"/>
          </a:p>
        </p:txBody>
      </p:sp>
      <p:sp>
        <p:nvSpPr>
          <p:cNvPr id="3074" name="AutoShape 2"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 name="Rectangle 16"/>
          <p:cNvSpPr/>
          <p:nvPr/>
        </p:nvSpPr>
        <p:spPr>
          <a:xfrm>
            <a:off x="5971607" y="3244334"/>
            <a:ext cx="248786" cy="369332"/>
          </a:xfrm>
          <a:prstGeom prst="rect">
            <a:avLst/>
          </a:prstGeom>
        </p:spPr>
        <p:txBody>
          <a:bodyPr wrap="none">
            <a:spAutoFit/>
          </a:bodyPr>
          <a:lstStyle/>
          <a:p>
            <a:r>
              <a:rPr lang="en-US" dirty="0" smtClean="0"/>
              <a:t> </a:t>
            </a:r>
            <a:endParaRPr lang="en-US" dirty="0"/>
          </a:p>
        </p:txBody>
      </p:sp>
      <p:sp>
        <p:nvSpPr>
          <p:cNvPr id="20482" name="AutoShape 2"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4" name="AutoShape 4"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6" name="AutoShape 6"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0" name="AutoShape 10" descr="Top 5 Best Python IDE to use in 2024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2" name="AutoShape 12"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4" name="AutoShape 14"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6" name="AutoShape 16" descr="https://wp.keploy.io/wp-content/uploads/2024/10/PyCharm.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3" name="AutoShape 23"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5" name="AutoShape 25"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218" name="Picture 2"/>
          <p:cNvPicPr>
            <a:picLocks noChangeAspect="1" noChangeArrowheads="1"/>
          </p:cNvPicPr>
          <p:nvPr/>
        </p:nvPicPr>
        <p:blipFill>
          <a:blip r:embed="rId4"/>
          <a:srcRect/>
          <a:stretch>
            <a:fillRect/>
          </a:stretch>
        </p:blipFill>
        <p:spPr bwMode="auto">
          <a:xfrm>
            <a:off x="0" y="1142999"/>
            <a:ext cx="6292516" cy="4128335"/>
          </a:xfrm>
          <a:prstGeom prst="rect">
            <a:avLst/>
          </a:prstGeom>
          <a:noFill/>
          <a:ln w="9525">
            <a:noFill/>
            <a:miter lim="800000"/>
            <a:headEnd/>
            <a:tailEnd/>
          </a:ln>
          <a:effectLst/>
        </p:spPr>
      </p:pic>
      <p:sp>
        <p:nvSpPr>
          <p:cNvPr id="23" name="Rectangle 22"/>
          <p:cNvSpPr/>
          <p:nvPr/>
        </p:nvSpPr>
        <p:spPr>
          <a:xfrm>
            <a:off x="605588" y="5710535"/>
            <a:ext cx="11040979" cy="646331"/>
          </a:xfrm>
          <a:prstGeom prst="rect">
            <a:avLst/>
          </a:prstGeom>
        </p:spPr>
        <p:txBody>
          <a:bodyPr wrap="square">
            <a:spAutoFit/>
          </a:bodyPr>
          <a:lstStyle/>
          <a:p>
            <a:r>
              <a:rPr lang="en-US" dirty="0" smtClean="0">
                <a:hlinkClick r:id="rId5"/>
              </a:rPr>
              <a:t>https://aws.amazon.com/blogs/aws/build-the-highest-resilience-apps-with-multi-region-strong-consistency-in-amazon-dynamodb-global-tables/</a:t>
            </a:r>
            <a:endParaRPr lang="en-US" dirty="0"/>
          </a:p>
        </p:txBody>
      </p:sp>
      <p:pic>
        <p:nvPicPr>
          <p:cNvPr id="9219" name="Picture 3"/>
          <p:cNvPicPr>
            <a:picLocks noChangeAspect="1" noChangeArrowheads="1"/>
          </p:cNvPicPr>
          <p:nvPr/>
        </p:nvPicPr>
        <p:blipFill>
          <a:blip r:embed="rId6"/>
          <a:srcRect/>
          <a:stretch>
            <a:fillRect/>
          </a:stretch>
        </p:blipFill>
        <p:spPr bwMode="auto">
          <a:xfrm>
            <a:off x="6146840" y="1263314"/>
            <a:ext cx="6045160" cy="4081142"/>
          </a:xfrm>
          <a:prstGeom prst="rect">
            <a:avLst/>
          </a:prstGeom>
          <a:noFill/>
          <a:ln w="9525">
            <a:noFill/>
            <a:miter lim="800000"/>
            <a:headEnd/>
            <a:tailEnd/>
          </a:ln>
          <a:effectLst/>
        </p:spPr>
      </p:pic>
    </p:spTree>
    <p:extLst>
      <p:ext uri="{BB962C8B-B14F-4D97-AF65-F5344CB8AC3E}">
        <p14:creationId xmlns:p14="http://schemas.microsoft.com/office/powerpoint/2010/main" xmlns="" val="10626298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08E20-0F1F-533A-B3E6-5B335EB405BC}"/>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xmlns="" id="{92479C09-0005-7CFF-38D5-4F524062CA0A}"/>
              </a:ext>
            </a:extLst>
          </p:cNvPr>
          <p:cNvPicPr>
            <a:picLocks noChangeAspect="1"/>
          </p:cNvPicPr>
          <p:nvPr/>
        </p:nvPicPr>
        <p:blipFill>
          <a:blip r:embed="rId3"/>
          <a:stretch>
            <a:fillRect/>
          </a:stretch>
        </p:blipFill>
        <p:spPr>
          <a:xfrm>
            <a:off x="317643" y="144259"/>
            <a:ext cx="1719435" cy="677445"/>
          </a:xfrm>
          <a:prstGeom prst="rect">
            <a:avLst/>
          </a:prstGeom>
        </p:spPr>
      </p:pic>
      <p:sp>
        <p:nvSpPr>
          <p:cNvPr id="13" name="Date Placeholder 12">
            <a:extLst>
              <a:ext uri="{FF2B5EF4-FFF2-40B4-BE49-F238E27FC236}">
                <a16:creationId xmlns:a16="http://schemas.microsoft.com/office/drawing/2014/main" xmlns="" id="{AD30255A-D722-9278-6B86-CDC958DBCE76}"/>
              </a:ext>
            </a:extLst>
          </p:cNvPr>
          <p:cNvSpPr>
            <a:spLocks noGrp="1"/>
          </p:cNvSpPr>
          <p:nvPr>
            <p:ph type="dt" sz="half" idx="10"/>
          </p:nvPr>
        </p:nvSpPr>
        <p:spPr/>
        <p:txBody>
          <a:bodyPr/>
          <a:lstStyle/>
          <a:p>
            <a:fld id="{4F9ED619-C22D-46D8-B505-1861FC119B25}" type="datetime1">
              <a:rPr lang="en-US" smtClean="0"/>
              <a:pPr/>
              <a:t>7/7/2025</a:t>
            </a:fld>
            <a:endParaRPr lang="en-US" dirty="0"/>
          </a:p>
        </p:txBody>
      </p:sp>
      <p:sp>
        <p:nvSpPr>
          <p:cNvPr id="15" name="Slide Number Placeholder 14">
            <a:extLst>
              <a:ext uri="{FF2B5EF4-FFF2-40B4-BE49-F238E27FC236}">
                <a16:creationId xmlns:a16="http://schemas.microsoft.com/office/drawing/2014/main" xmlns="" id="{1B162A4D-077F-7925-923D-1DF42476D28D}"/>
              </a:ext>
            </a:extLst>
          </p:cNvPr>
          <p:cNvSpPr>
            <a:spLocks noGrp="1"/>
          </p:cNvSpPr>
          <p:nvPr>
            <p:ph type="sldNum" sz="quarter" idx="12"/>
          </p:nvPr>
        </p:nvSpPr>
        <p:spPr/>
        <p:txBody>
          <a:bodyPr/>
          <a:lstStyle/>
          <a:p>
            <a:fld id="{6EFE7C99-B088-4EBB-BFF6-BECCC96D5DD8}" type="slidenum">
              <a:rPr lang="en-US" smtClean="0"/>
              <a:pPr/>
              <a:t>16</a:t>
            </a:fld>
            <a:endParaRPr lang="en-US"/>
          </a:p>
        </p:txBody>
      </p:sp>
      <p:sp>
        <p:nvSpPr>
          <p:cNvPr id="10" name="TextBox 9">
            <a:extLst>
              <a:ext uri="{FF2B5EF4-FFF2-40B4-BE49-F238E27FC236}">
                <a16:creationId xmlns:a16="http://schemas.microsoft.com/office/drawing/2014/main" xmlns="" id="{486B023D-D17B-9DDF-D346-3B74179C0858}"/>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xmlns="" id="{0D0112AD-AB0A-FEB7-46DA-462329F16DB6}"/>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xmlns="" id="{C9FA2A23-91A0-84C9-4153-A9CF1165A869}"/>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xmlns="" id="{61AC8CE0-431A-86E3-F3A3-CE37478C7257}"/>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smtClean="0">
                  <a:solidFill>
                    <a:schemeClr val="bg1"/>
                  </a:solidFill>
                </a:rPr>
                <a:t>Recommendation</a:t>
              </a:r>
              <a:endParaRPr lang="en-US" sz="2000" dirty="0"/>
            </a:p>
          </p:txBody>
        </p:sp>
      </p:grpSp>
      <p:sp>
        <p:nvSpPr>
          <p:cNvPr id="18" name="Footer Placeholder 17"/>
          <p:cNvSpPr>
            <a:spLocks noGrp="1"/>
          </p:cNvSpPr>
          <p:nvPr>
            <p:ph type="ftr" sz="quarter" idx="11"/>
          </p:nvPr>
        </p:nvSpPr>
        <p:spPr/>
        <p:txBody>
          <a:bodyPr/>
          <a:lstStyle/>
          <a:p>
            <a:r>
              <a:rPr lang="en-US" smtClean="0"/>
              <a:t>Prof. Venkataramana Veeramsetty</a:t>
            </a:r>
            <a:endParaRPr lang="en-US"/>
          </a:p>
        </p:txBody>
      </p:sp>
      <p:sp>
        <p:nvSpPr>
          <p:cNvPr id="3074" name="AutoShape 2"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 name="Rectangle 16"/>
          <p:cNvSpPr/>
          <p:nvPr/>
        </p:nvSpPr>
        <p:spPr>
          <a:xfrm>
            <a:off x="5971607" y="3244334"/>
            <a:ext cx="248786" cy="369332"/>
          </a:xfrm>
          <a:prstGeom prst="rect">
            <a:avLst/>
          </a:prstGeom>
        </p:spPr>
        <p:txBody>
          <a:bodyPr wrap="none">
            <a:spAutoFit/>
          </a:bodyPr>
          <a:lstStyle/>
          <a:p>
            <a:r>
              <a:rPr lang="en-US" dirty="0" smtClean="0"/>
              <a:t> </a:t>
            </a:r>
            <a:endParaRPr lang="en-US" dirty="0"/>
          </a:p>
        </p:txBody>
      </p:sp>
      <p:sp>
        <p:nvSpPr>
          <p:cNvPr id="20482" name="AutoShape 2"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4" name="AutoShape 4"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6" name="AutoShape 6"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0" name="AutoShape 10" descr="Top 5 Best Python IDE to use in 2024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2" name="AutoShape 12"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4" name="AutoShape 14"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6" name="AutoShape 16" descr="https://wp.keploy.io/wp-content/uploads/2024/10/PyCharm.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3" name="AutoShape 23"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5" name="AutoShape 25"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 name="Rectangle 24"/>
          <p:cNvSpPr/>
          <p:nvPr/>
        </p:nvSpPr>
        <p:spPr>
          <a:xfrm>
            <a:off x="7170821" y="999764"/>
            <a:ext cx="4800600" cy="5016758"/>
          </a:xfrm>
          <a:prstGeom prst="rect">
            <a:avLst/>
          </a:prstGeom>
        </p:spPr>
        <p:txBody>
          <a:bodyPr wrap="square">
            <a:spAutoFit/>
          </a:bodyPr>
          <a:lstStyle/>
          <a:p>
            <a:r>
              <a:rPr lang="en-US" sz="2000" dirty="0" smtClean="0"/>
              <a:t>You can instruct an LLM to provide recommendations.</a:t>
            </a:r>
          </a:p>
          <a:p>
            <a:endParaRPr lang="en-US" sz="2000" dirty="0" smtClean="0"/>
          </a:p>
          <a:p>
            <a:r>
              <a:rPr lang="en-US" sz="2000" dirty="0" smtClean="0"/>
              <a:t>Developers can use such feedback to improve the caliber of responses for activities like squashing bugs, refining code, or using APIs more effectively.</a:t>
            </a:r>
          </a:p>
          <a:p>
            <a:endParaRPr lang="en-IN" sz="2000" dirty="0" smtClean="0"/>
          </a:p>
          <a:p>
            <a:r>
              <a:rPr lang="en-US" sz="2000" dirty="0" smtClean="0"/>
              <a:t>LLM recommendations can be a powerful accelerator for your work, greatly saving time and providing ideas you may not have thought about</a:t>
            </a:r>
          </a:p>
          <a:p>
            <a:endParaRPr lang="en-IN" sz="2000" dirty="0" smtClean="0"/>
          </a:p>
          <a:p>
            <a:r>
              <a:rPr lang="en-US" sz="2000" dirty="0" smtClean="0"/>
              <a:t>If anything, recommendations are a way to kick things off. Do some more digging on your own to get the full picture.</a:t>
            </a:r>
            <a:endParaRPr lang="en-US" sz="2000" dirty="0"/>
          </a:p>
        </p:txBody>
      </p:sp>
      <p:pic>
        <p:nvPicPr>
          <p:cNvPr id="10245" name="Picture 5"/>
          <p:cNvPicPr>
            <a:picLocks noChangeAspect="1" noChangeArrowheads="1"/>
          </p:cNvPicPr>
          <p:nvPr/>
        </p:nvPicPr>
        <p:blipFill>
          <a:blip r:embed="rId4"/>
          <a:srcRect/>
          <a:stretch>
            <a:fillRect/>
          </a:stretch>
        </p:blipFill>
        <p:spPr bwMode="auto">
          <a:xfrm>
            <a:off x="264696" y="938463"/>
            <a:ext cx="6821904" cy="5426242"/>
          </a:xfrm>
          <a:prstGeom prst="rect">
            <a:avLst/>
          </a:prstGeom>
          <a:noFill/>
          <a:ln w="9525">
            <a:noFill/>
            <a:miter lim="800000"/>
            <a:headEnd/>
            <a:tailEnd/>
          </a:ln>
          <a:effectLst/>
        </p:spPr>
      </p:pic>
    </p:spTree>
    <p:extLst>
      <p:ext uri="{BB962C8B-B14F-4D97-AF65-F5344CB8AC3E}">
        <p14:creationId xmlns:p14="http://schemas.microsoft.com/office/powerpoint/2010/main" xmlns="" val="10626298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08E20-0F1F-533A-B3E6-5B335EB405BC}"/>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xmlns="" id="{92479C09-0005-7CFF-38D5-4F524062CA0A}"/>
              </a:ext>
            </a:extLst>
          </p:cNvPr>
          <p:cNvPicPr>
            <a:picLocks noChangeAspect="1"/>
          </p:cNvPicPr>
          <p:nvPr/>
        </p:nvPicPr>
        <p:blipFill>
          <a:blip r:embed="rId3"/>
          <a:stretch>
            <a:fillRect/>
          </a:stretch>
        </p:blipFill>
        <p:spPr>
          <a:xfrm>
            <a:off x="317643" y="144259"/>
            <a:ext cx="1719435" cy="677445"/>
          </a:xfrm>
          <a:prstGeom prst="rect">
            <a:avLst/>
          </a:prstGeom>
        </p:spPr>
      </p:pic>
      <p:sp>
        <p:nvSpPr>
          <p:cNvPr id="13" name="Date Placeholder 12">
            <a:extLst>
              <a:ext uri="{FF2B5EF4-FFF2-40B4-BE49-F238E27FC236}">
                <a16:creationId xmlns:a16="http://schemas.microsoft.com/office/drawing/2014/main" xmlns="" id="{AD30255A-D722-9278-6B86-CDC958DBCE76}"/>
              </a:ext>
            </a:extLst>
          </p:cNvPr>
          <p:cNvSpPr>
            <a:spLocks noGrp="1"/>
          </p:cNvSpPr>
          <p:nvPr>
            <p:ph type="dt" sz="half" idx="10"/>
          </p:nvPr>
        </p:nvSpPr>
        <p:spPr/>
        <p:txBody>
          <a:bodyPr/>
          <a:lstStyle/>
          <a:p>
            <a:fld id="{4F9ED619-C22D-46D8-B505-1861FC119B25}" type="datetime1">
              <a:rPr lang="en-US" smtClean="0"/>
              <a:pPr/>
              <a:t>7/7/2025</a:t>
            </a:fld>
            <a:endParaRPr lang="en-US" dirty="0"/>
          </a:p>
        </p:txBody>
      </p:sp>
      <p:sp>
        <p:nvSpPr>
          <p:cNvPr id="15" name="Slide Number Placeholder 14">
            <a:extLst>
              <a:ext uri="{FF2B5EF4-FFF2-40B4-BE49-F238E27FC236}">
                <a16:creationId xmlns:a16="http://schemas.microsoft.com/office/drawing/2014/main" xmlns="" id="{1B162A4D-077F-7925-923D-1DF42476D28D}"/>
              </a:ext>
            </a:extLst>
          </p:cNvPr>
          <p:cNvSpPr>
            <a:spLocks noGrp="1"/>
          </p:cNvSpPr>
          <p:nvPr>
            <p:ph type="sldNum" sz="quarter" idx="12"/>
          </p:nvPr>
        </p:nvSpPr>
        <p:spPr/>
        <p:txBody>
          <a:bodyPr/>
          <a:lstStyle/>
          <a:p>
            <a:fld id="{6EFE7C99-B088-4EBB-BFF6-BECCC96D5DD8}" type="slidenum">
              <a:rPr lang="en-US" smtClean="0"/>
              <a:pPr/>
              <a:t>17</a:t>
            </a:fld>
            <a:endParaRPr lang="en-US"/>
          </a:p>
        </p:txBody>
      </p:sp>
      <p:sp>
        <p:nvSpPr>
          <p:cNvPr id="10" name="TextBox 9">
            <a:extLst>
              <a:ext uri="{FF2B5EF4-FFF2-40B4-BE49-F238E27FC236}">
                <a16:creationId xmlns:a16="http://schemas.microsoft.com/office/drawing/2014/main" xmlns="" id="{486B023D-D17B-9DDF-D346-3B74179C0858}"/>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xmlns="" id="{0D0112AD-AB0A-FEB7-46DA-462329F16DB6}"/>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xmlns="" id="{C9FA2A23-91A0-84C9-4153-A9CF1165A869}"/>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xmlns="" id="{61AC8CE0-431A-86E3-F3A3-CE37478C7257}"/>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smtClean="0">
                  <a:solidFill>
                    <a:schemeClr val="bg1"/>
                  </a:solidFill>
                </a:rPr>
                <a:t>Recommendation</a:t>
              </a:r>
              <a:endParaRPr lang="en-US" sz="2000" dirty="0"/>
            </a:p>
          </p:txBody>
        </p:sp>
      </p:grpSp>
      <p:sp>
        <p:nvSpPr>
          <p:cNvPr id="18" name="Footer Placeholder 17"/>
          <p:cNvSpPr>
            <a:spLocks noGrp="1"/>
          </p:cNvSpPr>
          <p:nvPr>
            <p:ph type="ftr" sz="quarter" idx="11"/>
          </p:nvPr>
        </p:nvSpPr>
        <p:spPr/>
        <p:txBody>
          <a:bodyPr/>
          <a:lstStyle/>
          <a:p>
            <a:r>
              <a:rPr lang="en-US" smtClean="0"/>
              <a:t>Prof. Venkataramana Veeramsetty</a:t>
            </a:r>
            <a:endParaRPr lang="en-US"/>
          </a:p>
        </p:txBody>
      </p:sp>
      <p:sp>
        <p:nvSpPr>
          <p:cNvPr id="3074" name="AutoShape 2"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 name="Rectangle 16"/>
          <p:cNvSpPr/>
          <p:nvPr/>
        </p:nvSpPr>
        <p:spPr>
          <a:xfrm>
            <a:off x="5971607" y="3244334"/>
            <a:ext cx="248786" cy="369332"/>
          </a:xfrm>
          <a:prstGeom prst="rect">
            <a:avLst/>
          </a:prstGeom>
        </p:spPr>
        <p:txBody>
          <a:bodyPr wrap="none">
            <a:spAutoFit/>
          </a:bodyPr>
          <a:lstStyle/>
          <a:p>
            <a:r>
              <a:rPr lang="en-US" dirty="0" smtClean="0"/>
              <a:t> </a:t>
            </a:r>
            <a:endParaRPr lang="en-US" dirty="0"/>
          </a:p>
        </p:txBody>
      </p:sp>
      <p:sp>
        <p:nvSpPr>
          <p:cNvPr id="20482" name="AutoShape 2"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4" name="AutoShape 4"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6" name="AutoShape 6"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0" name="AutoShape 10" descr="Top 5 Best Python IDE to use in 2024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2" name="AutoShape 12"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4" name="AutoShape 14"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6" name="AutoShape 16" descr="https://wp.keploy.io/wp-content/uploads/2024/10/PyCharm.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3" name="AutoShape 23"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5" name="AutoShape 25"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42" name="Picture 2"/>
          <p:cNvPicPr>
            <a:picLocks noChangeAspect="1" noChangeArrowheads="1"/>
          </p:cNvPicPr>
          <p:nvPr/>
        </p:nvPicPr>
        <p:blipFill>
          <a:blip r:embed="rId4"/>
          <a:srcRect/>
          <a:stretch>
            <a:fillRect/>
          </a:stretch>
        </p:blipFill>
        <p:spPr bwMode="auto">
          <a:xfrm>
            <a:off x="1" y="1251285"/>
            <a:ext cx="7664115" cy="4872789"/>
          </a:xfrm>
          <a:prstGeom prst="rect">
            <a:avLst/>
          </a:prstGeom>
          <a:noFill/>
          <a:ln w="9525">
            <a:noFill/>
            <a:miter lim="800000"/>
            <a:headEnd/>
            <a:tailEnd/>
          </a:ln>
          <a:effectLst/>
        </p:spPr>
      </p:pic>
      <p:pic>
        <p:nvPicPr>
          <p:cNvPr id="10243" name="Picture 3"/>
          <p:cNvPicPr>
            <a:picLocks noChangeAspect="1" noChangeArrowheads="1"/>
          </p:cNvPicPr>
          <p:nvPr/>
        </p:nvPicPr>
        <p:blipFill>
          <a:blip r:embed="rId5"/>
          <a:srcRect/>
          <a:stretch>
            <a:fillRect/>
          </a:stretch>
        </p:blipFill>
        <p:spPr bwMode="auto">
          <a:xfrm>
            <a:off x="7477209" y="812383"/>
            <a:ext cx="4470149" cy="1029040"/>
          </a:xfrm>
          <a:prstGeom prst="rect">
            <a:avLst/>
          </a:prstGeom>
          <a:noFill/>
          <a:ln w="9525">
            <a:noFill/>
            <a:miter lim="800000"/>
            <a:headEnd/>
            <a:tailEnd/>
          </a:ln>
          <a:effectLst/>
        </p:spPr>
      </p:pic>
      <p:pic>
        <p:nvPicPr>
          <p:cNvPr id="10244" name="Picture 4"/>
          <p:cNvPicPr>
            <a:picLocks noChangeAspect="1" noChangeArrowheads="1"/>
          </p:cNvPicPr>
          <p:nvPr/>
        </p:nvPicPr>
        <p:blipFill>
          <a:blip r:embed="rId6"/>
          <a:srcRect/>
          <a:stretch>
            <a:fillRect/>
          </a:stretch>
        </p:blipFill>
        <p:spPr bwMode="auto">
          <a:xfrm>
            <a:off x="7459579" y="2033337"/>
            <a:ext cx="4483654" cy="4283242"/>
          </a:xfrm>
          <a:prstGeom prst="rect">
            <a:avLst/>
          </a:prstGeom>
          <a:noFill/>
          <a:ln w="9525">
            <a:noFill/>
            <a:miter lim="800000"/>
            <a:headEnd/>
            <a:tailEnd/>
          </a:ln>
          <a:effectLst/>
        </p:spPr>
      </p:pic>
    </p:spTree>
    <p:extLst>
      <p:ext uri="{BB962C8B-B14F-4D97-AF65-F5344CB8AC3E}">
        <p14:creationId xmlns:p14="http://schemas.microsoft.com/office/powerpoint/2010/main" xmlns="" val="10626298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08E20-0F1F-533A-B3E6-5B335EB405BC}"/>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xmlns="" id="{92479C09-0005-7CFF-38D5-4F524062CA0A}"/>
              </a:ext>
            </a:extLst>
          </p:cNvPr>
          <p:cNvPicPr>
            <a:picLocks noChangeAspect="1"/>
          </p:cNvPicPr>
          <p:nvPr/>
        </p:nvPicPr>
        <p:blipFill>
          <a:blip r:embed="rId3"/>
          <a:stretch>
            <a:fillRect/>
          </a:stretch>
        </p:blipFill>
        <p:spPr>
          <a:xfrm>
            <a:off x="317643" y="144259"/>
            <a:ext cx="1719435" cy="677445"/>
          </a:xfrm>
          <a:prstGeom prst="rect">
            <a:avLst/>
          </a:prstGeom>
        </p:spPr>
      </p:pic>
      <p:sp>
        <p:nvSpPr>
          <p:cNvPr id="13" name="Date Placeholder 12">
            <a:extLst>
              <a:ext uri="{FF2B5EF4-FFF2-40B4-BE49-F238E27FC236}">
                <a16:creationId xmlns:a16="http://schemas.microsoft.com/office/drawing/2014/main" xmlns="" id="{AD30255A-D722-9278-6B86-CDC958DBCE76}"/>
              </a:ext>
            </a:extLst>
          </p:cNvPr>
          <p:cNvSpPr>
            <a:spLocks noGrp="1"/>
          </p:cNvSpPr>
          <p:nvPr>
            <p:ph type="dt" sz="half" idx="10"/>
          </p:nvPr>
        </p:nvSpPr>
        <p:spPr/>
        <p:txBody>
          <a:bodyPr/>
          <a:lstStyle/>
          <a:p>
            <a:fld id="{4F9ED619-C22D-46D8-B505-1861FC119B25}" type="datetime1">
              <a:rPr lang="en-US" smtClean="0"/>
              <a:pPr/>
              <a:t>7/7/2025</a:t>
            </a:fld>
            <a:endParaRPr lang="en-US" dirty="0"/>
          </a:p>
        </p:txBody>
      </p:sp>
      <p:sp>
        <p:nvSpPr>
          <p:cNvPr id="15" name="Slide Number Placeholder 14">
            <a:extLst>
              <a:ext uri="{FF2B5EF4-FFF2-40B4-BE49-F238E27FC236}">
                <a16:creationId xmlns:a16="http://schemas.microsoft.com/office/drawing/2014/main" xmlns="" id="{1B162A4D-077F-7925-923D-1DF42476D28D}"/>
              </a:ext>
            </a:extLst>
          </p:cNvPr>
          <p:cNvSpPr>
            <a:spLocks noGrp="1"/>
          </p:cNvSpPr>
          <p:nvPr>
            <p:ph type="sldNum" sz="quarter" idx="12"/>
          </p:nvPr>
        </p:nvSpPr>
        <p:spPr/>
        <p:txBody>
          <a:bodyPr/>
          <a:lstStyle/>
          <a:p>
            <a:fld id="{6EFE7C99-B088-4EBB-BFF6-BECCC96D5DD8}" type="slidenum">
              <a:rPr lang="en-US" smtClean="0"/>
              <a:pPr/>
              <a:t>18</a:t>
            </a:fld>
            <a:endParaRPr lang="en-US" dirty="0"/>
          </a:p>
        </p:txBody>
      </p:sp>
      <p:sp>
        <p:nvSpPr>
          <p:cNvPr id="10" name="TextBox 9">
            <a:extLst>
              <a:ext uri="{FF2B5EF4-FFF2-40B4-BE49-F238E27FC236}">
                <a16:creationId xmlns:a16="http://schemas.microsoft.com/office/drawing/2014/main" xmlns="" id="{486B023D-D17B-9DDF-D346-3B74179C0858}"/>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xmlns="" id="{0D0112AD-AB0A-FEB7-46DA-462329F16DB6}"/>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xmlns="" id="{C9FA2A23-91A0-84C9-4153-A9CF1165A869}"/>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xmlns="" id="{61AC8CE0-431A-86E3-F3A3-CE37478C7257}"/>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smtClean="0">
                  <a:solidFill>
                    <a:schemeClr val="bg1"/>
                  </a:solidFill>
                </a:rPr>
                <a:t>Translation</a:t>
              </a:r>
              <a:endParaRPr lang="en-US" sz="2000" dirty="0"/>
            </a:p>
          </p:txBody>
        </p:sp>
      </p:grpSp>
      <p:sp>
        <p:nvSpPr>
          <p:cNvPr id="18" name="Footer Placeholder 17"/>
          <p:cNvSpPr>
            <a:spLocks noGrp="1"/>
          </p:cNvSpPr>
          <p:nvPr>
            <p:ph type="ftr" sz="quarter" idx="11"/>
          </p:nvPr>
        </p:nvSpPr>
        <p:spPr/>
        <p:txBody>
          <a:bodyPr/>
          <a:lstStyle/>
          <a:p>
            <a:r>
              <a:rPr lang="en-US" smtClean="0"/>
              <a:t>Prof. Venkataramana Veeramsetty</a:t>
            </a:r>
            <a:endParaRPr lang="en-US"/>
          </a:p>
        </p:txBody>
      </p:sp>
      <p:sp>
        <p:nvSpPr>
          <p:cNvPr id="3074" name="AutoShape 2"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 name="Rectangle 16"/>
          <p:cNvSpPr/>
          <p:nvPr/>
        </p:nvSpPr>
        <p:spPr>
          <a:xfrm>
            <a:off x="5971607" y="3244334"/>
            <a:ext cx="248786" cy="369332"/>
          </a:xfrm>
          <a:prstGeom prst="rect">
            <a:avLst/>
          </a:prstGeom>
        </p:spPr>
        <p:txBody>
          <a:bodyPr wrap="none">
            <a:spAutoFit/>
          </a:bodyPr>
          <a:lstStyle/>
          <a:p>
            <a:r>
              <a:rPr lang="en-US" dirty="0" smtClean="0"/>
              <a:t> </a:t>
            </a:r>
            <a:endParaRPr lang="en-US" dirty="0"/>
          </a:p>
        </p:txBody>
      </p:sp>
      <p:sp>
        <p:nvSpPr>
          <p:cNvPr id="20482" name="AutoShape 2"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4" name="AutoShape 4"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6" name="AutoShape 6"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0" name="AutoShape 10" descr="Top 5 Best Python IDE to use in 2024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2" name="AutoShape 12"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4" name="AutoShape 14"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6" name="AutoShape 16" descr="https://wp.keploy.io/wp-content/uploads/2024/10/PyCharm.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3" name="AutoShape 23"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5" name="AutoShape 25"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 name="Rectangle 24"/>
          <p:cNvSpPr/>
          <p:nvPr/>
        </p:nvSpPr>
        <p:spPr>
          <a:xfrm>
            <a:off x="469232" y="999764"/>
            <a:ext cx="11502189" cy="1631216"/>
          </a:xfrm>
          <a:prstGeom prst="rect">
            <a:avLst/>
          </a:prstGeom>
        </p:spPr>
        <p:txBody>
          <a:bodyPr wrap="square">
            <a:spAutoFit/>
          </a:bodyPr>
          <a:lstStyle/>
          <a:p>
            <a:r>
              <a:rPr lang="en-US" sz="2000" i="1" dirty="0" smtClean="0"/>
              <a:t>Localization allows </a:t>
            </a:r>
            <a:r>
              <a:rPr lang="en-US" sz="2000" dirty="0" smtClean="0"/>
              <a:t>software to speak the local language. users are happier as the software feels tailor-made for them</a:t>
            </a:r>
          </a:p>
          <a:p>
            <a:endParaRPr lang="en-IN" sz="2000" dirty="0" smtClean="0"/>
          </a:p>
          <a:p>
            <a:r>
              <a:rPr lang="en-US" sz="2000" i="1" dirty="0" smtClean="0"/>
              <a:t>Localization  </a:t>
            </a:r>
            <a:r>
              <a:rPr lang="en-US" sz="2000" dirty="0" smtClean="0"/>
              <a:t>can be both expensive and time intensive. It</a:t>
            </a:r>
            <a:r>
              <a:rPr lang="en-US" sz="2000" i="1" dirty="0" smtClean="0"/>
              <a:t>  </a:t>
            </a:r>
            <a:r>
              <a:rPr lang="en-US" sz="2000" dirty="0" smtClean="0"/>
              <a:t>requires meticulous quality assurance to maintain the software’s integrity in different languages</a:t>
            </a:r>
            <a:endParaRPr lang="en-US" sz="2000" dirty="0"/>
          </a:p>
        </p:txBody>
      </p:sp>
      <p:sp>
        <p:nvSpPr>
          <p:cNvPr id="24" name="Rectangle 23"/>
          <p:cNvSpPr/>
          <p:nvPr/>
        </p:nvSpPr>
        <p:spPr>
          <a:xfrm>
            <a:off x="521367" y="3105289"/>
            <a:ext cx="10788315" cy="1015663"/>
          </a:xfrm>
          <a:prstGeom prst="rect">
            <a:avLst/>
          </a:prstGeom>
        </p:spPr>
        <p:txBody>
          <a:bodyPr wrap="square">
            <a:spAutoFit/>
          </a:bodyPr>
          <a:lstStyle/>
          <a:p>
            <a:r>
              <a:rPr lang="en-IN" sz="2000" b="1" dirty="0" smtClean="0">
                <a:solidFill>
                  <a:srgbClr val="00B050"/>
                </a:solidFill>
              </a:rPr>
              <a:t>Use case-1: </a:t>
            </a:r>
            <a:r>
              <a:rPr lang="en-US" sz="2000" dirty="0" smtClean="0"/>
              <a:t>Documentation translation</a:t>
            </a:r>
            <a:endParaRPr lang="en-US" sz="2000" b="1" dirty="0" smtClean="0"/>
          </a:p>
          <a:p>
            <a:r>
              <a:rPr lang="en-US" sz="2000" b="1" dirty="0" smtClean="0">
                <a:solidFill>
                  <a:srgbClr val="00B050"/>
                </a:solidFill>
              </a:rPr>
              <a:t>Description: </a:t>
            </a:r>
            <a:r>
              <a:rPr lang="en-US" sz="2000" dirty="0" smtClean="0"/>
              <a:t>Translates user guides, help files, and other documentation.</a:t>
            </a:r>
          </a:p>
          <a:p>
            <a:r>
              <a:rPr lang="en-US" sz="2000" b="1" dirty="0" smtClean="0">
                <a:solidFill>
                  <a:srgbClr val="00B050"/>
                </a:solidFill>
              </a:rPr>
              <a:t>Example Prompt: </a:t>
            </a:r>
            <a:r>
              <a:rPr lang="en-US" sz="2000" dirty="0" smtClean="0"/>
              <a:t>Translate the following user manual paragraph into Spanish.</a:t>
            </a:r>
            <a:endParaRPr lang="en-US" sz="2000" dirty="0"/>
          </a:p>
        </p:txBody>
      </p:sp>
      <p:sp>
        <p:nvSpPr>
          <p:cNvPr id="26" name="Rectangle 25"/>
          <p:cNvSpPr/>
          <p:nvPr/>
        </p:nvSpPr>
        <p:spPr>
          <a:xfrm>
            <a:off x="601577" y="4400689"/>
            <a:ext cx="10788315" cy="1323439"/>
          </a:xfrm>
          <a:prstGeom prst="rect">
            <a:avLst/>
          </a:prstGeom>
        </p:spPr>
        <p:txBody>
          <a:bodyPr wrap="square">
            <a:spAutoFit/>
          </a:bodyPr>
          <a:lstStyle/>
          <a:p>
            <a:r>
              <a:rPr lang="en-IN" sz="2000" b="1" dirty="0" smtClean="0">
                <a:solidFill>
                  <a:srgbClr val="00B050"/>
                </a:solidFill>
              </a:rPr>
              <a:t>Use case-2: </a:t>
            </a:r>
            <a:r>
              <a:rPr lang="en-US" sz="2000" dirty="0" smtClean="0"/>
              <a:t>Error message Translation </a:t>
            </a:r>
          </a:p>
          <a:p>
            <a:r>
              <a:rPr lang="en-US" sz="2000" b="1" dirty="0" smtClean="0">
                <a:solidFill>
                  <a:srgbClr val="00B050"/>
                </a:solidFill>
              </a:rPr>
              <a:t>Description: </a:t>
            </a:r>
            <a:r>
              <a:rPr lang="en-US" sz="2000" dirty="0" smtClean="0"/>
              <a:t>Translates error messages that the software might generate.</a:t>
            </a:r>
          </a:p>
          <a:p>
            <a:r>
              <a:rPr lang="en-US" sz="2000" b="1" dirty="0" smtClean="0">
                <a:solidFill>
                  <a:srgbClr val="00B050"/>
                </a:solidFill>
              </a:rPr>
              <a:t>Example Prompt: </a:t>
            </a:r>
            <a:r>
              <a:rPr lang="en-US" sz="2000" dirty="0" smtClean="0"/>
              <a:t>Translate the following error messages into German: File not found, Access denied, Network connection lost</a:t>
            </a:r>
            <a:endParaRPr lang="en-US" sz="2000" dirty="0"/>
          </a:p>
        </p:txBody>
      </p:sp>
    </p:spTree>
    <p:extLst>
      <p:ext uri="{BB962C8B-B14F-4D97-AF65-F5344CB8AC3E}">
        <p14:creationId xmlns:p14="http://schemas.microsoft.com/office/powerpoint/2010/main" xmlns="" val="10626298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08E20-0F1F-533A-B3E6-5B335EB405BC}"/>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xmlns="" id="{92479C09-0005-7CFF-38D5-4F524062CA0A}"/>
              </a:ext>
            </a:extLst>
          </p:cNvPr>
          <p:cNvPicPr>
            <a:picLocks noChangeAspect="1"/>
          </p:cNvPicPr>
          <p:nvPr/>
        </p:nvPicPr>
        <p:blipFill>
          <a:blip r:embed="rId3"/>
          <a:stretch>
            <a:fillRect/>
          </a:stretch>
        </p:blipFill>
        <p:spPr>
          <a:xfrm>
            <a:off x="317643" y="144259"/>
            <a:ext cx="1719435" cy="677445"/>
          </a:xfrm>
          <a:prstGeom prst="rect">
            <a:avLst/>
          </a:prstGeom>
        </p:spPr>
      </p:pic>
      <p:sp>
        <p:nvSpPr>
          <p:cNvPr id="13" name="Date Placeholder 12">
            <a:extLst>
              <a:ext uri="{FF2B5EF4-FFF2-40B4-BE49-F238E27FC236}">
                <a16:creationId xmlns:a16="http://schemas.microsoft.com/office/drawing/2014/main" xmlns="" id="{AD30255A-D722-9278-6B86-CDC958DBCE76}"/>
              </a:ext>
            </a:extLst>
          </p:cNvPr>
          <p:cNvSpPr>
            <a:spLocks noGrp="1"/>
          </p:cNvSpPr>
          <p:nvPr>
            <p:ph type="dt" sz="half" idx="10"/>
          </p:nvPr>
        </p:nvSpPr>
        <p:spPr/>
        <p:txBody>
          <a:bodyPr/>
          <a:lstStyle/>
          <a:p>
            <a:fld id="{4F9ED619-C22D-46D8-B505-1861FC119B25}" type="datetime1">
              <a:rPr lang="en-US" smtClean="0"/>
              <a:pPr/>
              <a:t>7/7/2025</a:t>
            </a:fld>
            <a:endParaRPr lang="en-US" dirty="0"/>
          </a:p>
        </p:txBody>
      </p:sp>
      <p:sp>
        <p:nvSpPr>
          <p:cNvPr id="15" name="Slide Number Placeholder 14">
            <a:extLst>
              <a:ext uri="{FF2B5EF4-FFF2-40B4-BE49-F238E27FC236}">
                <a16:creationId xmlns:a16="http://schemas.microsoft.com/office/drawing/2014/main" xmlns="" id="{1B162A4D-077F-7925-923D-1DF42476D28D}"/>
              </a:ext>
            </a:extLst>
          </p:cNvPr>
          <p:cNvSpPr>
            <a:spLocks noGrp="1"/>
          </p:cNvSpPr>
          <p:nvPr>
            <p:ph type="sldNum" sz="quarter" idx="12"/>
          </p:nvPr>
        </p:nvSpPr>
        <p:spPr/>
        <p:txBody>
          <a:bodyPr/>
          <a:lstStyle/>
          <a:p>
            <a:fld id="{6EFE7C99-B088-4EBB-BFF6-BECCC96D5DD8}" type="slidenum">
              <a:rPr lang="en-US" smtClean="0"/>
              <a:pPr/>
              <a:t>19</a:t>
            </a:fld>
            <a:endParaRPr lang="en-US" dirty="0"/>
          </a:p>
        </p:txBody>
      </p:sp>
      <p:sp>
        <p:nvSpPr>
          <p:cNvPr id="10" name="TextBox 9">
            <a:extLst>
              <a:ext uri="{FF2B5EF4-FFF2-40B4-BE49-F238E27FC236}">
                <a16:creationId xmlns:a16="http://schemas.microsoft.com/office/drawing/2014/main" xmlns="" id="{486B023D-D17B-9DDF-D346-3B74179C0858}"/>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xmlns="" id="{0D0112AD-AB0A-FEB7-46DA-462329F16DB6}"/>
              </a:ext>
            </a:extLst>
          </p:cNvPr>
          <p:cNvGrpSpPr/>
          <p:nvPr/>
        </p:nvGrpSpPr>
        <p:grpSpPr>
          <a:xfrm>
            <a:off x="2336800" y="134364"/>
            <a:ext cx="9745291" cy="846553"/>
            <a:chOff x="2336800" y="134364"/>
            <a:chExt cx="9745291" cy="846553"/>
          </a:xfrm>
          <a:solidFill>
            <a:srgbClr val="194E91"/>
          </a:solidFill>
        </p:grpSpPr>
        <p:sp>
          <p:nvSpPr>
            <p:cNvPr id="5" name="TextBox 4">
              <a:extLst>
                <a:ext uri="{FF2B5EF4-FFF2-40B4-BE49-F238E27FC236}">
                  <a16:creationId xmlns:a16="http://schemas.microsoft.com/office/drawing/2014/main" xmlns="" id="{C9FA2A23-91A0-84C9-4153-A9CF1165A869}"/>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xmlns="" id="{61AC8CE0-431A-86E3-F3A3-CE37478C7257}"/>
                </a:ext>
              </a:extLst>
            </p:cNvPr>
            <p:cNvSpPr txBox="1"/>
            <p:nvPr/>
          </p:nvSpPr>
          <p:spPr>
            <a:xfrm>
              <a:off x="2394530" y="273031"/>
              <a:ext cx="9687560" cy="707886"/>
            </a:xfrm>
            <a:prstGeom prst="rect">
              <a:avLst/>
            </a:prstGeom>
            <a:grpFill/>
          </p:spPr>
          <p:txBody>
            <a:bodyPr wrap="square" rtlCol="0">
              <a:spAutoFit/>
            </a:bodyPr>
            <a:lstStyle/>
            <a:p>
              <a:pPr algn="ctr"/>
              <a:r>
                <a:rPr lang="en-US" sz="2000" b="1" dirty="0" smtClean="0">
                  <a:solidFill>
                    <a:schemeClr val="bg1"/>
                  </a:solidFill>
                </a:rPr>
                <a:t>Prompt - Components</a:t>
              </a:r>
              <a:endParaRPr lang="en-US" sz="2000" dirty="0" smtClean="0"/>
            </a:p>
            <a:p>
              <a:pPr algn="ctr"/>
              <a:r>
                <a:rPr lang="en-US" sz="2000" b="1" dirty="0" smtClean="0">
                  <a:solidFill>
                    <a:schemeClr val="bg1"/>
                  </a:solidFill>
                </a:rPr>
                <a:t>Input of Content</a:t>
              </a:r>
              <a:endParaRPr lang="en-US" sz="2000" dirty="0"/>
            </a:p>
          </p:txBody>
        </p:sp>
      </p:grpSp>
      <p:sp>
        <p:nvSpPr>
          <p:cNvPr id="18" name="Footer Placeholder 17"/>
          <p:cNvSpPr>
            <a:spLocks noGrp="1"/>
          </p:cNvSpPr>
          <p:nvPr>
            <p:ph type="ftr" sz="quarter" idx="11"/>
          </p:nvPr>
        </p:nvSpPr>
        <p:spPr/>
        <p:txBody>
          <a:bodyPr/>
          <a:lstStyle/>
          <a:p>
            <a:r>
              <a:rPr lang="en-US" smtClean="0"/>
              <a:t>Prof. Venkataramana Veeramsetty</a:t>
            </a:r>
            <a:endParaRPr lang="en-US"/>
          </a:p>
        </p:txBody>
      </p:sp>
      <p:sp>
        <p:nvSpPr>
          <p:cNvPr id="3074" name="AutoShape 2"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 name="Rectangle 16"/>
          <p:cNvSpPr/>
          <p:nvPr/>
        </p:nvSpPr>
        <p:spPr>
          <a:xfrm>
            <a:off x="5971607" y="3244334"/>
            <a:ext cx="248786" cy="369332"/>
          </a:xfrm>
          <a:prstGeom prst="rect">
            <a:avLst/>
          </a:prstGeom>
        </p:spPr>
        <p:txBody>
          <a:bodyPr wrap="none">
            <a:spAutoFit/>
          </a:bodyPr>
          <a:lstStyle/>
          <a:p>
            <a:r>
              <a:rPr lang="en-US" dirty="0" smtClean="0"/>
              <a:t> </a:t>
            </a:r>
            <a:endParaRPr lang="en-US" dirty="0"/>
          </a:p>
        </p:txBody>
      </p:sp>
      <p:sp>
        <p:nvSpPr>
          <p:cNvPr id="20482" name="AutoShape 2"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4" name="AutoShape 4"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6" name="AutoShape 6"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0" name="AutoShape 10" descr="Top 5 Best Python IDE to use in 2024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2" name="AutoShape 12"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4" name="AutoShape 14"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6" name="AutoShape 16" descr="https://wp.keploy.io/wp-content/uploads/2024/10/PyCharm.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3" name="AutoShape 23"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5" name="AutoShape 25"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6" name="Rectangle 25"/>
          <p:cNvSpPr/>
          <p:nvPr/>
        </p:nvSpPr>
        <p:spPr>
          <a:xfrm>
            <a:off x="421105" y="1240668"/>
            <a:ext cx="11393906" cy="707886"/>
          </a:xfrm>
          <a:prstGeom prst="rect">
            <a:avLst/>
          </a:prstGeom>
        </p:spPr>
        <p:txBody>
          <a:bodyPr wrap="square">
            <a:spAutoFit/>
          </a:bodyPr>
          <a:lstStyle/>
          <a:p>
            <a:r>
              <a:rPr lang="en-US" sz="2000" b="1" dirty="0" smtClean="0"/>
              <a:t>When crafting prompts, it’s helpful to use special symbols like </a:t>
            </a:r>
            <a:r>
              <a:rPr lang="en-US" sz="2000" b="1" dirty="0" smtClean="0">
                <a:solidFill>
                  <a:srgbClr val="FF0000"/>
                </a:solidFill>
              </a:rPr>
              <a:t>###</a:t>
            </a:r>
            <a:r>
              <a:rPr lang="en-US" sz="2000" b="1" dirty="0" smtClean="0"/>
              <a:t> or </a:t>
            </a:r>
            <a:r>
              <a:rPr lang="en-US" sz="2000" b="1" dirty="0" smtClean="0">
                <a:solidFill>
                  <a:srgbClr val="FF0000"/>
                </a:solidFill>
              </a:rPr>
              <a:t>"""</a:t>
            </a:r>
            <a:r>
              <a:rPr lang="en-US" sz="2000" b="1" dirty="0" smtClean="0"/>
              <a:t> to clearly separate your instructions from the content or information you want the LLM to work on.</a:t>
            </a:r>
            <a:endParaRPr lang="en-US" sz="2000" b="1" dirty="0"/>
          </a:p>
        </p:txBody>
      </p:sp>
      <p:pic>
        <p:nvPicPr>
          <p:cNvPr id="11266" name="Picture 2"/>
          <p:cNvPicPr>
            <a:picLocks noChangeAspect="1" noChangeArrowheads="1"/>
          </p:cNvPicPr>
          <p:nvPr/>
        </p:nvPicPr>
        <p:blipFill>
          <a:blip r:embed="rId4"/>
          <a:srcRect/>
          <a:stretch>
            <a:fillRect/>
          </a:stretch>
        </p:blipFill>
        <p:spPr bwMode="auto">
          <a:xfrm>
            <a:off x="1082675" y="2556209"/>
            <a:ext cx="8193088" cy="2419350"/>
          </a:xfrm>
          <a:prstGeom prst="rect">
            <a:avLst/>
          </a:prstGeom>
          <a:noFill/>
          <a:ln w="9525">
            <a:noFill/>
            <a:miter lim="800000"/>
            <a:headEnd/>
            <a:tailEnd/>
          </a:ln>
          <a:effectLst/>
        </p:spPr>
      </p:pic>
    </p:spTree>
    <p:extLst>
      <p:ext uri="{BB962C8B-B14F-4D97-AF65-F5344CB8AC3E}">
        <p14:creationId xmlns:p14="http://schemas.microsoft.com/office/powerpoint/2010/main" xmlns="" val="10626298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02AD16C-EACE-807C-AB29-6D4BBE7ACF17}"/>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xmlns="" id="{DA9BF963-A14E-0D23-3CC5-2A29AECF7B77}"/>
              </a:ext>
            </a:extLst>
          </p:cNvPr>
          <p:cNvPicPr>
            <a:picLocks noChangeAspect="1"/>
          </p:cNvPicPr>
          <p:nvPr/>
        </p:nvPicPr>
        <p:blipFill>
          <a:blip r:embed="rId3"/>
          <a:stretch>
            <a:fillRect/>
          </a:stretch>
        </p:blipFill>
        <p:spPr>
          <a:xfrm>
            <a:off x="317643" y="144259"/>
            <a:ext cx="1719435" cy="677445"/>
          </a:xfrm>
          <a:prstGeom prst="rect">
            <a:avLst/>
          </a:prstGeom>
        </p:spPr>
      </p:pic>
      <p:sp>
        <p:nvSpPr>
          <p:cNvPr id="13" name="Date Placeholder 12">
            <a:extLst>
              <a:ext uri="{FF2B5EF4-FFF2-40B4-BE49-F238E27FC236}">
                <a16:creationId xmlns:a16="http://schemas.microsoft.com/office/drawing/2014/main" xmlns="" id="{BDB5567E-5927-9983-2116-CA7232D43C30}"/>
              </a:ext>
            </a:extLst>
          </p:cNvPr>
          <p:cNvSpPr>
            <a:spLocks noGrp="1"/>
          </p:cNvSpPr>
          <p:nvPr>
            <p:ph type="dt" sz="half" idx="10"/>
          </p:nvPr>
        </p:nvSpPr>
        <p:spPr/>
        <p:txBody>
          <a:bodyPr/>
          <a:lstStyle/>
          <a:p>
            <a:fld id="{957F14D1-DE72-476D-8447-65A714EC83A2}" type="datetime1">
              <a:rPr lang="en-US" smtClean="0"/>
              <a:pPr/>
              <a:t>7/7/2025</a:t>
            </a:fld>
            <a:endParaRPr lang="en-US" dirty="0"/>
          </a:p>
        </p:txBody>
      </p:sp>
      <p:sp>
        <p:nvSpPr>
          <p:cNvPr id="15" name="Slide Number Placeholder 14">
            <a:extLst>
              <a:ext uri="{FF2B5EF4-FFF2-40B4-BE49-F238E27FC236}">
                <a16:creationId xmlns:a16="http://schemas.microsoft.com/office/drawing/2014/main" xmlns="" id="{FC1B7CF2-B14D-6BDA-CD4A-D84A5D3F6B49}"/>
              </a:ext>
            </a:extLst>
          </p:cNvPr>
          <p:cNvSpPr>
            <a:spLocks noGrp="1"/>
          </p:cNvSpPr>
          <p:nvPr>
            <p:ph type="sldNum" sz="quarter" idx="12"/>
          </p:nvPr>
        </p:nvSpPr>
        <p:spPr/>
        <p:txBody>
          <a:bodyPr/>
          <a:lstStyle/>
          <a:p>
            <a:fld id="{6EFE7C99-B088-4EBB-BFF6-BECCC96D5DD8}" type="slidenum">
              <a:rPr lang="en-US" smtClean="0"/>
              <a:pPr/>
              <a:t>2</a:t>
            </a:fld>
            <a:endParaRPr lang="en-US"/>
          </a:p>
        </p:txBody>
      </p:sp>
      <p:sp>
        <p:nvSpPr>
          <p:cNvPr id="10" name="TextBox 9">
            <a:extLst>
              <a:ext uri="{FF2B5EF4-FFF2-40B4-BE49-F238E27FC236}">
                <a16:creationId xmlns:a16="http://schemas.microsoft.com/office/drawing/2014/main" xmlns="" id="{A2F9E1E2-9AD9-535D-2D69-ACE96CF7B40B}"/>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xmlns="" id="{1014FCD0-21EB-628F-6257-153596366AD3}"/>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xmlns="" id="{3A4B850F-806B-BBFF-1AF4-974F9A13EA87}"/>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xmlns="" id="{A41B9311-EB0F-91C5-AE6F-9C882E10B2F6}"/>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smtClean="0">
                  <a:solidFill>
                    <a:schemeClr val="bg1"/>
                  </a:solidFill>
                </a:rPr>
                <a:t>What is Prompt Engineering</a:t>
              </a:r>
              <a:endParaRPr lang="en-US" sz="2000" dirty="0"/>
            </a:p>
          </p:txBody>
        </p:sp>
      </p:grpSp>
      <p:sp>
        <p:nvSpPr>
          <p:cNvPr id="16" name="Footer Placeholder 15"/>
          <p:cNvSpPr>
            <a:spLocks noGrp="1"/>
          </p:cNvSpPr>
          <p:nvPr>
            <p:ph type="ftr" sz="quarter" idx="11"/>
          </p:nvPr>
        </p:nvSpPr>
        <p:spPr/>
        <p:txBody>
          <a:bodyPr/>
          <a:lstStyle/>
          <a:p>
            <a:r>
              <a:rPr lang="en-US" smtClean="0"/>
              <a:t>Prof. Venkataramana Veeramsetty</a:t>
            </a:r>
            <a:endParaRPr lang="en-US"/>
          </a:p>
        </p:txBody>
      </p:sp>
      <p:sp>
        <p:nvSpPr>
          <p:cNvPr id="14" name="Rectangle 13"/>
          <p:cNvSpPr/>
          <p:nvPr/>
        </p:nvSpPr>
        <p:spPr>
          <a:xfrm>
            <a:off x="7964905" y="1132655"/>
            <a:ext cx="3934326" cy="3970318"/>
          </a:xfrm>
          <a:prstGeom prst="rect">
            <a:avLst/>
          </a:prstGeom>
        </p:spPr>
        <p:txBody>
          <a:bodyPr wrap="square">
            <a:spAutoFit/>
          </a:bodyPr>
          <a:lstStyle/>
          <a:p>
            <a:r>
              <a:rPr lang="en-US" b="1" dirty="0" smtClean="0"/>
              <a:t>Prompt engineering is the practice of designing and refining inputs (prompts) to get the most accurate, relevant, or creative responses from AI language models like </a:t>
            </a:r>
            <a:r>
              <a:rPr lang="en-US" b="1" dirty="0" err="1" smtClean="0"/>
              <a:t>ChatGPT</a:t>
            </a:r>
            <a:r>
              <a:rPr lang="en-US" b="1" dirty="0" smtClean="0"/>
              <a:t>, Claude, or Gemini.</a:t>
            </a:r>
          </a:p>
          <a:p>
            <a:endParaRPr lang="en-US" b="1" dirty="0" smtClean="0"/>
          </a:p>
          <a:p>
            <a:r>
              <a:rPr lang="en-US" b="1" dirty="0" smtClean="0"/>
              <a:t>It involves understanding how the model interprets input and how to best structure queries to optimize performance.</a:t>
            </a:r>
          </a:p>
          <a:p>
            <a:endParaRPr lang="en-IN" b="1" dirty="0" smtClean="0"/>
          </a:p>
          <a:p>
            <a:endParaRPr lang="en-US" b="1" dirty="0" smtClean="0"/>
          </a:p>
        </p:txBody>
      </p:sp>
      <p:pic>
        <p:nvPicPr>
          <p:cNvPr id="1028" name="Picture 4"/>
          <p:cNvPicPr>
            <a:picLocks noChangeAspect="1" noChangeArrowheads="1"/>
          </p:cNvPicPr>
          <p:nvPr/>
        </p:nvPicPr>
        <p:blipFill>
          <a:blip r:embed="rId4"/>
          <a:srcRect/>
          <a:stretch>
            <a:fillRect/>
          </a:stretch>
        </p:blipFill>
        <p:spPr bwMode="auto">
          <a:xfrm>
            <a:off x="0" y="1034716"/>
            <a:ext cx="7615989" cy="5378116"/>
          </a:xfrm>
          <a:prstGeom prst="rect">
            <a:avLst/>
          </a:prstGeom>
          <a:noFill/>
          <a:ln w="9525">
            <a:noFill/>
            <a:miter lim="800000"/>
            <a:headEnd/>
            <a:tailEnd/>
          </a:ln>
          <a:effectLst/>
        </p:spPr>
      </p:pic>
    </p:spTree>
    <p:extLst>
      <p:ext uri="{BB962C8B-B14F-4D97-AF65-F5344CB8AC3E}">
        <p14:creationId xmlns:p14="http://schemas.microsoft.com/office/powerpoint/2010/main" xmlns="" val="7172321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08E20-0F1F-533A-B3E6-5B335EB405BC}"/>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xmlns="" id="{92479C09-0005-7CFF-38D5-4F524062CA0A}"/>
              </a:ext>
            </a:extLst>
          </p:cNvPr>
          <p:cNvPicPr>
            <a:picLocks noChangeAspect="1"/>
          </p:cNvPicPr>
          <p:nvPr/>
        </p:nvPicPr>
        <p:blipFill>
          <a:blip r:embed="rId3"/>
          <a:stretch>
            <a:fillRect/>
          </a:stretch>
        </p:blipFill>
        <p:spPr>
          <a:xfrm>
            <a:off x="317643" y="144259"/>
            <a:ext cx="1719435" cy="677445"/>
          </a:xfrm>
          <a:prstGeom prst="rect">
            <a:avLst/>
          </a:prstGeom>
        </p:spPr>
      </p:pic>
      <p:sp>
        <p:nvSpPr>
          <p:cNvPr id="13" name="Date Placeholder 12">
            <a:extLst>
              <a:ext uri="{FF2B5EF4-FFF2-40B4-BE49-F238E27FC236}">
                <a16:creationId xmlns:a16="http://schemas.microsoft.com/office/drawing/2014/main" xmlns="" id="{AD30255A-D722-9278-6B86-CDC958DBCE76}"/>
              </a:ext>
            </a:extLst>
          </p:cNvPr>
          <p:cNvSpPr>
            <a:spLocks noGrp="1"/>
          </p:cNvSpPr>
          <p:nvPr>
            <p:ph type="dt" sz="half" idx="10"/>
          </p:nvPr>
        </p:nvSpPr>
        <p:spPr/>
        <p:txBody>
          <a:bodyPr/>
          <a:lstStyle/>
          <a:p>
            <a:fld id="{4F9ED619-C22D-46D8-B505-1861FC119B25}" type="datetime1">
              <a:rPr lang="en-US" smtClean="0"/>
              <a:pPr/>
              <a:t>7/7/2025</a:t>
            </a:fld>
            <a:endParaRPr lang="en-US" dirty="0"/>
          </a:p>
        </p:txBody>
      </p:sp>
      <p:sp>
        <p:nvSpPr>
          <p:cNvPr id="15" name="Slide Number Placeholder 14">
            <a:extLst>
              <a:ext uri="{FF2B5EF4-FFF2-40B4-BE49-F238E27FC236}">
                <a16:creationId xmlns:a16="http://schemas.microsoft.com/office/drawing/2014/main" xmlns="" id="{1B162A4D-077F-7925-923D-1DF42476D28D}"/>
              </a:ext>
            </a:extLst>
          </p:cNvPr>
          <p:cNvSpPr>
            <a:spLocks noGrp="1"/>
          </p:cNvSpPr>
          <p:nvPr>
            <p:ph type="sldNum" sz="quarter" idx="12"/>
          </p:nvPr>
        </p:nvSpPr>
        <p:spPr/>
        <p:txBody>
          <a:bodyPr/>
          <a:lstStyle/>
          <a:p>
            <a:fld id="{6EFE7C99-B088-4EBB-BFF6-BECCC96D5DD8}" type="slidenum">
              <a:rPr lang="en-US" smtClean="0"/>
              <a:pPr/>
              <a:t>20</a:t>
            </a:fld>
            <a:endParaRPr lang="en-US" dirty="0"/>
          </a:p>
        </p:txBody>
      </p:sp>
      <p:sp>
        <p:nvSpPr>
          <p:cNvPr id="10" name="TextBox 9">
            <a:extLst>
              <a:ext uri="{FF2B5EF4-FFF2-40B4-BE49-F238E27FC236}">
                <a16:creationId xmlns:a16="http://schemas.microsoft.com/office/drawing/2014/main" xmlns="" id="{486B023D-D17B-9DDF-D346-3B74179C0858}"/>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xmlns="" id="{0D0112AD-AB0A-FEB7-46DA-462329F16DB6}"/>
              </a:ext>
            </a:extLst>
          </p:cNvPr>
          <p:cNvGrpSpPr/>
          <p:nvPr/>
        </p:nvGrpSpPr>
        <p:grpSpPr>
          <a:xfrm>
            <a:off x="2336800" y="134364"/>
            <a:ext cx="9745291" cy="861942"/>
            <a:chOff x="2336800" y="134364"/>
            <a:chExt cx="9745291" cy="861942"/>
          </a:xfrm>
          <a:solidFill>
            <a:srgbClr val="194E91"/>
          </a:solidFill>
        </p:grpSpPr>
        <p:sp>
          <p:nvSpPr>
            <p:cNvPr id="5" name="TextBox 4">
              <a:extLst>
                <a:ext uri="{FF2B5EF4-FFF2-40B4-BE49-F238E27FC236}">
                  <a16:creationId xmlns:a16="http://schemas.microsoft.com/office/drawing/2014/main" xmlns="" id="{C9FA2A23-91A0-84C9-4153-A9CF1165A869}"/>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xmlns="" id="{61AC8CE0-431A-86E3-F3A3-CE37478C7257}"/>
                </a:ext>
              </a:extLst>
            </p:cNvPr>
            <p:cNvSpPr txBox="1"/>
            <p:nvPr/>
          </p:nvSpPr>
          <p:spPr>
            <a:xfrm>
              <a:off x="2394530" y="273031"/>
              <a:ext cx="9687560" cy="723275"/>
            </a:xfrm>
            <a:prstGeom prst="rect">
              <a:avLst/>
            </a:prstGeom>
            <a:grpFill/>
          </p:spPr>
          <p:txBody>
            <a:bodyPr wrap="square" rtlCol="0">
              <a:spAutoFit/>
            </a:bodyPr>
            <a:lstStyle/>
            <a:p>
              <a:pPr algn="ctr"/>
              <a:r>
                <a:rPr lang="en-US" sz="2000" b="1" dirty="0" smtClean="0">
                  <a:solidFill>
                    <a:schemeClr val="bg1"/>
                  </a:solidFill>
                </a:rPr>
                <a:t>Prompt - Components</a:t>
              </a:r>
              <a:endParaRPr lang="en-US" sz="2000" dirty="0" smtClean="0"/>
            </a:p>
            <a:p>
              <a:pPr algn="ctr"/>
              <a:r>
                <a:rPr lang="en-US" sz="2000" b="1" dirty="0" smtClean="0">
                  <a:solidFill>
                    <a:schemeClr val="bg1"/>
                  </a:solidFill>
                </a:rPr>
                <a:t>Format</a:t>
              </a:r>
              <a:endParaRPr lang="en-US" sz="2000" dirty="0"/>
            </a:p>
          </p:txBody>
        </p:sp>
      </p:grpSp>
      <p:sp>
        <p:nvSpPr>
          <p:cNvPr id="18" name="Footer Placeholder 17"/>
          <p:cNvSpPr>
            <a:spLocks noGrp="1"/>
          </p:cNvSpPr>
          <p:nvPr>
            <p:ph type="ftr" sz="quarter" idx="11"/>
          </p:nvPr>
        </p:nvSpPr>
        <p:spPr/>
        <p:txBody>
          <a:bodyPr/>
          <a:lstStyle/>
          <a:p>
            <a:r>
              <a:rPr lang="en-US" smtClean="0"/>
              <a:t>Prof. Venkataramana Veeramsetty</a:t>
            </a:r>
            <a:endParaRPr lang="en-US"/>
          </a:p>
        </p:txBody>
      </p:sp>
      <p:sp>
        <p:nvSpPr>
          <p:cNvPr id="3074" name="AutoShape 2"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 name="Rectangle 16"/>
          <p:cNvSpPr/>
          <p:nvPr/>
        </p:nvSpPr>
        <p:spPr>
          <a:xfrm>
            <a:off x="5971607" y="3244334"/>
            <a:ext cx="248786" cy="369332"/>
          </a:xfrm>
          <a:prstGeom prst="rect">
            <a:avLst/>
          </a:prstGeom>
        </p:spPr>
        <p:txBody>
          <a:bodyPr wrap="none">
            <a:spAutoFit/>
          </a:bodyPr>
          <a:lstStyle/>
          <a:p>
            <a:r>
              <a:rPr lang="en-US" dirty="0" smtClean="0"/>
              <a:t> </a:t>
            </a:r>
            <a:endParaRPr lang="en-US" dirty="0"/>
          </a:p>
        </p:txBody>
      </p:sp>
      <p:sp>
        <p:nvSpPr>
          <p:cNvPr id="20482" name="AutoShape 2"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4" name="AutoShape 4"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6" name="AutoShape 6"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0" name="AutoShape 10" descr="Top 5 Best Python IDE to use in 2024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2" name="AutoShape 12"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4" name="AutoShape 14"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6" name="AutoShape 16" descr="https://wp.keploy.io/wp-content/uploads/2024/10/PyCharm.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3" name="AutoShape 23"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5" name="AutoShape 25"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4" name="Rectangle 23"/>
          <p:cNvSpPr/>
          <p:nvPr/>
        </p:nvSpPr>
        <p:spPr>
          <a:xfrm>
            <a:off x="593556" y="1180236"/>
            <a:ext cx="11353802" cy="1015663"/>
          </a:xfrm>
          <a:prstGeom prst="rect">
            <a:avLst/>
          </a:prstGeom>
        </p:spPr>
        <p:txBody>
          <a:bodyPr wrap="square">
            <a:spAutoFit/>
          </a:bodyPr>
          <a:lstStyle/>
          <a:p>
            <a:r>
              <a:rPr lang="en-IN" sz="2000" b="1" dirty="0" smtClean="0">
                <a:solidFill>
                  <a:srgbClr val="00B050"/>
                </a:solidFill>
              </a:rPr>
              <a:t>Format Type: </a:t>
            </a:r>
            <a:r>
              <a:rPr lang="en-US" sz="2000" dirty="0" smtClean="0"/>
              <a:t>Table</a:t>
            </a:r>
            <a:endParaRPr lang="en-US" sz="2000" b="1" dirty="0" smtClean="0"/>
          </a:p>
          <a:p>
            <a:r>
              <a:rPr lang="en-US" sz="2000" b="1" dirty="0" smtClean="0">
                <a:solidFill>
                  <a:srgbClr val="00B050"/>
                </a:solidFill>
              </a:rPr>
              <a:t>Example Prompt: </a:t>
            </a:r>
            <a:r>
              <a:rPr lang="en-US" sz="2000" dirty="0" smtClean="0"/>
              <a:t>Create a table comparing the syntax, performance, and use cases of  Python, Java, and C++.</a:t>
            </a:r>
            <a:endParaRPr lang="en-US" sz="2000" dirty="0"/>
          </a:p>
        </p:txBody>
      </p:sp>
      <p:sp>
        <p:nvSpPr>
          <p:cNvPr id="25" name="Rectangle 24"/>
          <p:cNvSpPr/>
          <p:nvPr/>
        </p:nvSpPr>
        <p:spPr>
          <a:xfrm>
            <a:off x="505325" y="2728300"/>
            <a:ext cx="11353802" cy="707886"/>
          </a:xfrm>
          <a:prstGeom prst="rect">
            <a:avLst/>
          </a:prstGeom>
        </p:spPr>
        <p:txBody>
          <a:bodyPr wrap="square">
            <a:spAutoFit/>
          </a:bodyPr>
          <a:lstStyle/>
          <a:p>
            <a:r>
              <a:rPr lang="en-IN" sz="2000" b="1" dirty="0" smtClean="0">
                <a:solidFill>
                  <a:srgbClr val="00B050"/>
                </a:solidFill>
              </a:rPr>
              <a:t>Format Type: </a:t>
            </a:r>
            <a:r>
              <a:rPr lang="en-US" sz="2000" dirty="0" smtClean="0"/>
              <a:t>List</a:t>
            </a:r>
            <a:endParaRPr lang="en-US" sz="2000" b="1" dirty="0" smtClean="0"/>
          </a:p>
          <a:p>
            <a:r>
              <a:rPr lang="en-US" sz="2000" b="1" dirty="0" smtClean="0">
                <a:solidFill>
                  <a:srgbClr val="00B050"/>
                </a:solidFill>
              </a:rPr>
              <a:t>Example Prompt: </a:t>
            </a:r>
            <a:r>
              <a:rPr lang="en-US" sz="2000" dirty="0" smtClean="0"/>
              <a:t>List the steps to troubleshoot a slow loading web page.</a:t>
            </a:r>
            <a:endParaRPr lang="en-US" sz="2000" dirty="0"/>
          </a:p>
        </p:txBody>
      </p:sp>
      <p:sp>
        <p:nvSpPr>
          <p:cNvPr id="27" name="Rectangle 26"/>
          <p:cNvSpPr/>
          <p:nvPr/>
        </p:nvSpPr>
        <p:spPr>
          <a:xfrm>
            <a:off x="501314" y="4035732"/>
            <a:ext cx="11353802" cy="707886"/>
          </a:xfrm>
          <a:prstGeom prst="rect">
            <a:avLst/>
          </a:prstGeom>
        </p:spPr>
        <p:txBody>
          <a:bodyPr wrap="square">
            <a:spAutoFit/>
          </a:bodyPr>
          <a:lstStyle/>
          <a:p>
            <a:r>
              <a:rPr lang="en-IN" sz="2000" b="1" dirty="0" smtClean="0">
                <a:solidFill>
                  <a:srgbClr val="00B050"/>
                </a:solidFill>
              </a:rPr>
              <a:t>Format Type: </a:t>
            </a:r>
            <a:r>
              <a:rPr lang="en-US" sz="2000" dirty="0" smtClean="0"/>
              <a:t>Markdown/HTML</a:t>
            </a:r>
            <a:endParaRPr lang="en-US" sz="2000" b="1" dirty="0" smtClean="0"/>
          </a:p>
          <a:p>
            <a:r>
              <a:rPr lang="en-US" sz="2000" b="1" dirty="0" smtClean="0">
                <a:solidFill>
                  <a:srgbClr val="00B050"/>
                </a:solidFill>
              </a:rPr>
              <a:t>Example Prompt: </a:t>
            </a:r>
            <a:r>
              <a:rPr lang="en-US" sz="2000" dirty="0" smtClean="0"/>
              <a:t>Explain the differences between GET and POST HTTP methods in Markdown</a:t>
            </a:r>
            <a:endParaRPr lang="en-US" sz="2000" dirty="0"/>
          </a:p>
        </p:txBody>
      </p:sp>
      <p:sp>
        <p:nvSpPr>
          <p:cNvPr id="28" name="Rectangle 27"/>
          <p:cNvSpPr/>
          <p:nvPr/>
        </p:nvSpPr>
        <p:spPr>
          <a:xfrm>
            <a:off x="557462" y="5343164"/>
            <a:ext cx="11353802" cy="707886"/>
          </a:xfrm>
          <a:prstGeom prst="rect">
            <a:avLst/>
          </a:prstGeom>
        </p:spPr>
        <p:txBody>
          <a:bodyPr wrap="square">
            <a:spAutoFit/>
          </a:bodyPr>
          <a:lstStyle/>
          <a:p>
            <a:r>
              <a:rPr lang="en-IN" sz="2000" b="1" dirty="0" smtClean="0">
                <a:solidFill>
                  <a:srgbClr val="00B050"/>
                </a:solidFill>
              </a:rPr>
              <a:t>Format Type: </a:t>
            </a:r>
            <a:r>
              <a:rPr lang="en-US" sz="2000" dirty="0" err="1" smtClean="0"/>
              <a:t>LaTeX</a:t>
            </a:r>
            <a:endParaRPr lang="en-US" sz="2000" b="1" dirty="0" smtClean="0"/>
          </a:p>
          <a:p>
            <a:r>
              <a:rPr lang="en-US" sz="2000" b="1" dirty="0" smtClean="0">
                <a:solidFill>
                  <a:srgbClr val="00B050"/>
                </a:solidFill>
              </a:rPr>
              <a:t>Example Prompt: </a:t>
            </a:r>
            <a:r>
              <a:rPr lang="en-US" sz="2000" dirty="0" smtClean="0"/>
              <a:t>Express the time complexity of the binary search algorithm in </a:t>
            </a:r>
            <a:r>
              <a:rPr lang="en-US" sz="2000" dirty="0" err="1" smtClean="0"/>
              <a:t>LaTeX</a:t>
            </a:r>
            <a:r>
              <a:rPr lang="en-US" sz="2000" dirty="0" smtClean="0"/>
              <a:t> notation</a:t>
            </a:r>
            <a:endParaRPr lang="en-US" sz="2000" dirty="0"/>
          </a:p>
        </p:txBody>
      </p:sp>
    </p:spTree>
    <p:extLst>
      <p:ext uri="{BB962C8B-B14F-4D97-AF65-F5344CB8AC3E}">
        <p14:creationId xmlns:p14="http://schemas.microsoft.com/office/powerpoint/2010/main" xmlns="" val="10626298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08E20-0F1F-533A-B3E6-5B335EB405BC}"/>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xmlns="" id="{92479C09-0005-7CFF-38D5-4F524062CA0A}"/>
              </a:ext>
            </a:extLst>
          </p:cNvPr>
          <p:cNvPicPr>
            <a:picLocks noChangeAspect="1"/>
          </p:cNvPicPr>
          <p:nvPr/>
        </p:nvPicPr>
        <p:blipFill>
          <a:blip r:embed="rId3"/>
          <a:stretch>
            <a:fillRect/>
          </a:stretch>
        </p:blipFill>
        <p:spPr>
          <a:xfrm>
            <a:off x="317643" y="144259"/>
            <a:ext cx="1719435" cy="677445"/>
          </a:xfrm>
          <a:prstGeom prst="rect">
            <a:avLst/>
          </a:prstGeom>
        </p:spPr>
      </p:pic>
      <p:sp>
        <p:nvSpPr>
          <p:cNvPr id="13" name="Date Placeholder 12">
            <a:extLst>
              <a:ext uri="{FF2B5EF4-FFF2-40B4-BE49-F238E27FC236}">
                <a16:creationId xmlns:a16="http://schemas.microsoft.com/office/drawing/2014/main" xmlns="" id="{AD30255A-D722-9278-6B86-CDC958DBCE76}"/>
              </a:ext>
            </a:extLst>
          </p:cNvPr>
          <p:cNvSpPr>
            <a:spLocks noGrp="1"/>
          </p:cNvSpPr>
          <p:nvPr>
            <p:ph type="dt" sz="half" idx="10"/>
          </p:nvPr>
        </p:nvSpPr>
        <p:spPr/>
        <p:txBody>
          <a:bodyPr/>
          <a:lstStyle/>
          <a:p>
            <a:fld id="{4F9ED619-C22D-46D8-B505-1861FC119B25}" type="datetime1">
              <a:rPr lang="en-US" smtClean="0"/>
              <a:pPr/>
              <a:t>7/7/2025</a:t>
            </a:fld>
            <a:endParaRPr lang="en-US" dirty="0"/>
          </a:p>
        </p:txBody>
      </p:sp>
      <p:sp>
        <p:nvSpPr>
          <p:cNvPr id="15" name="Slide Number Placeholder 14">
            <a:extLst>
              <a:ext uri="{FF2B5EF4-FFF2-40B4-BE49-F238E27FC236}">
                <a16:creationId xmlns:a16="http://schemas.microsoft.com/office/drawing/2014/main" xmlns="" id="{1B162A4D-077F-7925-923D-1DF42476D28D}"/>
              </a:ext>
            </a:extLst>
          </p:cNvPr>
          <p:cNvSpPr>
            <a:spLocks noGrp="1"/>
          </p:cNvSpPr>
          <p:nvPr>
            <p:ph type="sldNum" sz="quarter" idx="12"/>
          </p:nvPr>
        </p:nvSpPr>
        <p:spPr/>
        <p:txBody>
          <a:bodyPr/>
          <a:lstStyle/>
          <a:p>
            <a:fld id="{6EFE7C99-B088-4EBB-BFF6-BECCC96D5DD8}" type="slidenum">
              <a:rPr lang="en-US" smtClean="0"/>
              <a:pPr/>
              <a:t>21</a:t>
            </a:fld>
            <a:endParaRPr lang="en-US" dirty="0"/>
          </a:p>
        </p:txBody>
      </p:sp>
      <p:sp>
        <p:nvSpPr>
          <p:cNvPr id="10" name="TextBox 9">
            <a:extLst>
              <a:ext uri="{FF2B5EF4-FFF2-40B4-BE49-F238E27FC236}">
                <a16:creationId xmlns:a16="http://schemas.microsoft.com/office/drawing/2014/main" xmlns="" id="{486B023D-D17B-9DDF-D346-3B74179C0858}"/>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xmlns="" id="{0D0112AD-AB0A-FEB7-46DA-462329F16DB6}"/>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xmlns="" id="{C9FA2A23-91A0-84C9-4153-A9CF1165A869}"/>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xmlns="" id="{61AC8CE0-431A-86E3-F3A3-CE37478C7257}"/>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smtClean="0">
                  <a:solidFill>
                    <a:schemeClr val="bg1"/>
                  </a:solidFill>
                </a:rPr>
                <a:t>Prompt Engineering – Best Practices </a:t>
              </a:r>
              <a:endParaRPr lang="en-US" sz="2000" dirty="0"/>
            </a:p>
          </p:txBody>
        </p:sp>
      </p:grpSp>
      <p:sp>
        <p:nvSpPr>
          <p:cNvPr id="18" name="Footer Placeholder 17"/>
          <p:cNvSpPr>
            <a:spLocks noGrp="1"/>
          </p:cNvSpPr>
          <p:nvPr>
            <p:ph type="ftr" sz="quarter" idx="11"/>
          </p:nvPr>
        </p:nvSpPr>
        <p:spPr/>
        <p:txBody>
          <a:bodyPr/>
          <a:lstStyle/>
          <a:p>
            <a:r>
              <a:rPr lang="en-US" smtClean="0"/>
              <a:t>Prof. Venkataramana Veeramsetty</a:t>
            </a:r>
            <a:endParaRPr lang="en-US"/>
          </a:p>
        </p:txBody>
      </p:sp>
      <p:sp>
        <p:nvSpPr>
          <p:cNvPr id="3074" name="AutoShape 2"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 name="Rectangle 16"/>
          <p:cNvSpPr/>
          <p:nvPr/>
        </p:nvSpPr>
        <p:spPr>
          <a:xfrm>
            <a:off x="5971607" y="3244334"/>
            <a:ext cx="248786" cy="369332"/>
          </a:xfrm>
          <a:prstGeom prst="rect">
            <a:avLst/>
          </a:prstGeom>
        </p:spPr>
        <p:txBody>
          <a:bodyPr wrap="none">
            <a:spAutoFit/>
          </a:bodyPr>
          <a:lstStyle/>
          <a:p>
            <a:r>
              <a:rPr lang="en-US" dirty="0" smtClean="0"/>
              <a:t> </a:t>
            </a:r>
            <a:endParaRPr lang="en-US" dirty="0"/>
          </a:p>
        </p:txBody>
      </p:sp>
      <p:sp>
        <p:nvSpPr>
          <p:cNvPr id="20482" name="AutoShape 2"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4" name="AutoShape 4"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6" name="AutoShape 6"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0" name="AutoShape 10" descr="Top 5 Best Python IDE to use in 2024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2" name="AutoShape 12"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4" name="AutoShape 14"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6" name="AutoShape 16" descr="https://wp.keploy.io/wp-content/uploads/2024/10/PyCharm.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3" name="AutoShape 23"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5" name="AutoShape 25"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293" name="Picture 5"/>
          <p:cNvPicPr>
            <a:picLocks noChangeAspect="1" noChangeArrowheads="1"/>
          </p:cNvPicPr>
          <p:nvPr/>
        </p:nvPicPr>
        <p:blipFill>
          <a:blip r:embed="rId4"/>
          <a:srcRect/>
          <a:stretch>
            <a:fillRect/>
          </a:stretch>
        </p:blipFill>
        <p:spPr bwMode="auto">
          <a:xfrm>
            <a:off x="1206500" y="1266825"/>
            <a:ext cx="9774238" cy="4324350"/>
          </a:xfrm>
          <a:prstGeom prst="rect">
            <a:avLst/>
          </a:prstGeom>
          <a:noFill/>
          <a:ln w="9525">
            <a:noFill/>
            <a:miter lim="800000"/>
            <a:headEnd/>
            <a:tailEnd/>
          </a:ln>
          <a:effectLst/>
        </p:spPr>
      </p:pic>
    </p:spTree>
    <p:extLst>
      <p:ext uri="{BB962C8B-B14F-4D97-AF65-F5344CB8AC3E}">
        <p14:creationId xmlns:p14="http://schemas.microsoft.com/office/powerpoint/2010/main" xmlns="" val="10626298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08E20-0F1F-533A-B3E6-5B335EB405BC}"/>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xmlns="" id="{92479C09-0005-7CFF-38D5-4F524062CA0A}"/>
              </a:ext>
            </a:extLst>
          </p:cNvPr>
          <p:cNvPicPr>
            <a:picLocks noChangeAspect="1"/>
          </p:cNvPicPr>
          <p:nvPr/>
        </p:nvPicPr>
        <p:blipFill>
          <a:blip r:embed="rId3"/>
          <a:stretch>
            <a:fillRect/>
          </a:stretch>
        </p:blipFill>
        <p:spPr>
          <a:xfrm>
            <a:off x="317643" y="144259"/>
            <a:ext cx="1719435" cy="677445"/>
          </a:xfrm>
          <a:prstGeom prst="rect">
            <a:avLst/>
          </a:prstGeom>
        </p:spPr>
      </p:pic>
      <p:sp>
        <p:nvSpPr>
          <p:cNvPr id="13" name="Date Placeholder 12">
            <a:extLst>
              <a:ext uri="{FF2B5EF4-FFF2-40B4-BE49-F238E27FC236}">
                <a16:creationId xmlns:a16="http://schemas.microsoft.com/office/drawing/2014/main" xmlns="" id="{AD30255A-D722-9278-6B86-CDC958DBCE76}"/>
              </a:ext>
            </a:extLst>
          </p:cNvPr>
          <p:cNvSpPr>
            <a:spLocks noGrp="1"/>
          </p:cNvSpPr>
          <p:nvPr>
            <p:ph type="dt" sz="half" idx="10"/>
          </p:nvPr>
        </p:nvSpPr>
        <p:spPr/>
        <p:txBody>
          <a:bodyPr/>
          <a:lstStyle/>
          <a:p>
            <a:fld id="{4F9ED619-C22D-46D8-B505-1861FC119B25}" type="datetime1">
              <a:rPr lang="en-US" smtClean="0"/>
              <a:pPr/>
              <a:t>7/7/2025</a:t>
            </a:fld>
            <a:endParaRPr lang="en-US" dirty="0"/>
          </a:p>
        </p:txBody>
      </p:sp>
      <p:sp>
        <p:nvSpPr>
          <p:cNvPr id="15" name="Slide Number Placeholder 14">
            <a:extLst>
              <a:ext uri="{FF2B5EF4-FFF2-40B4-BE49-F238E27FC236}">
                <a16:creationId xmlns:a16="http://schemas.microsoft.com/office/drawing/2014/main" xmlns="" id="{1B162A4D-077F-7925-923D-1DF42476D28D}"/>
              </a:ext>
            </a:extLst>
          </p:cNvPr>
          <p:cNvSpPr>
            <a:spLocks noGrp="1"/>
          </p:cNvSpPr>
          <p:nvPr>
            <p:ph type="sldNum" sz="quarter" idx="12"/>
          </p:nvPr>
        </p:nvSpPr>
        <p:spPr/>
        <p:txBody>
          <a:bodyPr/>
          <a:lstStyle/>
          <a:p>
            <a:fld id="{6EFE7C99-B088-4EBB-BFF6-BECCC96D5DD8}" type="slidenum">
              <a:rPr lang="en-US" smtClean="0"/>
              <a:pPr/>
              <a:t>22</a:t>
            </a:fld>
            <a:endParaRPr lang="en-US" dirty="0"/>
          </a:p>
        </p:txBody>
      </p:sp>
      <p:sp>
        <p:nvSpPr>
          <p:cNvPr id="10" name="TextBox 9">
            <a:extLst>
              <a:ext uri="{FF2B5EF4-FFF2-40B4-BE49-F238E27FC236}">
                <a16:creationId xmlns:a16="http://schemas.microsoft.com/office/drawing/2014/main" xmlns="" id="{486B023D-D17B-9DDF-D346-3B74179C0858}"/>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xmlns="" id="{0D0112AD-AB0A-FEB7-46DA-462329F16DB6}"/>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xmlns="" id="{C9FA2A23-91A0-84C9-4153-A9CF1165A869}"/>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xmlns="" id="{61AC8CE0-431A-86E3-F3A3-CE37478C7257}"/>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smtClean="0">
                  <a:solidFill>
                    <a:schemeClr val="bg1"/>
                  </a:solidFill>
                </a:rPr>
                <a:t>Prompt Engineering – Best Practices – Be Specific </a:t>
              </a:r>
              <a:endParaRPr lang="en-US" sz="2000" dirty="0"/>
            </a:p>
          </p:txBody>
        </p:sp>
      </p:grpSp>
      <p:sp>
        <p:nvSpPr>
          <p:cNvPr id="18" name="Footer Placeholder 17"/>
          <p:cNvSpPr>
            <a:spLocks noGrp="1"/>
          </p:cNvSpPr>
          <p:nvPr>
            <p:ph type="ftr" sz="quarter" idx="11"/>
          </p:nvPr>
        </p:nvSpPr>
        <p:spPr/>
        <p:txBody>
          <a:bodyPr/>
          <a:lstStyle/>
          <a:p>
            <a:r>
              <a:rPr lang="en-US" smtClean="0"/>
              <a:t>Prof. Venkataramana Veeramsetty</a:t>
            </a:r>
            <a:endParaRPr lang="en-US"/>
          </a:p>
        </p:txBody>
      </p:sp>
      <p:sp>
        <p:nvSpPr>
          <p:cNvPr id="3074" name="AutoShape 2"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 name="Rectangle 16"/>
          <p:cNvSpPr/>
          <p:nvPr/>
        </p:nvSpPr>
        <p:spPr>
          <a:xfrm>
            <a:off x="5971607" y="3244334"/>
            <a:ext cx="248786" cy="369332"/>
          </a:xfrm>
          <a:prstGeom prst="rect">
            <a:avLst/>
          </a:prstGeom>
        </p:spPr>
        <p:txBody>
          <a:bodyPr wrap="none">
            <a:spAutoFit/>
          </a:bodyPr>
          <a:lstStyle/>
          <a:p>
            <a:r>
              <a:rPr lang="en-US" dirty="0" smtClean="0"/>
              <a:t> </a:t>
            </a:r>
            <a:endParaRPr lang="en-US" dirty="0"/>
          </a:p>
        </p:txBody>
      </p:sp>
      <p:sp>
        <p:nvSpPr>
          <p:cNvPr id="20482" name="AutoShape 2"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4" name="AutoShape 4"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6" name="AutoShape 6"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0" name="AutoShape 10" descr="Top 5 Best Python IDE to use in 2024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2" name="AutoShape 12"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4" name="AutoShape 14"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6" name="AutoShape 16" descr="https://wp.keploy.io/wp-content/uploads/2024/10/PyCharm.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3" name="AutoShape 23"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5" name="AutoShape 25"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3314" name="Picture 2"/>
          <p:cNvPicPr>
            <a:picLocks noChangeAspect="1" noChangeArrowheads="1"/>
          </p:cNvPicPr>
          <p:nvPr/>
        </p:nvPicPr>
        <p:blipFill>
          <a:blip r:embed="rId4"/>
          <a:srcRect/>
          <a:stretch>
            <a:fillRect/>
          </a:stretch>
        </p:blipFill>
        <p:spPr bwMode="auto">
          <a:xfrm>
            <a:off x="275557" y="1279358"/>
            <a:ext cx="7520906" cy="2005177"/>
          </a:xfrm>
          <a:prstGeom prst="rect">
            <a:avLst/>
          </a:prstGeom>
          <a:noFill/>
          <a:ln w="9525">
            <a:noFill/>
            <a:miter lim="800000"/>
            <a:headEnd/>
            <a:tailEnd/>
          </a:ln>
          <a:effectLst/>
        </p:spPr>
      </p:pic>
      <p:pic>
        <p:nvPicPr>
          <p:cNvPr id="13315" name="Picture 3"/>
          <p:cNvPicPr>
            <a:picLocks noChangeAspect="1" noChangeArrowheads="1"/>
          </p:cNvPicPr>
          <p:nvPr/>
        </p:nvPicPr>
        <p:blipFill>
          <a:blip r:embed="rId5"/>
          <a:srcRect/>
          <a:stretch>
            <a:fillRect/>
          </a:stretch>
        </p:blipFill>
        <p:spPr bwMode="auto">
          <a:xfrm>
            <a:off x="3932238" y="3257802"/>
            <a:ext cx="8259762" cy="3133725"/>
          </a:xfrm>
          <a:prstGeom prst="rect">
            <a:avLst/>
          </a:prstGeom>
          <a:noFill/>
          <a:ln w="9525">
            <a:noFill/>
            <a:miter lim="800000"/>
            <a:headEnd/>
            <a:tailEnd/>
          </a:ln>
          <a:effectLst/>
        </p:spPr>
      </p:pic>
    </p:spTree>
    <p:extLst>
      <p:ext uri="{BB962C8B-B14F-4D97-AF65-F5344CB8AC3E}">
        <p14:creationId xmlns:p14="http://schemas.microsoft.com/office/powerpoint/2010/main" xmlns="" val="10626298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08E20-0F1F-533A-B3E6-5B335EB405BC}"/>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xmlns="" id="{92479C09-0005-7CFF-38D5-4F524062CA0A}"/>
              </a:ext>
            </a:extLst>
          </p:cNvPr>
          <p:cNvPicPr>
            <a:picLocks noChangeAspect="1"/>
          </p:cNvPicPr>
          <p:nvPr/>
        </p:nvPicPr>
        <p:blipFill>
          <a:blip r:embed="rId3"/>
          <a:stretch>
            <a:fillRect/>
          </a:stretch>
        </p:blipFill>
        <p:spPr>
          <a:xfrm>
            <a:off x="317643" y="144259"/>
            <a:ext cx="1719435" cy="677445"/>
          </a:xfrm>
          <a:prstGeom prst="rect">
            <a:avLst/>
          </a:prstGeom>
        </p:spPr>
      </p:pic>
      <p:sp>
        <p:nvSpPr>
          <p:cNvPr id="13" name="Date Placeholder 12">
            <a:extLst>
              <a:ext uri="{FF2B5EF4-FFF2-40B4-BE49-F238E27FC236}">
                <a16:creationId xmlns:a16="http://schemas.microsoft.com/office/drawing/2014/main" xmlns="" id="{AD30255A-D722-9278-6B86-CDC958DBCE76}"/>
              </a:ext>
            </a:extLst>
          </p:cNvPr>
          <p:cNvSpPr>
            <a:spLocks noGrp="1"/>
          </p:cNvSpPr>
          <p:nvPr>
            <p:ph type="dt" sz="half" idx="10"/>
          </p:nvPr>
        </p:nvSpPr>
        <p:spPr/>
        <p:txBody>
          <a:bodyPr/>
          <a:lstStyle/>
          <a:p>
            <a:fld id="{4F9ED619-C22D-46D8-B505-1861FC119B25}" type="datetime1">
              <a:rPr lang="en-US" smtClean="0"/>
              <a:pPr/>
              <a:t>7/7/2025</a:t>
            </a:fld>
            <a:endParaRPr lang="en-US" dirty="0"/>
          </a:p>
        </p:txBody>
      </p:sp>
      <p:sp>
        <p:nvSpPr>
          <p:cNvPr id="15" name="Slide Number Placeholder 14">
            <a:extLst>
              <a:ext uri="{FF2B5EF4-FFF2-40B4-BE49-F238E27FC236}">
                <a16:creationId xmlns:a16="http://schemas.microsoft.com/office/drawing/2014/main" xmlns="" id="{1B162A4D-077F-7925-923D-1DF42476D28D}"/>
              </a:ext>
            </a:extLst>
          </p:cNvPr>
          <p:cNvSpPr>
            <a:spLocks noGrp="1"/>
          </p:cNvSpPr>
          <p:nvPr>
            <p:ph type="sldNum" sz="quarter" idx="12"/>
          </p:nvPr>
        </p:nvSpPr>
        <p:spPr/>
        <p:txBody>
          <a:bodyPr/>
          <a:lstStyle/>
          <a:p>
            <a:fld id="{6EFE7C99-B088-4EBB-BFF6-BECCC96D5DD8}" type="slidenum">
              <a:rPr lang="en-US" smtClean="0"/>
              <a:pPr/>
              <a:t>23</a:t>
            </a:fld>
            <a:endParaRPr lang="en-US" dirty="0"/>
          </a:p>
        </p:txBody>
      </p:sp>
      <p:sp>
        <p:nvSpPr>
          <p:cNvPr id="10" name="TextBox 9">
            <a:extLst>
              <a:ext uri="{FF2B5EF4-FFF2-40B4-BE49-F238E27FC236}">
                <a16:creationId xmlns:a16="http://schemas.microsoft.com/office/drawing/2014/main" xmlns="" id="{486B023D-D17B-9DDF-D346-3B74179C0858}"/>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xmlns="" id="{0D0112AD-AB0A-FEB7-46DA-462329F16DB6}"/>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xmlns="" id="{C9FA2A23-91A0-84C9-4153-A9CF1165A869}"/>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xmlns="" id="{61AC8CE0-431A-86E3-F3A3-CE37478C7257}"/>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smtClean="0">
                  <a:solidFill>
                    <a:schemeClr val="bg1"/>
                  </a:solidFill>
                </a:rPr>
                <a:t>Prompt Engineering – Best Practices – Acronyms and Technical Terms</a:t>
              </a:r>
              <a:endParaRPr lang="en-US" sz="2000" dirty="0">
                <a:solidFill>
                  <a:schemeClr val="bg1"/>
                </a:solidFill>
              </a:endParaRPr>
            </a:p>
          </p:txBody>
        </p:sp>
      </p:grpSp>
      <p:sp>
        <p:nvSpPr>
          <p:cNvPr id="18" name="Footer Placeholder 17"/>
          <p:cNvSpPr>
            <a:spLocks noGrp="1"/>
          </p:cNvSpPr>
          <p:nvPr>
            <p:ph type="ftr" sz="quarter" idx="11"/>
          </p:nvPr>
        </p:nvSpPr>
        <p:spPr/>
        <p:txBody>
          <a:bodyPr/>
          <a:lstStyle/>
          <a:p>
            <a:r>
              <a:rPr lang="en-US" smtClean="0"/>
              <a:t>Prof. Venkataramana Veeramsetty</a:t>
            </a:r>
            <a:endParaRPr lang="en-US"/>
          </a:p>
        </p:txBody>
      </p:sp>
      <p:sp>
        <p:nvSpPr>
          <p:cNvPr id="3074" name="AutoShape 2"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 name="Rectangle 16"/>
          <p:cNvSpPr/>
          <p:nvPr/>
        </p:nvSpPr>
        <p:spPr>
          <a:xfrm>
            <a:off x="5971607" y="3244334"/>
            <a:ext cx="248786" cy="369332"/>
          </a:xfrm>
          <a:prstGeom prst="rect">
            <a:avLst/>
          </a:prstGeom>
        </p:spPr>
        <p:txBody>
          <a:bodyPr wrap="none">
            <a:spAutoFit/>
          </a:bodyPr>
          <a:lstStyle/>
          <a:p>
            <a:r>
              <a:rPr lang="en-US" dirty="0" smtClean="0"/>
              <a:t> </a:t>
            </a:r>
            <a:endParaRPr lang="en-US" dirty="0"/>
          </a:p>
        </p:txBody>
      </p:sp>
      <p:sp>
        <p:nvSpPr>
          <p:cNvPr id="20482" name="AutoShape 2"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4" name="AutoShape 4"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6" name="AutoShape 6"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0" name="AutoShape 10" descr="Top 5 Best Python IDE to use in 2024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2" name="AutoShape 12"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4" name="AutoShape 14"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6" name="AutoShape 16" descr="https://wp.keploy.io/wp-content/uploads/2024/10/PyCharm.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3" name="AutoShape 23"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5" name="AutoShape 25"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4" name="Rectangle 23"/>
          <p:cNvSpPr/>
          <p:nvPr/>
        </p:nvSpPr>
        <p:spPr>
          <a:xfrm>
            <a:off x="360947" y="892024"/>
            <a:ext cx="6545179" cy="1200329"/>
          </a:xfrm>
          <a:prstGeom prst="rect">
            <a:avLst/>
          </a:prstGeom>
        </p:spPr>
        <p:txBody>
          <a:bodyPr wrap="square">
            <a:spAutoFit/>
          </a:bodyPr>
          <a:lstStyle/>
          <a:p>
            <a:r>
              <a:rPr lang="en-US" b="1" dirty="0" smtClean="0"/>
              <a:t>It’s crucial to be clear with technical terms and acronyms while drafting a prompt. This ambiguity often means different things in different contexts and can lead to unhelpful responses.</a:t>
            </a:r>
            <a:endParaRPr lang="en-US" b="1" dirty="0"/>
          </a:p>
        </p:txBody>
      </p:sp>
      <p:pic>
        <p:nvPicPr>
          <p:cNvPr id="14338" name="Picture 2"/>
          <p:cNvPicPr>
            <a:picLocks noChangeAspect="1" noChangeArrowheads="1"/>
          </p:cNvPicPr>
          <p:nvPr/>
        </p:nvPicPr>
        <p:blipFill>
          <a:blip r:embed="rId4"/>
          <a:srcRect t="28217"/>
          <a:stretch>
            <a:fillRect/>
          </a:stretch>
        </p:blipFill>
        <p:spPr bwMode="auto">
          <a:xfrm>
            <a:off x="0" y="2971800"/>
            <a:ext cx="5520455" cy="2658979"/>
          </a:xfrm>
          <a:prstGeom prst="rect">
            <a:avLst/>
          </a:prstGeom>
          <a:noFill/>
          <a:ln w="9525">
            <a:noFill/>
            <a:miter lim="800000"/>
            <a:headEnd/>
            <a:tailEnd/>
          </a:ln>
          <a:effectLst/>
        </p:spPr>
      </p:pic>
      <p:pic>
        <p:nvPicPr>
          <p:cNvPr id="14339" name="Picture 3"/>
          <p:cNvPicPr>
            <a:picLocks noChangeAspect="1" noChangeArrowheads="1"/>
          </p:cNvPicPr>
          <p:nvPr/>
        </p:nvPicPr>
        <p:blipFill>
          <a:blip r:embed="rId5"/>
          <a:srcRect/>
          <a:stretch>
            <a:fillRect/>
          </a:stretch>
        </p:blipFill>
        <p:spPr bwMode="auto">
          <a:xfrm>
            <a:off x="5505784" y="2551992"/>
            <a:ext cx="6686216" cy="4107987"/>
          </a:xfrm>
          <a:prstGeom prst="rect">
            <a:avLst/>
          </a:prstGeom>
          <a:noFill/>
          <a:ln w="9525">
            <a:noFill/>
            <a:miter lim="800000"/>
            <a:headEnd/>
            <a:tailEnd/>
          </a:ln>
          <a:effectLst/>
        </p:spPr>
      </p:pic>
      <p:pic>
        <p:nvPicPr>
          <p:cNvPr id="14340" name="Picture 4"/>
          <p:cNvPicPr>
            <a:picLocks noChangeAspect="1" noChangeArrowheads="1"/>
          </p:cNvPicPr>
          <p:nvPr/>
        </p:nvPicPr>
        <p:blipFill>
          <a:blip r:embed="rId6"/>
          <a:srcRect/>
          <a:stretch>
            <a:fillRect/>
          </a:stretch>
        </p:blipFill>
        <p:spPr bwMode="auto">
          <a:xfrm>
            <a:off x="296612" y="2094748"/>
            <a:ext cx="3771900" cy="695325"/>
          </a:xfrm>
          <a:prstGeom prst="rect">
            <a:avLst/>
          </a:prstGeom>
          <a:noFill/>
          <a:ln w="9525">
            <a:noFill/>
            <a:miter lim="800000"/>
            <a:headEnd/>
            <a:tailEnd/>
          </a:ln>
          <a:effectLst/>
        </p:spPr>
      </p:pic>
      <p:pic>
        <p:nvPicPr>
          <p:cNvPr id="14341" name="Picture 5"/>
          <p:cNvPicPr>
            <a:picLocks noChangeAspect="1" noChangeArrowheads="1"/>
          </p:cNvPicPr>
          <p:nvPr/>
        </p:nvPicPr>
        <p:blipFill>
          <a:blip r:embed="rId7"/>
          <a:srcRect/>
          <a:stretch>
            <a:fillRect/>
          </a:stretch>
        </p:blipFill>
        <p:spPr bwMode="auto">
          <a:xfrm>
            <a:off x="6533147" y="1328498"/>
            <a:ext cx="5337092" cy="1308924"/>
          </a:xfrm>
          <a:prstGeom prst="rect">
            <a:avLst/>
          </a:prstGeom>
          <a:noFill/>
          <a:ln w="9525">
            <a:noFill/>
            <a:miter lim="800000"/>
            <a:headEnd/>
            <a:tailEnd/>
          </a:ln>
          <a:effectLst/>
        </p:spPr>
      </p:pic>
    </p:spTree>
    <p:extLst>
      <p:ext uri="{BB962C8B-B14F-4D97-AF65-F5344CB8AC3E}">
        <p14:creationId xmlns:p14="http://schemas.microsoft.com/office/powerpoint/2010/main" xmlns="" val="10626298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08E20-0F1F-533A-B3E6-5B335EB405BC}"/>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xmlns="" id="{92479C09-0005-7CFF-38D5-4F524062CA0A}"/>
              </a:ext>
            </a:extLst>
          </p:cNvPr>
          <p:cNvPicPr>
            <a:picLocks noChangeAspect="1"/>
          </p:cNvPicPr>
          <p:nvPr/>
        </p:nvPicPr>
        <p:blipFill>
          <a:blip r:embed="rId3"/>
          <a:stretch>
            <a:fillRect/>
          </a:stretch>
        </p:blipFill>
        <p:spPr>
          <a:xfrm>
            <a:off x="317643" y="144259"/>
            <a:ext cx="1719435" cy="677445"/>
          </a:xfrm>
          <a:prstGeom prst="rect">
            <a:avLst/>
          </a:prstGeom>
        </p:spPr>
      </p:pic>
      <p:sp>
        <p:nvSpPr>
          <p:cNvPr id="13" name="Date Placeholder 12">
            <a:extLst>
              <a:ext uri="{FF2B5EF4-FFF2-40B4-BE49-F238E27FC236}">
                <a16:creationId xmlns:a16="http://schemas.microsoft.com/office/drawing/2014/main" xmlns="" id="{AD30255A-D722-9278-6B86-CDC958DBCE76}"/>
              </a:ext>
            </a:extLst>
          </p:cNvPr>
          <p:cNvSpPr>
            <a:spLocks noGrp="1"/>
          </p:cNvSpPr>
          <p:nvPr>
            <p:ph type="dt" sz="half" idx="10"/>
          </p:nvPr>
        </p:nvSpPr>
        <p:spPr/>
        <p:txBody>
          <a:bodyPr/>
          <a:lstStyle/>
          <a:p>
            <a:fld id="{4F9ED619-C22D-46D8-B505-1861FC119B25}" type="datetime1">
              <a:rPr lang="en-US" smtClean="0"/>
              <a:pPr/>
              <a:t>7/7/2025</a:t>
            </a:fld>
            <a:endParaRPr lang="en-US" dirty="0"/>
          </a:p>
        </p:txBody>
      </p:sp>
      <p:sp>
        <p:nvSpPr>
          <p:cNvPr id="15" name="Slide Number Placeholder 14">
            <a:extLst>
              <a:ext uri="{FF2B5EF4-FFF2-40B4-BE49-F238E27FC236}">
                <a16:creationId xmlns:a16="http://schemas.microsoft.com/office/drawing/2014/main" xmlns="" id="{1B162A4D-077F-7925-923D-1DF42476D28D}"/>
              </a:ext>
            </a:extLst>
          </p:cNvPr>
          <p:cNvSpPr>
            <a:spLocks noGrp="1"/>
          </p:cNvSpPr>
          <p:nvPr>
            <p:ph type="sldNum" sz="quarter" idx="12"/>
          </p:nvPr>
        </p:nvSpPr>
        <p:spPr/>
        <p:txBody>
          <a:bodyPr/>
          <a:lstStyle/>
          <a:p>
            <a:fld id="{6EFE7C99-B088-4EBB-BFF6-BECCC96D5DD8}" type="slidenum">
              <a:rPr lang="en-US" smtClean="0"/>
              <a:pPr/>
              <a:t>24</a:t>
            </a:fld>
            <a:endParaRPr lang="en-US" dirty="0"/>
          </a:p>
        </p:txBody>
      </p:sp>
      <p:sp>
        <p:nvSpPr>
          <p:cNvPr id="10" name="TextBox 9">
            <a:extLst>
              <a:ext uri="{FF2B5EF4-FFF2-40B4-BE49-F238E27FC236}">
                <a16:creationId xmlns:a16="http://schemas.microsoft.com/office/drawing/2014/main" xmlns="" id="{486B023D-D17B-9DDF-D346-3B74179C0858}"/>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xmlns="" id="{0D0112AD-AB0A-FEB7-46DA-462329F16DB6}"/>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xmlns="" id="{C9FA2A23-91A0-84C9-4153-A9CF1165A869}"/>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xmlns="" id="{61AC8CE0-431A-86E3-F3A3-CE37478C7257}"/>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smtClean="0">
                  <a:solidFill>
                    <a:schemeClr val="bg1"/>
                  </a:solidFill>
                </a:rPr>
                <a:t>Prompt Engineering – Best Practices – Zero Shot and Few Shots Learning</a:t>
              </a:r>
              <a:endParaRPr lang="en-US" sz="2000" dirty="0">
                <a:solidFill>
                  <a:schemeClr val="bg1"/>
                </a:solidFill>
              </a:endParaRPr>
            </a:p>
          </p:txBody>
        </p:sp>
      </p:grpSp>
      <p:sp>
        <p:nvSpPr>
          <p:cNvPr id="18" name="Footer Placeholder 17"/>
          <p:cNvSpPr>
            <a:spLocks noGrp="1"/>
          </p:cNvSpPr>
          <p:nvPr>
            <p:ph type="ftr" sz="quarter" idx="11"/>
          </p:nvPr>
        </p:nvSpPr>
        <p:spPr/>
        <p:txBody>
          <a:bodyPr/>
          <a:lstStyle/>
          <a:p>
            <a:r>
              <a:rPr lang="en-US" smtClean="0"/>
              <a:t>Prof. Venkataramana Veeramsetty</a:t>
            </a:r>
            <a:endParaRPr lang="en-US"/>
          </a:p>
        </p:txBody>
      </p:sp>
      <p:sp>
        <p:nvSpPr>
          <p:cNvPr id="3074" name="AutoShape 2"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 name="Rectangle 16"/>
          <p:cNvSpPr/>
          <p:nvPr/>
        </p:nvSpPr>
        <p:spPr>
          <a:xfrm>
            <a:off x="5971607" y="3244334"/>
            <a:ext cx="248786" cy="369332"/>
          </a:xfrm>
          <a:prstGeom prst="rect">
            <a:avLst/>
          </a:prstGeom>
        </p:spPr>
        <p:txBody>
          <a:bodyPr wrap="none">
            <a:spAutoFit/>
          </a:bodyPr>
          <a:lstStyle/>
          <a:p>
            <a:r>
              <a:rPr lang="en-US" dirty="0" smtClean="0"/>
              <a:t> </a:t>
            </a:r>
            <a:endParaRPr lang="en-US" dirty="0"/>
          </a:p>
        </p:txBody>
      </p:sp>
      <p:sp>
        <p:nvSpPr>
          <p:cNvPr id="20482" name="AutoShape 2"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4" name="AutoShape 4"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6" name="AutoShape 6"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0" name="AutoShape 10" descr="Top 5 Best Python IDE to use in 2024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2" name="AutoShape 12"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4" name="AutoShape 14"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6" name="AutoShape 16" descr="https://wp.keploy.io/wp-content/uploads/2024/10/PyCharm.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3" name="AutoShape 23"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5" name="AutoShape 25"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4" name="Rectangle 23"/>
          <p:cNvSpPr/>
          <p:nvPr/>
        </p:nvSpPr>
        <p:spPr>
          <a:xfrm>
            <a:off x="360947" y="892024"/>
            <a:ext cx="11442032" cy="369332"/>
          </a:xfrm>
          <a:prstGeom prst="rect">
            <a:avLst/>
          </a:prstGeom>
        </p:spPr>
        <p:txBody>
          <a:bodyPr wrap="square">
            <a:spAutoFit/>
          </a:bodyPr>
          <a:lstStyle/>
          <a:p>
            <a:r>
              <a:rPr lang="en-US" b="1" dirty="0" smtClean="0"/>
              <a:t>With zero-shot learning, you provide one prompt and get the answer you want.</a:t>
            </a:r>
            <a:endParaRPr lang="en-US" b="1" dirty="0"/>
          </a:p>
        </p:txBody>
      </p:sp>
      <p:pic>
        <p:nvPicPr>
          <p:cNvPr id="15362" name="Picture 2"/>
          <p:cNvPicPr>
            <a:picLocks noChangeAspect="1" noChangeArrowheads="1"/>
          </p:cNvPicPr>
          <p:nvPr/>
        </p:nvPicPr>
        <p:blipFill>
          <a:blip r:embed="rId4"/>
          <a:srcRect/>
          <a:stretch>
            <a:fillRect/>
          </a:stretch>
        </p:blipFill>
        <p:spPr bwMode="auto">
          <a:xfrm>
            <a:off x="331704" y="1448051"/>
            <a:ext cx="3581400" cy="809625"/>
          </a:xfrm>
          <a:prstGeom prst="rect">
            <a:avLst/>
          </a:prstGeom>
          <a:noFill/>
          <a:ln w="9525">
            <a:noFill/>
            <a:miter lim="800000"/>
            <a:headEnd/>
            <a:tailEnd/>
          </a:ln>
          <a:effectLst/>
        </p:spPr>
      </p:pic>
      <p:pic>
        <p:nvPicPr>
          <p:cNvPr id="15363" name="Picture 3"/>
          <p:cNvPicPr>
            <a:picLocks noChangeAspect="1" noChangeArrowheads="1"/>
          </p:cNvPicPr>
          <p:nvPr/>
        </p:nvPicPr>
        <p:blipFill>
          <a:blip r:embed="rId5"/>
          <a:srcRect/>
          <a:stretch>
            <a:fillRect/>
          </a:stretch>
        </p:blipFill>
        <p:spPr bwMode="auto">
          <a:xfrm>
            <a:off x="494381" y="2204912"/>
            <a:ext cx="5810166" cy="3919757"/>
          </a:xfrm>
          <a:prstGeom prst="rect">
            <a:avLst/>
          </a:prstGeom>
          <a:noFill/>
          <a:ln w="9525">
            <a:noFill/>
            <a:miter lim="800000"/>
            <a:headEnd/>
            <a:tailEnd/>
          </a:ln>
          <a:effectLst/>
        </p:spPr>
      </p:pic>
      <p:pic>
        <p:nvPicPr>
          <p:cNvPr id="15364" name="Picture 4"/>
          <p:cNvPicPr>
            <a:picLocks noChangeAspect="1" noChangeArrowheads="1"/>
          </p:cNvPicPr>
          <p:nvPr/>
        </p:nvPicPr>
        <p:blipFill>
          <a:blip r:embed="rId6"/>
          <a:srcRect/>
          <a:stretch>
            <a:fillRect/>
          </a:stretch>
        </p:blipFill>
        <p:spPr bwMode="auto">
          <a:xfrm>
            <a:off x="5592011" y="1153528"/>
            <a:ext cx="3600450" cy="628650"/>
          </a:xfrm>
          <a:prstGeom prst="rect">
            <a:avLst/>
          </a:prstGeom>
          <a:noFill/>
          <a:ln w="9525">
            <a:noFill/>
            <a:miter lim="800000"/>
            <a:headEnd/>
            <a:tailEnd/>
          </a:ln>
          <a:effectLst/>
        </p:spPr>
      </p:pic>
      <p:pic>
        <p:nvPicPr>
          <p:cNvPr id="15365" name="Picture 5"/>
          <p:cNvPicPr>
            <a:picLocks noChangeAspect="1" noChangeArrowheads="1"/>
          </p:cNvPicPr>
          <p:nvPr/>
        </p:nvPicPr>
        <p:blipFill>
          <a:blip r:embed="rId7"/>
          <a:srcRect/>
          <a:stretch>
            <a:fillRect/>
          </a:stretch>
        </p:blipFill>
        <p:spPr bwMode="auto">
          <a:xfrm>
            <a:off x="9182100" y="1062037"/>
            <a:ext cx="3009900" cy="619125"/>
          </a:xfrm>
          <a:prstGeom prst="rect">
            <a:avLst/>
          </a:prstGeom>
          <a:noFill/>
          <a:ln w="9525">
            <a:noFill/>
            <a:miter lim="800000"/>
            <a:headEnd/>
            <a:tailEnd/>
          </a:ln>
          <a:effectLst/>
        </p:spPr>
      </p:pic>
      <p:pic>
        <p:nvPicPr>
          <p:cNvPr id="15366" name="Picture 6"/>
          <p:cNvPicPr>
            <a:picLocks noChangeAspect="1" noChangeArrowheads="1"/>
          </p:cNvPicPr>
          <p:nvPr/>
        </p:nvPicPr>
        <p:blipFill>
          <a:blip r:embed="rId8"/>
          <a:srcRect/>
          <a:stretch>
            <a:fillRect/>
          </a:stretch>
        </p:blipFill>
        <p:spPr bwMode="auto">
          <a:xfrm>
            <a:off x="5113421" y="1721402"/>
            <a:ext cx="7078580" cy="4982195"/>
          </a:xfrm>
          <a:prstGeom prst="rect">
            <a:avLst/>
          </a:prstGeom>
          <a:noFill/>
          <a:ln w="9525">
            <a:noFill/>
            <a:miter lim="800000"/>
            <a:headEnd/>
            <a:tailEnd/>
          </a:ln>
          <a:effectLst/>
        </p:spPr>
      </p:pic>
    </p:spTree>
    <p:extLst>
      <p:ext uri="{BB962C8B-B14F-4D97-AF65-F5344CB8AC3E}">
        <p14:creationId xmlns:p14="http://schemas.microsoft.com/office/powerpoint/2010/main" xmlns="" val="10626298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08E20-0F1F-533A-B3E6-5B335EB405BC}"/>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xmlns="" id="{92479C09-0005-7CFF-38D5-4F524062CA0A}"/>
              </a:ext>
            </a:extLst>
          </p:cNvPr>
          <p:cNvPicPr>
            <a:picLocks noChangeAspect="1"/>
          </p:cNvPicPr>
          <p:nvPr/>
        </p:nvPicPr>
        <p:blipFill>
          <a:blip r:embed="rId3"/>
          <a:stretch>
            <a:fillRect/>
          </a:stretch>
        </p:blipFill>
        <p:spPr>
          <a:xfrm>
            <a:off x="317643" y="144259"/>
            <a:ext cx="1719435" cy="677445"/>
          </a:xfrm>
          <a:prstGeom prst="rect">
            <a:avLst/>
          </a:prstGeom>
        </p:spPr>
      </p:pic>
      <p:sp>
        <p:nvSpPr>
          <p:cNvPr id="13" name="Date Placeholder 12">
            <a:extLst>
              <a:ext uri="{FF2B5EF4-FFF2-40B4-BE49-F238E27FC236}">
                <a16:creationId xmlns:a16="http://schemas.microsoft.com/office/drawing/2014/main" xmlns="" id="{AD30255A-D722-9278-6B86-CDC958DBCE76}"/>
              </a:ext>
            </a:extLst>
          </p:cNvPr>
          <p:cNvSpPr>
            <a:spLocks noGrp="1"/>
          </p:cNvSpPr>
          <p:nvPr>
            <p:ph type="dt" sz="half" idx="10"/>
          </p:nvPr>
        </p:nvSpPr>
        <p:spPr/>
        <p:txBody>
          <a:bodyPr/>
          <a:lstStyle/>
          <a:p>
            <a:fld id="{4F9ED619-C22D-46D8-B505-1861FC119B25}" type="datetime1">
              <a:rPr lang="en-US" smtClean="0"/>
              <a:pPr/>
              <a:t>7/7/2025</a:t>
            </a:fld>
            <a:endParaRPr lang="en-US" dirty="0"/>
          </a:p>
        </p:txBody>
      </p:sp>
      <p:sp>
        <p:nvSpPr>
          <p:cNvPr id="15" name="Slide Number Placeholder 14">
            <a:extLst>
              <a:ext uri="{FF2B5EF4-FFF2-40B4-BE49-F238E27FC236}">
                <a16:creationId xmlns:a16="http://schemas.microsoft.com/office/drawing/2014/main" xmlns="" id="{1B162A4D-077F-7925-923D-1DF42476D28D}"/>
              </a:ext>
            </a:extLst>
          </p:cNvPr>
          <p:cNvSpPr>
            <a:spLocks noGrp="1"/>
          </p:cNvSpPr>
          <p:nvPr>
            <p:ph type="sldNum" sz="quarter" idx="12"/>
          </p:nvPr>
        </p:nvSpPr>
        <p:spPr/>
        <p:txBody>
          <a:bodyPr/>
          <a:lstStyle/>
          <a:p>
            <a:fld id="{6EFE7C99-B088-4EBB-BFF6-BECCC96D5DD8}" type="slidenum">
              <a:rPr lang="en-US" smtClean="0"/>
              <a:pPr/>
              <a:t>25</a:t>
            </a:fld>
            <a:endParaRPr lang="en-US" dirty="0"/>
          </a:p>
        </p:txBody>
      </p:sp>
      <p:sp>
        <p:nvSpPr>
          <p:cNvPr id="10" name="TextBox 9">
            <a:extLst>
              <a:ext uri="{FF2B5EF4-FFF2-40B4-BE49-F238E27FC236}">
                <a16:creationId xmlns:a16="http://schemas.microsoft.com/office/drawing/2014/main" xmlns="" id="{486B023D-D17B-9DDF-D346-3B74179C0858}"/>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xmlns="" id="{0D0112AD-AB0A-FEB7-46DA-462329F16DB6}"/>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xmlns="" id="{C9FA2A23-91A0-84C9-4153-A9CF1165A869}"/>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xmlns="" id="{61AC8CE0-431A-86E3-F3A3-CE37478C7257}"/>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smtClean="0">
                  <a:solidFill>
                    <a:schemeClr val="bg1"/>
                  </a:solidFill>
                </a:rPr>
                <a:t>Prompt Engineering – Best Practices – Leading Words</a:t>
              </a:r>
              <a:endParaRPr lang="en-US" sz="2000" dirty="0">
                <a:solidFill>
                  <a:schemeClr val="bg1"/>
                </a:solidFill>
              </a:endParaRPr>
            </a:p>
          </p:txBody>
        </p:sp>
      </p:grpSp>
      <p:sp>
        <p:nvSpPr>
          <p:cNvPr id="18" name="Footer Placeholder 17"/>
          <p:cNvSpPr>
            <a:spLocks noGrp="1"/>
          </p:cNvSpPr>
          <p:nvPr>
            <p:ph type="ftr" sz="quarter" idx="11"/>
          </p:nvPr>
        </p:nvSpPr>
        <p:spPr/>
        <p:txBody>
          <a:bodyPr/>
          <a:lstStyle/>
          <a:p>
            <a:r>
              <a:rPr lang="en-US" smtClean="0"/>
              <a:t>Prof. Venkataramana Veeramsetty</a:t>
            </a:r>
            <a:endParaRPr lang="en-US"/>
          </a:p>
        </p:txBody>
      </p:sp>
      <p:sp>
        <p:nvSpPr>
          <p:cNvPr id="3074" name="AutoShape 2"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 name="Rectangle 16"/>
          <p:cNvSpPr/>
          <p:nvPr/>
        </p:nvSpPr>
        <p:spPr>
          <a:xfrm>
            <a:off x="5971607" y="3244334"/>
            <a:ext cx="248786" cy="369332"/>
          </a:xfrm>
          <a:prstGeom prst="rect">
            <a:avLst/>
          </a:prstGeom>
        </p:spPr>
        <p:txBody>
          <a:bodyPr wrap="none">
            <a:spAutoFit/>
          </a:bodyPr>
          <a:lstStyle/>
          <a:p>
            <a:r>
              <a:rPr lang="en-US" dirty="0" smtClean="0"/>
              <a:t> </a:t>
            </a:r>
            <a:endParaRPr lang="en-US" dirty="0"/>
          </a:p>
        </p:txBody>
      </p:sp>
      <p:sp>
        <p:nvSpPr>
          <p:cNvPr id="20482" name="AutoShape 2"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4" name="AutoShape 4"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6" name="AutoShape 6"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0" name="AutoShape 10" descr="Top 5 Best Python IDE to use in 2024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2" name="AutoShape 12"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4" name="AutoShape 14"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6" name="AutoShape 16" descr="https://wp.keploy.io/wp-content/uploads/2024/10/PyCharm.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3" name="AutoShape 23"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5" name="AutoShape 25"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6386" name="Picture 2"/>
          <p:cNvPicPr>
            <a:picLocks noChangeAspect="1" noChangeArrowheads="1"/>
          </p:cNvPicPr>
          <p:nvPr/>
        </p:nvPicPr>
        <p:blipFill>
          <a:blip r:embed="rId4"/>
          <a:srcRect/>
          <a:stretch>
            <a:fillRect/>
          </a:stretch>
        </p:blipFill>
        <p:spPr bwMode="auto">
          <a:xfrm>
            <a:off x="0" y="1093370"/>
            <a:ext cx="4410075" cy="1085850"/>
          </a:xfrm>
          <a:prstGeom prst="rect">
            <a:avLst/>
          </a:prstGeom>
          <a:noFill/>
          <a:ln w="9525">
            <a:noFill/>
            <a:miter lim="800000"/>
            <a:headEnd/>
            <a:tailEnd/>
          </a:ln>
          <a:effectLst/>
        </p:spPr>
      </p:pic>
      <p:pic>
        <p:nvPicPr>
          <p:cNvPr id="16387" name="Picture 3"/>
          <p:cNvPicPr>
            <a:picLocks noChangeAspect="1" noChangeArrowheads="1"/>
          </p:cNvPicPr>
          <p:nvPr/>
        </p:nvPicPr>
        <p:blipFill>
          <a:blip r:embed="rId5"/>
          <a:srcRect/>
          <a:stretch>
            <a:fillRect/>
          </a:stretch>
        </p:blipFill>
        <p:spPr bwMode="auto">
          <a:xfrm>
            <a:off x="193842" y="2033337"/>
            <a:ext cx="6014453" cy="3904499"/>
          </a:xfrm>
          <a:prstGeom prst="rect">
            <a:avLst/>
          </a:prstGeom>
          <a:noFill/>
          <a:ln w="9525">
            <a:noFill/>
            <a:miter lim="800000"/>
            <a:headEnd/>
            <a:tailEnd/>
          </a:ln>
          <a:effectLst/>
        </p:spPr>
      </p:pic>
      <p:pic>
        <p:nvPicPr>
          <p:cNvPr id="16388" name="Picture 4"/>
          <p:cNvPicPr>
            <a:picLocks noChangeAspect="1" noChangeArrowheads="1"/>
          </p:cNvPicPr>
          <p:nvPr/>
        </p:nvPicPr>
        <p:blipFill>
          <a:blip r:embed="rId6"/>
          <a:srcRect/>
          <a:stretch>
            <a:fillRect/>
          </a:stretch>
        </p:blipFill>
        <p:spPr bwMode="auto">
          <a:xfrm>
            <a:off x="11122778" y="1017922"/>
            <a:ext cx="600075" cy="466725"/>
          </a:xfrm>
          <a:prstGeom prst="rect">
            <a:avLst/>
          </a:prstGeom>
          <a:noFill/>
          <a:ln w="9525">
            <a:noFill/>
            <a:miter lim="800000"/>
            <a:headEnd/>
            <a:tailEnd/>
          </a:ln>
          <a:effectLst/>
        </p:spPr>
      </p:pic>
      <p:pic>
        <p:nvPicPr>
          <p:cNvPr id="16389" name="Picture 5"/>
          <p:cNvPicPr>
            <a:picLocks noChangeAspect="1" noChangeArrowheads="1"/>
          </p:cNvPicPr>
          <p:nvPr/>
        </p:nvPicPr>
        <p:blipFill>
          <a:blip r:embed="rId7"/>
          <a:srcRect/>
          <a:stretch>
            <a:fillRect/>
          </a:stretch>
        </p:blipFill>
        <p:spPr bwMode="auto">
          <a:xfrm>
            <a:off x="4523875" y="1495403"/>
            <a:ext cx="7668125" cy="4917429"/>
          </a:xfrm>
          <a:prstGeom prst="rect">
            <a:avLst/>
          </a:prstGeom>
          <a:noFill/>
          <a:ln w="9525">
            <a:noFill/>
            <a:miter lim="800000"/>
            <a:headEnd/>
            <a:tailEnd/>
          </a:ln>
          <a:effectLst/>
        </p:spPr>
      </p:pic>
    </p:spTree>
    <p:extLst>
      <p:ext uri="{BB962C8B-B14F-4D97-AF65-F5344CB8AC3E}">
        <p14:creationId xmlns:p14="http://schemas.microsoft.com/office/powerpoint/2010/main" xmlns="" val="10626298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08E20-0F1F-533A-B3E6-5B335EB405BC}"/>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xmlns="" id="{92479C09-0005-7CFF-38D5-4F524062CA0A}"/>
              </a:ext>
            </a:extLst>
          </p:cNvPr>
          <p:cNvPicPr>
            <a:picLocks noChangeAspect="1"/>
          </p:cNvPicPr>
          <p:nvPr/>
        </p:nvPicPr>
        <p:blipFill>
          <a:blip r:embed="rId3"/>
          <a:stretch>
            <a:fillRect/>
          </a:stretch>
        </p:blipFill>
        <p:spPr>
          <a:xfrm>
            <a:off x="317643" y="144259"/>
            <a:ext cx="1719435" cy="677445"/>
          </a:xfrm>
          <a:prstGeom prst="rect">
            <a:avLst/>
          </a:prstGeom>
        </p:spPr>
      </p:pic>
      <p:sp>
        <p:nvSpPr>
          <p:cNvPr id="13" name="Date Placeholder 12">
            <a:extLst>
              <a:ext uri="{FF2B5EF4-FFF2-40B4-BE49-F238E27FC236}">
                <a16:creationId xmlns:a16="http://schemas.microsoft.com/office/drawing/2014/main" xmlns="" id="{AD30255A-D722-9278-6B86-CDC958DBCE76}"/>
              </a:ext>
            </a:extLst>
          </p:cNvPr>
          <p:cNvSpPr>
            <a:spLocks noGrp="1"/>
          </p:cNvSpPr>
          <p:nvPr>
            <p:ph type="dt" sz="half" idx="10"/>
          </p:nvPr>
        </p:nvSpPr>
        <p:spPr/>
        <p:txBody>
          <a:bodyPr/>
          <a:lstStyle/>
          <a:p>
            <a:fld id="{4F9ED619-C22D-46D8-B505-1861FC119B25}" type="datetime1">
              <a:rPr lang="en-US" smtClean="0"/>
              <a:pPr/>
              <a:t>7/7/2025</a:t>
            </a:fld>
            <a:endParaRPr lang="en-US" dirty="0"/>
          </a:p>
        </p:txBody>
      </p:sp>
      <p:sp>
        <p:nvSpPr>
          <p:cNvPr id="15" name="Slide Number Placeholder 14">
            <a:extLst>
              <a:ext uri="{FF2B5EF4-FFF2-40B4-BE49-F238E27FC236}">
                <a16:creationId xmlns:a16="http://schemas.microsoft.com/office/drawing/2014/main" xmlns="" id="{1B162A4D-077F-7925-923D-1DF42476D28D}"/>
              </a:ext>
            </a:extLst>
          </p:cNvPr>
          <p:cNvSpPr>
            <a:spLocks noGrp="1"/>
          </p:cNvSpPr>
          <p:nvPr>
            <p:ph type="sldNum" sz="quarter" idx="12"/>
          </p:nvPr>
        </p:nvSpPr>
        <p:spPr/>
        <p:txBody>
          <a:bodyPr/>
          <a:lstStyle/>
          <a:p>
            <a:fld id="{6EFE7C99-B088-4EBB-BFF6-BECCC96D5DD8}" type="slidenum">
              <a:rPr lang="en-US" smtClean="0"/>
              <a:pPr/>
              <a:t>26</a:t>
            </a:fld>
            <a:endParaRPr lang="en-US" dirty="0"/>
          </a:p>
        </p:txBody>
      </p:sp>
      <p:sp>
        <p:nvSpPr>
          <p:cNvPr id="10" name="TextBox 9">
            <a:extLst>
              <a:ext uri="{FF2B5EF4-FFF2-40B4-BE49-F238E27FC236}">
                <a16:creationId xmlns:a16="http://schemas.microsoft.com/office/drawing/2014/main" xmlns="" id="{486B023D-D17B-9DDF-D346-3B74179C0858}"/>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xmlns="" id="{0D0112AD-AB0A-FEB7-46DA-462329F16DB6}"/>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xmlns="" id="{C9FA2A23-91A0-84C9-4153-A9CF1165A869}"/>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xmlns="" id="{61AC8CE0-431A-86E3-F3A3-CE37478C7257}"/>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smtClean="0">
                  <a:solidFill>
                    <a:schemeClr val="bg1"/>
                  </a:solidFill>
                </a:rPr>
                <a:t>Prompt Engineering – Best Practices – Leading Words</a:t>
              </a:r>
              <a:endParaRPr lang="en-US" sz="2000" dirty="0">
                <a:solidFill>
                  <a:schemeClr val="bg1"/>
                </a:solidFill>
              </a:endParaRPr>
            </a:p>
          </p:txBody>
        </p:sp>
      </p:grpSp>
      <p:sp>
        <p:nvSpPr>
          <p:cNvPr id="18" name="Footer Placeholder 17"/>
          <p:cNvSpPr>
            <a:spLocks noGrp="1"/>
          </p:cNvSpPr>
          <p:nvPr>
            <p:ph type="ftr" sz="quarter" idx="11"/>
          </p:nvPr>
        </p:nvSpPr>
        <p:spPr/>
        <p:txBody>
          <a:bodyPr/>
          <a:lstStyle/>
          <a:p>
            <a:r>
              <a:rPr lang="en-US" smtClean="0"/>
              <a:t>Prof. Venkataramana Veeramsetty</a:t>
            </a:r>
            <a:endParaRPr lang="en-US"/>
          </a:p>
        </p:txBody>
      </p:sp>
      <p:sp>
        <p:nvSpPr>
          <p:cNvPr id="3074" name="AutoShape 2"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 name="Rectangle 16"/>
          <p:cNvSpPr/>
          <p:nvPr/>
        </p:nvSpPr>
        <p:spPr>
          <a:xfrm>
            <a:off x="5971607" y="3244334"/>
            <a:ext cx="248786" cy="369332"/>
          </a:xfrm>
          <a:prstGeom prst="rect">
            <a:avLst/>
          </a:prstGeom>
        </p:spPr>
        <p:txBody>
          <a:bodyPr wrap="none">
            <a:spAutoFit/>
          </a:bodyPr>
          <a:lstStyle/>
          <a:p>
            <a:r>
              <a:rPr lang="en-US" dirty="0" smtClean="0"/>
              <a:t> </a:t>
            </a:r>
            <a:endParaRPr lang="en-US" dirty="0"/>
          </a:p>
        </p:txBody>
      </p:sp>
      <p:sp>
        <p:nvSpPr>
          <p:cNvPr id="20482" name="AutoShape 2"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4" name="AutoShape 4"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6" name="AutoShape 6"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0" name="AutoShape 10" descr="Top 5 Best Python IDE to use in 2024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2" name="AutoShape 12"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4" name="AutoShape 14"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6" name="AutoShape 16" descr="https://wp.keploy.io/wp-content/uploads/2024/10/PyCharm.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3" name="AutoShape 23"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5" name="AutoShape 25"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7412" name="Picture 4"/>
          <p:cNvPicPr>
            <a:picLocks noChangeAspect="1" noChangeArrowheads="1"/>
          </p:cNvPicPr>
          <p:nvPr/>
        </p:nvPicPr>
        <p:blipFill>
          <a:blip r:embed="rId4"/>
          <a:srcRect/>
          <a:stretch>
            <a:fillRect/>
          </a:stretch>
        </p:blipFill>
        <p:spPr bwMode="auto">
          <a:xfrm>
            <a:off x="2482850" y="1028700"/>
            <a:ext cx="7221538" cy="4800600"/>
          </a:xfrm>
          <a:prstGeom prst="rect">
            <a:avLst/>
          </a:prstGeom>
          <a:noFill/>
          <a:ln w="9525">
            <a:noFill/>
            <a:miter lim="800000"/>
            <a:headEnd/>
            <a:tailEnd/>
          </a:ln>
          <a:effectLst/>
        </p:spPr>
      </p:pic>
    </p:spTree>
    <p:extLst>
      <p:ext uri="{BB962C8B-B14F-4D97-AF65-F5344CB8AC3E}">
        <p14:creationId xmlns:p14="http://schemas.microsoft.com/office/powerpoint/2010/main" xmlns="" val="10626298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08E20-0F1F-533A-B3E6-5B335EB405BC}"/>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xmlns="" id="{92479C09-0005-7CFF-38D5-4F524062CA0A}"/>
              </a:ext>
            </a:extLst>
          </p:cNvPr>
          <p:cNvPicPr>
            <a:picLocks noChangeAspect="1"/>
          </p:cNvPicPr>
          <p:nvPr/>
        </p:nvPicPr>
        <p:blipFill>
          <a:blip r:embed="rId3"/>
          <a:stretch>
            <a:fillRect/>
          </a:stretch>
        </p:blipFill>
        <p:spPr>
          <a:xfrm>
            <a:off x="317643" y="144259"/>
            <a:ext cx="1719435" cy="677445"/>
          </a:xfrm>
          <a:prstGeom prst="rect">
            <a:avLst/>
          </a:prstGeom>
        </p:spPr>
      </p:pic>
      <p:sp>
        <p:nvSpPr>
          <p:cNvPr id="13" name="Date Placeholder 12">
            <a:extLst>
              <a:ext uri="{FF2B5EF4-FFF2-40B4-BE49-F238E27FC236}">
                <a16:creationId xmlns:a16="http://schemas.microsoft.com/office/drawing/2014/main" xmlns="" id="{AD30255A-D722-9278-6B86-CDC958DBCE76}"/>
              </a:ext>
            </a:extLst>
          </p:cNvPr>
          <p:cNvSpPr>
            <a:spLocks noGrp="1"/>
          </p:cNvSpPr>
          <p:nvPr>
            <p:ph type="dt" sz="half" idx="10"/>
          </p:nvPr>
        </p:nvSpPr>
        <p:spPr/>
        <p:txBody>
          <a:bodyPr/>
          <a:lstStyle/>
          <a:p>
            <a:fld id="{4F9ED619-C22D-46D8-B505-1861FC119B25}" type="datetime1">
              <a:rPr lang="en-US" smtClean="0"/>
              <a:pPr/>
              <a:t>7/7/2025</a:t>
            </a:fld>
            <a:endParaRPr lang="en-US" dirty="0"/>
          </a:p>
        </p:txBody>
      </p:sp>
      <p:sp>
        <p:nvSpPr>
          <p:cNvPr id="15" name="Slide Number Placeholder 14">
            <a:extLst>
              <a:ext uri="{FF2B5EF4-FFF2-40B4-BE49-F238E27FC236}">
                <a16:creationId xmlns:a16="http://schemas.microsoft.com/office/drawing/2014/main" xmlns="" id="{1B162A4D-077F-7925-923D-1DF42476D28D}"/>
              </a:ext>
            </a:extLst>
          </p:cNvPr>
          <p:cNvSpPr>
            <a:spLocks noGrp="1"/>
          </p:cNvSpPr>
          <p:nvPr>
            <p:ph type="sldNum" sz="quarter" idx="12"/>
          </p:nvPr>
        </p:nvSpPr>
        <p:spPr/>
        <p:txBody>
          <a:bodyPr/>
          <a:lstStyle/>
          <a:p>
            <a:fld id="{6EFE7C99-B088-4EBB-BFF6-BECCC96D5DD8}" type="slidenum">
              <a:rPr lang="en-US" smtClean="0"/>
              <a:pPr/>
              <a:t>27</a:t>
            </a:fld>
            <a:endParaRPr lang="en-US" dirty="0"/>
          </a:p>
        </p:txBody>
      </p:sp>
      <p:sp>
        <p:nvSpPr>
          <p:cNvPr id="10" name="TextBox 9">
            <a:extLst>
              <a:ext uri="{FF2B5EF4-FFF2-40B4-BE49-F238E27FC236}">
                <a16:creationId xmlns:a16="http://schemas.microsoft.com/office/drawing/2014/main" xmlns="" id="{486B023D-D17B-9DDF-D346-3B74179C0858}"/>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xmlns="" id="{0D0112AD-AB0A-FEB7-46DA-462329F16DB6}"/>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xmlns="" id="{C9FA2A23-91A0-84C9-4153-A9CF1165A869}"/>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xmlns="" id="{61AC8CE0-431A-86E3-F3A3-CE37478C7257}"/>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smtClean="0">
                  <a:solidFill>
                    <a:schemeClr val="bg1"/>
                  </a:solidFill>
                </a:rPr>
                <a:t>Prompt Engineering – Best Practices – Chain of Thoughts (</a:t>
              </a:r>
              <a:r>
                <a:rPr lang="en-US" sz="2000" b="1" dirty="0" err="1" smtClean="0">
                  <a:solidFill>
                    <a:schemeClr val="bg1"/>
                  </a:solidFill>
                </a:rPr>
                <a:t>CoT</a:t>
              </a:r>
              <a:r>
                <a:rPr lang="en-US" sz="2000" b="1" dirty="0" smtClean="0">
                  <a:solidFill>
                    <a:schemeClr val="bg1"/>
                  </a:solidFill>
                </a:rPr>
                <a:t>)</a:t>
              </a:r>
              <a:endParaRPr lang="en-US" sz="2000" dirty="0">
                <a:solidFill>
                  <a:schemeClr val="bg1"/>
                </a:solidFill>
              </a:endParaRPr>
            </a:p>
          </p:txBody>
        </p:sp>
      </p:grpSp>
      <p:sp>
        <p:nvSpPr>
          <p:cNvPr id="18" name="Footer Placeholder 17"/>
          <p:cNvSpPr>
            <a:spLocks noGrp="1"/>
          </p:cNvSpPr>
          <p:nvPr>
            <p:ph type="ftr" sz="quarter" idx="11"/>
          </p:nvPr>
        </p:nvSpPr>
        <p:spPr/>
        <p:txBody>
          <a:bodyPr/>
          <a:lstStyle/>
          <a:p>
            <a:r>
              <a:rPr lang="en-US" smtClean="0"/>
              <a:t>Prof. Venkataramana Veeramsetty</a:t>
            </a:r>
            <a:endParaRPr lang="en-US"/>
          </a:p>
        </p:txBody>
      </p:sp>
      <p:sp>
        <p:nvSpPr>
          <p:cNvPr id="3074" name="AutoShape 2"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 name="Rectangle 16"/>
          <p:cNvSpPr/>
          <p:nvPr/>
        </p:nvSpPr>
        <p:spPr>
          <a:xfrm>
            <a:off x="5971607" y="3244334"/>
            <a:ext cx="248786" cy="369332"/>
          </a:xfrm>
          <a:prstGeom prst="rect">
            <a:avLst/>
          </a:prstGeom>
        </p:spPr>
        <p:txBody>
          <a:bodyPr wrap="none">
            <a:spAutoFit/>
          </a:bodyPr>
          <a:lstStyle/>
          <a:p>
            <a:r>
              <a:rPr lang="en-US" dirty="0" smtClean="0"/>
              <a:t> </a:t>
            </a:r>
            <a:endParaRPr lang="en-US" dirty="0"/>
          </a:p>
        </p:txBody>
      </p:sp>
      <p:sp>
        <p:nvSpPr>
          <p:cNvPr id="20482" name="AutoShape 2"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4" name="AutoShape 4"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6" name="AutoShape 6"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0" name="AutoShape 10" descr="Top 5 Best Python IDE to use in 2024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2" name="AutoShape 12"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4" name="AutoShape 14"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6" name="AutoShape 16" descr="https://wp.keploy.io/wp-content/uploads/2024/10/PyCharm.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3" name="AutoShape 23"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5" name="AutoShape 25"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3" name="Rectangle 22"/>
          <p:cNvSpPr/>
          <p:nvPr/>
        </p:nvSpPr>
        <p:spPr>
          <a:xfrm>
            <a:off x="533399" y="1564104"/>
            <a:ext cx="10788315" cy="4708981"/>
          </a:xfrm>
          <a:prstGeom prst="rect">
            <a:avLst/>
          </a:prstGeom>
        </p:spPr>
        <p:txBody>
          <a:bodyPr wrap="square">
            <a:spAutoFit/>
          </a:bodyPr>
          <a:lstStyle/>
          <a:p>
            <a:r>
              <a:rPr lang="en-IN" sz="2000" b="1" dirty="0" smtClean="0">
                <a:solidFill>
                  <a:srgbClr val="00B050"/>
                </a:solidFill>
              </a:rPr>
              <a:t>It is Similar to Few Shots Learning</a:t>
            </a:r>
          </a:p>
          <a:p>
            <a:endParaRPr lang="en-IN" sz="2000" b="1" dirty="0" smtClean="0">
              <a:solidFill>
                <a:srgbClr val="00B050"/>
              </a:solidFill>
            </a:endParaRPr>
          </a:p>
          <a:p>
            <a:r>
              <a:rPr lang="en-IN" sz="2000" b="1" dirty="0" smtClean="0">
                <a:solidFill>
                  <a:srgbClr val="00B050"/>
                </a:solidFill>
              </a:rPr>
              <a:t>Action description -1: </a:t>
            </a:r>
            <a:r>
              <a:rPr lang="en-US" sz="2000" dirty="0" smtClean="0"/>
              <a:t>Understand the requirement</a:t>
            </a:r>
            <a:endParaRPr lang="en-US" sz="2000" b="1" dirty="0" smtClean="0"/>
          </a:p>
          <a:p>
            <a:r>
              <a:rPr lang="en-US" sz="2000" b="1" dirty="0" smtClean="0">
                <a:solidFill>
                  <a:srgbClr val="00B050"/>
                </a:solidFill>
              </a:rPr>
              <a:t>Example Prompt</a:t>
            </a:r>
            <a:r>
              <a:rPr lang="en-US" sz="2000" b="1" dirty="0" smtClean="0">
                <a:solidFill>
                  <a:srgbClr val="C00000"/>
                </a:solidFill>
              </a:rPr>
              <a:t>: </a:t>
            </a:r>
            <a:r>
              <a:rPr lang="en-US" sz="2000" dirty="0" smtClean="0">
                <a:solidFill>
                  <a:srgbClr val="FF0000"/>
                </a:solidFill>
              </a:rPr>
              <a:t>I need to create a web application using Flask. The application should have a user registration and login functionality. Where should I start?.</a:t>
            </a:r>
          </a:p>
          <a:p>
            <a:endParaRPr lang="en-US" sz="2000" dirty="0" smtClean="0">
              <a:solidFill>
                <a:srgbClr val="FF0000"/>
              </a:solidFill>
            </a:endParaRPr>
          </a:p>
          <a:p>
            <a:endParaRPr lang="en-IN" sz="2000" dirty="0" smtClean="0">
              <a:solidFill>
                <a:srgbClr val="164F8F"/>
              </a:solidFill>
            </a:endParaRPr>
          </a:p>
          <a:p>
            <a:r>
              <a:rPr lang="en-IN" sz="2000" b="1" dirty="0" smtClean="0">
                <a:solidFill>
                  <a:srgbClr val="00B050"/>
                </a:solidFill>
              </a:rPr>
              <a:t>Action description -2: </a:t>
            </a:r>
            <a:r>
              <a:rPr lang="en-US" sz="2000" dirty="0" smtClean="0"/>
              <a:t>Set up Flask application</a:t>
            </a:r>
          </a:p>
          <a:p>
            <a:r>
              <a:rPr lang="en-US" sz="2000" b="1" dirty="0" smtClean="0">
                <a:solidFill>
                  <a:srgbClr val="00B050"/>
                </a:solidFill>
              </a:rPr>
              <a:t>Example Prompt</a:t>
            </a:r>
            <a:r>
              <a:rPr lang="en-US" sz="2000" b="1" dirty="0" smtClean="0">
                <a:solidFill>
                  <a:srgbClr val="C00000"/>
                </a:solidFill>
              </a:rPr>
              <a:t>: </a:t>
            </a:r>
            <a:r>
              <a:rPr lang="en-US" sz="2000" dirty="0" smtClean="0">
                <a:solidFill>
                  <a:srgbClr val="FF0000"/>
                </a:solidFill>
              </a:rPr>
              <a:t>Let’s begin by setting up a basic Flask application. How can I do that?.</a:t>
            </a:r>
          </a:p>
          <a:p>
            <a:endParaRPr lang="en-US" sz="2000" dirty="0" smtClean="0">
              <a:solidFill>
                <a:srgbClr val="FF0000"/>
              </a:solidFill>
            </a:endParaRPr>
          </a:p>
          <a:p>
            <a:endParaRPr lang="en-IN" sz="2000" dirty="0" smtClean="0">
              <a:solidFill>
                <a:srgbClr val="164F8F"/>
              </a:solidFill>
            </a:endParaRPr>
          </a:p>
          <a:p>
            <a:r>
              <a:rPr lang="en-IN" sz="2000" b="1" dirty="0" smtClean="0">
                <a:solidFill>
                  <a:srgbClr val="00B050"/>
                </a:solidFill>
              </a:rPr>
              <a:t>Action description -3: </a:t>
            </a:r>
            <a:r>
              <a:rPr lang="en-US" sz="2000" dirty="0" smtClean="0"/>
              <a:t>Create user model</a:t>
            </a:r>
          </a:p>
          <a:p>
            <a:r>
              <a:rPr lang="en-US" sz="2000" b="1" dirty="0" smtClean="0">
                <a:solidFill>
                  <a:srgbClr val="00B050"/>
                </a:solidFill>
              </a:rPr>
              <a:t>Example Prompt</a:t>
            </a:r>
            <a:r>
              <a:rPr lang="en-US" sz="2000" b="1" dirty="0" smtClean="0">
                <a:solidFill>
                  <a:srgbClr val="C00000"/>
                </a:solidFill>
              </a:rPr>
              <a:t>: </a:t>
            </a:r>
            <a:r>
              <a:rPr lang="en-US" sz="2000" dirty="0" smtClean="0">
                <a:solidFill>
                  <a:srgbClr val="FF0000"/>
                </a:solidFill>
              </a:rPr>
              <a:t>Now that the Flask application is set up, I need to create a user model for handling registration and login. How should I structure this model?.</a:t>
            </a:r>
          </a:p>
          <a:p>
            <a:endParaRPr lang="en-IN" sz="2000" dirty="0" smtClean="0">
              <a:solidFill>
                <a:srgbClr val="FF0000"/>
              </a:solidFill>
            </a:endParaRPr>
          </a:p>
        </p:txBody>
      </p:sp>
    </p:spTree>
    <p:extLst>
      <p:ext uri="{BB962C8B-B14F-4D97-AF65-F5344CB8AC3E}">
        <p14:creationId xmlns:p14="http://schemas.microsoft.com/office/powerpoint/2010/main" xmlns="" val="10626298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08E20-0F1F-533A-B3E6-5B335EB405BC}"/>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xmlns="" id="{92479C09-0005-7CFF-38D5-4F524062CA0A}"/>
              </a:ext>
            </a:extLst>
          </p:cNvPr>
          <p:cNvPicPr>
            <a:picLocks noChangeAspect="1"/>
          </p:cNvPicPr>
          <p:nvPr/>
        </p:nvPicPr>
        <p:blipFill>
          <a:blip r:embed="rId3"/>
          <a:stretch>
            <a:fillRect/>
          </a:stretch>
        </p:blipFill>
        <p:spPr>
          <a:xfrm>
            <a:off x="317643" y="144259"/>
            <a:ext cx="1719435" cy="677445"/>
          </a:xfrm>
          <a:prstGeom prst="rect">
            <a:avLst/>
          </a:prstGeom>
        </p:spPr>
      </p:pic>
      <p:sp>
        <p:nvSpPr>
          <p:cNvPr id="13" name="Date Placeholder 12">
            <a:extLst>
              <a:ext uri="{FF2B5EF4-FFF2-40B4-BE49-F238E27FC236}">
                <a16:creationId xmlns:a16="http://schemas.microsoft.com/office/drawing/2014/main" xmlns="" id="{AD30255A-D722-9278-6B86-CDC958DBCE76}"/>
              </a:ext>
            </a:extLst>
          </p:cNvPr>
          <p:cNvSpPr>
            <a:spLocks noGrp="1"/>
          </p:cNvSpPr>
          <p:nvPr>
            <p:ph type="dt" sz="half" idx="10"/>
          </p:nvPr>
        </p:nvSpPr>
        <p:spPr/>
        <p:txBody>
          <a:bodyPr/>
          <a:lstStyle/>
          <a:p>
            <a:fld id="{4F9ED619-C22D-46D8-B505-1861FC119B25}" type="datetime1">
              <a:rPr lang="en-US" smtClean="0"/>
              <a:pPr/>
              <a:t>7/7/2025</a:t>
            </a:fld>
            <a:endParaRPr lang="en-US" dirty="0"/>
          </a:p>
        </p:txBody>
      </p:sp>
      <p:sp>
        <p:nvSpPr>
          <p:cNvPr id="15" name="Slide Number Placeholder 14">
            <a:extLst>
              <a:ext uri="{FF2B5EF4-FFF2-40B4-BE49-F238E27FC236}">
                <a16:creationId xmlns:a16="http://schemas.microsoft.com/office/drawing/2014/main" xmlns="" id="{1B162A4D-077F-7925-923D-1DF42476D28D}"/>
              </a:ext>
            </a:extLst>
          </p:cNvPr>
          <p:cNvSpPr>
            <a:spLocks noGrp="1"/>
          </p:cNvSpPr>
          <p:nvPr>
            <p:ph type="sldNum" sz="quarter" idx="12"/>
          </p:nvPr>
        </p:nvSpPr>
        <p:spPr/>
        <p:txBody>
          <a:bodyPr/>
          <a:lstStyle/>
          <a:p>
            <a:fld id="{6EFE7C99-B088-4EBB-BFF6-BECCC96D5DD8}" type="slidenum">
              <a:rPr lang="en-US" smtClean="0"/>
              <a:pPr/>
              <a:t>28</a:t>
            </a:fld>
            <a:endParaRPr lang="en-US" dirty="0"/>
          </a:p>
        </p:txBody>
      </p:sp>
      <p:sp>
        <p:nvSpPr>
          <p:cNvPr id="10" name="TextBox 9">
            <a:extLst>
              <a:ext uri="{FF2B5EF4-FFF2-40B4-BE49-F238E27FC236}">
                <a16:creationId xmlns:a16="http://schemas.microsoft.com/office/drawing/2014/main" xmlns="" id="{486B023D-D17B-9DDF-D346-3B74179C0858}"/>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xmlns="" id="{0D0112AD-AB0A-FEB7-46DA-462329F16DB6}"/>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xmlns="" id="{C9FA2A23-91A0-84C9-4153-A9CF1165A869}"/>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xmlns="" id="{61AC8CE0-431A-86E3-F3A3-CE37478C7257}"/>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smtClean="0">
                  <a:solidFill>
                    <a:schemeClr val="bg1"/>
                  </a:solidFill>
                </a:rPr>
                <a:t>Prompt Engineering – Best Practices – Chain of Thoughts (</a:t>
              </a:r>
              <a:r>
                <a:rPr lang="en-US" sz="2000" b="1" dirty="0" err="1" smtClean="0">
                  <a:solidFill>
                    <a:schemeClr val="bg1"/>
                  </a:solidFill>
                </a:rPr>
                <a:t>CoT</a:t>
              </a:r>
              <a:r>
                <a:rPr lang="en-US" sz="2000" b="1" dirty="0" smtClean="0">
                  <a:solidFill>
                    <a:schemeClr val="bg1"/>
                  </a:solidFill>
                </a:rPr>
                <a:t>)</a:t>
              </a:r>
              <a:endParaRPr lang="en-US" sz="2000" dirty="0">
                <a:solidFill>
                  <a:schemeClr val="bg1"/>
                </a:solidFill>
              </a:endParaRPr>
            </a:p>
          </p:txBody>
        </p:sp>
      </p:grpSp>
      <p:sp>
        <p:nvSpPr>
          <p:cNvPr id="18" name="Footer Placeholder 17"/>
          <p:cNvSpPr>
            <a:spLocks noGrp="1"/>
          </p:cNvSpPr>
          <p:nvPr>
            <p:ph type="ftr" sz="quarter" idx="11"/>
          </p:nvPr>
        </p:nvSpPr>
        <p:spPr/>
        <p:txBody>
          <a:bodyPr/>
          <a:lstStyle/>
          <a:p>
            <a:r>
              <a:rPr lang="en-US" smtClean="0"/>
              <a:t>Prof. Venkataramana Veeramsetty</a:t>
            </a:r>
            <a:endParaRPr lang="en-US"/>
          </a:p>
        </p:txBody>
      </p:sp>
      <p:sp>
        <p:nvSpPr>
          <p:cNvPr id="3074" name="AutoShape 2"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 name="Rectangle 16"/>
          <p:cNvSpPr/>
          <p:nvPr/>
        </p:nvSpPr>
        <p:spPr>
          <a:xfrm>
            <a:off x="5971607" y="3244334"/>
            <a:ext cx="248786" cy="369332"/>
          </a:xfrm>
          <a:prstGeom prst="rect">
            <a:avLst/>
          </a:prstGeom>
        </p:spPr>
        <p:txBody>
          <a:bodyPr wrap="none">
            <a:spAutoFit/>
          </a:bodyPr>
          <a:lstStyle/>
          <a:p>
            <a:r>
              <a:rPr lang="en-US" dirty="0" smtClean="0"/>
              <a:t> </a:t>
            </a:r>
            <a:endParaRPr lang="en-US" dirty="0"/>
          </a:p>
        </p:txBody>
      </p:sp>
      <p:sp>
        <p:nvSpPr>
          <p:cNvPr id="20482" name="AutoShape 2"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4" name="AutoShape 4"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6" name="AutoShape 6"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0" name="AutoShape 10" descr="Top 5 Best Python IDE to use in 2024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2" name="AutoShape 12"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4" name="AutoShape 14"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6" name="AutoShape 16" descr="https://wp.keploy.io/wp-content/uploads/2024/10/PyCharm.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3" name="AutoShape 23"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5" name="AutoShape 25"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3" name="Rectangle 22"/>
          <p:cNvSpPr/>
          <p:nvPr/>
        </p:nvSpPr>
        <p:spPr>
          <a:xfrm>
            <a:off x="521367" y="950494"/>
            <a:ext cx="11389896" cy="5324535"/>
          </a:xfrm>
          <a:prstGeom prst="rect">
            <a:avLst/>
          </a:prstGeom>
        </p:spPr>
        <p:txBody>
          <a:bodyPr wrap="square">
            <a:spAutoFit/>
          </a:bodyPr>
          <a:lstStyle/>
          <a:p>
            <a:r>
              <a:rPr lang="en-IN" sz="2000" b="1" dirty="0" smtClean="0">
                <a:solidFill>
                  <a:srgbClr val="00B050"/>
                </a:solidFill>
              </a:rPr>
              <a:t>Action description -4: </a:t>
            </a:r>
            <a:r>
              <a:rPr lang="en-US" sz="2000" dirty="0" smtClean="0"/>
              <a:t>Implement registration</a:t>
            </a:r>
          </a:p>
          <a:p>
            <a:r>
              <a:rPr lang="en-US" sz="2000" b="1" dirty="0" smtClean="0">
                <a:solidFill>
                  <a:srgbClr val="00B050"/>
                </a:solidFill>
              </a:rPr>
              <a:t>Example Prompt</a:t>
            </a:r>
            <a:r>
              <a:rPr lang="en-US" sz="2000" b="1" dirty="0" smtClean="0">
                <a:solidFill>
                  <a:srgbClr val="C00000"/>
                </a:solidFill>
              </a:rPr>
              <a:t>: </a:t>
            </a:r>
            <a:r>
              <a:rPr lang="en-US" sz="2000" dirty="0" smtClean="0">
                <a:solidFill>
                  <a:srgbClr val="FF0000"/>
                </a:solidFill>
              </a:rPr>
              <a:t>With the user model in place, how can I implement a registration page with the necessary fields?</a:t>
            </a:r>
            <a:endParaRPr lang="en-US" sz="2000" dirty="0" smtClean="0">
              <a:solidFill>
                <a:srgbClr val="164F8F"/>
              </a:solidFill>
            </a:endParaRPr>
          </a:p>
          <a:p>
            <a:endParaRPr lang="en-IN" sz="2000" b="1" dirty="0" smtClean="0">
              <a:solidFill>
                <a:srgbClr val="00B050"/>
              </a:solidFill>
            </a:endParaRPr>
          </a:p>
          <a:p>
            <a:endParaRPr lang="en-IN" sz="2000" b="1" dirty="0" smtClean="0">
              <a:solidFill>
                <a:srgbClr val="00B050"/>
              </a:solidFill>
            </a:endParaRPr>
          </a:p>
          <a:p>
            <a:r>
              <a:rPr lang="en-IN" sz="2000" b="1" dirty="0" smtClean="0">
                <a:solidFill>
                  <a:srgbClr val="00B050"/>
                </a:solidFill>
              </a:rPr>
              <a:t>Action description - 5: </a:t>
            </a:r>
            <a:r>
              <a:rPr lang="en-US" sz="2000" dirty="0" smtClean="0"/>
              <a:t>Implement login</a:t>
            </a:r>
            <a:endParaRPr lang="en-US" sz="2000" b="1" dirty="0" smtClean="0"/>
          </a:p>
          <a:p>
            <a:r>
              <a:rPr lang="en-US" sz="2000" b="1" dirty="0" smtClean="0">
                <a:solidFill>
                  <a:srgbClr val="00B050"/>
                </a:solidFill>
              </a:rPr>
              <a:t>Example Prompt</a:t>
            </a:r>
            <a:r>
              <a:rPr lang="en-US" sz="2000" b="1" dirty="0" smtClean="0">
                <a:solidFill>
                  <a:srgbClr val="C00000"/>
                </a:solidFill>
              </a:rPr>
              <a:t>: </a:t>
            </a:r>
            <a:r>
              <a:rPr lang="en-US" sz="2000" dirty="0" smtClean="0">
                <a:solidFill>
                  <a:srgbClr val="FF0000"/>
                </a:solidFill>
              </a:rPr>
              <a:t>Now let’s move on to creating a login page. How can I ensure secure login?</a:t>
            </a:r>
          </a:p>
          <a:p>
            <a:endParaRPr lang="en-IN" sz="2000" dirty="0" smtClean="0">
              <a:solidFill>
                <a:srgbClr val="FF0000"/>
              </a:solidFill>
            </a:endParaRPr>
          </a:p>
          <a:p>
            <a:endParaRPr lang="en-IN" sz="2000" b="1" dirty="0" smtClean="0">
              <a:solidFill>
                <a:srgbClr val="00B050"/>
              </a:solidFill>
            </a:endParaRPr>
          </a:p>
          <a:p>
            <a:r>
              <a:rPr lang="en-IN" sz="2000" b="1" dirty="0" smtClean="0">
                <a:solidFill>
                  <a:srgbClr val="00B050"/>
                </a:solidFill>
              </a:rPr>
              <a:t>Action description -6: </a:t>
            </a:r>
            <a:r>
              <a:rPr lang="en-US" sz="2000" dirty="0" smtClean="0"/>
              <a:t>Session management</a:t>
            </a:r>
          </a:p>
          <a:p>
            <a:r>
              <a:rPr lang="en-US" sz="2000" b="1" dirty="0" smtClean="0">
                <a:solidFill>
                  <a:srgbClr val="00B050"/>
                </a:solidFill>
              </a:rPr>
              <a:t>Example Prompt</a:t>
            </a:r>
            <a:r>
              <a:rPr lang="en-US" sz="2000" b="1" dirty="0" smtClean="0">
                <a:solidFill>
                  <a:srgbClr val="C00000"/>
                </a:solidFill>
              </a:rPr>
              <a:t>: </a:t>
            </a:r>
            <a:r>
              <a:rPr lang="en-US" sz="2000" dirty="0" smtClean="0">
                <a:solidFill>
                  <a:srgbClr val="FF0000"/>
                </a:solidFill>
              </a:rPr>
              <a:t>After a user logs in, how should I manage user sessions to keep users logged in as they navigate through the app?</a:t>
            </a:r>
          </a:p>
          <a:p>
            <a:endParaRPr lang="en-IN" sz="2000" dirty="0" smtClean="0">
              <a:solidFill>
                <a:srgbClr val="164F8F"/>
              </a:solidFill>
            </a:endParaRPr>
          </a:p>
          <a:p>
            <a:endParaRPr lang="en-IN" sz="2000" b="1" dirty="0" smtClean="0">
              <a:solidFill>
                <a:srgbClr val="00B050"/>
              </a:solidFill>
            </a:endParaRPr>
          </a:p>
          <a:p>
            <a:r>
              <a:rPr lang="en-IN" sz="2000" b="1" dirty="0" smtClean="0">
                <a:solidFill>
                  <a:srgbClr val="00B050"/>
                </a:solidFill>
              </a:rPr>
              <a:t>Action description -7: </a:t>
            </a:r>
            <a:r>
              <a:rPr lang="en-US" sz="2000" dirty="0" smtClean="0"/>
              <a:t>Logout implementation</a:t>
            </a:r>
          </a:p>
          <a:p>
            <a:r>
              <a:rPr lang="en-US" sz="2000" b="1" dirty="0" smtClean="0">
                <a:solidFill>
                  <a:srgbClr val="00B050"/>
                </a:solidFill>
              </a:rPr>
              <a:t>Example Prompt</a:t>
            </a:r>
            <a:r>
              <a:rPr lang="en-US" sz="2000" b="1" dirty="0" smtClean="0">
                <a:solidFill>
                  <a:srgbClr val="C00000"/>
                </a:solidFill>
              </a:rPr>
              <a:t>: </a:t>
            </a:r>
            <a:r>
              <a:rPr lang="en-US" sz="2000" dirty="0" smtClean="0">
                <a:solidFill>
                  <a:srgbClr val="FF0000"/>
                </a:solidFill>
              </a:rPr>
              <a:t>Finally, how can I implement a logout function to securely log users out of the</a:t>
            </a:r>
          </a:p>
          <a:p>
            <a:r>
              <a:rPr lang="en-US" sz="2000" dirty="0" smtClean="0">
                <a:solidFill>
                  <a:srgbClr val="FF0000"/>
                </a:solidFill>
              </a:rPr>
              <a:t>application?”</a:t>
            </a:r>
            <a:endParaRPr lang="en-US" sz="2000" dirty="0">
              <a:solidFill>
                <a:srgbClr val="164F8F"/>
              </a:solidFill>
            </a:endParaRPr>
          </a:p>
        </p:txBody>
      </p:sp>
    </p:spTree>
    <p:extLst>
      <p:ext uri="{BB962C8B-B14F-4D97-AF65-F5344CB8AC3E}">
        <p14:creationId xmlns:p14="http://schemas.microsoft.com/office/powerpoint/2010/main" xmlns="" val="10626298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08E20-0F1F-533A-B3E6-5B335EB405BC}"/>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xmlns="" id="{92479C09-0005-7CFF-38D5-4F524062CA0A}"/>
              </a:ext>
            </a:extLst>
          </p:cNvPr>
          <p:cNvPicPr>
            <a:picLocks noChangeAspect="1"/>
          </p:cNvPicPr>
          <p:nvPr/>
        </p:nvPicPr>
        <p:blipFill>
          <a:blip r:embed="rId3"/>
          <a:stretch>
            <a:fillRect/>
          </a:stretch>
        </p:blipFill>
        <p:spPr>
          <a:xfrm>
            <a:off x="317643" y="144259"/>
            <a:ext cx="1719435" cy="677445"/>
          </a:xfrm>
          <a:prstGeom prst="rect">
            <a:avLst/>
          </a:prstGeom>
        </p:spPr>
      </p:pic>
      <p:sp>
        <p:nvSpPr>
          <p:cNvPr id="13" name="Date Placeholder 12">
            <a:extLst>
              <a:ext uri="{FF2B5EF4-FFF2-40B4-BE49-F238E27FC236}">
                <a16:creationId xmlns:a16="http://schemas.microsoft.com/office/drawing/2014/main" xmlns="" id="{AD30255A-D722-9278-6B86-CDC958DBCE76}"/>
              </a:ext>
            </a:extLst>
          </p:cNvPr>
          <p:cNvSpPr>
            <a:spLocks noGrp="1"/>
          </p:cNvSpPr>
          <p:nvPr>
            <p:ph type="dt" sz="half" idx="10"/>
          </p:nvPr>
        </p:nvSpPr>
        <p:spPr/>
        <p:txBody>
          <a:bodyPr/>
          <a:lstStyle/>
          <a:p>
            <a:fld id="{4F9ED619-C22D-46D8-B505-1861FC119B25}" type="datetime1">
              <a:rPr lang="en-US" smtClean="0"/>
              <a:pPr/>
              <a:t>7/7/2025</a:t>
            </a:fld>
            <a:endParaRPr lang="en-US" dirty="0"/>
          </a:p>
        </p:txBody>
      </p:sp>
      <p:sp>
        <p:nvSpPr>
          <p:cNvPr id="15" name="Slide Number Placeholder 14">
            <a:extLst>
              <a:ext uri="{FF2B5EF4-FFF2-40B4-BE49-F238E27FC236}">
                <a16:creationId xmlns:a16="http://schemas.microsoft.com/office/drawing/2014/main" xmlns="" id="{1B162A4D-077F-7925-923D-1DF42476D28D}"/>
              </a:ext>
            </a:extLst>
          </p:cNvPr>
          <p:cNvSpPr>
            <a:spLocks noGrp="1"/>
          </p:cNvSpPr>
          <p:nvPr>
            <p:ph type="sldNum" sz="quarter" idx="12"/>
          </p:nvPr>
        </p:nvSpPr>
        <p:spPr/>
        <p:txBody>
          <a:bodyPr/>
          <a:lstStyle/>
          <a:p>
            <a:fld id="{6EFE7C99-B088-4EBB-BFF6-BECCC96D5DD8}" type="slidenum">
              <a:rPr lang="en-US" smtClean="0"/>
              <a:pPr/>
              <a:t>29</a:t>
            </a:fld>
            <a:endParaRPr lang="en-US" dirty="0"/>
          </a:p>
        </p:txBody>
      </p:sp>
      <p:sp>
        <p:nvSpPr>
          <p:cNvPr id="10" name="TextBox 9">
            <a:extLst>
              <a:ext uri="{FF2B5EF4-FFF2-40B4-BE49-F238E27FC236}">
                <a16:creationId xmlns:a16="http://schemas.microsoft.com/office/drawing/2014/main" xmlns="" id="{486B023D-D17B-9DDF-D346-3B74179C0858}"/>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xmlns="" id="{0D0112AD-AB0A-FEB7-46DA-462329F16DB6}"/>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xmlns="" id="{C9FA2A23-91A0-84C9-4153-A9CF1165A869}"/>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xmlns="" id="{61AC8CE0-431A-86E3-F3A3-CE37478C7257}"/>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smtClean="0">
                  <a:solidFill>
                    <a:schemeClr val="bg1"/>
                  </a:solidFill>
                </a:rPr>
                <a:t>Prompt Engineering – Best Practices – Summary</a:t>
              </a:r>
              <a:endParaRPr lang="en-US" sz="2000" dirty="0">
                <a:solidFill>
                  <a:schemeClr val="bg1"/>
                </a:solidFill>
              </a:endParaRPr>
            </a:p>
          </p:txBody>
        </p:sp>
      </p:grpSp>
      <p:sp>
        <p:nvSpPr>
          <p:cNvPr id="18" name="Footer Placeholder 17"/>
          <p:cNvSpPr>
            <a:spLocks noGrp="1"/>
          </p:cNvSpPr>
          <p:nvPr>
            <p:ph type="ftr" sz="quarter" idx="11"/>
          </p:nvPr>
        </p:nvSpPr>
        <p:spPr/>
        <p:txBody>
          <a:bodyPr/>
          <a:lstStyle/>
          <a:p>
            <a:r>
              <a:rPr lang="en-US" smtClean="0"/>
              <a:t>Prof. Venkataramana Veeramsetty</a:t>
            </a:r>
            <a:endParaRPr lang="en-US"/>
          </a:p>
        </p:txBody>
      </p:sp>
      <p:sp>
        <p:nvSpPr>
          <p:cNvPr id="3074" name="AutoShape 2"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 name="Rectangle 16"/>
          <p:cNvSpPr/>
          <p:nvPr/>
        </p:nvSpPr>
        <p:spPr>
          <a:xfrm>
            <a:off x="5971607" y="3244334"/>
            <a:ext cx="248786" cy="369332"/>
          </a:xfrm>
          <a:prstGeom prst="rect">
            <a:avLst/>
          </a:prstGeom>
        </p:spPr>
        <p:txBody>
          <a:bodyPr wrap="none">
            <a:spAutoFit/>
          </a:bodyPr>
          <a:lstStyle/>
          <a:p>
            <a:r>
              <a:rPr lang="en-US" dirty="0" smtClean="0"/>
              <a:t> </a:t>
            </a:r>
            <a:endParaRPr lang="en-US" dirty="0"/>
          </a:p>
        </p:txBody>
      </p:sp>
      <p:sp>
        <p:nvSpPr>
          <p:cNvPr id="20482" name="AutoShape 2"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4" name="AutoShape 4"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6" name="AutoShape 6"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0" name="AutoShape 10" descr="Top 5 Best Python IDE to use in 2024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2" name="AutoShape 12"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4" name="AutoShape 14"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6" name="AutoShape 16" descr="https://wp.keploy.io/wp-content/uploads/2024/10/PyCharm.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3" name="AutoShape 23"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5" name="AutoShape 25"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4" name="Picture 23" descr="_- visual selection (22).png"/>
          <p:cNvPicPr>
            <a:picLocks noChangeAspect="1"/>
          </p:cNvPicPr>
          <p:nvPr/>
        </p:nvPicPr>
        <p:blipFill>
          <a:blip r:embed="rId4"/>
          <a:srcRect t="9862"/>
          <a:stretch>
            <a:fillRect/>
          </a:stretch>
        </p:blipFill>
        <p:spPr>
          <a:xfrm>
            <a:off x="1455821" y="758616"/>
            <a:ext cx="8470232" cy="5779168"/>
          </a:xfrm>
          <a:prstGeom prst="rect">
            <a:avLst/>
          </a:prstGeom>
        </p:spPr>
      </p:pic>
    </p:spTree>
    <p:extLst>
      <p:ext uri="{BB962C8B-B14F-4D97-AF65-F5344CB8AC3E}">
        <p14:creationId xmlns:p14="http://schemas.microsoft.com/office/powerpoint/2010/main" xmlns="" val="10626298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02AD16C-EACE-807C-AB29-6D4BBE7ACF17}"/>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xmlns="" id="{DA9BF963-A14E-0D23-3CC5-2A29AECF7B77}"/>
              </a:ext>
            </a:extLst>
          </p:cNvPr>
          <p:cNvPicPr>
            <a:picLocks noChangeAspect="1"/>
          </p:cNvPicPr>
          <p:nvPr/>
        </p:nvPicPr>
        <p:blipFill>
          <a:blip r:embed="rId3"/>
          <a:stretch>
            <a:fillRect/>
          </a:stretch>
        </p:blipFill>
        <p:spPr>
          <a:xfrm>
            <a:off x="317643" y="144259"/>
            <a:ext cx="1719435" cy="677445"/>
          </a:xfrm>
          <a:prstGeom prst="rect">
            <a:avLst/>
          </a:prstGeom>
        </p:spPr>
      </p:pic>
      <p:sp>
        <p:nvSpPr>
          <p:cNvPr id="13" name="Date Placeholder 12">
            <a:extLst>
              <a:ext uri="{FF2B5EF4-FFF2-40B4-BE49-F238E27FC236}">
                <a16:creationId xmlns:a16="http://schemas.microsoft.com/office/drawing/2014/main" xmlns="" id="{BDB5567E-5927-9983-2116-CA7232D43C30}"/>
              </a:ext>
            </a:extLst>
          </p:cNvPr>
          <p:cNvSpPr>
            <a:spLocks noGrp="1"/>
          </p:cNvSpPr>
          <p:nvPr>
            <p:ph type="dt" sz="half" idx="10"/>
          </p:nvPr>
        </p:nvSpPr>
        <p:spPr/>
        <p:txBody>
          <a:bodyPr/>
          <a:lstStyle/>
          <a:p>
            <a:fld id="{957F14D1-DE72-476D-8447-65A714EC83A2}" type="datetime1">
              <a:rPr lang="en-US" smtClean="0"/>
              <a:pPr/>
              <a:t>7/7/2025</a:t>
            </a:fld>
            <a:endParaRPr lang="en-US" dirty="0"/>
          </a:p>
        </p:txBody>
      </p:sp>
      <p:sp>
        <p:nvSpPr>
          <p:cNvPr id="15" name="Slide Number Placeholder 14">
            <a:extLst>
              <a:ext uri="{FF2B5EF4-FFF2-40B4-BE49-F238E27FC236}">
                <a16:creationId xmlns:a16="http://schemas.microsoft.com/office/drawing/2014/main" xmlns="" id="{FC1B7CF2-B14D-6BDA-CD4A-D84A5D3F6B49}"/>
              </a:ext>
            </a:extLst>
          </p:cNvPr>
          <p:cNvSpPr>
            <a:spLocks noGrp="1"/>
          </p:cNvSpPr>
          <p:nvPr>
            <p:ph type="sldNum" sz="quarter" idx="12"/>
          </p:nvPr>
        </p:nvSpPr>
        <p:spPr/>
        <p:txBody>
          <a:bodyPr/>
          <a:lstStyle/>
          <a:p>
            <a:fld id="{6EFE7C99-B088-4EBB-BFF6-BECCC96D5DD8}" type="slidenum">
              <a:rPr lang="en-US" smtClean="0"/>
              <a:pPr/>
              <a:t>3</a:t>
            </a:fld>
            <a:endParaRPr lang="en-US"/>
          </a:p>
        </p:txBody>
      </p:sp>
      <p:sp>
        <p:nvSpPr>
          <p:cNvPr id="10" name="TextBox 9">
            <a:extLst>
              <a:ext uri="{FF2B5EF4-FFF2-40B4-BE49-F238E27FC236}">
                <a16:creationId xmlns:a16="http://schemas.microsoft.com/office/drawing/2014/main" xmlns="" id="{A2F9E1E2-9AD9-535D-2D69-ACE96CF7B40B}"/>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xmlns="" id="{1014FCD0-21EB-628F-6257-153596366AD3}"/>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xmlns="" id="{3A4B850F-806B-BBFF-1AF4-974F9A13EA87}"/>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xmlns="" id="{A41B9311-EB0F-91C5-AE6F-9C882E10B2F6}"/>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smtClean="0">
                  <a:solidFill>
                    <a:schemeClr val="bg1"/>
                  </a:solidFill>
                </a:rPr>
                <a:t>What is Prompt Engineering</a:t>
              </a:r>
              <a:endParaRPr lang="en-US" sz="2000" dirty="0"/>
            </a:p>
          </p:txBody>
        </p:sp>
      </p:grpSp>
      <p:sp>
        <p:nvSpPr>
          <p:cNvPr id="16" name="Footer Placeholder 15"/>
          <p:cNvSpPr>
            <a:spLocks noGrp="1"/>
          </p:cNvSpPr>
          <p:nvPr>
            <p:ph type="ftr" sz="quarter" idx="11"/>
          </p:nvPr>
        </p:nvSpPr>
        <p:spPr/>
        <p:txBody>
          <a:bodyPr/>
          <a:lstStyle/>
          <a:p>
            <a:r>
              <a:rPr lang="en-US" smtClean="0"/>
              <a:t>Prof. Venkataramana Veeramsetty</a:t>
            </a:r>
            <a:endParaRPr lang="en-US"/>
          </a:p>
        </p:txBody>
      </p:sp>
      <p:pic>
        <p:nvPicPr>
          <p:cNvPr id="1026" name="Picture 2"/>
          <p:cNvPicPr>
            <a:picLocks noChangeAspect="1" noChangeArrowheads="1"/>
          </p:cNvPicPr>
          <p:nvPr/>
        </p:nvPicPr>
        <p:blipFill>
          <a:blip r:embed="rId4"/>
          <a:srcRect/>
          <a:stretch>
            <a:fillRect/>
          </a:stretch>
        </p:blipFill>
        <p:spPr bwMode="auto">
          <a:xfrm>
            <a:off x="6131205" y="2129589"/>
            <a:ext cx="5755995" cy="4159247"/>
          </a:xfrm>
          <a:prstGeom prst="rect">
            <a:avLst/>
          </a:prstGeom>
          <a:noFill/>
          <a:ln w="9525">
            <a:noFill/>
            <a:miter lim="800000"/>
            <a:headEnd/>
            <a:tailEnd/>
          </a:ln>
          <a:effectLst/>
        </p:spPr>
      </p:pic>
      <p:sp>
        <p:nvSpPr>
          <p:cNvPr id="14" name="Rectangle 13"/>
          <p:cNvSpPr/>
          <p:nvPr/>
        </p:nvSpPr>
        <p:spPr>
          <a:xfrm>
            <a:off x="7956885" y="1132655"/>
            <a:ext cx="3942346" cy="923330"/>
          </a:xfrm>
          <a:prstGeom prst="rect">
            <a:avLst/>
          </a:prstGeom>
        </p:spPr>
        <p:txBody>
          <a:bodyPr wrap="square">
            <a:spAutoFit/>
          </a:bodyPr>
          <a:lstStyle/>
          <a:p>
            <a:r>
              <a:rPr lang="en-US" b="1" dirty="0" smtClean="0"/>
              <a:t>Prompt Engineering  enabling computers to understand and interpret human language. </a:t>
            </a:r>
          </a:p>
        </p:txBody>
      </p:sp>
      <p:pic>
        <p:nvPicPr>
          <p:cNvPr id="1027" name="Picture 3"/>
          <p:cNvPicPr>
            <a:picLocks noChangeAspect="1" noChangeArrowheads="1"/>
          </p:cNvPicPr>
          <p:nvPr/>
        </p:nvPicPr>
        <p:blipFill>
          <a:blip r:embed="rId5"/>
          <a:srcRect/>
          <a:stretch>
            <a:fillRect/>
          </a:stretch>
        </p:blipFill>
        <p:spPr bwMode="auto">
          <a:xfrm>
            <a:off x="324852" y="950495"/>
            <a:ext cx="5683238" cy="5654842"/>
          </a:xfrm>
          <a:prstGeom prst="rect">
            <a:avLst/>
          </a:prstGeom>
          <a:noFill/>
          <a:ln w="9525">
            <a:noFill/>
            <a:miter lim="800000"/>
            <a:headEnd/>
            <a:tailEnd/>
          </a:ln>
          <a:effectLst/>
        </p:spPr>
      </p:pic>
    </p:spTree>
    <p:extLst>
      <p:ext uri="{BB962C8B-B14F-4D97-AF65-F5344CB8AC3E}">
        <p14:creationId xmlns:p14="http://schemas.microsoft.com/office/powerpoint/2010/main" xmlns="" val="7172321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08E20-0F1F-533A-B3E6-5B335EB405BC}"/>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xmlns="" id="{92479C09-0005-7CFF-38D5-4F524062CA0A}"/>
              </a:ext>
            </a:extLst>
          </p:cNvPr>
          <p:cNvPicPr>
            <a:picLocks noChangeAspect="1"/>
          </p:cNvPicPr>
          <p:nvPr/>
        </p:nvPicPr>
        <p:blipFill>
          <a:blip r:embed="rId3"/>
          <a:stretch>
            <a:fillRect/>
          </a:stretch>
        </p:blipFill>
        <p:spPr>
          <a:xfrm>
            <a:off x="317643" y="144259"/>
            <a:ext cx="1719435" cy="677445"/>
          </a:xfrm>
          <a:prstGeom prst="rect">
            <a:avLst/>
          </a:prstGeom>
        </p:spPr>
      </p:pic>
      <p:sp>
        <p:nvSpPr>
          <p:cNvPr id="13" name="Date Placeholder 12">
            <a:extLst>
              <a:ext uri="{FF2B5EF4-FFF2-40B4-BE49-F238E27FC236}">
                <a16:creationId xmlns:a16="http://schemas.microsoft.com/office/drawing/2014/main" xmlns="" id="{AD30255A-D722-9278-6B86-CDC958DBCE76}"/>
              </a:ext>
            </a:extLst>
          </p:cNvPr>
          <p:cNvSpPr>
            <a:spLocks noGrp="1"/>
          </p:cNvSpPr>
          <p:nvPr>
            <p:ph type="dt" sz="half" idx="10"/>
          </p:nvPr>
        </p:nvSpPr>
        <p:spPr/>
        <p:txBody>
          <a:bodyPr/>
          <a:lstStyle/>
          <a:p>
            <a:fld id="{4F9ED619-C22D-46D8-B505-1861FC119B25}" type="datetime1">
              <a:rPr lang="en-US" smtClean="0"/>
              <a:pPr/>
              <a:t>7/7/2025</a:t>
            </a:fld>
            <a:endParaRPr lang="en-US" dirty="0"/>
          </a:p>
        </p:txBody>
      </p:sp>
      <p:sp>
        <p:nvSpPr>
          <p:cNvPr id="15" name="Slide Number Placeholder 14">
            <a:extLst>
              <a:ext uri="{FF2B5EF4-FFF2-40B4-BE49-F238E27FC236}">
                <a16:creationId xmlns:a16="http://schemas.microsoft.com/office/drawing/2014/main" xmlns="" id="{1B162A4D-077F-7925-923D-1DF42476D28D}"/>
              </a:ext>
            </a:extLst>
          </p:cNvPr>
          <p:cNvSpPr>
            <a:spLocks noGrp="1"/>
          </p:cNvSpPr>
          <p:nvPr>
            <p:ph type="sldNum" sz="quarter" idx="12"/>
          </p:nvPr>
        </p:nvSpPr>
        <p:spPr/>
        <p:txBody>
          <a:bodyPr/>
          <a:lstStyle/>
          <a:p>
            <a:fld id="{6EFE7C99-B088-4EBB-BFF6-BECCC96D5DD8}" type="slidenum">
              <a:rPr lang="en-US" smtClean="0"/>
              <a:pPr/>
              <a:t>30</a:t>
            </a:fld>
            <a:endParaRPr lang="en-US" dirty="0"/>
          </a:p>
        </p:txBody>
      </p:sp>
      <p:sp>
        <p:nvSpPr>
          <p:cNvPr id="10" name="TextBox 9">
            <a:extLst>
              <a:ext uri="{FF2B5EF4-FFF2-40B4-BE49-F238E27FC236}">
                <a16:creationId xmlns:a16="http://schemas.microsoft.com/office/drawing/2014/main" xmlns="" id="{486B023D-D17B-9DDF-D346-3B74179C0858}"/>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xmlns="" id="{0D0112AD-AB0A-FEB7-46DA-462329F16DB6}"/>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xmlns="" id="{C9FA2A23-91A0-84C9-4153-A9CF1165A869}"/>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xmlns="" id="{61AC8CE0-431A-86E3-F3A3-CE37478C7257}"/>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smtClean="0">
                  <a:solidFill>
                    <a:schemeClr val="bg1"/>
                  </a:solidFill>
                </a:rPr>
                <a:t>Reducing Hallucinations</a:t>
              </a:r>
              <a:endParaRPr lang="en-US" sz="2000" dirty="0">
                <a:solidFill>
                  <a:schemeClr val="bg1"/>
                </a:solidFill>
              </a:endParaRPr>
            </a:p>
          </p:txBody>
        </p:sp>
      </p:grpSp>
      <p:sp>
        <p:nvSpPr>
          <p:cNvPr id="18" name="Footer Placeholder 17"/>
          <p:cNvSpPr>
            <a:spLocks noGrp="1"/>
          </p:cNvSpPr>
          <p:nvPr>
            <p:ph type="ftr" sz="quarter" idx="11"/>
          </p:nvPr>
        </p:nvSpPr>
        <p:spPr/>
        <p:txBody>
          <a:bodyPr/>
          <a:lstStyle/>
          <a:p>
            <a:r>
              <a:rPr lang="en-US" smtClean="0"/>
              <a:t>Prof. Venkataramana Veeramsetty</a:t>
            </a:r>
            <a:endParaRPr lang="en-US"/>
          </a:p>
        </p:txBody>
      </p:sp>
      <p:sp>
        <p:nvSpPr>
          <p:cNvPr id="3074" name="AutoShape 2"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 name="Rectangle 16"/>
          <p:cNvSpPr/>
          <p:nvPr/>
        </p:nvSpPr>
        <p:spPr>
          <a:xfrm>
            <a:off x="5971607" y="3244334"/>
            <a:ext cx="248786" cy="369332"/>
          </a:xfrm>
          <a:prstGeom prst="rect">
            <a:avLst/>
          </a:prstGeom>
        </p:spPr>
        <p:txBody>
          <a:bodyPr wrap="none">
            <a:spAutoFit/>
          </a:bodyPr>
          <a:lstStyle/>
          <a:p>
            <a:r>
              <a:rPr lang="en-US" dirty="0" smtClean="0"/>
              <a:t> </a:t>
            </a:r>
            <a:endParaRPr lang="en-US" dirty="0"/>
          </a:p>
        </p:txBody>
      </p:sp>
      <p:sp>
        <p:nvSpPr>
          <p:cNvPr id="20482" name="AutoShape 2"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4" name="AutoShape 4"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6" name="AutoShape 6"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0" name="AutoShape 10" descr="Top 5 Best Python IDE to use in 2024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2" name="AutoShape 12"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4" name="AutoShape 14"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6" name="AutoShape 16" descr="https://wp.keploy.io/wp-content/uploads/2024/10/PyCharm.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3" name="AutoShape 23"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5" name="AutoShape 25"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3" name="Rectangle 22"/>
          <p:cNvSpPr/>
          <p:nvPr/>
        </p:nvSpPr>
        <p:spPr>
          <a:xfrm>
            <a:off x="581525" y="974558"/>
            <a:ext cx="3894222" cy="1631216"/>
          </a:xfrm>
          <a:prstGeom prst="rect">
            <a:avLst/>
          </a:prstGeom>
        </p:spPr>
        <p:txBody>
          <a:bodyPr wrap="square">
            <a:spAutoFit/>
          </a:bodyPr>
          <a:lstStyle/>
          <a:p>
            <a:r>
              <a:rPr lang="en-US" sz="2000" b="1" dirty="0" smtClean="0">
                <a:solidFill>
                  <a:srgbClr val="FF0000"/>
                </a:solidFill>
              </a:rPr>
              <a:t>Hallucination</a:t>
            </a:r>
            <a:r>
              <a:rPr lang="en-US" sz="2000" dirty="0" smtClean="0"/>
              <a:t>, means the content generated is false or misleading but the LLM expresses the</a:t>
            </a:r>
          </a:p>
          <a:p>
            <a:r>
              <a:rPr lang="en-US" sz="2000" dirty="0" smtClean="0"/>
              <a:t>response as if it were true</a:t>
            </a:r>
            <a:endParaRPr lang="en-US" sz="2000" dirty="0"/>
          </a:p>
        </p:txBody>
      </p:sp>
      <p:pic>
        <p:nvPicPr>
          <p:cNvPr id="18434" name="Picture 2"/>
          <p:cNvPicPr>
            <a:picLocks noChangeAspect="1" noChangeArrowheads="1"/>
          </p:cNvPicPr>
          <p:nvPr/>
        </p:nvPicPr>
        <p:blipFill>
          <a:blip r:embed="rId4"/>
          <a:srcRect/>
          <a:stretch>
            <a:fillRect/>
          </a:stretch>
        </p:blipFill>
        <p:spPr bwMode="auto">
          <a:xfrm>
            <a:off x="4596064" y="869045"/>
            <a:ext cx="7267074" cy="5850451"/>
          </a:xfrm>
          <a:prstGeom prst="rect">
            <a:avLst/>
          </a:prstGeom>
          <a:noFill/>
          <a:ln w="9525">
            <a:noFill/>
            <a:miter lim="800000"/>
            <a:headEnd/>
            <a:tailEnd/>
          </a:ln>
          <a:effectLst/>
        </p:spPr>
      </p:pic>
      <p:sp>
        <p:nvSpPr>
          <p:cNvPr id="24" name="Rectangle 23"/>
          <p:cNvSpPr/>
          <p:nvPr/>
        </p:nvSpPr>
        <p:spPr>
          <a:xfrm>
            <a:off x="565482" y="3112169"/>
            <a:ext cx="4584033" cy="3170099"/>
          </a:xfrm>
          <a:prstGeom prst="rect">
            <a:avLst/>
          </a:prstGeom>
        </p:spPr>
        <p:txBody>
          <a:bodyPr wrap="square">
            <a:spAutoFit/>
          </a:bodyPr>
          <a:lstStyle/>
          <a:p>
            <a:r>
              <a:rPr lang="en-US" sz="2000" b="1" dirty="0" smtClean="0">
                <a:solidFill>
                  <a:srgbClr val="194E91"/>
                </a:solidFill>
              </a:rPr>
              <a:t>Strategy</a:t>
            </a:r>
            <a:r>
              <a:rPr lang="en-US" sz="2000" dirty="0" smtClean="0"/>
              <a:t>, Avoid Open-ended Questions like</a:t>
            </a:r>
          </a:p>
          <a:p>
            <a:endParaRPr lang="en-IN" sz="2000" dirty="0" smtClean="0"/>
          </a:p>
          <a:p>
            <a:r>
              <a:rPr lang="en-US" sz="2000" b="1" i="1" dirty="0" smtClean="0">
                <a:solidFill>
                  <a:srgbClr val="FF0000"/>
                </a:solidFill>
              </a:rPr>
              <a:t>Prompt</a:t>
            </a:r>
            <a:r>
              <a:rPr lang="en-US" sz="2000" i="1" dirty="0" smtClean="0"/>
              <a:t>: What are the different ways to optimize a database?</a:t>
            </a:r>
          </a:p>
          <a:p>
            <a:endParaRPr lang="en-IN" sz="2000" i="1" dirty="0" smtClean="0"/>
          </a:p>
          <a:p>
            <a:r>
              <a:rPr lang="en-US" sz="2000" b="1" i="1" dirty="0" smtClean="0">
                <a:solidFill>
                  <a:srgbClr val="00B050"/>
                </a:solidFill>
              </a:rPr>
              <a:t>Prompt</a:t>
            </a:r>
            <a:r>
              <a:rPr lang="en-US" sz="2000" i="1" dirty="0" smtClean="0"/>
              <a:t>: Which of the following is a method to optimize a database: indexing, defragmenting, or compressing?</a:t>
            </a:r>
            <a:endParaRPr lang="en-US" sz="2000" dirty="0"/>
          </a:p>
        </p:txBody>
      </p:sp>
    </p:spTree>
    <p:extLst>
      <p:ext uri="{BB962C8B-B14F-4D97-AF65-F5344CB8AC3E}">
        <p14:creationId xmlns:p14="http://schemas.microsoft.com/office/powerpoint/2010/main" xmlns="" val="10626298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08E20-0F1F-533A-B3E6-5B335EB405BC}"/>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xmlns="" id="{92479C09-0005-7CFF-38D5-4F524062CA0A}"/>
              </a:ext>
            </a:extLst>
          </p:cNvPr>
          <p:cNvPicPr>
            <a:picLocks noChangeAspect="1"/>
          </p:cNvPicPr>
          <p:nvPr/>
        </p:nvPicPr>
        <p:blipFill>
          <a:blip r:embed="rId3"/>
          <a:stretch>
            <a:fillRect/>
          </a:stretch>
        </p:blipFill>
        <p:spPr>
          <a:xfrm>
            <a:off x="317643" y="144259"/>
            <a:ext cx="1719435" cy="677445"/>
          </a:xfrm>
          <a:prstGeom prst="rect">
            <a:avLst/>
          </a:prstGeom>
        </p:spPr>
      </p:pic>
      <p:sp>
        <p:nvSpPr>
          <p:cNvPr id="13" name="Date Placeholder 12">
            <a:extLst>
              <a:ext uri="{FF2B5EF4-FFF2-40B4-BE49-F238E27FC236}">
                <a16:creationId xmlns:a16="http://schemas.microsoft.com/office/drawing/2014/main" xmlns="" id="{AD30255A-D722-9278-6B86-CDC958DBCE76}"/>
              </a:ext>
            </a:extLst>
          </p:cNvPr>
          <p:cNvSpPr>
            <a:spLocks noGrp="1"/>
          </p:cNvSpPr>
          <p:nvPr>
            <p:ph type="dt" sz="half" idx="10"/>
          </p:nvPr>
        </p:nvSpPr>
        <p:spPr/>
        <p:txBody>
          <a:bodyPr/>
          <a:lstStyle/>
          <a:p>
            <a:fld id="{4F9ED619-C22D-46D8-B505-1861FC119B25}" type="datetime1">
              <a:rPr lang="en-US" smtClean="0"/>
              <a:pPr/>
              <a:t>7/7/2025</a:t>
            </a:fld>
            <a:endParaRPr lang="en-US" dirty="0"/>
          </a:p>
        </p:txBody>
      </p:sp>
      <p:sp>
        <p:nvSpPr>
          <p:cNvPr id="15" name="Slide Number Placeholder 14">
            <a:extLst>
              <a:ext uri="{FF2B5EF4-FFF2-40B4-BE49-F238E27FC236}">
                <a16:creationId xmlns:a16="http://schemas.microsoft.com/office/drawing/2014/main" xmlns="" id="{1B162A4D-077F-7925-923D-1DF42476D28D}"/>
              </a:ext>
            </a:extLst>
          </p:cNvPr>
          <p:cNvSpPr>
            <a:spLocks noGrp="1"/>
          </p:cNvSpPr>
          <p:nvPr>
            <p:ph type="sldNum" sz="quarter" idx="12"/>
          </p:nvPr>
        </p:nvSpPr>
        <p:spPr/>
        <p:txBody>
          <a:bodyPr/>
          <a:lstStyle/>
          <a:p>
            <a:fld id="{6EFE7C99-B088-4EBB-BFF6-BECCC96D5DD8}" type="slidenum">
              <a:rPr lang="en-US" smtClean="0"/>
              <a:pPr/>
              <a:t>31</a:t>
            </a:fld>
            <a:endParaRPr lang="en-US" dirty="0"/>
          </a:p>
        </p:txBody>
      </p:sp>
      <p:sp>
        <p:nvSpPr>
          <p:cNvPr id="10" name="TextBox 9">
            <a:extLst>
              <a:ext uri="{FF2B5EF4-FFF2-40B4-BE49-F238E27FC236}">
                <a16:creationId xmlns:a16="http://schemas.microsoft.com/office/drawing/2014/main" xmlns="" id="{486B023D-D17B-9DDF-D346-3B74179C0858}"/>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xmlns="" id="{0D0112AD-AB0A-FEB7-46DA-462329F16DB6}"/>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xmlns="" id="{C9FA2A23-91A0-84C9-4153-A9CF1165A869}"/>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xmlns="" id="{61AC8CE0-431A-86E3-F3A3-CE37478C7257}"/>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smtClean="0">
                  <a:solidFill>
                    <a:schemeClr val="bg1"/>
                  </a:solidFill>
                </a:rPr>
                <a:t>Key Principles of Prompt Engineering</a:t>
              </a:r>
              <a:endParaRPr lang="en-US" sz="2000" dirty="0">
                <a:solidFill>
                  <a:schemeClr val="bg1"/>
                </a:solidFill>
              </a:endParaRPr>
            </a:p>
          </p:txBody>
        </p:sp>
      </p:grpSp>
      <p:sp>
        <p:nvSpPr>
          <p:cNvPr id="18" name="Footer Placeholder 17"/>
          <p:cNvSpPr>
            <a:spLocks noGrp="1"/>
          </p:cNvSpPr>
          <p:nvPr>
            <p:ph type="ftr" sz="quarter" idx="11"/>
          </p:nvPr>
        </p:nvSpPr>
        <p:spPr/>
        <p:txBody>
          <a:bodyPr/>
          <a:lstStyle/>
          <a:p>
            <a:r>
              <a:rPr lang="en-US" smtClean="0"/>
              <a:t>Prof. Venkataramana Veeramsetty</a:t>
            </a:r>
            <a:endParaRPr lang="en-US"/>
          </a:p>
        </p:txBody>
      </p:sp>
      <p:sp>
        <p:nvSpPr>
          <p:cNvPr id="3074" name="AutoShape 2"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 name="Rectangle 16"/>
          <p:cNvSpPr/>
          <p:nvPr/>
        </p:nvSpPr>
        <p:spPr>
          <a:xfrm>
            <a:off x="5971607" y="3244334"/>
            <a:ext cx="248786" cy="369332"/>
          </a:xfrm>
          <a:prstGeom prst="rect">
            <a:avLst/>
          </a:prstGeom>
        </p:spPr>
        <p:txBody>
          <a:bodyPr wrap="none">
            <a:spAutoFit/>
          </a:bodyPr>
          <a:lstStyle/>
          <a:p>
            <a:r>
              <a:rPr lang="en-US" dirty="0" smtClean="0"/>
              <a:t> </a:t>
            </a:r>
            <a:endParaRPr lang="en-US" dirty="0"/>
          </a:p>
        </p:txBody>
      </p:sp>
      <p:sp>
        <p:nvSpPr>
          <p:cNvPr id="20482" name="AutoShape 2"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4" name="AutoShape 4"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6" name="AutoShape 6"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0" name="AutoShape 10" descr="Top 5 Best Python IDE to use in 2024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2" name="AutoShape 12"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4" name="AutoShape 14"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6" name="AutoShape 16" descr="https://wp.keploy.io/wp-content/uploads/2024/10/PyCharm.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3" name="AutoShape 23"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5" name="AutoShape 25"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4" name="Picture 23" descr="_- visual selection (21).png"/>
          <p:cNvPicPr>
            <a:picLocks noChangeAspect="1"/>
          </p:cNvPicPr>
          <p:nvPr/>
        </p:nvPicPr>
        <p:blipFill>
          <a:blip r:embed="rId4" cstate="print"/>
          <a:srcRect t="12456"/>
          <a:stretch>
            <a:fillRect/>
          </a:stretch>
        </p:blipFill>
        <p:spPr>
          <a:xfrm>
            <a:off x="348916" y="854242"/>
            <a:ext cx="11201400" cy="6003758"/>
          </a:xfrm>
          <a:prstGeom prst="rect">
            <a:avLst/>
          </a:prstGeom>
        </p:spPr>
      </p:pic>
    </p:spTree>
    <p:extLst>
      <p:ext uri="{BB962C8B-B14F-4D97-AF65-F5344CB8AC3E}">
        <p14:creationId xmlns:p14="http://schemas.microsoft.com/office/powerpoint/2010/main" xmlns="" val="10626298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08E20-0F1F-533A-B3E6-5B335EB405BC}"/>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xmlns="" id="{92479C09-0005-7CFF-38D5-4F524062CA0A}"/>
              </a:ext>
            </a:extLst>
          </p:cNvPr>
          <p:cNvPicPr>
            <a:picLocks noChangeAspect="1"/>
          </p:cNvPicPr>
          <p:nvPr/>
        </p:nvPicPr>
        <p:blipFill>
          <a:blip r:embed="rId3"/>
          <a:stretch>
            <a:fillRect/>
          </a:stretch>
        </p:blipFill>
        <p:spPr>
          <a:xfrm>
            <a:off x="317643" y="144259"/>
            <a:ext cx="1719435" cy="677445"/>
          </a:xfrm>
          <a:prstGeom prst="rect">
            <a:avLst/>
          </a:prstGeom>
        </p:spPr>
      </p:pic>
      <p:sp>
        <p:nvSpPr>
          <p:cNvPr id="13" name="Date Placeholder 12">
            <a:extLst>
              <a:ext uri="{FF2B5EF4-FFF2-40B4-BE49-F238E27FC236}">
                <a16:creationId xmlns:a16="http://schemas.microsoft.com/office/drawing/2014/main" xmlns="" id="{AD30255A-D722-9278-6B86-CDC958DBCE76}"/>
              </a:ext>
            </a:extLst>
          </p:cNvPr>
          <p:cNvSpPr>
            <a:spLocks noGrp="1"/>
          </p:cNvSpPr>
          <p:nvPr>
            <p:ph type="dt" sz="half" idx="10"/>
          </p:nvPr>
        </p:nvSpPr>
        <p:spPr/>
        <p:txBody>
          <a:bodyPr/>
          <a:lstStyle/>
          <a:p>
            <a:fld id="{4F9ED619-C22D-46D8-B505-1861FC119B25}" type="datetime1">
              <a:rPr lang="en-US" smtClean="0"/>
              <a:pPr/>
              <a:t>7/7/2025</a:t>
            </a:fld>
            <a:endParaRPr lang="en-US" dirty="0"/>
          </a:p>
        </p:txBody>
      </p:sp>
      <p:sp>
        <p:nvSpPr>
          <p:cNvPr id="15" name="Slide Number Placeholder 14">
            <a:extLst>
              <a:ext uri="{FF2B5EF4-FFF2-40B4-BE49-F238E27FC236}">
                <a16:creationId xmlns:a16="http://schemas.microsoft.com/office/drawing/2014/main" xmlns="" id="{1B162A4D-077F-7925-923D-1DF42476D28D}"/>
              </a:ext>
            </a:extLst>
          </p:cNvPr>
          <p:cNvSpPr>
            <a:spLocks noGrp="1"/>
          </p:cNvSpPr>
          <p:nvPr>
            <p:ph type="sldNum" sz="quarter" idx="12"/>
          </p:nvPr>
        </p:nvSpPr>
        <p:spPr/>
        <p:txBody>
          <a:bodyPr/>
          <a:lstStyle/>
          <a:p>
            <a:fld id="{6EFE7C99-B088-4EBB-BFF6-BECCC96D5DD8}" type="slidenum">
              <a:rPr lang="en-US" smtClean="0"/>
              <a:pPr/>
              <a:t>32</a:t>
            </a:fld>
            <a:endParaRPr lang="en-US" dirty="0"/>
          </a:p>
        </p:txBody>
      </p:sp>
      <p:sp>
        <p:nvSpPr>
          <p:cNvPr id="10" name="TextBox 9">
            <a:extLst>
              <a:ext uri="{FF2B5EF4-FFF2-40B4-BE49-F238E27FC236}">
                <a16:creationId xmlns:a16="http://schemas.microsoft.com/office/drawing/2014/main" xmlns="" id="{486B023D-D17B-9DDF-D346-3B74179C0858}"/>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xmlns="" id="{0D0112AD-AB0A-FEB7-46DA-462329F16DB6}"/>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xmlns="" id="{C9FA2A23-91A0-84C9-4153-A9CF1165A869}"/>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xmlns="" id="{61AC8CE0-431A-86E3-F3A3-CE37478C7257}"/>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smtClean="0">
                  <a:solidFill>
                    <a:schemeClr val="bg1"/>
                  </a:solidFill>
                </a:rPr>
                <a:t>Context Management Techniques</a:t>
              </a:r>
              <a:endParaRPr lang="en-US" sz="2000" dirty="0">
                <a:solidFill>
                  <a:schemeClr val="bg1"/>
                </a:solidFill>
              </a:endParaRPr>
            </a:p>
          </p:txBody>
        </p:sp>
      </p:grpSp>
      <p:sp>
        <p:nvSpPr>
          <p:cNvPr id="18" name="Footer Placeholder 17"/>
          <p:cNvSpPr>
            <a:spLocks noGrp="1"/>
          </p:cNvSpPr>
          <p:nvPr>
            <p:ph type="ftr" sz="quarter" idx="11"/>
          </p:nvPr>
        </p:nvSpPr>
        <p:spPr/>
        <p:txBody>
          <a:bodyPr/>
          <a:lstStyle/>
          <a:p>
            <a:r>
              <a:rPr lang="en-US" dirty="0" smtClean="0"/>
              <a:t>Prof. Venkataramana Veeramsetty</a:t>
            </a:r>
            <a:endParaRPr lang="en-US" dirty="0"/>
          </a:p>
        </p:txBody>
      </p:sp>
      <p:sp>
        <p:nvSpPr>
          <p:cNvPr id="3074" name="AutoShape 2"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 name="Rectangle 16"/>
          <p:cNvSpPr/>
          <p:nvPr/>
        </p:nvSpPr>
        <p:spPr>
          <a:xfrm>
            <a:off x="5971607" y="3244334"/>
            <a:ext cx="248786" cy="369332"/>
          </a:xfrm>
          <a:prstGeom prst="rect">
            <a:avLst/>
          </a:prstGeom>
        </p:spPr>
        <p:txBody>
          <a:bodyPr wrap="none">
            <a:spAutoFit/>
          </a:bodyPr>
          <a:lstStyle/>
          <a:p>
            <a:r>
              <a:rPr lang="en-US" dirty="0" smtClean="0"/>
              <a:t> </a:t>
            </a:r>
            <a:endParaRPr lang="en-US" dirty="0"/>
          </a:p>
        </p:txBody>
      </p:sp>
      <p:sp>
        <p:nvSpPr>
          <p:cNvPr id="20482" name="AutoShape 2"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4" name="AutoShape 4"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6" name="AutoShape 6"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0" name="AutoShape 10" descr="Top 5 Best Python IDE to use in 2024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2" name="AutoShape 12"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4" name="AutoShape 14"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6" name="AutoShape 16" descr="https://wp.keploy.io/wp-content/uploads/2024/10/PyCharm.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3" name="AutoShape 23"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5" name="AutoShape 25"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3" name="Rectangle 22"/>
          <p:cNvSpPr/>
          <p:nvPr/>
        </p:nvSpPr>
        <p:spPr>
          <a:xfrm>
            <a:off x="806116" y="1407694"/>
            <a:ext cx="3729790" cy="646331"/>
          </a:xfrm>
          <a:prstGeom prst="rect">
            <a:avLst/>
          </a:prstGeom>
        </p:spPr>
        <p:txBody>
          <a:bodyPr wrap="square">
            <a:spAutoFit/>
          </a:bodyPr>
          <a:lstStyle/>
          <a:p>
            <a:r>
              <a:rPr lang="en-US" dirty="0" smtClean="0"/>
              <a:t>Use bullet points, numbered steps, or clearly structured inputs.</a:t>
            </a:r>
            <a:endParaRPr lang="en-US" dirty="0"/>
          </a:p>
        </p:txBody>
      </p:sp>
      <p:pic>
        <p:nvPicPr>
          <p:cNvPr id="19458" name="Picture 2"/>
          <p:cNvPicPr>
            <a:picLocks noChangeAspect="1" noChangeArrowheads="1"/>
          </p:cNvPicPr>
          <p:nvPr/>
        </p:nvPicPr>
        <p:blipFill>
          <a:blip r:embed="rId4"/>
          <a:srcRect/>
          <a:stretch>
            <a:fillRect/>
          </a:stretch>
        </p:blipFill>
        <p:spPr bwMode="auto">
          <a:xfrm>
            <a:off x="1582988" y="2030079"/>
            <a:ext cx="9069388" cy="3495675"/>
          </a:xfrm>
          <a:prstGeom prst="rect">
            <a:avLst/>
          </a:prstGeom>
          <a:noFill/>
          <a:ln w="9525">
            <a:noFill/>
            <a:miter lim="800000"/>
            <a:headEnd/>
            <a:tailEnd/>
          </a:ln>
          <a:effectLst/>
        </p:spPr>
      </p:pic>
      <p:sp>
        <p:nvSpPr>
          <p:cNvPr id="26" name="Rectangle 25"/>
          <p:cNvSpPr/>
          <p:nvPr/>
        </p:nvSpPr>
        <p:spPr>
          <a:xfrm>
            <a:off x="7106652" y="921149"/>
            <a:ext cx="5085348" cy="1200329"/>
          </a:xfrm>
          <a:prstGeom prst="rect">
            <a:avLst/>
          </a:prstGeom>
        </p:spPr>
        <p:txBody>
          <a:bodyPr wrap="square">
            <a:spAutoFit/>
          </a:bodyPr>
          <a:lstStyle/>
          <a:p>
            <a:r>
              <a:rPr lang="en-US" b="1" dirty="0" smtClean="0"/>
              <a:t>Chaining Prompts (Prompt Chaining)</a:t>
            </a:r>
            <a:r>
              <a:rPr lang="en-US" dirty="0" smtClean="0"/>
              <a:t>:</a:t>
            </a:r>
            <a:br>
              <a:rPr lang="en-US" dirty="0" smtClean="0"/>
            </a:br>
            <a:r>
              <a:rPr lang="en-US" dirty="0" smtClean="0"/>
              <a:t>Break complex tasks into multiple steps and feed model outputs as inputs for the next prompt.</a:t>
            </a:r>
          </a:p>
        </p:txBody>
      </p:sp>
      <p:sp>
        <p:nvSpPr>
          <p:cNvPr id="27" name="Rectangle 26"/>
          <p:cNvSpPr/>
          <p:nvPr/>
        </p:nvSpPr>
        <p:spPr>
          <a:xfrm>
            <a:off x="461211" y="5343163"/>
            <a:ext cx="5181600" cy="923330"/>
          </a:xfrm>
          <a:prstGeom prst="rect">
            <a:avLst/>
          </a:prstGeom>
        </p:spPr>
        <p:txBody>
          <a:bodyPr wrap="square">
            <a:spAutoFit/>
          </a:bodyPr>
          <a:lstStyle/>
          <a:p>
            <a:r>
              <a:rPr lang="en-US" b="1" dirty="0" smtClean="0"/>
              <a:t>Memory and State Handling</a:t>
            </a:r>
            <a:r>
              <a:rPr lang="en-US" dirty="0" smtClean="0"/>
              <a:t>:</a:t>
            </a:r>
            <a:br>
              <a:rPr lang="en-US" dirty="0" smtClean="0"/>
            </a:br>
            <a:r>
              <a:rPr lang="en-US" dirty="0" smtClean="0"/>
              <a:t>For tools with memory, build on earlier interactions and maintain consistent references.</a:t>
            </a:r>
          </a:p>
        </p:txBody>
      </p:sp>
      <p:sp>
        <p:nvSpPr>
          <p:cNvPr id="28" name="Rectangle 27"/>
          <p:cNvSpPr/>
          <p:nvPr/>
        </p:nvSpPr>
        <p:spPr>
          <a:xfrm>
            <a:off x="7459578" y="5361619"/>
            <a:ext cx="4732421" cy="923330"/>
          </a:xfrm>
          <a:prstGeom prst="rect">
            <a:avLst/>
          </a:prstGeom>
        </p:spPr>
        <p:txBody>
          <a:bodyPr wrap="square">
            <a:spAutoFit/>
          </a:bodyPr>
          <a:lstStyle/>
          <a:p>
            <a:r>
              <a:rPr lang="en-US" b="1" dirty="0" smtClean="0"/>
              <a:t>Prompt Compression</a:t>
            </a:r>
            <a:r>
              <a:rPr lang="en-US" dirty="0" smtClean="0"/>
              <a:t>:</a:t>
            </a:r>
            <a:br>
              <a:rPr lang="en-US" dirty="0" smtClean="0"/>
            </a:br>
            <a:r>
              <a:rPr lang="en-US" dirty="0" smtClean="0"/>
              <a:t>Summarize previous context to stay within token limits while preserving key </a:t>
            </a:r>
            <a:endParaRPr lang="en-US" dirty="0"/>
          </a:p>
        </p:txBody>
      </p:sp>
    </p:spTree>
    <p:extLst>
      <p:ext uri="{BB962C8B-B14F-4D97-AF65-F5344CB8AC3E}">
        <p14:creationId xmlns:p14="http://schemas.microsoft.com/office/powerpoint/2010/main" xmlns="" val="10626298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08E20-0F1F-533A-B3E6-5B335EB405BC}"/>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xmlns="" id="{92479C09-0005-7CFF-38D5-4F524062CA0A}"/>
              </a:ext>
            </a:extLst>
          </p:cNvPr>
          <p:cNvPicPr>
            <a:picLocks noChangeAspect="1"/>
          </p:cNvPicPr>
          <p:nvPr/>
        </p:nvPicPr>
        <p:blipFill>
          <a:blip r:embed="rId3"/>
          <a:stretch>
            <a:fillRect/>
          </a:stretch>
        </p:blipFill>
        <p:spPr>
          <a:xfrm>
            <a:off x="317643" y="144259"/>
            <a:ext cx="1719435" cy="677445"/>
          </a:xfrm>
          <a:prstGeom prst="rect">
            <a:avLst/>
          </a:prstGeom>
        </p:spPr>
      </p:pic>
      <p:sp>
        <p:nvSpPr>
          <p:cNvPr id="13" name="Date Placeholder 12">
            <a:extLst>
              <a:ext uri="{FF2B5EF4-FFF2-40B4-BE49-F238E27FC236}">
                <a16:creationId xmlns:a16="http://schemas.microsoft.com/office/drawing/2014/main" xmlns="" id="{AD30255A-D722-9278-6B86-CDC958DBCE76}"/>
              </a:ext>
            </a:extLst>
          </p:cNvPr>
          <p:cNvSpPr>
            <a:spLocks noGrp="1"/>
          </p:cNvSpPr>
          <p:nvPr>
            <p:ph type="dt" sz="half" idx="10"/>
          </p:nvPr>
        </p:nvSpPr>
        <p:spPr/>
        <p:txBody>
          <a:bodyPr/>
          <a:lstStyle/>
          <a:p>
            <a:fld id="{4F9ED619-C22D-46D8-B505-1861FC119B25}" type="datetime1">
              <a:rPr lang="en-US" smtClean="0"/>
              <a:pPr/>
              <a:t>7/7/2025</a:t>
            </a:fld>
            <a:endParaRPr lang="en-US" dirty="0"/>
          </a:p>
        </p:txBody>
      </p:sp>
      <p:sp>
        <p:nvSpPr>
          <p:cNvPr id="15" name="Slide Number Placeholder 14">
            <a:extLst>
              <a:ext uri="{FF2B5EF4-FFF2-40B4-BE49-F238E27FC236}">
                <a16:creationId xmlns:a16="http://schemas.microsoft.com/office/drawing/2014/main" xmlns="" id="{1B162A4D-077F-7925-923D-1DF42476D28D}"/>
              </a:ext>
            </a:extLst>
          </p:cNvPr>
          <p:cNvSpPr>
            <a:spLocks noGrp="1"/>
          </p:cNvSpPr>
          <p:nvPr>
            <p:ph type="sldNum" sz="quarter" idx="12"/>
          </p:nvPr>
        </p:nvSpPr>
        <p:spPr/>
        <p:txBody>
          <a:bodyPr/>
          <a:lstStyle/>
          <a:p>
            <a:fld id="{6EFE7C99-B088-4EBB-BFF6-BECCC96D5DD8}" type="slidenum">
              <a:rPr lang="en-US" smtClean="0"/>
              <a:pPr/>
              <a:t>33</a:t>
            </a:fld>
            <a:endParaRPr lang="en-US" dirty="0"/>
          </a:p>
        </p:txBody>
      </p:sp>
      <p:sp>
        <p:nvSpPr>
          <p:cNvPr id="10" name="TextBox 9">
            <a:extLst>
              <a:ext uri="{FF2B5EF4-FFF2-40B4-BE49-F238E27FC236}">
                <a16:creationId xmlns:a16="http://schemas.microsoft.com/office/drawing/2014/main" xmlns="" id="{486B023D-D17B-9DDF-D346-3B74179C0858}"/>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xmlns="" id="{0D0112AD-AB0A-FEB7-46DA-462329F16DB6}"/>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xmlns="" id="{C9FA2A23-91A0-84C9-4153-A9CF1165A869}"/>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xmlns="" id="{61AC8CE0-431A-86E3-F3A3-CE37478C7257}"/>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smtClean="0">
                  <a:solidFill>
                    <a:schemeClr val="bg1"/>
                  </a:solidFill>
                </a:rPr>
                <a:t>Use Cases</a:t>
              </a:r>
              <a:endParaRPr lang="en-US" sz="2000" dirty="0">
                <a:solidFill>
                  <a:schemeClr val="bg1"/>
                </a:solidFill>
              </a:endParaRPr>
            </a:p>
          </p:txBody>
        </p:sp>
      </p:grpSp>
      <p:sp>
        <p:nvSpPr>
          <p:cNvPr id="18" name="Footer Placeholder 17"/>
          <p:cNvSpPr>
            <a:spLocks noGrp="1"/>
          </p:cNvSpPr>
          <p:nvPr>
            <p:ph type="ftr" sz="quarter" idx="11"/>
          </p:nvPr>
        </p:nvSpPr>
        <p:spPr/>
        <p:txBody>
          <a:bodyPr/>
          <a:lstStyle/>
          <a:p>
            <a:r>
              <a:rPr lang="en-US" dirty="0" smtClean="0"/>
              <a:t>Prof. Venkataramana Veeramsetty</a:t>
            </a:r>
            <a:endParaRPr lang="en-US" dirty="0"/>
          </a:p>
        </p:txBody>
      </p:sp>
      <p:sp>
        <p:nvSpPr>
          <p:cNvPr id="3074" name="AutoShape 2"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 name="Rectangle 16"/>
          <p:cNvSpPr/>
          <p:nvPr/>
        </p:nvSpPr>
        <p:spPr>
          <a:xfrm>
            <a:off x="5971607" y="3244334"/>
            <a:ext cx="248786" cy="369332"/>
          </a:xfrm>
          <a:prstGeom prst="rect">
            <a:avLst/>
          </a:prstGeom>
        </p:spPr>
        <p:txBody>
          <a:bodyPr wrap="none">
            <a:spAutoFit/>
          </a:bodyPr>
          <a:lstStyle/>
          <a:p>
            <a:r>
              <a:rPr lang="en-US" dirty="0" smtClean="0"/>
              <a:t> </a:t>
            </a:r>
            <a:endParaRPr lang="en-US" dirty="0"/>
          </a:p>
        </p:txBody>
      </p:sp>
      <p:sp>
        <p:nvSpPr>
          <p:cNvPr id="20482" name="AutoShape 2"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4" name="AutoShape 4"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6" name="AutoShape 6"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0" name="AutoShape 10" descr="Top 5 Best Python IDE to use in 2024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2" name="AutoShape 12"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4" name="AutoShape 14"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6" name="AutoShape 16" descr="https://wp.keploy.io/wp-content/uploads/2024/10/PyCharm.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3" name="AutoShape 23"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5" name="AutoShape 25"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 name="Picture 2"/>
          <p:cNvPicPr>
            <a:picLocks noChangeAspect="1" noChangeArrowheads="1"/>
          </p:cNvPicPr>
          <p:nvPr/>
        </p:nvPicPr>
        <p:blipFill>
          <a:blip r:embed="rId4"/>
          <a:srcRect/>
          <a:stretch>
            <a:fillRect/>
          </a:stretch>
        </p:blipFill>
        <p:spPr bwMode="auto">
          <a:xfrm>
            <a:off x="839788" y="738188"/>
            <a:ext cx="10507662" cy="5381625"/>
          </a:xfrm>
          <a:prstGeom prst="rect">
            <a:avLst/>
          </a:prstGeom>
          <a:noFill/>
          <a:ln w="9525">
            <a:noFill/>
            <a:miter lim="800000"/>
            <a:headEnd/>
            <a:tailEnd/>
          </a:ln>
          <a:effectLst/>
        </p:spPr>
      </p:pic>
    </p:spTree>
    <p:extLst>
      <p:ext uri="{BB962C8B-B14F-4D97-AF65-F5344CB8AC3E}">
        <p14:creationId xmlns:p14="http://schemas.microsoft.com/office/powerpoint/2010/main" xmlns="" val="10626298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08E20-0F1F-533A-B3E6-5B335EB405BC}"/>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xmlns="" id="{92479C09-0005-7CFF-38D5-4F524062CA0A}"/>
              </a:ext>
            </a:extLst>
          </p:cNvPr>
          <p:cNvPicPr>
            <a:picLocks noChangeAspect="1"/>
          </p:cNvPicPr>
          <p:nvPr/>
        </p:nvPicPr>
        <p:blipFill>
          <a:blip r:embed="rId3"/>
          <a:stretch>
            <a:fillRect/>
          </a:stretch>
        </p:blipFill>
        <p:spPr>
          <a:xfrm>
            <a:off x="317643" y="144259"/>
            <a:ext cx="1719435" cy="677445"/>
          </a:xfrm>
          <a:prstGeom prst="rect">
            <a:avLst/>
          </a:prstGeom>
        </p:spPr>
      </p:pic>
      <p:sp>
        <p:nvSpPr>
          <p:cNvPr id="13" name="Date Placeholder 12">
            <a:extLst>
              <a:ext uri="{FF2B5EF4-FFF2-40B4-BE49-F238E27FC236}">
                <a16:creationId xmlns:a16="http://schemas.microsoft.com/office/drawing/2014/main" xmlns="" id="{AD30255A-D722-9278-6B86-CDC958DBCE76}"/>
              </a:ext>
            </a:extLst>
          </p:cNvPr>
          <p:cNvSpPr>
            <a:spLocks noGrp="1"/>
          </p:cNvSpPr>
          <p:nvPr>
            <p:ph type="dt" sz="half" idx="10"/>
          </p:nvPr>
        </p:nvSpPr>
        <p:spPr/>
        <p:txBody>
          <a:bodyPr/>
          <a:lstStyle/>
          <a:p>
            <a:fld id="{4F9ED619-C22D-46D8-B505-1861FC119B25}" type="datetime1">
              <a:rPr lang="en-US" smtClean="0"/>
              <a:pPr/>
              <a:t>7/7/2025</a:t>
            </a:fld>
            <a:endParaRPr lang="en-US" dirty="0"/>
          </a:p>
        </p:txBody>
      </p:sp>
      <p:sp>
        <p:nvSpPr>
          <p:cNvPr id="15" name="Slide Number Placeholder 14">
            <a:extLst>
              <a:ext uri="{FF2B5EF4-FFF2-40B4-BE49-F238E27FC236}">
                <a16:creationId xmlns:a16="http://schemas.microsoft.com/office/drawing/2014/main" xmlns="" id="{1B162A4D-077F-7925-923D-1DF42476D28D}"/>
              </a:ext>
            </a:extLst>
          </p:cNvPr>
          <p:cNvSpPr>
            <a:spLocks noGrp="1"/>
          </p:cNvSpPr>
          <p:nvPr>
            <p:ph type="sldNum" sz="quarter" idx="12"/>
          </p:nvPr>
        </p:nvSpPr>
        <p:spPr/>
        <p:txBody>
          <a:bodyPr/>
          <a:lstStyle/>
          <a:p>
            <a:fld id="{6EFE7C99-B088-4EBB-BFF6-BECCC96D5DD8}" type="slidenum">
              <a:rPr lang="en-US" smtClean="0"/>
              <a:pPr/>
              <a:t>34</a:t>
            </a:fld>
            <a:endParaRPr lang="en-US" dirty="0"/>
          </a:p>
        </p:txBody>
      </p:sp>
      <p:sp>
        <p:nvSpPr>
          <p:cNvPr id="10" name="TextBox 9">
            <a:extLst>
              <a:ext uri="{FF2B5EF4-FFF2-40B4-BE49-F238E27FC236}">
                <a16:creationId xmlns:a16="http://schemas.microsoft.com/office/drawing/2014/main" xmlns="" id="{486B023D-D17B-9DDF-D346-3B74179C0858}"/>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xmlns="" id="{0D0112AD-AB0A-FEB7-46DA-462329F16DB6}"/>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xmlns="" id="{C9FA2A23-91A0-84C9-4153-A9CF1165A869}"/>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xmlns="" id="{61AC8CE0-431A-86E3-F3A3-CE37478C7257}"/>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smtClean="0">
                  <a:solidFill>
                    <a:schemeClr val="bg1"/>
                  </a:solidFill>
                </a:rPr>
                <a:t>Lab Activities</a:t>
              </a:r>
              <a:endParaRPr lang="en-US" sz="2000" dirty="0">
                <a:solidFill>
                  <a:schemeClr val="bg1"/>
                </a:solidFill>
              </a:endParaRPr>
            </a:p>
          </p:txBody>
        </p:sp>
      </p:grpSp>
      <p:sp>
        <p:nvSpPr>
          <p:cNvPr id="18" name="Footer Placeholder 17"/>
          <p:cNvSpPr>
            <a:spLocks noGrp="1"/>
          </p:cNvSpPr>
          <p:nvPr>
            <p:ph type="ftr" sz="quarter" idx="11"/>
          </p:nvPr>
        </p:nvSpPr>
        <p:spPr/>
        <p:txBody>
          <a:bodyPr/>
          <a:lstStyle/>
          <a:p>
            <a:r>
              <a:rPr lang="en-US" dirty="0" smtClean="0"/>
              <a:t>Prof. Venkataramana Veeramsetty</a:t>
            </a:r>
            <a:endParaRPr lang="en-US" dirty="0"/>
          </a:p>
        </p:txBody>
      </p:sp>
      <p:sp>
        <p:nvSpPr>
          <p:cNvPr id="3074" name="AutoShape 2"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 name="Rectangle 16"/>
          <p:cNvSpPr/>
          <p:nvPr/>
        </p:nvSpPr>
        <p:spPr>
          <a:xfrm>
            <a:off x="5971607" y="3244334"/>
            <a:ext cx="248786" cy="369332"/>
          </a:xfrm>
          <a:prstGeom prst="rect">
            <a:avLst/>
          </a:prstGeom>
        </p:spPr>
        <p:txBody>
          <a:bodyPr wrap="none">
            <a:spAutoFit/>
          </a:bodyPr>
          <a:lstStyle/>
          <a:p>
            <a:r>
              <a:rPr lang="en-US" dirty="0" smtClean="0"/>
              <a:t> </a:t>
            </a:r>
            <a:endParaRPr lang="en-US" dirty="0"/>
          </a:p>
        </p:txBody>
      </p:sp>
      <p:sp>
        <p:nvSpPr>
          <p:cNvPr id="20482" name="AutoShape 2"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4" name="AutoShape 4"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6" name="AutoShape 6"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0" name="AutoShape 10" descr="Top 5 Best Python IDE to use in 2024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2" name="AutoShape 12"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4" name="AutoShape 14"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6" name="AutoShape 16" descr="https://wp.keploy.io/wp-content/uploads/2024/10/PyCharm.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3" name="AutoShape 23"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5" name="AutoShape 25"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 name="Rectangle 24"/>
          <p:cNvSpPr/>
          <p:nvPr/>
        </p:nvSpPr>
        <p:spPr>
          <a:xfrm>
            <a:off x="436872" y="1102713"/>
            <a:ext cx="11293917" cy="1200329"/>
          </a:xfrm>
          <a:prstGeom prst="rect">
            <a:avLst/>
          </a:prstGeom>
        </p:spPr>
        <p:txBody>
          <a:bodyPr wrap="square">
            <a:spAutoFit/>
          </a:bodyPr>
          <a:lstStyle/>
          <a:p>
            <a:r>
              <a:rPr lang="fr-FR" b="1" dirty="0" smtClean="0"/>
              <a:t>Section 1: Code Génération Prompts</a:t>
            </a:r>
          </a:p>
          <a:p>
            <a:pPr marL="342900" indent="-342900">
              <a:buFont typeface="+mj-lt"/>
              <a:buAutoNum type="arabicPeriod"/>
            </a:pPr>
            <a:r>
              <a:rPr lang="en-US" dirty="0" smtClean="0"/>
              <a:t>Use a prompt to generate a Python function that calculates the factorial of a number.</a:t>
            </a:r>
          </a:p>
          <a:p>
            <a:pPr marL="342900" indent="-342900">
              <a:buFont typeface="+mj-lt"/>
              <a:buAutoNum type="arabicPeriod"/>
            </a:pPr>
            <a:r>
              <a:rPr lang="en-US" dirty="0" smtClean="0"/>
              <a:t>Craft a prompt to generate a Python program that checks whether a string is a palindrome.</a:t>
            </a:r>
          </a:p>
          <a:p>
            <a:pPr marL="342900" indent="-342900">
              <a:buFont typeface="+mj-lt"/>
              <a:buAutoNum type="arabicPeriod"/>
            </a:pPr>
            <a:r>
              <a:rPr lang="en-US" dirty="0" smtClean="0"/>
              <a:t>Design a prompt that generates a script to read a CSV file and print the average of a numeric column.</a:t>
            </a:r>
          </a:p>
        </p:txBody>
      </p:sp>
      <p:sp>
        <p:nvSpPr>
          <p:cNvPr id="26" name="Rectangle 25"/>
          <p:cNvSpPr/>
          <p:nvPr/>
        </p:nvSpPr>
        <p:spPr>
          <a:xfrm>
            <a:off x="444893" y="2759060"/>
            <a:ext cx="11293917" cy="1477328"/>
          </a:xfrm>
          <a:prstGeom prst="rect">
            <a:avLst/>
          </a:prstGeom>
        </p:spPr>
        <p:txBody>
          <a:bodyPr wrap="square">
            <a:spAutoFit/>
          </a:bodyPr>
          <a:lstStyle/>
          <a:p>
            <a:r>
              <a:rPr lang="fr-FR" b="1" dirty="0" smtClean="0"/>
              <a:t>Section 2: Code Complétion Prompts</a:t>
            </a:r>
          </a:p>
          <a:p>
            <a:pPr marL="342900" indent="-342900">
              <a:buFont typeface="+mj-lt"/>
              <a:buAutoNum type="arabicPeriod"/>
            </a:pPr>
            <a:r>
              <a:rPr lang="en-US" dirty="0" smtClean="0"/>
              <a:t>Provide a partially written Python function to calculate the sum of even numbers in a list. Create a prompt to complete it.</a:t>
            </a:r>
          </a:p>
          <a:p>
            <a:pPr marL="342900" indent="-342900">
              <a:buFont typeface="+mj-lt"/>
              <a:buAutoNum type="arabicPeriod"/>
            </a:pPr>
            <a:r>
              <a:rPr lang="en-US" dirty="0" smtClean="0"/>
              <a:t>Write a prompt to complete a class definition for a </a:t>
            </a:r>
            <a:r>
              <a:rPr lang="en-US" dirty="0" err="1" smtClean="0"/>
              <a:t>BankAccount</a:t>
            </a:r>
            <a:r>
              <a:rPr lang="en-US" dirty="0" smtClean="0"/>
              <a:t> in Python with methods for deposit and withdrawal.</a:t>
            </a:r>
            <a:endParaRPr lang="en-US" dirty="0"/>
          </a:p>
        </p:txBody>
      </p:sp>
      <p:sp>
        <p:nvSpPr>
          <p:cNvPr id="27" name="Rectangle 26"/>
          <p:cNvSpPr/>
          <p:nvPr/>
        </p:nvSpPr>
        <p:spPr>
          <a:xfrm>
            <a:off x="452915" y="4656039"/>
            <a:ext cx="11293917" cy="1200329"/>
          </a:xfrm>
          <a:prstGeom prst="rect">
            <a:avLst/>
          </a:prstGeom>
        </p:spPr>
        <p:txBody>
          <a:bodyPr wrap="square">
            <a:spAutoFit/>
          </a:bodyPr>
          <a:lstStyle/>
          <a:p>
            <a:r>
              <a:rPr lang="fr-FR" b="1" dirty="0" smtClean="0"/>
              <a:t>Section 3: Code Explantation Prompts </a:t>
            </a:r>
          </a:p>
          <a:p>
            <a:pPr marL="342900" indent="-342900">
              <a:buFont typeface="+mj-lt"/>
              <a:buAutoNum type="arabicPeriod"/>
            </a:pPr>
            <a:r>
              <a:rPr lang="en-US" dirty="0" smtClean="0"/>
              <a:t>Create a prompt to explain what a given Python snippet does:</a:t>
            </a:r>
          </a:p>
          <a:p>
            <a:pPr marL="342900" indent="-342900">
              <a:buFont typeface="+mj-lt"/>
              <a:buAutoNum type="arabicPeriod"/>
            </a:pPr>
            <a:r>
              <a:rPr lang="en-US" dirty="0" smtClean="0"/>
              <a:t>Use a prompt to get a line-by-line explanation of a Python program that uses file I/O and exception handling.</a:t>
            </a:r>
            <a:endParaRPr lang="en-US" dirty="0"/>
          </a:p>
        </p:txBody>
      </p:sp>
    </p:spTree>
    <p:extLst>
      <p:ext uri="{BB962C8B-B14F-4D97-AF65-F5344CB8AC3E}">
        <p14:creationId xmlns:p14="http://schemas.microsoft.com/office/powerpoint/2010/main" xmlns="" val="10626298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08E20-0F1F-533A-B3E6-5B335EB405BC}"/>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xmlns="" id="{92479C09-0005-7CFF-38D5-4F524062CA0A}"/>
              </a:ext>
            </a:extLst>
          </p:cNvPr>
          <p:cNvPicPr>
            <a:picLocks noChangeAspect="1"/>
          </p:cNvPicPr>
          <p:nvPr/>
        </p:nvPicPr>
        <p:blipFill>
          <a:blip r:embed="rId3"/>
          <a:stretch>
            <a:fillRect/>
          </a:stretch>
        </p:blipFill>
        <p:spPr>
          <a:xfrm>
            <a:off x="317643" y="144259"/>
            <a:ext cx="1719435" cy="677445"/>
          </a:xfrm>
          <a:prstGeom prst="rect">
            <a:avLst/>
          </a:prstGeom>
        </p:spPr>
      </p:pic>
      <p:sp>
        <p:nvSpPr>
          <p:cNvPr id="13" name="Date Placeholder 12">
            <a:extLst>
              <a:ext uri="{FF2B5EF4-FFF2-40B4-BE49-F238E27FC236}">
                <a16:creationId xmlns:a16="http://schemas.microsoft.com/office/drawing/2014/main" xmlns="" id="{AD30255A-D722-9278-6B86-CDC958DBCE76}"/>
              </a:ext>
            </a:extLst>
          </p:cNvPr>
          <p:cNvSpPr>
            <a:spLocks noGrp="1"/>
          </p:cNvSpPr>
          <p:nvPr>
            <p:ph type="dt" sz="half" idx="10"/>
          </p:nvPr>
        </p:nvSpPr>
        <p:spPr/>
        <p:txBody>
          <a:bodyPr/>
          <a:lstStyle/>
          <a:p>
            <a:fld id="{4F9ED619-C22D-46D8-B505-1861FC119B25}" type="datetime1">
              <a:rPr lang="en-US" smtClean="0"/>
              <a:pPr/>
              <a:t>7/7/2025</a:t>
            </a:fld>
            <a:endParaRPr lang="en-US" dirty="0"/>
          </a:p>
        </p:txBody>
      </p:sp>
      <p:sp>
        <p:nvSpPr>
          <p:cNvPr id="15" name="Slide Number Placeholder 14">
            <a:extLst>
              <a:ext uri="{FF2B5EF4-FFF2-40B4-BE49-F238E27FC236}">
                <a16:creationId xmlns:a16="http://schemas.microsoft.com/office/drawing/2014/main" xmlns="" id="{1B162A4D-077F-7925-923D-1DF42476D28D}"/>
              </a:ext>
            </a:extLst>
          </p:cNvPr>
          <p:cNvSpPr>
            <a:spLocks noGrp="1"/>
          </p:cNvSpPr>
          <p:nvPr>
            <p:ph type="sldNum" sz="quarter" idx="12"/>
          </p:nvPr>
        </p:nvSpPr>
        <p:spPr/>
        <p:txBody>
          <a:bodyPr/>
          <a:lstStyle/>
          <a:p>
            <a:fld id="{6EFE7C99-B088-4EBB-BFF6-BECCC96D5DD8}" type="slidenum">
              <a:rPr lang="en-US" smtClean="0"/>
              <a:pPr/>
              <a:t>35</a:t>
            </a:fld>
            <a:endParaRPr lang="en-US" dirty="0"/>
          </a:p>
        </p:txBody>
      </p:sp>
      <p:sp>
        <p:nvSpPr>
          <p:cNvPr id="10" name="TextBox 9">
            <a:extLst>
              <a:ext uri="{FF2B5EF4-FFF2-40B4-BE49-F238E27FC236}">
                <a16:creationId xmlns:a16="http://schemas.microsoft.com/office/drawing/2014/main" xmlns="" id="{486B023D-D17B-9DDF-D346-3B74179C0858}"/>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xmlns="" id="{0D0112AD-AB0A-FEB7-46DA-462329F16DB6}"/>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xmlns="" id="{C9FA2A23-91A0-84C9-4153-A9CF1165A869}"/>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xmlns="" id="{61AC8CE0-431A-86E3-F3A3-CE37478C7257}"/>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smtClean="0">
                  <a:solidFill>
                    <a:schemeClr val="bg1"/>
                  </a:solidFill>
                </a:rPr>
                <a:t>Lab Activities</a:t>
              </a:r>
              <a:endParaRPr lang="en-US" sz="2000" dirty="0">
                <a:solidFill>
                  <a:schemeClr val="bg1"/>
                </a:solidFill>
              </a:endParaRPr>
            </a:p>
          </p:txBody>
        </p:sp>
      </p:grpSp>
      <p:sp>
        <p:nvSpPr>
          <p:cNvPr id="18" name="Footer Placeholder 17"/>
          <p:cNvSpPr>
            <a:spLocks noGrp="1"/>
          </p:cNvSpPr>
          <p:nvPr>
            <p:ph type="ftr" sz="quarter" idx="11"/>
          </p:nvPr>
        </p:nvSpPr>
        <p:spPr/>
        <p:txBody>
          <a:bodyPr/>
          <a:lstStyle/>
          <a:p>
            <a:r>
              <a:rPr lang="en-US" dirty="0" smtClean="0"/>
              <a:t>Prof. Venkataramana Veeramsetty</a:t>
            </a:r>
            <a:endParaRPr lang="en-US" dirty="0"/>
          </a:p>
        </p:txBody>
      </p:sp>
      <p:sp>
        <p:nvSpPr>
          <p:cNvPr id="3074" name="AutoShape 2"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 name="Rectangle 16"/>
          <p:cNvSpPr/>
          <p:nvPr/>
        </p:nvSpPr>
        <p:spPr>
          <a:xfrm>
            <a:off x="5971607" y="3244334"/>
            <a:ext cx="248786" cy="369332"/>
          </a:xfrm>
          <a:prstGeom prst="rect">
            <a:avLst/>
          </a:prstGeom>
        </p:spPr>
        <p:txBody>
          <a:bodyPr wrap="none">
            <a:spAutoFit/>
          </a:bodyPr>
          <a:lstStyle/>
          <a:p>
            <a:r>
              <a:rPr lang="en-US" dirty="0" smtClean="0"/>
              <a:t> </a:t>
            </a:r>
            <a:endParaRPr lang="en-US" dirty="0"/>
          </a:p>
        </p:txBody>
      </p:sp>
      <p:sp>
        <p:nvSpPr>
          <p:cNvPr id="20482" name="AutoShape 2"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4" name="AutoShape 4"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6" name="AutoShape 6"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0" name="AutoShape 10" descr="Top 5 Best Python IDE to use in 2024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2" name="AutoShape 12"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4" name="AutoShape 14"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6" name="AutoShape 16" descr="https://wp.keploy.io/wp-content/uploads/2024/10/PyCharm.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3" name="AutoShape 23"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5" name="AutoShape 25"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 name="Rectangle 24"/>
          <p:cNvSpPr/>
          <p:nvPr/>
        </p:nvSpPr>
        <p:spPr>
          <a:xfrm>
            <a:off x="436872" y="1102713"/>
            <a:ext cx="11293917" cy="3970318"/>
          </a:xfrm>
          <a:prstGeom prst="rect">
            <a:avLst/>
          </a:prstGeom>
        </p:spPr>
        <p:txBody>
          <a:bodyPr wrap="square">
            <a:spAutoFit/>
          </a:bodyPr>
          <a:lstStyle/>
          <a:p>
            <a:r>
              <a:rPr lang="en-US" b="1" dirty="0" smtClean="0"/>
              <a:t>Section 4: Code Debugging Prompts</a:t>
            </a:r>
          </a:p>
          <a:p>
            <a:pPr marL="342900" indent="-342900">
              <a:buFont typeface="+mj-lt"/>
              <a:buAutoNum type="arabicPeriod"/>
            </a:pPr>
            <a:r>
              <a:rPr lang="en-US" dirty="0" smtClean="0"/>
              <a:t>Use a faulty Python code and write a prompt to find and fix the bug</a:t>
            </a:r>
          </a:p>
          <a:p>
            <a:pPr marL="342900" indent="-342900">
              <a:buFont typeface="+mj-lt"/>
              <a:buAutoNum type="arabicPeriod"/>
            </a:pPr>
            <a:r>
              <a:rPr lang="en-US" dirty="0" smtClean="0"/>
              <a:t>Write a prompt to debug a function that is supposed to sort a list of numbers but doesn't return the correct result.</a:t>
            </a:r>
          </a:p>
          <a:p>
            <a:endParaRPr lang="en-US" b="1" dirty="0" smtClean="0"/>
          </a:p>
          <a:p>
            <a:r>
              <a:rPr lang="en-US" b="1" dirty="0" smtClean="0"/>
              <a:t>Section 5: Optimization Prompts</a:t>
            </a:r>
          </a:p>
          <a:p>
            <a:pPr marL="342900" indent="-342900">
              <a:buFont typeface="+mj-lt"/>
              <a:buAutoNum type="arabicPeriod"/>
            </a:pPr>
            <a:r>
              <a:rPr lang="en-US" dirty="0" smtClean="0"/>
              <a:t>Write a prompt to optimize a Python function that uses nested loops to remove duplicates from a list.</a:t>
            </a:r>
          </a:p>
          <a:p>
            <a:pPr marL="342900" indent="-342900">
              <a:buFont typeface="+mj-lt"/>
              <a:buAutoNum type="arabicPeriod"/>
            </a:pPr>
            <a:r>
              <a:rPr lang="en-US" dirty="0" smtClean="0"/>
              <a:t>Create a prompt that asks the model to </a:t>
            </a:r>
            <a:r>
              <a:rPr lang="en-US" dirty="0" err="1" smtClean="0"/>
              <a:t>refactor</a:t>
            </a:r>
            <a:r>
              <a:rPr lang="en-US" dirty="0" smtClean="0"/>
              <a:t> a long function into smaller modular functions for readability.</a:t>
            </a:r>
          </a:p>
          <a:p>
            <a:pPr marL="342900" indent="-342900">
              <a:buFont typeface="+mj-lt"/>
              <a:buAutoNum type="arabicPeriod"/>
            </a:pPr>
            <a:endParaRPr lang="en-IN" dirty="0" smtClean="0"/>
          </a:p>
          <a:p>
            <a:r>
              <a:rPr lang="en-US" b="1" dirty="0" smtClean="0"/>
              <a:t>Section 6: Comparison/Style Prompts</a:t>
            </a:r>
          </a:p>
          <a:p>
            <a:pPr marL="342900" indent="-342900">
              <a:buFont typeface="+mj-lt"/>
              <a:buAutoNum type="arabicPeriod"/>
            </a:pPr>
            <a:r>
              <a:rPr lang="en-US" dirty="0" smtClean="0"/>
              <a:t>Use a prompt to convert an imperative-style Python loop into a list comprehension.</a:t>
            </a:r>
          </a:p>
          <a:p>
            <a:pPr marL="342900" indent="-342900">
              <a:buFont typeface="+mj-lt"/>
              <a:buAutoNum type="arabicPeriod"/>
            </a:pPr>
            <a:r>
              <a:rPr lang="en-US" dirty="0" smtClean="0"/>
              <a:t>Ask the model to rewrite a Python function using </a:t>
            </a:r>
            <a:r>
              <a:rPr lang="en-US" dirty="0" err="1" smtClean="0"/>
              <a:t>NumPy</a:t>
            </a:r>
            <a:r>
              <a:rPr lang="en-US" dirty="0" smtClean="0"/>
              <a:t> for improved performance.</a:t>
            </a:r>
          </a:p>
          <a:p>
            <a:pPr marL="342900" indent="-342900"/>
            <a:endParaRPr lang="en-US" dirty="0"/>
          </a:p>
        </p:txBody>
      </p:sp>
    </p:spTree>
    <p:extLst>
      <p:ext uri="{BB962C8B-B14F-4D97-AF65-F5344CB8AC3E}">
        <p14:creationId xmlns:p14="http://schemas.microsoft.com/office/powerpoint/2010/main" xmlns="" val="10626298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6EB0818-8EE1-434A-BBF0-6B5B0F8B399A}" type="datetime1">
              <a:rPr lang="en-US" smtClean="0"/>
              <a:pPr/>
              <a:t>7/7/2025</a:t>
            </a:fld>
            <a:endParaRPr lang="en-US"/>
          </a:p>
        </p:txBody>
      </p:sp>
      <p:sp>
        <p:nvSpPr>
          <p:cNvPr id="5" name="Footer Placeholder 4"/>
          <p:cNvSpPr>
            <a:spLocks noGrp="1"/>
          </p:cNvSpPr>
          <p:nvPr>
            <p:ph type="ftr" sz="quarter" idx="11"/>
          </p:nvPr>
        </p:nvSpPr>
        <p:spPr/>
        <p:txBody>
          <a:bodyPr/>
          <a:lstStyle/>
          <a:p>
            <a:r>
              <a:rPr lang="en-US" smtClean="0"/>
              <a:t>Prof. Venkataramana Veeramsetty</a:t>
            </a:r>
            <a:endParaRPr lang="en-US"/>
          </a:p>
        </p:txBody>
      </p:sp>
      <p:sp>
        <p:nvSpPr>
          <p:cNvPr id="6" name="Slide Number Placeholder 5"/>
          <p:cNvSpPr>
            <a:spLocks noGrp="1"/>
          </p:cNvSpPr>
          <p:nvPr>
            <p:ph type="sldNum" sz="quarter" idx="12"/>
          </p:nvPr>
        </p:nvSpPr>
        <p:spPr/>
        <p:txBody>
          <a:bodyPr/>
          <a:lstStyle/>
          <a:p>
            <a:fld id="{6EFE7C99-B088-4EBB-BFF6-BECCC96D5DD8}" type="slidenum">
              <a:rPr lang="en-US" smtClean="0"/>
              <a:pPr/>
              <a:t>36</a:t>
            </a:fld>
            <a:endParaRPr lang="en-US"/>
          </a:p>
        </p:txBody>
      </p:sp>
      <p:sp>
        <p:nvSpPr>
          <p:cNvPr id="7" name="Rectangle 6"/>
          <p:cNvSpPr/>
          <p:nvPr/>
        </p:nvSpPr>
        <p:spPr>
          <a:xfrm>
            <a:off x="3592879" y="2967335"/>
            <a:ext cx="3660169"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02AD16C-EACE-807C-AB29-6D4BBE7ACF17}"/>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xmlns="" id="{DA9BF963-A14E-0D23-3CC5-2A29AECF7B77}"/>
              </a:ext>
            </a:extLst>
          </p:cNvPr>
          <p:cNvPicPr>
            <a:picLocks noChangeAspect="1"/>
          </p:cNvPicPr>
          <p:nvPr/>
        </p:nvPicPr>
        <p:blipFill>
          <a:blip r:embed="rId3"/>
          <a:stretch>
            <a:fillRect/>
          </a:stretch>
        </p:blipFill>
        <p:spPr>
          <a:xfrm>
            <a:off x="317643" y="144259"/>
            <a:ext cx="1719435" cy="677445"/>
          </a:xfrm>
          <a:prstGeom prst="rect">
            <a:avLst/>
          </a:prstGeom>
        </p:spPr>
      </p:pic>
      <p:sp>
        <p:nvSpPr>
          <p:cNvPr id="13" name="Date Placeholder 12">
            <a:extLst>
              <a:ext uri="{FF2B5EF4-FFF2-40B4-BE49-F238E27FC236}">
                <a16:creationId xmlns:a16="http://schemas.microsoft.com/office/drawing/2014/main" xmlns="" id="{BDB5567E-5927-9983-2116-CA7232D43C30}"/>
              </a:ext>
            </a:extLst>
          </p:cNvPr>
          <p:cNvSpPr>
            <a:spLocks noGrp="1"/>
          </p:cNvSpPr>
          <p:nvPr>
            <p:ph type="dt" sz="half" idx="10"/>
          </p:nvPr>
        </p:nvSpPr>
        <p:spPr/>
        <p:txBody>
          <a:bodyPr/>
          <a:lstStyle/>
          <a:p>
            <a:fld id="{957F14D1-DE72-476D-8447-65A714EC83A2}" type="datetime1">
              <a:rPr lang="en-US" smtClean="0"/>
              <a:pPr/>
              <a:t>7/7/2025</a:t>
            </a:fld>
            <a:endParaRPr lang="en-US" dirty="0"/>
          </a:p>
        </p:txBody>
      </p:sp>
      <p:sp>
        <p:nvSpPr>
          <p:cNvPr id="15" name="Slide Number Placeholder 14">
            <a:extLst>
              <a:ext uri="{FF2B5EF4-FFF2-40B4-BE49-F238E27FC236}">
                <a16:creationId xmlns:a16="http://schemas.microsoft.com/office/drawing/2014/main" xmlns="" id="{FC1B7CF2-B14D-6BDA-CD4A-D84A5D3F6B49}"/>
              </a:ext>
            </a:extLst>
          </p:cNvPr>
          <p:cNvSpPr>
            <a:spLocks noGrp="1"/>
          </p:cNvSpPr>
          <p:nvPr>
            <p:ph type="sldNum" sz="quarter" idx="12"/>
          </p:nvPr>
        </p:nvSpPr>
        <p:spPr/>
        <p:txBody>
          <a:bodyPr/>
          <a:lstStyle/>
          <a:p>
            <a:fld id="{6EFE7C99-B088-4EBB-BFF6-BECCC96D5DD8}" type="slidenum">
              <a:rPr lang="en-US" smtClean="0"/>
              <a:pPr/>
              <a:t>4</a:t>
            </a:fld>
            <a:endParaRPr lang="en-US"/>
          </a:p>
        </p:txBody>
      </p:sp>
      <p:sp>
        <p:nvSpPr>
          <p:cNvPr id="10" name="TextBox 9">
            <a:extLst>
              <a:ext uri="{FF2B5EF4-FFF2-40B4-BE49-F238E27FC236}">
                <a16:creationId xmlns:a16="http://schemas.microsoft.com/office/drawing/2014/main" xmlns="" id="{A2F9E1E2-9AD9-535D-2D69-ACE96CF7B40B}"/>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xmlns="" id="{1014FCD0-21EB-628F-6257-153596366AD3}"/>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xmlns="" id="{3A4B850F-806B-BBFF-1AF4-974F9A13EA87}"/>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xmlns="" id="{A41B9311-EB0F-91C5-AE6F-9C882E10B2F6}"/>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smtClean="0">
                  <a:solidFill>
                    <a:schemeClr val="bg1"/>
                  </a:solidFill>
                </a:rPr>
                <a:t>How We Communicate with LLMs</a:t>
              </a:r>
              <a:endParaRPr lang="en-US" sz="2000" dirty="0"/>
            </a:p>
          </p:txBody>
        </p:sp>
      </p:grpSp>
      <p:sp>
        <p:nvSpPr>
          <p:cNvPr id="16" name="Footer Placeholder 15"/>
          <p:cNvSpPr>
            <a:spLocks noGrp="1"/>
          </p:cNvSpPr>
          <p:nvPr>
            <p:ph type="ftr" sz="quarter" idx="11"/>
          </p:nvPr>
        </p:nvSpPr>
        <p:spPr/>
        <p:txBody>
          <a:bodyPr/>
          <a:lstStyle/>
          <a:p>
            <a:r>
              <a:rPr lang="en-US" smtClean="0"/>
              <a:t>Prof. Venkataramana Veeramsetty</a:t>
            </a:r>
            <a:endParaRPr lang="en-US"/>
          </a:p>
        </p:txBody>
      </p:sp>
      <p:sp>
        <p:nvSpPr>
          <p:cNvPr id="12" name="Rectangle 11"/>
          <p:cNvSpPr/>
          <p:nvPr/>
        </p:nvSpPr>
        <p:spPr>
          <a:xfrm>
            <a:off x="8025063" y="1010654"/>
            <a:ext cx="3958389" cy="8710077"/>
          </a:xfrm>
          <a:prstGeom prst="rect">
            <a:avLst/>
          </a:prstGeom>
        </p:spPr>
        <p:txBody>
          <a:bodyPr wrap="square">
            <a:spAutoFit/>
          </a:bodyPr>
          <a:lstStyle/>
          <a:p>
            <a:r>
              <a:rPr lang="en-US" sz="2000" b="1" dirty="0" smtClean="0"/>
              <a:t>When you ask someone for advice, you’ve got to give them a bit of context</a:t>
            </a:r>
          </a:p>
          <a:p>
            <a:endParaRPr lang="en-US" sz="2000" b="1" dirty="0" smtClean="0"/>
          </a:p>
          <a:p>
            <a:r>
              <a:rPr lang="en-US" sz="2000" b="1" dirty="0" smtClean="0"/>
              <a:t>Drop some hints or extra information in your question to make sure the LLM gets what you’re asking</a:t>
            </a:r>
          </a:p>
          <a:p>
            <a:endParaRPr lang="en-IN" sz="2000" b="1" dirty="0" smtClean="0"/>
          </a:p>
          <a:p>
            <a:r>
              <a:rPr lang="en-IN" sz="2000" b="1" dirty="0" smtClean="0"/>
              <a:t>Some times need whole conversation with LLM</a:t>
            </a:r>
          </a:p>
          <a:p>
            <a:endParaRPr lang="en-IN" sz="2000" b="1" dirty="0" smtClean="0"/>
          </a:p>
          <a:p>
            <a:r>
              <a:rPr lang="en-US" sz="2000" b="1" dirty="0" smtClean="0"/>
              <a:t>According to data from Willis Towers Watson,</a:t>
            </a:r>
          </a:p>
          <a:p>
            <a:r>
              <a:rPr lang="en-US" sz="2000" b="1" dirty="0" smtClean="0"/>
              <a:t>the average yearly earnings of a prompt engineer around</a:t>
            </a:r>
          </a:p>
          <a:p>
            <a:r>
              <a:rPr lang="en-US" sz="2000" b="1" dirty="0" smtClean="0"/>
              <a:t>$130,000</a:t>
            </a:r>
            <a:endParaRPr lang="en-IN" sz="2000" b="1" dirty="0" smtClean="0"/>
          </a:p>
          <a:p>
            <a:endParaRPr lang="en-IN" sz="2000" b="1" dirty="0" smtClean="0"/>
          </a:p>
          <a:p>
            <a:endParaRPr lang="en-US" sz="2000" b="1" dirty="0" smtClean="0"/>
          </a:p>
          <a:p>
            <a:endParaRPr lang="en-IN" sz="2000" b="1" dirty="0" smtClean="0"/>
          </a:p>
          <a:p>
            <a:endParaRPr lang="en-IN" sz="2000" b="1" dirty="0" smtClean="0"/>
          </a:p>
          <a:p>
            <a:endParaRPr lang="en-IN" sz="2000" b="1" dirty="0" smtClean="0"/>
          </a:p>
          <a:p>
            <a:endParaRPr lang="en-IN" sz="2000" b="1" dirty="0" smtClean="0"/>
          </a:p>
          <a:p>
            <a:endParaRPr lang="en-IN" sz="2000" b="1" dirty="0" smtClean="0"/>
          </a:p>
          <a:p>
            <a:endParaRPr lang="en-IN" sz="2000" b="1" dirty="0" smtClean="0"/>
          </a:p>
          <a:p>
            <a:endParaRPr lang="en-IN" sz="2000" b="1" dirty="0" smtClean="0"/>
          </a:p>
          <a:p>
            <a:endParaRPr lang="en-IN" sz="2000" b="1" dirty="0" smtClean="0"/>
          </a:p>
          <a:p>
            <a:endParaRPr lang="en-US" sz="2000" b="1" dirty="0"/>
          </a:p>
        </p:txBody>
      </p:sp>
      <p:pic>
        <p:nvPicPr>
          <p:cNvPr id="2050" name="Picture 2"/>
          <p:cNvPicPr>
            <a:picLocks noChangeAspect="1" noChangeArrowheads="1"/>
          </p:cNvPicPr>
          <p:nvPr/>
        </p:nvPicPr>
        <p:blipFill>
          <a:blip r:embed="rId4"/>
          <a:srcRect/>
          <a:stretch>
            <a:fillRect/>
          </a:stretch>
        </p:blipFill>
        <p:spPr bwMode="auto">
          <a:xfrm>
            <a:off x="312821" y="1292644"/>
            <a:ext cx="7653858" cy="4675020"/>
          </a:xfrm>
          <a:prstGeom prst="rect">
            <a:avLst/>
          </a:prstGeom>
          <a:noFill/>
          <a:ln w="9525">
            <a:noFill/>
            <a:miter lim="800000"/>
            <a:headEnd/>
            <a:tailEnd/>
          </a:ln>
          <a:effectLst/>
        </p:spPr>
      </p:pic>
      <p:sp>
        <p:nvSpPr>
          <p:cNvPr id="14" name="Rectangle 13"/>
          <p:cNvSpPr/>
          <p:nvPr/>
        </p:nvSpPr>
        <p:spPr>
          <a:xfrm>
            <a:off x="2602832" y="1650014"/>
            <a:ext cx="3208421" cy="369332"/>
          </a:xfrm>
          <a:prstGeom prst="rect">
            <a:avLst/>
          </a:prstGeom>
        </p:spPr>
        <p:txBody>
          <a:bodyPr wrap="square">
            <a:spAutoFit/>
          </a:bodyPr>
          <a:lstStyle/>
          <a:p>
            <a:r>
              <a:rPr lang="en-US" dirty="0" smtClean="0"/>
              <a:t>To develop a web application</a:t>
            </a:r>
            <a:endParaRPr lang="en-US" dirty="0"/>
          </a:p>
        </p:txBody>
      </p:sp>
    </p:spTree>
    <p:extLst>
      <p:ext uri="{BB962C8B-B14F-4D97-AF65-F5344CB8AC3E}">
        <p14:creationId xmlns:p14="http://schemas.microsoft.com/office/powerpoint/2010/main" xmlns="" val="7172321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02AD16C-EACE-807C-AB29-6D4BBE7ACF17}"/>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xmlns="" id="{DA9BF963-A14E-0D23-3CC5-2A29AECF7B77}"/>
              </a:ext>
            </a:extLst>
          </p:cNvPr>
          <p:cNvPicPr>
            <a:picLocks noChangeAspect="1"/>
          </p:cNvPicPr>
          <p:nvPr/>
        </p:nvPicPr>
        <p:blipFill>
          <a:blip r:embed="rId3"/>
          <a:stretch>
            <a:fillRect/>
          </a:stretch>
        </p:blipFill>
        <p:spPr>
          <a:xfrm>
            <a:off x="317643" y="144259"/>
            <a:ext cx="1719435" cy="677445"/>
          </a:xfrm>
          <a:prstGeom prst="rect">
            <a:avLst/>
          </a:prstGeom>
        </p:spPr>
      </p:pic>
      <p:sp>
        <p:nvSpPr>
          <p:cNvPr id="13" name="Date Placeholder 12">
            <a:extLst>
              <a:ext uri="{FF2B5EF4-FFF2-40B4-BE49-F238E27FC236}">
                <a16:creationId xmlns:a16="http://schemas.microsoft.com/office/drawing/2014/main" xmlns="" id="{BDB5567E-5927-9983-2116-CA7232D43C30}"/>
              </a:ext>
            </a:extLst>
          </p:cNvPr>
          <p:cNvSpPr>
            <a:spLocks noGrp="1"/>
          </p:cNvSpPr>
          <p:nvPr>
            <p:ph type="dt" sz="half" idx="10"/>
          </p:nvPr>
        </p:nvSpPr>
        <p:spPr/>
        <p:txBody>
          <a:bodyPr/>
          <a:lstStyle/>
          <a:p>
            <a:fld id="{957F14D1-DE72-476D-8447-65A714EC83A2}" type="datetime1">
              <a:rPr lang="en-US" smtClean="0"/>
              <a:pPr/>
              <a:t>7/7/2025</a:t>
            </a:fld>
            <a:endParaRPr lang="en-US" dirty="0"/>
          </a:p>
        </p:txBody>
      </p:sp>
      <p:sp>
        <p:nvSpPr>
          <p:cNvPr id="15" name="Slide Number Placeholder 14">
            <a:extLst>
              <a:ext uri="{FF2B5EF4-FFF2-40B4-BE49-F238E27FC236}">
                <a16:creationId xmlns:a16="http://schemas.microsoft.com/office/drawing/2014/main" xmlns="" id="{FC1B7CF2-B14D-6BDA-CD4A-D84A5D3F6B49}"/>
              </a:ext>
            </a:extLst>
          </p:cNvPr>
          <p:cNvSpPr>
            <a:spLocks noGrp="1"/>
          </p:cNvSpPr>
          <p:nvPr>
            <p:ph type="sldNum" sz="quarter" idx="12"/>
          </p:nvPr>
        </p:nvSpPr>
        <p:spPr/>
        <p:txBody>
          <a:bodyPr/>
          <a:lstStyle/>
          <a:p>
            <a:fld id="{6EFE7C99-B088-4EBB-BFF6-BECCC96D5DD8}" type="slidenum">
              <a:rPr lang="en-US" smtClean="0"/>
              <a:pPr/>
              <a:t>5</a:t>
            </a:fld>
            <a:endParaRPr lang="en-US"/>
          </a:p>
        </p:txBody>
      </p:sp>
      <p:sp>
        <p:nvSpPr>
          <p:cNvPr id="10" name="TextBox 9">
            <a:extLst>
              <a:ext uri="{FF2B5EF4-FFF2-40B4-BE49-F238E27FC236}">
                <a16:creationId xmlns:a16="http://schemas.microsoft.com/office/drawing/2014/main" xmlns="" id="{A2F9E1E2-9AD9-535D-2D69-ACE96CF7B40B}"/>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xmlns="" id="{1014FCD0-21EB-628F-6257-153596366AD3}"/>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xmlns="" id="{3A4B850F-806B-BBFF-1AF4-974F9A13EA87}"/>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xmlns="" id="{A41B9311-EB0F-91C5-AE6F-9C882E10B2F6}"/>
                </a:ext>
              </a:extLst>
            </p:cNvPr>
            <p:cNvSpPr txBox="1"/>
            <p:nvPr/>
          </p:nvSpPr>
          <p:spPr>
            <a:xfrm>
              <a:off x="2394530" y="273031"/>
              <a:ext cx="9687560" cy="415498"/>
            </a:xfrm>
            <a:prstGeom prst="rect">
              <a:avLst/>
            </a:prstGeom>
            <a:grpFill/>
          </p:spPr>
          <p:txBody>
            <a:bodyPr wrap="square" rtlCol="0">
              <a:spAutoFit/>
            </a:bodyPr>
            <a:lstStyle/>
            <a:p>
              <a:pPr algn="ctr"/>
              <a:r>
                <a:rPr lang="en-US" sz="2000" b="1" dirty="0" smtClean="0">
                  <a:solidFill>
                    <a:schemeClr val="bg1"/>
                  </a:solidFill>
                </a:rPr>
                <a:t>Prompt Engineering - Challenges</a:t>
              </a:r>
              <a:endParaRPr lang="en-US" sz="2000" dirty="0"/>
            </a:p>
          </p:txBody>
        </p:sp>
      </p:grpSp>
      <p:sp>
        <p:nvSpPr>
          <p:cNvPr id="16" name="Footer Placeholder 15"/>
          <p:cNvSpPr>
            <a:spLocks noGrp="1"/>
          </p:cNvSpPr>
          <p:nvPr>
            <p:ph type="ftr" sz="quarter" idx="11"/>
          </p:nvPr>
        </p:nvSpPr>
        <p:spPr/>
        <p:txBody>
          <a:bodyPr/>
          <a:lstStyle/>
          <a:p>
            <a:r>
              <a:rPr lang="en-US" smtClean="0"/>
              <a:t>Prof. Venkataramana Veeramsetty</a:t>
            </a:r>
            <a:endParaRPr lang="en-US"/>
          </a:p>
        </p:txBody>
      </p:sp>
      <p:pic>
        <p:nvPicPr>
          <p:cNvPr id="3076" name="Picture 4"/>
          <p:cNvPicPr>
            <a:picLocks noChangeAspect="1" noChangeArrowheads="1"/>
          </p:cNvPicPr>
          <p:nvPr/>
        </p:nvPicPr>
        <p:blipFill>
          <a:blip r:embed="rId4"/>
          <a:srcRect/>
          <a:stretch>
            <a:fillRect/>
          </a:stretch>
        </p:blipFill>
        <p:spPr bwMode="auto">
          <a:xfrm>
            <a:off x="1770731" y="950745"/>
            <a:ext cx="8621712" cy="5534025"/>
          </a:xfrm>
          <a:prstGeom prst="rect">
            <a:avLst/>
          </a:prstGeom>
          <a:noFill/>
          <a:ln w="9525">
            <a:noFill/>
            <a:miter lim="800000"/>
            <a:headEnd/>
            <a:tailEnd/>
          </a:ln>
          <a:effectLst/>
        </p:spPr>
      </p:pic>
    </p:spTree>
    <p:extLst>
      <p:ext uri="{BB962C8B-B14F-4D97-AF65-F5344CB8AC3E}">
        <p14:creationId xmlns:p14="http://schemas.microsoft.com/office/powerpoint/2010/main" xmlns="" val="717232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02AD16C-EACE-807C-AB29-6D4BBE7ACF17}"/>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xmlns="" id="{DA9BF963-A14E-0D23-3CC5-2A29AECF7B77}"/>
              </a:ext>
            </a:extLst>
          </p:cNvPr>
          <p:cNvPicPr>
            <a:picLocks noChangeAspect="1"/>
          </p:cNvPicPr>
          <p:nvPr/>
        </p:nvPicPr>
        <p:blipFill>
          <a:blip r:embed="rId3"/>
          <a:stretch>
            <a:fillRect/>
          </a:stretch>
        </p:blipFill>
        <p:spPr>
          <a:xfrm>
            <a:off x="317643" y="144259"/>
            <a:ext cx="1719435" cy="677445"/>
          </a:xfrm>
          <a:prstGeom prst="rect">
            <a:avLst/>
          </a:prstGeom>
        </p:spPr>
      </p:pic>
      <p:sp>
        <p:nvSpPr>
          <p:cNvPr id="13" name="Date Placeholder 12">
            <a:extLst>
              <a:ext uri="{FF2B5EF4-FFF2-40B4-BE49-F238E27FC236}">
                <a16:creationId xmlns:a16="http://schemas.microsoft.com/office/drawing/2014/main" xmlns="" id="{BDB5567E-5927-9983-2116-CA7232D43C30}"/>
              </a:ext>
            </a:extLst>
          </p:cNvPr>
          <p:cNvSpPr>
            <a:spLocks noGrp="1"/>
          </p:cNvSpPr>
          <p:nvPr>
            <p:ph type="dt" sz="half" idx="10"/>
          </p:nvPr>
        </p:nvSpPr>
        <p:spPr/>
        <p:txBody>
          <a:bodyPr/>
          <a:lstStyle/>
          <a:p>
            <a:fld id="{957F14D1-DE72-476D-8447-65A714EC83A2}" type="datetime1">
              <a:rPr lang="en-US" smtClean="0"/>
              <a:pPr/>
              <a:t>7/7/2025</a:t>
            </a:fld>
            <a:endParaRPr lang="en-US" dirty="0"/>
          </a:p>
        </p:txBody>
      </p:sp>
      <p:sp>
        <p:nvSpPr>
          <p:cNvPr id="15" name="Slide Number Placeholder 14">
            <a:extLst>
              <a:ext uri="{FF2B5EF4-FFF2-40B4-BE49-F238E27FC236}">
                <a16:creationId xmlns:a16="http://schemas.microsoft.com/office/drawing/2014/main" xmlns="" id="{FC1B7CF2-B14D-6BDA-CD4A-D84A5D3F6B49}"/>
              </a:ext>
            </a:extLst>
          </p:cNvPr>
          <p:cNvSpPr>
            <a:spLocks noGrp="1"/>
          </p:cNvSpPr>
          <p:nvPr>
            <p:ph type="sldNum" sz="quarter" idx="12"/>
          </p:nvPr>
        </p:nvSpPr>
        <p:spPr/>
        <p:txBody>
          <a:bodyPr/>
          <a:lstStyle/>
          <a:p>
            <a:fld id="{6EFE7C99-B088-4EBB-BFF6-BECCC96D5DD8}" type="slidenum">
              <a:rPr lang="en-US" smtClean="0"/>
              <a:pPr/>
              <a:t>6</a:t>
            </a:fld>
            <a:endParaRPr lang="en-US"/>
          </a:p>
        </p:txBody>
      </p:sp>
      <p:sp>
        <p:nvSpPr>
          <p:cNvPr id="10" name="TextBox 9">
            <a:extLst>
              <a:ext uri="{FF2B5EF4-FFF2-40B4-BE49-F238E27FC236}">
                <a16:creationId xmlns:a16="http://schemas.microsoft.com/office/drawing/2014/main" xmlns="" id="{A2F9E1E2-9AD9-535D-2D69-ACE96CF7B40B}"/>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xmlns="" id="{1014FCD0-21EB-628F-6257-153596366AD3}"/>
              </a:ext>
            </a:extLst>
          </p:cNvPr>
          <p:cNvGrpSpPr/>
          <p:nvPr/>
        </p:nvGrpSpPr>
        <p:grpSpPr>
          <a:xfrm>
            <a:off x="2336800" y="134364"/>
            <a:ext cx="9745291" cy="1128952"/>
            <a:chOff x="2336800" y="134364"/>
            <a:chExt cx="9745291" cy="1462106"/>
          </a:xfrm>
          <a:solidFill>
            <a:srgbClr val="194E91"/>
          </a:solidFill>
        </p:grpSpPr>
        <p:sp>
          <p:nvSpPr>
            <p:cNvPr id="5" name="TextBox 4">
              <a:extLst>
                <a:ext uri="{FF2B5EF4-FFF2-40B4-BE49-F238E27FC236}">
                  <a16:creationId xmlns:a16="http://schemas.microsoft.com/office/drawing/2014/main" xmlns="" id="{3A4B850F-806B-BBFF-1AF4-974F9A13EA87}"/>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xmlns="" id="{A41B9311-EB0F-91C5-AE6F-9C882E10B2F6}"/>
                </a:ext>
              </a:extLst>
            </p:cNvPr>
            <p:cNvSpPr txBox="1"/>
            <p:nvPr/>
          </p:nvSpPr>
          <p:spPr>
            <a:xfrm>
              <a:off x="2394530" y="273031"/>
              <a:ext cx="9687560" cy="1323439"/>
            </a:xfrm>
            <a:prstGeom prst="rect">
              <a:avLst/>
            </a:prstGeom>
            <a:grpFill/>
          </p:spPr>
          <p:txBody>
            <a:bodyPr wrap="square" rtlCol="0">
              <a:spAutoFit/>
            </a:bodyPr>
            <a:lstStyle/>
            <a:p>
              <a:pPr algn="ctr"/>
              <a:r>
                <a:rPr lang="en-US" sz="2000" b="1" dirty="0" smtClean="0">
                  <a:solidFill>
                    <a:schemeClr val="bg1"/>
                  </a:solidFill>
                </a:rPr>
                <a:t>Prompt Engineering – Challenges</a:t>
              </a:r>
            </a:p>
            <a:p>
              <a:pPr algn="ctr"/>
              <a:r>
                <a:rPr lang="en-US" sz="2000" b="1" dirty="0" smtClean="0">
                  <a:solidFill>
                    <a:schemeClr val="bg1"/>
                  </a:solidFill>
                </a:rPr>
                <a:t>Length sensitivity and Ambiguity</a:t>
              </a:r>
            </a:p>
            <a:p>
              <a:pPr algn="ctr"/>
              <a:endParaRPr lang="en-US" sz="2000" b="1" dirty="0" smtClean="0">
                <a:solidFill>
                  <a:schemeClr val="bg1"/>
                </a:solidFill>
              </a:endParaRPr>
            </a:p>
            <a:p>
              <a:pPr algn="ctr"/>
              <a:endParaRPr lang="en-US" sz="2000" dirty="0"/>
            </a:p>
          </p:txBody>
        </p:sp>
      </p:grpSp>
      <p:sp>
        <p:nvSpPr>
          <p:cNvPr id="16" name="Footer Placeholder 15"/>
          <p:cNvSpPr>
            <a:spLocks noGrp="1"/>
          </p:cNvSpPr>
          <p:nvPr>
            <p:ph type="ftr" sz="quarter" idx="11"/>
          </p:nvPr>
        </p:nvSpPr>
        <p:spPr/>
        <p:txBody>
          <a:bodyPr/>
          <a:lstStyle/>
          <a:p>
            <a:r>
              <a:rPr lang="en-US" smtClean="0"/>
              <a:t>Prof. Venkataramana Veeramsetty</a:t>
            </a:r>
            <a:endParaRPr lang="en-US"/>
          </a:p>
        </p:txBody>
      </p:sp>
      <p:pic>
        <p:nvPicPr>
          <p:cNvPr id="3074" name="Picture 2"/>
          <p:cNvPicPr>
            <a:picLocks noChangeAspect="1" noChangeArrowheads="1"/>
          </p:cNvPicPr>
          <p:nvPr/>
        </p:nvPicPr>
        <p:blipFill>
          <a:blip r:embed="rId4"/>
          <a:srcRect/>
          <a:stretch>
            <a:fillRect/>
          </a:stretch>
        </p:blipFill>
        <p:spPr bwMode="auto">
          <a:xfrm>
            <a:off x="371810" y="1576135"/>
            <a:ext cx="5802984" cy="4836697"/>
          </a:xfrm>
          <a:prstGeom prst="rect">
            <a:avLst/>
          </a:prstGeom>
          <a:noFill/>
          <a:ln w="9525">
            <a:noFill/>
            <a:miter lim="800000"/>
            <a:headEnd/>
            <a:tailEnd/>
          </a:ln>
          <a:effectLst/>
        </p:spPr>
      </p:pic>
      <p:pic>
        <p:nvPicPr>
          <p:cNvPr id="3075" name="Picture 3"/>
          <p:cNvPicPr>
            <a:picLocks noChangeAspect="1" noChangeArrowheads="1"/>
          </p:cNvPicPr>
          <p:nvPr/>
        </p:nvPicPr>
        <p:blipFill>
          <a:blip r:embed="rId5"/>
          <a:srcRect/>
          <a:stretch>
            <a:fillRect/>
          </a:stretch>
        </p:blipFill>
        <p:spPr bwMode="auto">
          <a:xfrm>
            <a:off x="6840444" y="1816769"/>
            <a:ext cx="5022692" cy="4632157"/>
          </a:xfrm>
          <a:prstGeom prst="rect">
            <a:avLst/>
          </a:prstGeom>
          <a:noFill/>
          <a:ln w="9525">
            <a:noFill/>
            <a:miter lim="800000"/>
            <a:headEnd/>
            <a:tailEnd/>
          </a:ln>
          <a:effectLst/>
        </p:spPr>
      </p:pic>
    </p:spTree>
    <p:extLst>
      <p:ext uri="{BB962C8B-B14F-4D97-AF65-F5344CB8AC3E}">
        <p14:creationId xmlns:p14="http://schemas.microsoft.com/office/powerpoint/2010/main" xmlns="" val="717232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02AD16C-EACE-807C-AB29-6D4BBE7ACF17}"/>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xmlns="" id="{DA9BF963-A14E-0D23-3CC5-2A29AECF7B77}"/>
              </a:ext>
            </a:extLst>
          </p:cNvPr>
          <p:cNvPicPr>
            <a:picLocks noChangeAspect="1"/>
          </p:cNvPicPr>
          <p:nvPr/>
        </p:nvPicPr>
        <p:blipFill>
          <a:blip r:embed="rId3"/>
          <a:stretch>
            <a:fillRect/>
          </a:stretch>
        </p:blipFill>
        <p:spPr>
          <a:xfrm>
            <a:off x="317643" y="144259"/>
            <a:ext cx="1719435" cy="677445"/>
          </a:xfrm>
          <a:prstGeom prst="rect">
            <a:avLst/>
          </a:prstGeom>
        </p:spPr>
      </p:pic>
      <p:sp>
        <p:nvSpPr>
          <p:cNvPr id="13" name="Date Placeholder 12">
            <a:extLst>
              <a:ext uri="{FF2B5EF4-FFF2-40B4-BE49-F238E27FC236}">
                <a16:creationId xmlns:a16="http://schemas.microsoft.com/office/drawing/2014/main" xmlns="" id="{BDB5567E-5927-9983-2116-CA7232D43C30}"/>
              </a:ext>
            </a:extLst>
          </p:cNvPr>
          <p:cNvSpPr>
            <a:spLocks noGrp="1"/>
          </p:cNvSpPr>
          <p:nvPr>
            <p:ph type="dt" sz="half" idx="10"/>
          </p:nvPr>
        </p:nvSpPr>
        <p:spPr/>
        <p:txBody>
          <a:bodyPr/>
          <a:lstStyle/>
          <a:p>
            <a:fld id="{957F14D1-DE72-476D-8447-65A714EC83A2}" type="datetime1">
              <a:rPr lang="en-US" smtClean="0"/>
              <a:pPr/>
              <a:t>7/7/2025</a:t>
            </a:fld>
            <a:endParaRPr lang="en-US" dirty="0"/>
          </a:p>
        </p:txBody>
      </p:sp>
      <p:sp>
        <p:nvSpPr>
          <p:cNvPr id="15" name="Slide Number Placeholder 14">
            <a:extLst>
              <a:ext uri="{FF2B5EF4-FFF2-40B4-BE49-F238E27FC236}">
                <a16:creationId xmlns:a16="http://schemas.microsoft.com/office/drawing/2014/main" xmlns="" id="{FC1B7CF2-B14D-6BDA-CD4A-D84A5D3F6B49}"/>
              </a:ext>
            </a:extLst>
          </p:cNvPr>
          <p:cNvSpPr>
            <a:spLocks noGrp="1"/>
          </p:cNvSpPr>
          <p:nvPr>
            <p:ph type="sldNum" sz="quarter" idx="12"/>
          </p:nvPr>
        </p:nvSpPr>
        <p:spPr/>
        <p:txBody>
          <a:bodyPr/>
          <a:lstStyle/>
          <a:p>
            <a:fld id="{6EFE7C99-B088-4EBB-BFF6-BECCC96D5DD8}" type="slidenum">
              <a:rPr lang="en-US" smtClean="0"/>
              <a:pPr/>
              <a:t>7</a:t>
            </a:fld>
            <a:endParaRPr lang="en-US"/>
          </a:p>
        </p:txBody>
      </p:sp>
      <p:sp>
        <p:nvSpPr>
          <p:cNvPr id="10" name="TextBox 9">
            <a:extLst>
              <a:ext uri="{FF2B5EF4-FFF2-40B4-BE49-F238E27FC236}">
                <a16:creationId xmlns:a16="http://schemas.microsoft.com/office/drawing/2014/main" xmlns="" id="{A2F9E1E2-9AD9-535D-2D69-ACE96CF7B40B}"/>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xmlns="" id="{1014FCD0-21EB-628F-6257-153596366AD3}"/>
              </a:ext>
            </a:extLst>
          </p:cNvPr>
          <p:cNvGrpSpPr/>
          <p:nvPr/>
        </p:nvGrpSpPr>
        <p:grpSpPr>
          <a:xfrm>
            <a:off x="2336800" y="134364"/>
            <a:ext cx="9745291" cy="846553"/>
            <a:chOff x="2336800" y="134364"/>
            <a:chExt cx="9745291" cy="846553"/>
          </a:xfrm>
          <a:solidFill>
            <a:srgbClr val="194E91"/>
          </a:solidFill>
        </p:grpSpPr>
        <p:sp>
          <p:nvSpPr>
            <p:cNvPr id="5" name="TextBox 4">
              <a:extLst>
                <a:ext uri="{FF2B5EF4-FFF2-40B4-BE49-F238E27FC236}">
                  <a16:creationId xmlns:a16="http://schemas.microsoft.com/office/drawing/2014/main" xmlns="" id="{3A4B850F-806B-BBFF-1AF4-974F9A13EA87}"/>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xmlns="" id="{A41B9311-EB0F-91C5-AE6F-9C882E10B2F6}"/>
                </a:ext>
              </a:extLst>
            </p:cNvPr>
            <p:cNvSpPr txBox="1"/>
            <p:nvPr/>
          </p:nvSpPr>
          <p:spPr>
            <a:xfrm>
              <a:off x="2394530" y="273031"/>
              <a:ext cx="9687560" cy="707886"/>
            </a:xfrm>
            <a:prstGeom prst="rect">
              <a:avLst/>
            </a:prstGeom>
            <a:grpFill/>
          </p:spPr>
          <p:txBody>
            <a:bodyPr wrap="square" rtlCol="0">
              <a:spAutoFit/>
            </a:bodyPr>
            <a:lstStyle/>
            <a:p>
              <a:pPr algn="ctr"/>
              <a:r>
                <a:rPr lang="en-US" sz="2000" b="1" dirty="0" smtClean="0">
                  <a:solidFill>
                    <a:schemeClr val="bg1"/>
                  </a:solidFill>
                </a:rPr>
                <a:t>Prompt Engineering – Challenges </a:t>
              </a:r>
            </a:p>
            <a:p>
              <a:pPr algn="ctr"/>
              <a:r>
                <a:rPr lang="en-IN" sz="2000" b="1" dirty="0" smtClean="0">
                  <a:solidFill>
                    <a:schemeClr val="bg1"/>
                  </a:solidFill>
                </a:rPr>
                <a:t>Wordiness and </a:t>
              </a:r>
              <a:endParaRPr lang="en-US" sz="2000" dirty="0"/>
            </a:p>
          </p:txBody>
        </p:sp>
      </p:grpSp>
      <p:sp>
        <p:nvSpPr>
          <p:cNvPr id="16" name="Footer Placeholder 15"/>
          <p:cNvSpPr>
            <a:spLocks noGrp="1"/>
          </p:cNvSpPr>
          <p:nvPr>
            <p:ph type="ftr" sz="quarter" idx="11"/>
          </p:nvPr>
        </p:nvSpPr>
        <p:spPr/>
        <p:txBody>
          <a:bodyPr/>
          <a:lstStyle/>
          <a:p>
            <a:r>
              <a:rPr lang="en-US" smtClean="0"/>
              <a:t>Prof. Venkataramana Veeramsetty</a:t>
            </a:r>
            <a:endParaRPr lang="en-US"/>
          </a:p>
        </p:txBody>
      </p:sp>
      <p:pic>
        <p:nvPicPr>
          <p:cNvPr id="4098" name="Picture 2"/>
          <p:cNvPicPr>
            <a:picLocks noChangeAspect="1" noChangeArrowheads="1"/>
          </p:cNvPicPr>
          <p:nvPr/>
        </p:nvPicPr>
        <p:blipFill>
          <a:blip r:embed="rId4"/>
          <a:srcRect/>
          <a:stretch>
            <a:fillRect/>
          </a:stretch>
        </p:blipFill>
        <p:spPr bwMode="auto">
          <a:xfrm>
            <a:off x="288758" y="1552073"/>
            <a:ext cx="5425424" cy="2973805"/>
          </a:xfrm>
          <a:prstGeom prst="rect">
            <a:avLst/>
          </a:prstGeom>
          <a:noFill/>
          <a:ln w="9525">
            <a:noFill/>
            <a:miter lim="800000"/>
            <a:headEnd/>
            <a:tailEnd/>
          </a:ln>
          <a:effectLst/>
        </p:spPr>
      </p:pic>
      <p:pic>
        <p:nvPicPr>
          <p:cNvPr id="4099" name="Picture 3"/>
          <p:cNvPicPr>
            <a:picLocks noChangeAspect="1" noChangeArrowheads="1"/>
          </p:cNvPicPr>
          <p:nvPr/>
        </p:nvPicPr>
        <p:blipFill>
          <a:blip r:embed="rId5"/>
          <a:srcRect/>
          <a:stretch>
            <a:fillRect/>
          </a:stretch>
        </p:blipFill>
        <p:spPr bwMode="auto">
          <a:xfrm>
            <a:off x="6256420" y="1326482"/>
            <a:ext cx="5189621" cy="3879402"/>
          </a:xfrm>
          <a:prstGeom prst="rect">
            <a:avLst/>
          </a:prstGeom>
          <a:noFill/>
          <a:ln w="9525">
            <a:noFill/>
            <a:miter lim="800000"/>
            <a:headEnd/>
            <a:tailEnd/>
          </a:ln>
          <a:effectLst/>
        </p:spPr>
      </p:pic>
    </p:spTree>
    <p:extLst>
      <p:ext uri="{BB962C8B-B14F-4D97-AF65-F5344CB8AC3E}">
        <p14:creationId xmlns:p14="http://schemas.microsoft.com/office/powerpoint/2010/main" xmlns="" val="717232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08E20-0F1F-533A-B3E6-5B335EB405BC}"/>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xmlns="" id="{92479C09-0005-7CFF-38D5-4F524062CA0A}"/>
              </a:ext>
            </a:extLst>
          </p:cNvPr>
          <p:cNvPicPr>
            <a:picLocks noChangeAspect="1"/>
          </p:cNvPicPr>
          <p:nvPr/>
        </p:nvPicPr>
        <p:blipFill>
          <a:blip r:embed="rId3"/>
          <a:stretch>
            <a:fillRect/>
          </a:stretch>
        </p:blipFill>
        <p:spPr>
          <a:xfrm>
            <a:off x="317643" y="144259"/>
            <a:ext cx="1719435" cy="677445"/>
          </a:xfrm>
          <a:prstGeom prst="rect">
            <a:avLst/>
          </a:prstGeom>
        </p:spPr>
      </p:pic>
      <p:sp>
        <p:nvSpPr>
          <p:cNvPr id="13" name="Date Placeholder 12">
            <a:extLst>
              <a:ext uri="{FF2B5EF4-FFF2-40B4-BE49-F238E27FC236}">
                <a16:creationId xmlns:a16="http://schemas.microsoft.com/office/drawing/2014/main" xmlns="" id="{AD30255A-D722-9278-6B86-CDC958DBCE76}"/>
              </a:ext>
            </a:extLst>
          </p:cNvPr>
          <p:cNvSpPr>
            <a:spLocks noGrp="1"/>
          </p:cNvSpPr>
          <p:nvPr>
            <p:ph type="dt" sz="half" idx="10"/>
          </p:nvPr>
        </p:nvSpPr>
        <p:spPr/>
        <p:txBody>
          <a:bodyPr/>
          <a:lstStyle/>
          <a:p>
            <a:fld id="{4F9ED619-C22D-46D8-B505-1861FC119B25}" type="datetime1">
              <a:rPr lang="en-US" smtClean="0"/>
              <a:pPr/>
              <a:t>7/7/2025</a:t>
            </a:fld>
            <a:endParaRPr lang="en-US" dirty="0"/>
          </a:p>
        </p:txBody>
      </p:sp>
      <p:sp>
        <p:nvSpPr>
          <p:cNvPr id="15" name="Slide Number Placeholder 14">
            <a:extLst>
              <a:ext uri="{FF2B5EF4-FFF2-40B4-BE49-F238E27FC236}">
                <a16:creationId xmlns:a16="http://schemas.microsoft.com/office/drawing/2014/main" xmlns="" id="{1B162A4D-077F-7925-923D-1DF42476D28D}"/>
              </a:ext>
            </a:extLst>
          </p:cNvPr>
          <p:cNvSpPr>
            <a:spLocks noGrp="1"/>
          </p:cNvSpPr>
          <p:nvPr>
            <p:ph type="sldNum" sz="quarter" idx="12"/>
          </p:nvPr>
        </p:nvSpPr>
        <p:spPr/>
        <p:txBody>
          <a:bodyPr/>
          <a:lstStyle/>
          <a:p>
            <a:fld id="{6EFE7C99-B088-4EBB-BFF6-BECCC96D5DD8}" type="slidenum">
              <a:rPr lang="en-US" smtClean="0"/>
              <a:pPr/>
              <a:t>8</a:t>
            </a:fld>
            <a:endParaRPr lang="en-US"/>
          </a:p>
        </p:txBody>
      </p:sp>
      <p:sp>
        <p:nvSpPr>
          <p:cNvPr id="10" name="TextBox 9">
            <a:extLst>
              <a:ext uri="{FF2B5EF4-FFF2-40B4-BE49-F238E27FC236}">
                <a16:creationId xmlns:a16="http://schemas.microsoft.com/office/drawing/2014/main" xmlns="" id="{486B023D-D17B-9DDF-D346-3B74179C0858}"/>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xmlns="" id="{0D0112AD-AB0A-FEB7-46DA-462329F16DB6}"/>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xmlns="" id="{C9FA2A23-91A0-84C9-4153-A9CF1165A869}"/>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xmlns="" id="{61AC8CE0-431A-86E3-F3A3-CE37478C7257}"/>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smtClean="0">
                  <a:solidFill>
                    <a:schemeClr val="bg1"/>
                  </a:solidFill>
                </a:rPr>
                <a:t>Prompt - Components</a:t>
              </a:r>
              <a:endParaRPr lang="en-US" sz="2000" dirty="0"/>
            </a:p>
          </p:txBody>
        </p:sp>
      </p:grpSp>
      <p:sp>
        <p:nvSpPr>
          <p:cNvPr id="18" name="Footer Placeholder 17"/>
          <p:cNvSpPr>
            <a:spLocks noGrp="1"/>
          </p:cNvSpPr>
          <p:nvPr>
            <p:ph type="ftr" sz="quarter" idx="11"/>
          </p:nvPr>
        </p:nvSpPr>
        <p:spPr/>
        <p:txBody>
          <a:bodyPr/>
          <a:lstStyle/>
          <a:p>
            <a:r>
              <a:rPr lang="en-US" smtClean="0"/>
              <a:t>Prof. Venkataramana Veeramsetty</a:t>
            </a:r>
            <a:endParaRPr lang="en-US"/>
          </a:p>
        </p:txBody>
      </p:sp>
      <p:sp>
        <p:nvSpPr>
          <p:cNvPr id="3074" name="AutoShape 2"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22" name="Picture 2"/>
          <p:cNvPicPr>
            <a:picLocks noChangeAspect="1" noChangeArrowheads="1"/>
          </p:cNvPicPr>
          <p:nvPr/>
        </p:nvPicPr>
        <p:blipFill>
          <a:blip r:embed="rId4"/>
          <a:srcRect/>
          <a:stretch>
            <a:fillRect/>
          </a:stretch>
        </p:blipFill>
        <p:spPr bwMode="auto">
          <a:xfrm>
            <a:off x="396124" y="1135982"/>
            <a:ext cx="8010837" cy="4771523"/>
          </a:xfrm>
          <a:prstGeom prst="rect">
            <a:avLst/>
          </a:prstGeom>
          <a:noFill/>
          <a:ln w="9525">
            <a:noFill/>
            <a:miter lim="800000"/>
            <a:headEnd/>
            <a:tailEnd/>
          </a:ln>
          <a:effectLst/>
        </p:spPr>
      </p:pic>
    </p:spTree>
    <p:extLst>
      <p:ext uri="{BB962C8B-B14F-4D97-AF65-F5344CB8AC3E}">
        <p14:creationId xmlns:p14="http://schemas.microsoft.com/office/powerpoint/2010/main" xmlns="" val="10626298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08E20-0F1F-533A-B3E6-5B335EB405BC}"/>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xmlns="" id="{92479C09-0005-7CFF-38D5-4F524062CA0A}"/>
              </a:ext>
            </a:extLst>
          </p:cNvPr>
          <p:cNvPicPr>
            <a:picLocks noChangeAspect="1"/>
          </p:cNvPicPr>
          <p:nvPr/>
        </p:nvPicPr>
        <p:blipFill>
          <a:blip r:embed="rId3"/>
          <a:stretch>
            <a:fillRect/>
          </a:stretch>
        </p:blipFill>
        <p:spPr>
          <a:xfrm>
            <a:off x="317643" y="144259"/>
            <a:ext cx="1719435" cy="677445"/>
          </a:xfrm>
          <a:prstGeom prst="rect">
            <a:avLst/>
          </a:prstGeom>
        </p:spPr>
      </p:pic>
      <p:sp>
        <p:nvSpPr>
          <p:cNvPr id="13" name="Date Placeholder 12">
            <a:extLst>
              <a:ext uri="{FF2B5EF4-FFF2-40B4-BE49-F238E27FC236}">
                <a16:creationId xmlns:a16="http://schemas.microsoft.com/office/drawing/2014/main" xmlns="" id="{AD30255A-D722-9278-6B86-CDC958DBCE76}"/>
              </a:ext>
            </a:extLst>
          </p:cNvPr>
          <p:cNvSpPr>
            <a:spLocks noGrp="1"/>
          </p:cNvSpPr>
          <p:nvPr>
            <p:ph type="dt" sz="half" idx="10"/>
          </p:nvPr>
        </p:nvSpPr>
        <p:spPr/>
        <p:txBody>
          <a:bodyPr/>
          <a:lstStyle/>
          <a:p>
            <a:fld id="{4F9ED619-C22D-46D8-B505-1861FC119B25}" type="datetime1">
              <a:rPr lang="en-US" smtClean="0"/>
              <a:pPr/>
              <a:t>7/7/2025</a:t>
            </a:fld>
            <a:endParaRPr lang="en-US" dirty="0"/>
          </a:p>
        </p:txBody>
      </p:sp>
      <p:sp>
        <p:nvSpPr>
          <p:cNvPr id="15" name="Slide Number Placeholder 14">
            <a:extLst>
              <a:ext uri="{FF2B5EF4-FFF2-40B4-BE49-F238E27FC236}">
                <a16:creationId xmlns:a16="http://schemas.microsoft.com/office/drawing/2014/main" xmlns="" id="{1B162A4D-077F-7925-923D-1DF42476D28D}"/>
              </a:ext>
            </a:extLst>
          </p:cNvPr>
          <p:cNvSpPr>
            <a:spLocks noGrp="1"/>
          </p:cNvSpPr>
          <p:nvPr>
            <p:ph type="sldNum" sz="quarter" idx="12"/>
          </p:nvPr>
        </p:nvSpPr>
        <p:spPr/>
        <p:txBody>
          <a:bodyPr/>
          <a:lstStyle/>
          <a:p>
            <a:fld id="{6EFE7C99-B088-4EBB-BFF6-BECCC96D5DD8}" type="slidenum">
              <a:rPr lang="en-US" smtClean="0"/>
              <a:pPr/>
              <a:t>9</a:t>
            </a:fld>
            <a:endParaRPr lang="en-US"/>
          </a:p>
        </p:txBody>
      </p:sp>
      <p:sp>
        <p:nvSpPr>
          <p:cNvPr id="10" name="TextBox 9">
            <a:extLst>
              <a:ext uri="{FF2B5EF4-FFF2-40B4-BE49-F238E27FC236}">
                <a16:creationId xmlns:a16="http://schemas.microsoft.com/office/drawing/2014/main" xmlns="" id="{486B023D-D17B-9DDF-D346-3B74179C0858}"/>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xmlns="" id="{0D0112AD-AB0A-FEB7-46DA-462329F16DB6}"/>
              </a:ext>
            </a:extLst>
          </p:cNvPr>
          <p:cNvGrpSpPr/>
          <p:nvPr/>
        </p:nvGrpSpPr>
        <p:grpSpPr>
          <a:xfrm>
            <a:off x="2336800" y="134364"/>
            <a:ext cx="9745291" cy="846553"/>
            <a:chOff x="2336800" y="134364"/>
            <a:chExt cx="9745291" cy="846553"/>
          </a:xfrm>
          <a:solidFill>
            <a:srgbClr val="194E91"/>
          </a:solidFill>
        </p:grpSpPr>
        <p:sp>
          <p:nvSpPr>
            <p:cNvPr id="5" name="TextBox 4">
              <a:extLst>
                <a:ext uri="{FF2B5EF4-FFF2-40B4-BE49-F238E27FC236}">
                  <a16:creationId xmlns:a16="http://schemas.microsoft.com/office/drawing/2014/main" xmlns="" id="{C9FA2A23-91A0-84C9-4153-A9CF1165A869}"/>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xmlns="" id="{61AC8CE0-431A-86E3-F3A3-CE37478C7257}"/>
                </a:ext>
              </a:extLst>
            </p:cNvPr>
            <p:cNvSpPr txBox="1"/>
            <p:nvPr/>
          </p:nvSpPr>
          <p:spPr>
            <a:xfrm>
              <a:off x="2394530" y="273031"/>
              <a:ext cx="9687560" cy="707886"/>
            </a:xfrm>
            <a:prstGeom prst="rect">
              <a:avLst/>
            </a:prstGeom>
            <a:grpFill/>
          </p:spPr>
          <p:txBody>
            <a:bodyPr wrap="square" rtlCol="0">
              <a:spAutoFit/>
            </a:bodyPr>
            <a:lstStyle/>
            <a:p>
              <a:pPr algn="ctr"/>
              <a:r>
                <a:rPr lang="en-US" sz="2000" b="1" dirty="0" smtClean="0">
                  <a:solidFill>
                    <a:schemeClr val="bg1"/>
                  </a:solidFill>
                </a:rPr>
                <a:t>Prompt - Components</a:t>
              </a:r>
              <a:endParaRPr lang="en-US" sz="2000" dirty="0" smtClean="0"/>
            </a:p>
            <a:p>
              <a:pPr algn="ctr"/>
              <a:r>
                <a:rPr lang="en-US" sz="2000" b="1" dirty="0" smtClean="0">
                  <a:solidFill>
                    <a:schemeClr val="bg1"/>
                  </a:solidFill>
                </a:rPr>
                <a:t>Context</a:t>
              </a:r>
              <a:endParaRPr lang="en-US" sz="2000" dirty="0"/>
            </a:p>
          </p:txBody>
        </p:sp>
      </p:grpSp>
      <p:sp>
        <p:nvSpPr>
          <p:cNvPr id="18" name="Footer Placeholder 17"/>
          <p:cNvSpPr>
            <a:spLocks noGrp="1"/>
          </p:cNvSpPr>
          <p:nvPr>
            <p:ph type="ftr" sz="quarter" idx="11"/>
          </p:nvPr>
        </p:nvSpPr>
        <p:spPr/>
        <p:txBody>
          <a:bodyPr/>
          <a:lstStyle/>
          <a:p>
            <a:r>
              <a:rPr lang="en-US" smtClean="0"/>
              <a:t>Prof. Venkataramana Veeramsetty</a:t>
            </a:r>
            <a:endParaRPr lang="en-US"/>
          </a:p>
        </p:txBody>
      </p:sp>
      <p:sp>
        <p:nvSpPr>
          <p:cNvPr id="3074" name="AutoShape 2"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A blue screen with yellow text&#10;&#10;Description automatically generated"/>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 name="Rectangle 16"/>
          <p:cNvSpPr/>
          <p:nvPr/>
        </p:nvSpPr>
        <p:spPr>
          <a:xfrm>
            <a:off x="5971607" y="3244334"/>
            <a:ext cx="248786" cy="369332"/>
          </a:xfrm>
          <a:prstGeom prst="rect">
            <a:avLst/>
          </a:prstGeom>
        </p:spPr>
        <p:txBody>
          <a:bodyPr wrap="none">
            <a:spAutoFit/>
          </a:bodyPr>
          <a:lstStyle/>
          <a:p>
            <a:r>
              <a:rPr lang="en-US" dirty="0" smtClean="0"/>
              <a:t> </a:t>
            </a:r>
            <a:endParaRPr lang="en-US" dirty="0"/>
          </a:p>
        </p:txBody>
      </p:sp>
      <p:sp>
        <p:nvSpPr>
          <p:cNvPr id="20482" name="AutoShape 2"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4" name="AutoShape 4"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6" name="AutoShape 6" descr="PyCharm's top features. [Hidden] qualities of one of the most… | by Nicolò  Gasparini | Analytics Vidhya | Medium"/>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0" name="AutoShape 10" descr="Top 5 Best Python IDE to use in 2024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2" name="AutoShape 12"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4" name="AutoShape 14" descr="Top 5 Best Python IDE to use in 2024 | Keploy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6" name="AutoShape 16" descr="https://wp.keploy.io/wp-content/uploads/2024/10/PyCharm.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3" name="AutoShape 23"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5" name="AutoShape 25" descr="Thonny Python Editor gets major 4.0.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 name="Rectangle 24"/>
          <p:cNvSpPr/>
          <p:nvPr/>
        </p:nvSpPr>
        <p:spPr>
          <a:xfrm>
            <a:off x="589548" y="1168750"/>
            <a:ext cx="10611852" cy="4708981"/>
          </a:xfrm>
          <a:prstGeom prst="rect">
            <a:avLst/>
          </a:prstGeom>
        </p:spPr>
        <p:txBody>
          <a:bodyPr wrap="square">
            <a:spAutoFit/>
          </a:bodyPr>
          <a:lstStyle/>
          <a:p>
            <a:r>
              <a:rPr lang="en-US" sz="2000" b="1" dirty="0" smtClean="0"/>
              <a:t>You’ll often begin your prompt with a sentence or two that provide context.</a:t>
            </a:r>
          </a:p>
          <a:p>
            <a:endParaRPr lang="en-IN" sz="2000" b="1" dirty="0" smtClean="0"/>
          </a:p>
          <a:p>
            <a:r>
              <a:rPr lang="en-US" sz="2000" b="1" dirty="0" smtClean="0"/>
              <a:t>This leads to responses that are not only more accurate but also contextually relevant, ensuring a more meaningful result.</a:t>
            </a:r>
          </a:p>
          <a:p>
            <a:endParaRPr lang="en-IN" sz="2000" b="1" dirty="0" smtClean="0"/>
          </a:p>
          <a:p>
            <a:endParaRPr lang="en-IN" sz="2000" b="1" dirty="0" smtClean="0">
              <a:solidFill>
                <a:srgbClr val="FF0000"/>
              </a:solidFill>
            </a:endParaRPr>
          </a:p>
          <a:p>
            <a:r>
              <a:rPr lang="en-IN" sz="2000" b="1" dirty="0" smtClean="0">
                <a:solidFill>
                  <a:srgbClr val="FF0000"/>
                </a:solidFill>
              </a:rPr>
              <a:t>Context-1: </a:t>
            </a:r>
            <a:r>
              <a:rPr lang="en-US" sz="2000" b="1" dirty="0" smtClean="0">
                <a:solidFill>
                  <a:srgbClr val="FF0000"/>
                </a:solidFill>
              </a:rPr>
              <a:t>if you want to debug a piece of code, you might use this as the context</a:t>
            </a:r>
          </a:p>
          <a:p>
            <a:endParaRPr lang="en-US" sz="2000" b="1" dirty="0" smtClean="0">
              <a:solidFill>
                <a:srgbClr val="FF0000"/>
              </a:solidFill>
            </a:endParaRPr>
          </a:p>
          <a:p>
            <a:r>
              <a:rPr lang="en-IN" sz="2000" b="1" dirty="0" smtClean="0">
                <a:solidFill>
                  <a:srgbClr val="00B050"/>
                </a:solidFill>
              </a:rPr>
              <a:t>Prompt: </a:t>
            </a:r>
            <a:r>
              <a:rPr lang="en-US" sz="2000" b="1" dirty="0" smtClean="0">
                <a:solidFill>
                  <a:srgbClr val="00B050"/>
                </a:solidFill>
              </a:rPr>
              <a:t>You are an experienced software engineer specializing in debugging Java applications</a:t>
            </a:r>
          </a:p>
          <a:p>
            <a:endParaRPr lang="en-IN" sz="2000" b="1" dirty="0" smtClean="0">
              <a:solidFill>
                <a:srgbClr val="00B050"/>
              </a:solidFill>
            </a:endParaRPr>
          </a:p>
          <a:p>
            <a:r>
              <a:rPr lang="en-IN" sz="2000" b="1" dirty="0" smtClean="0">
                <a:solidFill>
                  <a:srgbClr val="FF0000"/>
                </a:solidFill>
              </a:rPr>
              <a:t>Context-2: </a:t>
            </a:r>
            <a:r>
              <a:rPr lang="en-US" sz="2000" b="1" dirty="0" smtClean="0">
                <a:solidFill>
                  <a:srgbClr val="FF0000"/>
                </a:solidFill>
              </a:rPr>
              <a:t>you want to learn about optimization techniques for a particular algorithm</a:t>
            </a:r>
          </a:p>
          <a:p>
            <a:endParaRPr lang="en-US" sz="2000" b="1" dirty="0" smtClean="0">
              <a:solidFill>
                <a:srgbClr val="FF0000"/>
              </a:solidFill>
            </a:endParaRPr>
          </a:p>
          <a:p>
            <a:r>
              <a:rPr lang="en-IN" sz="2000" b="1" dirty="0" smtClean="0">
                <a:solidFill>
                  <a:srgbClr val="00B050"/>
                </a:solidFill>
              </a:rPr>
              <a:t>Prompt: </a:t>
            </a:r>
            <a:r>
              <a:rPr lang="en-US" sz="2000" b="1" dirty="0" smtClean="0">
                <a:solidFill>
                  <a:srgbClr val="00B050"/>
                </a:solidFill>
              </a:rPr>
              <a:t>You are a senior software developer with expertise in algorithm optimization.</a:t>
            </a:r>
            <a:endParaRPr lang="en-IN" sz="2000" b="1" dirty="0" smtClean="0"/>
          </a:p>
          <a:p>
            <a:endParaRPr lang="en-US" sz="2000" b="1" dirty="0"/>
          </a:p>
        </p:txBody>
      </p:sp>
    </p:spTree>
    <p:extLst>
      <p:ext uri="{BB962C8B-B14F-4D97-AF65-F5344CB8AC3E}">
        <p14:creationId xmlns:p14="http://schemas.microsoft.com/office/powerpoint/2010/main" xmlns="" val="10626298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5477</TotalTime>
  <Words>3317</Words>
  <Application>Microsoft Office PowerPoint</Application>
  <PresentationFormat>Custom</PresentationFormat>
  <Paragraphs>580</Paragraphs>
  <Slides>36</Slides>
  <Notes>34</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Sujoy  Saha</dc:creator>
  <cp:lastModifiedBy>HP</cp:lastModifiedBy>
  <cp:revision>93</cp:revision>
  <dcterms:created xsi:type="dcterms:W3CDTF">2025-01-02T14:33:31Z</dcterms:created>
  <dcterms:modified xsi:type="dcterms:W3CDTF">2025-07-07T04:49:22Z</dcterms:modified>
</cp:coreProperties>
</file>