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164F8F"/>
    <a:srgbClr val="D1DAFF"/>
    <a:srgbClr val="FFFFFF"/>
    <a:srgbClr val="184F90"/>
    <a:srgbClr val="105498"/>
    <a:srgbClr val="185090"/>
    <a:srgbClr val="1560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9739" autoAdjust="0"/>
  </p:normalViewPr>
  <p:slideViewPr>
    <p:cSldViewPr snapToGrid="0">
      <p:cViewPr varScale="1">
        <p:scale>
          <a:sx n="53" d="100"/>
          <a:sy n="53" d="100"/>
        </p:scale>
        <p:origin x="-1176" y="-8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prompting.org/vocabulary/Sentiment_Analysi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prompting.org/docs/basics/few_shot?srsltid=AfmBOoqtygrJQjgkGBAbPhuX4Sqc3uyBMVh1g9KQUFKMxW8FzivYcejF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Zero-shot prompting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 this when the task is simple, well-understood, or frequently encountered in the model's training data. It's efficient for tasks like basic arithmetic, general queries, or sentiment classification for common phrases.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One-shot prompting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This is helpful for tasks that need more specific guidance or when the model struggles with ambiguity. Providing a single example can clarify the task, improving accuracy in tasks like basic classification or structured information extraction.</a:t>
            </a:r>
          </a:p>
          <a:p>
            <a:endParaRPr lang="en-I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Few-shot prompting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Best used for complex tasks requiring multiple examples to establish patterns. This technique is ideal for tasks that involve varied inputs, require precise formatting, or demand a higher degree of accuracy, such as generating structured outputs or handling nuanced classifications.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Sentiment analysis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topic categorization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1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Gao, T.,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Fisch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A., &amp; Chen, D. (2021). Making Pre-trained Language Models Better Few-shot Learners. Proceedings of the 59th Annual Meeting of the Association for Computational Linguistics and the 11th International Joint Conference on Natural Language Processing, 3816–3830.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extraction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Creative content generation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entity recognition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Brown, T., Mann, B., Ryder, N.,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Subbiah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M., Kaplan, J. D.,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Dhariwal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Neelakantan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Shyam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Sastry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Askell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A., &amp; others. (2020). Language Models are Few-Shot Learners. Advances in Neural Information Processing Systems, 33, 1877–1901.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translation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Garcia, X., Constant, N., Parikh, A., &amp;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Firat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O. (2021). Few-shot learning for cross-lingual natural language inference.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Preprint arXiv:2104.14690.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generation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4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Chen, M.,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Tworek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J., Jun, H., Yuan, Q., Pinto, H. P. de O., Kaplan, J., Edwards, H.,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Burda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Y., Joseph, N., Brockman, G., &amp; others. (2021). Evaluating Large Language Models Trained on Code.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Preprint arXiv:2107.03374.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answering systems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5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Schick, T., &amp;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Schütze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H. (2021). Exploiting Cloze-Questions for Few-Shot Text Classification and Natural Language Inference. Proceedings of the 16th Conference of the European Chapter of the Association for Computational Linguistics: Main Volume, 255–269.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Conversational scenarios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6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Madotto, A., Lin, Z., Zhou, Y., Shin, J., &amp; Fung, P. (2021). Few-shot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Prompt-based Learning for Dialogue Systems. 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Preprint arXiv:2110.08118.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INPUT: Software Engineer - Python specialist needed at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TechCorp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5+ years experience required. Salary range $90,000 - $120,000. Remote work available. Apply by June 30, 2024. OUTPUT: Position: Software Engineer Specialization: Python Company: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TechCorp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Experience Required: 5+ years Salary Range: $90,000 - $120,000 Work Type: Remote Application Deadline: June 30, 2024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INPUT: Marketing Manager for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GlobalBrand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MBA preferred. 3-5 years in consumer goods marketing. $75K-$95K DOE. Hybrid work model. Applications close July 15, 2024. OUTPUT: Position: Marketing Manager Company: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GlobalBrand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Education: MBA preferred Experience Required: 3-5 years Industry: Consumer goods Salary Range: $75,000 - $95,000 Work Type: Hybrid Application Deadline: July 15, 2024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INPUT: Data Scientist wanted at AI Innovations Ltd. PhD in Computer Science or related field. Minimum 2 years industry experience. Competitive salary €60,000 - €80,000 based on experience. On-site work in Berlin office. Apply by August 31, 2024. OUTPUT: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Destination: Tokyo, Japan Trip Type: Cultural Exploration Itinerary: A 5-day immersion in Tokyo's blend of tradition and modernity. Visit ancient temples like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Senso-ji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then explore futuristic districts like Akihabara. Experience a tea ceremony, try hands-on workshops in traditional crafts, and end with a day trip to Mt. Fuji for breathtaking views of Japan's iconic landmark. Destination: Costa Rica Trip Type: Eco-Adventure Itinerary: 7 days of natural wonders and adrenaline rushes. Start in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Arenal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Volcano area for hiking and zip-lining, then head to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Monteverde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 Forest for canopy walks and wildlife spotting. Finish at Manuel Antonio National Park, combining rainforest exploration with relaxation on pristine beaches. Destination: Rome, Italy Trip Type: Culinary Journey Itinerary: A 6-day feast for the senses in the Eternal City. Begin with a pasta-making class, followed by guided food tours through trendy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Trastevere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historic Jewish Ghetto. Visit local markets, enjoy wine tasting in the Roman countryside, and cap off the trip with a Michelin-starred dining experience. Destination: New Zealand Trip Type: Lord of the Rings Fan Tour Itinerary: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🔟 Zero-Shot Python Prompts</a:t>
            </a:r>
          </a:p>
          <a:p>
            <a:r>
              <a:rPr lang="en-US" b="1" dirty="0" smtClean="0"/>
              <a:t>Prime Number Checker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function to check if a number is prime.</a:t>
            </a:r>
          </a:p>
          <a:p>
            <a:r>
              <a:rPr lang="en-US" b="1" dirty="0" smtClean="0"/>
              <a:t>File Line Counter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script to count the number of lines in a text file.</a:t>
            </a:r>
          </a:p>
          <a:p>
            <a:r>
              <a:rPr lang="en-US" b="1" dirty="0" smtClean="0"/>
              <a:t>List Sorting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program to sort a list of numbers in descending order.</a:t>
            </a:r>
          </a:p>
          <a:p>
            <a:r>
              <a:rPr lang="en-US" b="1" dirty="0" smtClean="0"/>
              <a:t>Factorial Calculation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Create a Python function to compute the factorial of a given number.</a:t>
            </a:r>
          </a:p>
          <a:p>
            <a:r>
              <a:rPr lang="en-US" b="1" dirty="0" smtClean="0"/>
              <a:t>Palindrome Checker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Python code to check whether a given string is a palindrome.</a:t>
            </a:r>
          </a:p>
          <a:p>
            <a:r>
              <a:rPr lang="en-US" b="1" dirty="0" smtClean="0"/>
              <a:t>CSV File Reader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Generate Python code to read a CSV file and print its contents.</a:t>
            </a:r>
          </a:p>
          <a:p>
            <a:r>
              <a:rPr lang="en-US" b="1" dirty="0" smtClean="0"/>
              <a:t>Simple Calculator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basic Python calculator that performs addition, subtraction, multiplication, and division based on user input.</a:t>
            </a:r>
          </a:p>
          <a:p>
            <a:r>
              <a:rPr lang="en-US" b="1" dirty="0" smtClean="0"/>
              <a:t>Fibonacci Sequence Generator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function to generate the first N numbers of the Fibonacci sequence.</a:t>
            </a:r>
          </a:p>
          <a:p>
            <a:r>
              <a:rPr lang="en-US" b="1" dirty="0" smtClean="0"/>
              <a:t>Dictionary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Create a Python script to search for a key in a dictionary and return its value.</a:t>
            </a:r>
          </a:p>
          <a:p>
            <a:r>
              <a:rPr lang="en-US" b="1" dirty="0" smtClean="0"/>
              <a:t>Temperature Converter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program to convert temperature from Celsius to Fahrenheit.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🔟 Zero-Shot Python Prompts</a:t>
            </a:r>
          </a:p>
          <a:p>
            <a:r>
              <a:rPr lang="en-US" b="1" dirty="0" smtClean="0"/>
              <a:t>Prime Number Checker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function to check if a number is prime.</a:t>
            </a:r>
          </a:p>
          <a:p>
            <a:r>
              <a:rPr lang="en-US" b="1" dirty="0" smtClean="0"/>
              <a:t>File Line Counter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script to count the number of lines in a text file.</a:t>
            </a:r>
          </a:p>
          <a:p>
            <a:r>
              <a:rPr lang="en-US" b="1" dirty="0" smtClean="0"/>
              <a:t>List Sorting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program to sort a list of numbers in descending order.</a:t>
            </a:r>
          </a:p>
          <a:p>
            <a:r>
              <a:rPr lang="en-US" b="1" dirty="0" smtClean="0"/>
              <a:t>Factorial Calculation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Create a Python function to compute the factorial of a given number.</a:t>
            </a:r>
          </a:p>
          <a:p>
            <a:r>
              <a:rPr lang="en-US" b="1" dirty="0" smtClean="0"/>
              <a:t>Palindrome Checker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Python code to check whether a given string is a palindrome.</a:t>
            </a:r>
          </a:p>
          <a:p>
            <a:r>
              <a:rPr lang="en-US" b="1" dirty="0" smtClean="0"/>
              <a:t>CSV File Reader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Generate Python code to read a CSV file and print its contents.</a:t>
            </a:r>
          </a:p>
          <a:p>
            <a:r>
              <a:rPr lang="en-US" b="1" dirty="0" smtClean="0"/>
              <a:t>Simple Calculator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basic Python calculator that performs addition, subtraction, multiplication, and division based on user input.</a:t>
            </a:r>
          </a:p>
          <a:p>
            <a:r>
              <a:rPr lang="en-US" b="1" dirty="0" smtClean="0"/>
              <a:t>Fibonacci Sequence Generator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function to generate the first N numbers of the Fibonacci sequence.</a:t>
            </a:r>
          </a:p>
          <a:p>
            <a:r>
              <a:rPr lang="en-US" b="1" dirty="0" smtClean="0"/>
              <a:t>Dictionary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Create a Python script to search for a key in a dictionary and return its value.</a:t>
            </a:r>
          </a:p>
          <a:p>
            <a:r>
              <a:rPr lang="en-US" b="1" dirty="0" smtClean="0"/>
              <a:t>Temperature Converter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program to convert temperature from Celsius to Fahrenheit.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🔟 Zero-Shot Python Prompts</a:t>
            </a:r>
          </a:p>
          <a:p>
            <a:r>
              <a:rPr lang="en-US" b="1" dirty="0" smtClean="0"/>
              <a:t>Prime Number Checker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function to check if a number is prime.</a:t>
            </a:r>
          </a:p>
          <a:p>
            <a:r>
              <a:rPr lang="en-US" b="1" dirty="0" smtClean="0"/>
              <a:t>File Line Counter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script to count the number of lines in a text file.</a:t>
            </a:r>
          </a:p>
          <a:p>
            <a:r>
              <a:rPr lang="en-US" b="1" dirty="0" smtClean="0"/>
              <a:t>List Sorting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program to sort a list of numbers in descending order.</a:t>
            </a:r>
          </a:p>
          <a:p>
            <a:r>
              <a:rPr lang="en-US" b="1" dirty="0" smtClean="0"/>
              <a:t>Factorial Calculation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Create a Python function to compute the factorial of a given number.</a:t>
            </a:r>
          </a:p>
          <a:p>
            <a:r>
              <a:rPr lang="en-US" b="1" dirty="0" smtClean="0"/>
              <a:t>Palindrome Checker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Python code to check whether a given string is a palindrome.</a:t>
            </a:r>
          </a:p>
          <a:p>
            <a:r>
              <a:rPr lang="en-US" b="1" dirty="0" smtClean="0"/>
              <a:t>CSV File Reader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Generate Python code to read a CSV file and print its contents.</a:t>
            </a:r>
          </a:p>
          <a:p>
            <a:r>
              <a:rPr lang="en-US" b="1" dirty="0" smtClean="0"/>
              <a:t>Simple Calculator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basic Python calculator that performs addition, subtraction, multiplication, and division based on user input.</a:t>
            </a:r>
          </a:p>
          <a:p>
            <a:r>
              <a:rPr lang="en-US" b="1" dirty="0" smtClean="0"/>
              <a:t>Fibonacci Sequence Generator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function to generate the first N numbers of the Fibonacci sequence.</a:t>
            </a:r>
          </a:p>
          <a:p>
            <a:r>
              <a:rPr lang="en-US" b="1" dirty="0" smtClean="0"/>
              <a:t>Dictionary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Create a Python script to search for a key in a dictionary and return its value.</a:t>
            </a:r>
          </a:p>
          <a:p>
            <a:r>
              <a:rPr lang="en-US" b="1" dirty="0" smtClean="0"/>
              <a:t>Temperature Converter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➤ Write a Python program to convert temperature from Celsius to Fahrenheit.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tform.openai.com/docs/guides/text?api-mode=responses" TargetMode="External"/><Relationship Id="rId4" Type="http://schemas.openxmlformats.org/officeDocument/2006/relationships/hyperlink" Target="https://learnprompting.org/docs/basics/few_shot?srsltid=AfmBOoqtygrJQjgkGBAbPhuX4Sqc3uyBMVh1g9KQUFKMxW8FzivYcej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553">
                  <a:extLst>
                    <a:ext uri="{9D8B030D-6E8A-4147-A177-3AD203B41FA5}">
                      <a16:colId xmlns:a16="http://schemas.microsoft.com/office/drawing/2014/main" xmlns="" val="1381312057"/>
                    </a:ext>
                  </a:extLst>
                </a:gridCol>
                <a:gridCol w="2490158">
                  <a:extLst>
                    <a:ext uri="{9D8B030D-6E8A-4147-A177-3AD203B41FA5}">
                      <a16:colId xmlns:a16="http://schemas.microsoft.com/office/drawing/2014/main" xmlns="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:a16="http://schemas.microsoft.com/office/drawing/2014/main" xmlns="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:a16="http://schemas.microsoft.com/office/drawing/2014/main" xmlns="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xmlns="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4604102"/>
              </p:ext>
            </p:extLst>
          </p:nvPr>
        </p:nvGraphicFramePr>
        <p:xfrm>
          <a:off x="6249563" y="1273306"/>
          <a:ext cx="299483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:a16="http://schemas.microsoft.com/office/drawing/2014/main" xmlns="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Advanced Prompt Engineering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3624255"/>
              </p:ext>
            </p:extLst>
          </p:nvPr>
        </p:nvGraphicFramePr>
        <p:xfrm>
          <a:off x="9338890" y="1275648"/>
          <a:ext cx="2743200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Learning Techniques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Zero Shot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One Shot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Few Shot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Choose Right Prompt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Applications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7406387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                         Few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77150" y="2586037"/>
            <a:ext cx="45148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5168" y="1010653"/>
            <a:ext cx="7154862" cy="528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How to Choose the Right Prompting Technique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6831" y="1162598"/>
            <a:ext cx="29557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Selecting the appropriate </a:t>
            </a:r>
            <a:r>
              <a:rPr lang="en-US" sz="2000" u="sng" dirty="0" smtClean="0"/>
              <a:t>prompting technique</a:t>
            </a:r>
            <a:r>
              <a:rPr lang="en-US" sz="2000" dirty="0" smtClean="0"/>
              <a:t>      depends on the complexity of the task and the level of guidance the model requires.</a:t>
            </a:r>
            <a:endParaRPr lang="en-US" sz="2000" dirty="0"/>
          </a:p>
        </p:txBody>
      </p:sp>
      <p:pic>
        <p:nvPicPr>
          <p:cNvPr id="14" name="Picture 13" descr="_- visual selection (24).png"/>
          <p:cNvPicPr>
            <a:picLocks noChangeAspect="1"/>
          </p:cNvPicPr>
          <p:nvPr/>
        </p:nvPicPr>
        <p:blipFill>
          <a:blip r:embed="rId4" cstate="print"/>
          <a:srcRect t="12234" b="6786"/>
          <a:stretch>
            <a:fillRect/>
          </a:stretch>
        </p:blipFill>
        <p:spPr>
          <a:xfrm>
            <a:off x="2798478" y="914400"/>
            <a:ext cx="8535270" cy="53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How to Choose the Right Prompting Technique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38463"/>
            <a:ext cx="6803608" cy="516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6737" y="998621"/>
            <a:ext cx="58152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Real-World Applications of Few-Shot Prompting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12" name="Picture 11" descr="_- visual selection (25).png"/>
          <p:cNvPicPr>
            <a:picLocks noChangeAspect="1"/>
          </p:cNvPicPr>
          <p:nvPr/>
        </p:nvPicPr>
        <p:blipFill>
          <a:blip r:embed="rId4"/>
          <a:srcRect t="14047" b="7854"/>
          <a:stretch>
            <a:fillRect/>
          </a:stretch>
        </p:blipFill>
        <p:spPr>
          <a:xfrm>
            <a:off x="-518542" y="902368"/>
            <a:ext cx="12968139" cy="59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Few-Shot Prompting for Information Extraction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514" y="1003133"/>
            <a:ext cx="7249444" cy="537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98026" y="1260308"/>
            <a:ext cx="4352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Few-Shot Prompting for Content Creation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8863" y="1054314"/>
            <a:ext cx="11702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example demonstrates how to use few-shot prompting to create concise travel itinerary descriptions for different types of vacations.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276" y="1804737"/>
            <a:ext cx="6967955" cy="461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6915" y="2009274"/>
            <a:ext cx="4812631" cy="417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Few-Shot Prompting for Structured Outputs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8757" y="940151"/>
            <a:ext cx="11321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Structuring outputs is perhaps the most important benefit of few-shot prompting.</a:t>
            </a:r>
            <a:endParaRPr 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876" y="1614488"/>
            <a:ext cx="866933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75038" y="2891088"/>
            <a:ext cx="8716962" cy="34099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Zero Shot Learning -  Python Coding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900113"/>
            <a:ext cx="10821988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One Shot Learning -  Python Coding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9338" y="1023938"/>
            <a:ext cx="10088562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References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7463" y="1343072"/>
            <a:ext cx="1107707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4"/>
              </a:rPr>
              <a:t>https://learnprompting.org/docs/basics/few_shot?srsltid=AfmBOoqtygrJQjgkGBAbPhuX4Sqc3uyBMVh1g9KQUFKMxW8FzivYcejF</a:t>
            </a:r>
            <a:endParaRPr lang="en-US" sz="2000" dirty="0" smtClean="0"/>
          </a:p>
          <a:p>
            <a:endParaRPr lang="en-IN" sz="2000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Brown et al., 2020 – Language Models are Few-Shot Learners</a:t>
            </a:r>
            <a:r>
              <a:rPr lang="en-US" sz="2000" dirty="0" smtClean="0"/>
              <a:t> (original GPT-3 paper)</a:t>
            </a:r>
          </a:p>
          <a:p>
            <a:r>
              <a:rPr lang="en-US" sz="2000" i="1" dirty="0" smtClean="0"/>
              <a:t>Wei et al., 2021 – </a:t>
            </a:r>
            <a:r>
              <a:rPr lang="en-US" sz="2000" i="1" dirty="0" err="1" smtClean="0"/>
              <a:t>Finetuned</a:t>
            </a:r>
            <a:r>
              <a:rPr lang="en-US" sz="2000" i="1" dirty="0" smtClean="0"/>
              <a:t> Language Models Are Zero-Shot Learners</a:t>
            </a:r>
            <a:endParaRPr lang="en-US" sz="2000" dirty="0" smtClean="0"/>
          </a:p>
          <a:p>
            <a:r>
              <a:rPr lang="en-US" sz="2000" i="1" dirty="0" smtClean="0"/>
              <a:t>Perez et al., 2021 – True Few-Shot Learning with Language Models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778" y="3875856"/>
            <a:ext cx="10643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https://platform.openai.com/docs/guides/text?api-mode=responses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Learning Techniques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37684" y="3851520"/>
            <a:ext cx="52217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 prompt engineering, </a:t>
            </a:r>
            <a:r>
              <a:rPr lang="en-US" sz="2000" b="1" dirty="0" smtClean="0"/>
              <a:t>zero-shot</a:t>
            </a:r>
            <a:r>
              <a:rPr lang="en-US" sz="2000" dirty="0" smtClean="0"/>
              <a:t>, </a:t>
            </a:r>
            <a:r>
              <a:rPr lang="en-US" sz="2000" b="1" dirty="0" smtClean="0"/>
              <a:t>one-shot</a:t>
            </a:r>
            <a:r>
              <a:rPr lang="en-US" sz="2000" dirty="0" smtClean="0"/>
              <a:t>, and </a:t>
            </a:r>
            <a:r>
              <a:rPr lang="en-US" sz="2000" b="1" dirty="0" smtClean="0"/>
              <a:t>few-shot learning</a:t>
            </a:r>
            <a:r>
              <a:rPr lang="en-US" sz="2000" dirty="0" smtClean="0"/>
              <a:t> are techniques used to guide language models like </a:t>
            </a:r>
            <a:r>
              <a:rPr lang="en-US" sz="2000" dirty="0" err="1" smtClean="0"/>
              <a:t>ChatGPT</a:t>
            </a:r>
            <a:r>
              <a:rPr lang="en-US" sz="2000" dirty="0" smtClean="0"/>
              <a:t> or GPT-4 in solving tasks with varying levels of example-based instruction.</a:t>
            </a:r>
            <a:endParaRPr lang="en-US" sz="2000" dirty="0"/>
          </a:p>
        </p:txBody>
      </p:sp>
      <p:pic>
        <p:nvPicPr>
          <p:cNvPr id="12" name="Picture 11" descr="_- visual selection (23).png"/>
          <p:cNvPicPr>
            <a:picLocks noChangeAspect="1"/>
          </p:cNvPicPr>
          <p:nvPr/>
        </p:nvPicPr>
        <p:blipFill>
          <a:blip r:embed="rId4" cstate="print"/>
          <a:srcRect r="4473" b="18421"/>
          <a:stretch>
            <a:fillRect/>
          </a:stretch>
        </p:blipFill>
        <p:spPr>
          <a:xfrm>
            <a:off x="185057" y="721895"/>
            <a:ext cx="7707659" cy="5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Zero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231" y="1252972"/>
            <a:ext cx="943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The model is given </a:t>
            </a:r>
            <a:r>
              <a:rPr lang="en-US" b="1" dirty="0" smtClean="0"/>
              <a:t>only the task description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without any example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263" y="1866582"/>
            <a:ext cx="10010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See how well the model performs based solely on its general understanding of the task.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29389" y="2550695"/>
            <a:ext cx="7778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Example Prompt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  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"Translate the sentence into French: 'Good morning.'"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273" y="3226150"/>
            <a:ext cx="9801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Case</a:t>
            </a:r>
            <a:r>
              <a:rPr lang="en-US" dirty="0" smtClean="0"/>
              <a:t>: Best when the model has already been trained on similar tasks.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408" y="3651836"/>
            <a:ext cx="928804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05975" y="4539666"/>
            <a:ext cx="22574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Zero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8758" y="1529699"/>
            <a:ext cx="43554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Zero-shot prompting </a:t>
            </a:r>
            <a:r>
              <a:rPr lang="en-US" sz="2000" dirty="0" smtClean="0"/>
              <a:t>can work well for </a:t>
            </a:r>
            <a:r>
              <a:rPr lang="en-US" sz="2000" dirty="0" smtClean="0">
                <a:solidFill>
                  <a:srgbClr val="FF0000"/>
                </a:solidFill>
              </a:rPr>
              <a:t>simple tasks</a:t>
            </a:r>
            <a:r>
              <a:rPr lang="en-US" sz="2000" dirty="0" smtClean="0"/>
              <a:t>—especially ones that the model has likely encountered during training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915" y="3623193"/>
            <a:ext cx="4295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Not enough for more </a:t>
            </a:r>
            <a:r>
              <a:rPr lang="en-US" sz="2000" b="1" dirty="0" smtClean="0">
                <a:solidFill>
                  <a:srgbClr val="FF0000"/>
                </a:solidFill>
              </a:rPr>
              <a:t>complex tasks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96514" y="5139170"/>
            <a:ext cx="4977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lack of examples leaves the model guessing, and the results can be unpredictable or incorrect.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568" y="1188117"/>
            <a:ext cx="7403431" cy="51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One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821" y="1096563"/>
            <a:ext cx="46441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One-shot prompting </a:t>
            </a:r>
            <a:r>
              <a:rPr lang="en-US" sz="2000" dirty="0" smtClean="0"/>
              <a:t>enhances zero-shot prompting by providing a </a:t>
            </a:r>
            <a:r>
              <a:rPr lang="en-US" sz="2000" b="1" dirty="0" smtClean="0">
                <a:solidFill>
                  <a:srgbClr val="FF0000"/>
                </a:solidFill>
              </a:rPr>
              <a:t>single example </a:t>
            </a:r>
            <a:r>
              <a:rPr lang="en-US" sz="2000" dirty="0" smtClean="0"/>
              <a:t>before the new task, which helps clarify expectations and improves model performance.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Definition</a:t>
            </a:r>
            <a:r>
              <a:rPr lang="en-US" sz="2000" dirty="0" smtClean="0"/>
              <a:t>: The model is given </a:t>
            </a:r>
            <a:r>
              <a:rPr lang="en-US" sz="2000" b="1" dirty="0" smtClean="0"/>
              <a:t>one example</a:t>
            </a:r>
            <a:r>
              <a:rPr lang="en-US" sz="2000" dirty="0" smtClean="0"/>
              <a:t> along with the task.</a:t>
            </a:r>
          </a:p>
          <a:p>
            <a:endParaRPr lang="en-US" sz="2000" dirty="0" smtClean="0"/>
          </a:p>
          <a:p>
            <a:r>
              <a:rPr lang="en-US" sz="2000" b="1" dirty="0" smtClean="0"/>
              <a:t>Goal: </a:t>
            </a:r>
            <a:r>
              <a:rPr lang="en-US" sz="2000" dirty="0" smtClean="0"/>
              <a:t>Help the model understand the task format and expected output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Example Prompt</a:t>
            </a:r>
            <a:r>
              <a:rPr lang="en-US" sz="2000" dirty="0" smtClean="0"/>
              <a:t>:</a:t>
            </a:r>
          </a:p>
          <a:p>
            <a:r>
              <a:rPr lang="en-US" sz="2000" i="1" dirty="0" smtClean="0"/>
              <a:t>Translate the sentence into French.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Example: 'Good night.' → 'Bonne </a:t>
            </a:r>
            <a:r>
              <a:rPr lang="en-US" sz="2000" dirty="0" err="1" smtClean="0"/>
              <a:t>nuit</a:t>
            </a:r>
            <a:r>
              <a:rPr lang="en-US" sz="2000" dirty="0" smtClean="0"/>
              <a:t>.'</a:t>
            </a:r>
            <a:br>
              <a:rPr lang="en-US" sz="2000" dirty="0" smtClean="0"/>
            </a:br>
            <a:r>
              <a:rPr lang="en-US" sz="2000" dirty="0" smtClean="0"/>
              <a:t>Now translate: 'Good morning.'</a:t>
            </a:r>
          </a:p>
          <a:p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347" y="1094875"/>
            <a:ext cx="6962232" cy="508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One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15153"/>
            <a:ext cx="9631362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32866" y="920667"/>
            <a:ext cx="2352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244641" y="4140278"/>
            <a:ext cx="113898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One-shot prompting </a:t>
            </a:r>
            <a:r>
              <a:rPr lang="en-US" sz="2000" dirty="0" smtClean="0"/>
              <a:t>gives the model a starting point with only one example</a:t>
            </a:r>
          </a:p>
          <a:p>
            <a:endParaRPr lang="en-US" sz="2000" dirty="0" smtClean="0"/>
          </a:p>
          <a:p>
            <a:r>
              <a:rPr lang="en-US" sz="2000" dirty="0" smtClean="0"/>
              <a:t>It might still struggle with nuanced or complex tasks. </a:t>
            </a:r>
          </a:p>
          <a:p>
            <a:endParaRPr lang="en-US" sz="2000" dirty="0" smtClean="0"/>
          </a:p>
          <a:p>
            <a:r>
              <a:rPr lang="en-US" sz="2000" dirty="0" smtClean="0"/>
              <a:t>More examples are often needed to fully capture the range of possible outputs.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One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70" y="1177090"/>
            <a:ext cx="33147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0514" y="1792456"/>
            <a:ext cx="8546949" cy="415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Few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799" y="1036130"/>
            <a:ext cx="113898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Definition</a:t>
            </a:r>
            <a:r>
              <a:rPr lang="en-US" sz="2000" dirty="0" smtClean="0"/>
              <a:t>: The model is given </a:t>
            </a:r>
            <a:r>
              <a:rPr lang="en-US" sz="2000" b="1" dirty="0" smtClean="0"/>
              <a:t>a few (2–5 or more) examples</a:t>
            </a:r>
            <a:r>
              <a:rPr lang="en-US" sz="2000" dirty="0" smtClean="0"/>
              <a:t> before asking it to perform the task.  Which helps the model recognize patterns and handle more complex tasks</a:t>
            </a:r>
          </a:p>
          <a:p>
            <a:endParaRPr lang="en-US" sz="2000" dirty="0" smtClean="0"/>
          </a:p>
          <a:p>
            <a:r>
              <a:rPr lang="en-US" sz="2000" b="1" dirty="0" smtClean="0"/>
              <a:t>							Goal</a:t>
            </a:r>
            <a:r>
              <a:rPr lang="en-US" sz="2000" dirty="0" smtClean="0"/>
              <a:t>: Teach the model the pattern using 							several examples to improve accuracy</a:t>
            </a:r>
          </a:p>
          <a:p>
            <a:r>
              <a:rPr lang="en-US" sz="2000" dirty="0" smtClean="0"/>
              <a:t>.</a:t>
            </a:r>
          </a:p>
          <a:p>
            <a:pPr lvl="8"/>
            <a:r>
              <a:rPr lang="en-US" sz="2000" b="1" dirty="0" smtClean="0"/>
              <a:t>			Example Prompt</a:t>
            </a:r>
            <a:r>
              <a:rPr lang="en-US" sz="2000" dirty="0" smtClean="0"/>
              <a:t>:</a:t>
            </a:r>
          </a:p>
          <a:p>
            <a:pPr lvl="8"/>
            <a:r>
              <a:rPr lang="en-US" sz="2000" i="1" dirty="0" smtClean="0"/>
              <a:t>			"Translate the following sentences into 				French:</a:t>
            </a:r>
          </a:p>
          <a:p>
            <a:pPr lvl="8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'Good night.' → 'Bonne </a:t>
            </a:r>
            <a:r>
              <a:rPr lang="en-US" sz="2000" dirty="0" err="1" smtClean="0"/>
              <a:t>nuit</a:t>
            </a:r>
            <a:r>
              <a:rPr lang="en-US" sz="2000" dirty="0" smtClean="0"/>
              <a:t>.'</a:t>
            </a:r>
            <a:br>
              <a:rPr lang="en-US" sz="2000" dirty="0" smtClean="0"/>
            </a:br>
            <a:r>
              <a:rPr lang="en-US" sz="2000" dirty="0" smtClean="0"/>
              <a:t>			'Thank you.' → 'Merci.'</a:t>
            </a:r>
            <a:br>
              <a:rPr lang="en-US" sz="2000" dirty="0" smtClean="0"/>
            </a:br>
            <a:r>
              <a:rPr lang="en-US" sz="2000" dirty="0" smtClean="0"/>
              <a:t>			'How are you?' → 'Comment </a:t>
            </a:r>
            <a:r>
              <a:rPr lang="en-US" sz="2000" dirty="0" err="1" smtClean="0"/>
              <a:t>ça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?'</a:t>
            </a:r>
            <a:br>
              <a:rPr lang="en-US" sz="2000" dirty="0" smtClean="0"/>
            </a:br>
            <a:r>
              <a:rPr lang="en-US" sz="2000" dirty="0" smtClean="0"/>
              <a:t>			</a:t>
            </a:r>
            <a:r>
              <a:rPr lang="en-US" sz="2000" i="1" dirty="0" smtClean="0"/>
              <a:t>Now translate: 'Good morning.'“</a:t>
            </a:r>
          </a:p>
          <a:p>
            <a:endParaRPr lang="en-US" sz="2000" dirty="0" smtClean="0"/>
          </a:p>
          <a:p>
            <a:r>
              <a:rPr lang="en-US" sz="2000" b="1" dirty="0" smtClean="0"/>
              <a:t>							Output</a:t>
            </a:r>
            <a:r>
              <a:rPr lang="en-US" sz="2000" dirty="0" smtClean="0"/>
              <a:t>: </a:t>
            </a:r>
            <a:r>
              <a:rPr lang="en-US" sz="2000" i="1" dirty="0" smtClean="0"/>
              <a:t>"Bonjour.“</a:t>
            </a:r>
          </a:p>
          <a:p>
            <a:endParaRPr lang="en-IN" sz="2000" i="1" dirty="0" smtClean="0"/>
          </a:p>
          <a:p>
            <a:endParaRPr lang="en-US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505" y="2172392"/>
            <a:ext cx="6027821" cy="430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Few Shot Learning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462" y="1134729"/>
            <a:ext cx="9062201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49539" y="1504198"/>
            <a:ext cx="26860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57462" y="4717794"/>
            <a:ext cx="110409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Few-shot prompting </a:t>
            </a:r>
            <a:r>
              <a:rPr lang="en-US" sz="2000" dirty="0" smtClean="0"/>
              <a:t>helps the model generalize from multiple examples, making it more reliable for tasks that require adherence to specific formats or patterns, such as structured information extraction or content generation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1165</Words>
  <Application>Microsoft Office PowerPoint</Application>
  <PresentationFormat>Custom</PresentationFormat>
  <Paragraphs>231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95</cp:revision>
  <dcterms:created xsi:type="dcterms:W3CDTF">2025-01-02T14:33:31Z</dcterms:created>
  <dcterms:modified xsi:type="dcterms:W3CDTF">2025-07-07T04:52:24Z</dcterms:modified>
</cp:coreProperties>
</file>