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03" r:id="rId3"/>
    <p:sldId id="283" r:id="rId4"/>
    <p:sldId id="302" r:id="rId5"/>
    <p:sldId id="304" r:id="rId6"/>
    <p:sldId id="305" r:id="rId7"/>
    <p:sldId id="306" r:id="rId8"/>
    <p:sldId id="307" r:id="rId9"/>
    <p:sldId id="308" r:id="rId10"/>
    <p:sldId id="309" r:id="rId11"/>
    <p:sldId id="310" r:id="rId12"/>
    <p:sldId id="311" r:id="rId13"/>
    <p:sldId id="312" r:id="rId14"/>
    <p:sldId id="314" r:id="rId15"/>
    <p:sldId id="315" r:id="rId16"/>
    <p:sldId id="316" r:id="rId17"/>
    <p:sldId id="30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4E91"/>
    <a:srgbClr val="164F8F"/>
    <a:srgbClr val="D1DAFF"/>
    <a:srgbClr val="FFFFFF"/>
    <a:srgbClr val="184F90"/>
    <a:srgbClr val="105498"/>
    <a:srgbClr val="185090"/>
    <a:srgbClr val="15608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79739" autoAdjust="0"/>
  </p:normalViewPr>
  <p:slideViewPr>
    <p:cSldViewPr snapToGrid="0">
      <p:cViewPr varScale="1">
        <p:scale>
          <a:sx n="53" d="100"/>
          <a:sy n="53" d="100"/>
        </p:scale>
        <p:origin x="-1176" y="-80"/>
      </p:cViewPr>
      <p:guideLst>
        <p:guide orient="horz" pos="2160"/>
        <p:guide pos="3840"/>
      </p:guideLst>
    </p:cSldViewPr>
  </p:slideViewPr>
  <p:notesTextViewPr>
    <p:cViewPr>
      <p:scale>
        <a:sx n="125" d="100"/>
        <a:sy n="125"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8BA0C7-BE67-48D5-BD35-DA5DB3D3A476}" type="datetimeFigureOut">
              <a:rPr lang="en-US" smtClean="0"/>
              <a:pPr/>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67D57-D457-4EAE-BF4F-2FDE0C552E3A}" type="slidenum">
              <a:rPr lang="en-US" smtClean="0"/>
              <a:pPr/>
              <a:t>‹#›</a:t>
            </a:fld>
            <a:endParaRPr lang="en-US"/>
          </a:p>
        </p:txBody>
      </p:sp>
    </p:spTree>
    <p:extLst>
      <p:ext uri="{BB962C8B-B14F-4D97-AF65-F5344CB8AC3E}">
        <p14:creationId xmlns="" xmlns:p14="http://schemas.microsoft.com/office/powerpoint/2010/main" val="15296174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sz="1200" dirty="0" smtClean="0"/>
              <a:t>Bias – Amazon recruitment tool bias against women</a:t>
            </a:r>
          </a:p>
          <a:p>
            <a:pPr>
              <a:lnSpc>
                <a:spcPct val="100000"/>
              </a:lnSpc>
            </a:pPr>
            <a:r>
              <a:rPr lang="en-US" sz="1200" dirty="0" smtClean="0"/>
              <a:t>Errors – Autonomous vehicle may face collision</a:t>
            </a:r>
          </a:p>
          <a:p>
            <a:pPr>
              <a:lnSpc>
                <a:spcPct val="100000"/>
              </a:lnSpc>
            </a:pPr>
            <a:r>
              <a:rPr lang="en-US" sz="1200" dirty="0" smtClean="0"/>
              <a:t>Data could be exposed – Medical chat </a:t>
            </a:r>
            <a:r>
              <a:rPr lang="en-US" sz="1200" dirty="0" err="1" smtClean="0"/>
              <a:t>bot</a:t>
            </a:r>
            <a:r>
              <a:rPr lang="en-US" sz="1200" dirty="0" smtClean="0"/>
              <a:t> my expose sensitive patient data</a:t>
            </a:r>
          </a:p>
          <a:p>
            <a:pPr>
              <a:lnSpc>
                <a:spcPct val="100000"/>
              </a:lnSpc>
            </a:pPr>
            <a:r>
              <a:rPr lang="en-US" sz="1200" dirty="0" smtClean="0"/>
              <a:t>Solutions may not work for everyone  - App without audio</a:t>
            </a:r>
          </a:p>
          <a:p>
            <a:pPr>
              <a:lnSpc>
                <a:spcPct val="100000"/>
              </a:lnSpc>
            </a:pPr>
            <a:r>
              <a:rPr lang="en-US" sz="1200" dirty="0" smtClean="0"/>
              <a:t>Users must trust a complex system – AI model/system should be user friendly</a:t>
            </a:r>
          </a:p>
          <a:p>
            <a:pPr>
              <a:lnSpc>
                <a:spcPct val="100000"/>
              </a:lnSpc>
            </a:pPr>
            <a:r>
              <a:rPr lang="en-US" sz="1200" dirty="0" smtClean="0"/>
              <a:t>Who is liable for AI driven systems? - Suspecting an innocent as a criminal based on FR</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Design systems that augment human capabilities, not replace them blindly.</a:t>
            </a:r>
          </a:p>
          <a:p>
            <a:r>
              <a:rPr lang="en-US" dirty="0" smtClean="0"/>
              <a:t>Include user feedback in development cycles.</a:t>
            </a:r>
          </a:p>
          <a:p>
            <a:r>
              <a:rPr lang="en-US" dirty="0" smtClean="0"/>
              <a:t>Prioritize accessibility and usability.</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Bias Audits</a:t>
            </a:r>
            <a:r>
              <a:rPr lang="en-US" dirty="0" smtClean="0"/>
              <a:t>: Regularly review datasets and model outputs.</a:t>
            </a:r>
          </a:p>
          <a:p>
            <a:r>
              <a:rPr lang="en-US" b="1" dirty="0" smtClean="0"/>
              <a:t>Model Cards</a:t>
            </a:r>
            <a:r>
              <a:rPr lang="en-US" dirty="0" smtClean="0"/>
              <a:t>: Provide structured summaries describing model purpose, performance, limitations.</a:t>
            </a:r>
          </a:p>
          <a:p>
            <a:r>
              <a:rPr lang="en-US" b="1" dirty="0" smtClean="0"/>
              <a:t>Data Sheets for Datasets</a:t>
            </a:r>
            <a:r>
              <a:rPr lang="en-US" dirty="0" smtClean="0"/>
              <a:t>: Document data origin, collection methods, intended use.</a:t>
            </a:r>
          </a:p>
          <a:p>
            <a:r>
              <a:rPr lang="en-US" b="1" dirty="0" smtClean="0"/>
              <a:t>Ethics Review Boards</a:t>
            </a:r>
            <a:r>
              <a:rPr lang="en-US" dirty="0" smtClean="0"/>
              <a:t>: Integrate ethics review into the AI development lifecycle.</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1. Bias Mitigation in Generated Code</a:t>
            </a:r>
          </a:p>
          <a:p>
            <a:r>
              <a:rPr lang="en-US" b="1" dirty="0" smtClean="0"/>
              <a:t>Avoid harmful stereotypes</a:t>
            </a:r>
            <a:r>
              <a:rPr lang="en-US" dirty="0" smtClean="0"/>
              <a:t> or offensive patterns in comments, variable names, and logic.</a:t>
            </a:r>
          </a:p>
          <a:p>
            <a:r>
              <a:rPr lang="en-US" dirty="0" smtClean="0"/>
              <a:t>Use </a:t>
            </a:r>
            <a:r>
              <a:rPr lang="en-US" b="1" dirty="0" smtClean="0"/>
              <a:t>diverse and inclusive training datasets</a:t>
            </a:r>
            <a:r>
              <a:rPr lang="en-US" dirty="0" smtClean="0"/>
              <a:t> for code generation tools.</a:t>
            </a:r>
          </a:p>
          <a:p>
            <a:r>
              <a:rPr lang="en-US" dirty="0" smtClean="0"/>
              <a:t>Audit generated code for </a:t>
            </a:r>
            <a:r>
              <a:rPr lang="en-US" b="1" dirty="0" smtClean="0"/>
              <a:t>unintended socio-technical biases</a:t>
            </a:r>
            <a:r>
              <a:rPr lang="en-US" dirty="0" smtClean="0"/>
              <a:t>.</a:t>
            </a:r>
          </a:p>
          <a:p>
            <a:endParaRPr lang="en-IN" dirty="0" smtClean="0"/>
          </a:p>
          <a:p>
            <a:endParaRPr lang="en-IN" dirty="0" smtClean="0"/>
          </a:p>
          <a:p>
            <a:r>
              <a:rPr lang="en-US" b="1" dirty="0" smtClean="0"/>
              <a:t>Security-Aware Code Generation</a:t>
            </a:r>
          </a:p>
          <a:p>
            <a:r>
              <a:rPr lang="en-US" dirty="0" smtClean="0"/>
              <a:t>Implement </a:t>
            </a:r>
            <a:r>
              <a:rPr lang="en-US" b="1" dirty="0" smtClean="0"/>
              <a:t>secure coding guidelines</a:t>
            </a:r>
            <a:r>
              <a:rPr lang="en-US" dirty="0" smtClean="0"/>
              <a:t> (e.g., OWASP Top 10) in model training and generation.</a:t>
            </a:r>
          </a:p>
          <a:p>
            <a:r>
              <a:rPr lang="en-US" dirty="0" smtClean="0"/>
              <a:t>Flag or reject generation of </a:t>
            </a:r>
            <a:r>
              <a:rPr lang="en-US" b="1" dirty="0" smtClean="0"/>
              <a:t>insecure patterns</a:t>
            </a:r>
            <a:r>
              <a:rPr lang="en-US" dirty="0" smtClean="0"/>
              <a:t> (e.g., hardcoded credentials, SQL injection vulnerabilities).</a:t>
            </a:r>
          </a:p>
          <a:p>
            <a:r>
              <a:rPr lang="en-US" dirty="0" smtClean="0"/>
              <a:t>Integrate </a:t>
            </a:r>
            <a:r>
              <a:rPr lang="en-US" b="1" dirty="0" smtClean="0"/>
              <a:t>static code analysis tools</a:t>
            </a:r>
            <a:r>
              <a:rPr lang="en-US" dirty="0" smtClean="0"/>
              <a:t> to review generated code for security issues.</a:t>
            </a:r>
          </a:p>
          <a:p>
            <a:endParaRPr lang="en-US" dirty="0" smtClean="0"/>
          </a:p>
          <a:p>
            <a:endParaRPr lang="en-IN" b="1" dirty="0" smtClean="0"/>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Transparency and Documentation</a:t>
            </a:r>
          </a:p>
          <a:p>
            <a:r>
              <a:rPr lang="en-US" dirty="0" smtClean="0"/>
              <a:t>Clearly document </a:t>
            </a:r>
            <a:r>
              <a:rPr lang="en-US" b="1" dirty="0" smtClean="0"/>
              <a:t>how code was generated</a:t>
            </a:r>
            <a:r>
              <a:rPr lang="en-US" dirty="0" smtClean="0"/>
              <a:t>, including the tool used and generation prompts.</a:t>
            </a:r>
          </a:p>
          <a:p>
            <a:r>
              <a:rPr lang="en-US" dirty="0" smtClean="0"/>
              <a:t>Provide </a:t>
            </a:r>
            <a:r>
              <a:rPr lang="en-US" b="1" dirty="0" smtClean="0"/>
              <a:t>model cards</a:t>
            </a:r>
            <a:r>
              <a:rPr lang="en-US" dirty="0" smtClean="0"/>
              <a:t> or metadata for the AI tool, detailing capabilities, limitations, and risks.</a:t>
            </a:r>
          </a:p>
          <a:p>
            <a:r>
              <a:rPr lang="en-US" dirty="0" smtClean="0"/>
              <a:t>Indicate </a:t>
            </a:r>
            <a:r>
              <a:rPr lang="en-US" b="1" dirty="0" smtClean="0"/>
              <a:t>AI-generated code</a:t>
            </a:r>
            <a:r>
              <a:rPr lang="en-US" dirty="0" smtClean="0"/>
              <a:t> to differentiate it from human-written code.</a:t>
            </a:r>
          </a:p>
          <a:p>
            <a:endParaRPr lang="en-IN" b="1" dirty="0" smtClean="0"/>
          </a:p>
          <a:p>
            <a:endParaRPr lang="en-IN" b="1" dirty="0" smtClean="0"/>
          </a:p>
          <a:p>
            <a:r>
              <a:rPr lang="en-US" b="1" dirty="0" smtClean="0"/>
              <a:t>Human-in-the-Loop Supervision</a:t>
            </a:r>
          </a:p>
          <a:p>
            <a:r>
              <a:rPr lang="en-US" b="1" dirty="0" smtClean="0"/>
              <a:t>Always require human review</a:t>
            </a:r>
            <a:r>
              <a:rPr lang="en-US" dirty="0" smtClean="0"/>
              <a:t> before deploying AI-generated code.</a:t>
            </a:r>
          </a:p>
          <a:p>
            <a:r>
              <a:rPr lang="en-US" dirty="0" smtClean="0"/>
              <a:t>Use AI tools as </a:t>
            </a:r>
            <a:r>
              <a:rPr lang="en-US" b="1" dirty="0" smtClean="0"/>
              <a:t>assistants</a:t>
            </a:r>
            <a:r>
              <a:rPr lang="en-US" dirty="0" smtClean="0"/>
              <a:t>, not autonomous developers.</a:t>
            </a:r>
          </a:p>
          <a:p>
            <a:r>
              <a:rPr lang="en-US" dirty="0" smtClean="0"/>
              <a:t>Establish </a:t>
            </a:r>
            <a:r>
              <a:rPr lang="en-US" b="1" dirty="0" smtClean="0"/>
              <a:t>approval workflows</a:t>
            </a:r>
            <a:r>
              <a:rPr lang="en-US" dirty="0" smtClean="0"/>
              <a:t> to ensure accountability</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Explainability</a:t>
            </a:r>
            <a:r>
              <a:rPr lang="en-US" b="1" dirty="0" smtClean="0"/>
              <a:t> of Code Suggestions</a:t>
            </a:r>
          </a:p>
          <a:p>
            <a:r>
              <a:rPr lang="en-US" dirty="0" smtClean="0"/>
              <a:t>Use tools that </a:t>
            </a:r>
            <a:r>
              <a:rPr lang="en-US" b="1" dirty="0" smtClean="0"/>
              <a:t>justify or explain</a:t>
            </a:r>
            <a:r>
              <a:rPr lang="en-US" dirty="0" smtClean="0"/>
              <a:t> why a code snippet was suggested (e.g., via comments or linked documentation).</a:t>
            </a:r>
          </a:p>
          <a:p>
            <a:r>
              <a:rPr lang="en-US" dirty="0" smtClean="0"/>
              <a:t>Promote tools that provide </a:t>
            </a:r>
            <a:r>
              <a:rPr lang="en-US" b="1" dirty="0" smtClean="0"/>
              <a:t>line-by-line rationale</a:t>
            </a:r>
            <a:r>
              <a:rPr lang="en-US" dirty="0" smtClean="0"/>
              <a:t> or highlight related standards and libraries</a:t>
            </a:r>
          </a:p>
          <a:p>
            <a:endParaRPr lang="en-IN" dirty="0" smtClean="0"/>
          </a:p>
          <a:p>
            <a:r>
              <a:rPr lang="en-US" b="1" dirty="0" smtClean="0"/>
              <a:t>Continuous Monitoring and Feedback Loops</a:t>
            </a:r>
          </a:p>
          <a:p>
            <a:r>
              <a:rPr lang="en-US" dirty="0" smtClean="0"/>
              <a:t>Monitor tool usage to detect </a:t>
            </a:r>
            <a:r>
              <a:rPr lang="en-US" b="1" dirty="0" smtClean="0"/>
              <a:t>harmful or unethical outputs</a:t>
            </a:r>
            <a:r>
              <a:rPr lang="en-US" dirty="0" smtClean="0"/>
              <a:t>.</a:t>
            </a:r>
          </a:p>
          <a:p>
            <a:r>
              <a:rPr lang="en-US" dirty="0" smtClean="0"/>
              <a:t>Allow users to </a:t>
            </a:r>
            <a:r>
              <a:rPr lang="en-US" b="1" dirty="0" smtClean="0"/>
              <a:t>report problematic code</a:t>
            </a:r>
            <a:r>
              <a:rPr lang="en-US" dirty="0" smtClean="0"/>
              <a:t> and </a:t>
            </a:r>
            <a:r>
              <a:rPr lang="en-US" b="1" dirty="0" smtClean="0"/>
              <a:t>improve the tool</a:t>
            </a:r>
            <a:r>
              <a:rPr lang="en-US" dirty="0" smtClean="0"/>
              <a:t> via feedback.</a:t>
            </a:r>
          </a:p>
          <a:p>
            <a:r>
              <a:rPr lang="en-US" dirty="0" smtClean="0"/>
              <a:t>Maintain </a:t>
            </a:r>
            <a:r>
              <a:rPr lang="en-US" b="1" dirty="0" smtClean="0"/>
              <a:t>logs and version control</a:t>
            </a:r>
            <a:r>
              <a:rPr lang="en-US" dirty="0" smtClean="0"/>
              <a:t> for traceability.</a:t>
            </a:r>
          </a:p>
          <a:p>
            <a:endParaRPr lang="en-IN" dirty="0" smtClean="0"/>
          </a:p>
          <a:p>
            <a:r>
              <a:rPr lang="en-US" b="1" dirty="0" smtClean="0"/>
              <a:t>Compliance and Licensing</a:t>
            </a:r>
          </a:p>
          <a:p>
            <a:r>
              <a:rPr lang="en-US" dirty="0" smtClean="0"/>
              <a:t>Ensure generated code respects </a:t>
            </a:r>
            <a:r>
              <a:rPr lang="en-US" b="1" dirty="0" smtClean="0"/>
              <a:t>open-source license terms</a:t>
            </a:r>
            <a:r>
              <a:rPr lang="en-US" dirty="0" smtClean="0"/>
              <a:t> (e.g., GPL, MIT).</a:t>
            </a:r>
          </a:p>
          <a:p>
            <a:r>
              <a:rPr lang="en-US" dirty="0" smtClean="0"/>
              <a:t>Avoid auto-generating code that violates intellectual property rights.</a:t>
            </a:r>
          </a:p>
          <a:p>
            <a:r>
              <a:rPr lang="en-US" dirty="0" smtClean="0"/>
              <a:t>Use AI models trained on </a:t>
            </a:r>
            <a:r>
              <a:rPr lang="en-US" b="1" dirty="0" smtClean="0"/>
              <a:t>legally permissible codebases</a:t>
            </a:r>
            <a:r>
              <a:rPr lang="en-US" dirty="0" smtClean="0"/>
              <a:t>.</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err="1" smtClean="0"/>
              <a:t>Explainability</a:t>
            </a:r>
            <a:r>
              <a:rPr lang="en-US" b="1" dirty="0" smtClean="0"/>
              <a:t> of Code Suggestions</a:t>
            </a:r>
          </a:p>
          <a:p>
            <a:r>
              <a:rPr lang="en-US" dirty="0" smtClean="0"/>
              <a:t>Use tools that </a:t>
            </a:r>
            <a:r>
              <a:rPr lang="en-US" b="1" dirty="0" smtClean="0"/>
              <a:t>justify or explain</a:t>
            </a:r>
            <a:r>
              <a:rPr lang="en-US" dirty="0" smtClean="0"/>
              <a:t> why a code snippet was suggested (e.g., via comments or linked documentation).</a:t>
            </a:r>
          </a:p>
          <a:p>
            <a:r>
              <a:rPr lang="en-US" dirty="0" smtClean="0"/>
              <a:t>Promote tools that provide </a:t>
            </a:r>
            <a:r>
              <a:rPr lang="en-US" b="1" dirty="0" smtClean="0"/>
              <a:t>line-by-line rationale</a:t>
            </a:r>
            <a:r>
              <a:rPr lang="en-US" dirty="0" smtClean="0"/>
              <a:t> or highlight related standards and libraries</a:t>
            </a:r>
          </a:p>
          <a:p>
            <a:endParaRPr lang="en-IN" dirty="0" smtClean="0"/>
          </a:p>
          <a:p>
            <a:r>
              <a:rPr lang="en-US" b="1" dirty="0" smtClean="0"/>
              <a:t>Continuous Monitoring and Feedback Loops</a:t>
            </a:r>
          </a:p>
          <a:p>
            <a:r>
              <a:rPr lang="en-US" dirty="0" smtClean="0"/>
              <a:t>Monitor tool usage to detect </a:t>
            </a:r>
            <a:r>
              <a:rPr lang="en-US" b="1" dirty="0" smtClean="0"/>
              <a:t>harmful or unethical outputs</a:t>
            </a:r>
            <a:r>
              <a:rPr lang="en-US" dirty="0" smtClean="0"/>
              <a:t>.</a:t>
            </a:r>
          </a:p>
          <a:p>
            <a:r>
              <a:rPr lang="en-US" dirty="0" smtClean="0"/>
              <a:t>Allow users to </a:t>
            </a:r>
            <a:r>
              <a:rPr lang="en-US" b="1" dirty="0" smtClean="0"/>
              <a:t>report problematic code</a:t>
            </a:r>
            <a:r>
              <a:rPr lang="en-US" dirty="0" smtClean="0"/>
              <a:t> and </a:t>
            </a:r>
            <a:r>
              <a:rPr lang="en-US" b="1" dirty="0" smtClean="0"/>
              <a:t>improve the tool</a:t>
            </a:r>
            <a:r>
              <a:rPr lang="en-US" dirty="0" smtClean="0"/>
              <a:t> via feedback.</a:t>
            </a:r>
          </a:p>
          <a:p>
            <a:r>
              <a:rPr lang="en-US" dirty="0" smtClean="0"/>
              <a:t>Maintain </a:t>
            </a:r>
            <a:r>
              <a:rPr lang="en-US" b="1" dirty="0" smtClean="0"/>
              <a:t>logs and version control</a:t>
            </a:r>
            <a:r>
              <a:rPr lang="en-US" dirty="0" smtClean="0"/>
              <a:t> for traceability.</a:t>
            </a:r>
          </a:p>
          <a:p>
            <a:endParaRPr lang="en-US"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Avoid bias</a:t>
            </a:r>
            <a:r>
              <a:rPr lang="en-US" dirty="0" smtClean="0"/>
              <a:t> in data and algorithms.</a:t>
            </a:r>
          </a:p>
          <a:p>
            <a:r>
              <a:rPr lang="en-US" dirty="0" smtClean="0"/>
              <a:t>Ensure equal treatment across race, gender, age, and other protected categories.</a:t>
            </a:r>
          </a:p>
          <a:p>
            <a:r>
              <a:rPr lang="en-US" dirty="0" smtClean="0"/>
              <a:t>Test models across diverse datasets to ensure fairness.</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solidFill>
                  <a:srgbClr val="FF0000"/>
                </a:solidFill>
              </a:rPr>
              <a:t>AI-based software application development must be subjected to rigorous testing and deployment management processes to ensure that they work as expected before release.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smtClean="0">
              <a:solidFill>
                <a:srgbClr val="FF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Consider an AI-based software system for an autonomous vehicle; or a machine learning model that diagnoses patient symptoms and recommends prescriptions. Unreliability in these kinds of system can result in substantial risk to human life.</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sz="1200" dirty="0" smtClean="0"/>
              <a:t>User should be made fully aware of the purpose of the system, How it works, and what limitations may expected</a:t>
            </a:r>
          </a:p>
          <a:p>
            <a:endParaRPr lang="en-IN" sz="1200" dirty="0" smtClean="0"/>
          </a:p>
          <a:p>
            <a:pPr lvl="0"/>
            <a:r>
              <a:rPr lang="en-US" sz="1200" dirty="0" smtClean="0">
                <a:latin typeface="Arial" charset="0"/>
                <a:cs typeface="Arial" charset="0"/>
              </a:rPr>
              <a:t>Provide documentation, logs, and reasoning for outputs.</a:t>
            </a:r>
          </a:p>
          <a:p>
            <a:endParaRPr lang="en-US"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AI Systems should be easily understandable </a:t>
            </a:r>
            <a:r>
              <a:rPr lang="en-US" dirty="0" smtClean="0">
                <a:latin typeface="Arial" charset="0"/>
                <a:cs typeface="Arial" charset="0"/>
              </a:rPr>
              <a:t>to users and stakeholders.</a:t>
            </a:r>
            <a:endParaRPr lang="en-US" dirty="0" smtClean="0"/>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100000"/>
              </a:lnSpc>
            </a:pPr>
            <a:r>
              <a:rPr lang="en-US" sz="1200" dirty="0" smtClean="0">
                <a:ea typeface="+mn-lt"/>
                <a:cs typeface="+mn-lt"/>
              </a:rPr>
              <a:t>People should be accountable for AI systems.</a:t>
            </a:r>
          </a:p>
          <a:p>
            <a:pPr>
              <a:lnSpc>
                <a:spcPct val="100000"/>
              </a:lnSpc>
            </a:pPr>
            <a:endParaRPr lang="en-US" sz="1200" dirty="0" smtClean="0"/>
          </a:p>
          <a:p>
            <a:pPr>
              <a:lnSpc>
                <a:spcPct val="100000"/>
              </a:lnSpc>
            </a:pPr>
            <a:r>
              <a:rPr lang="en-US" sz="1200" dirty="0" smtClean="0">
                <a:ea typeface="+mn-lt"/>
                <a:cs typeface="+mn-lt"/>
              </a:rPr>
              <a:t>Designers and developers of AI-based solution should work within a framework of governance and organizational principles that ensure the solution meets ethical and legal standards that are clearly defined.</a:t>
            </a:r>
          </a:p>
          <a:p>
            <a:pPr>
              <a:lnSpc>
                <a:spcPct val="100000"/>
              </a:lnSpc>
            </a:pPr>
            <a:endParaRPr lang="en-IN" sz="1200" dirty="0" smtClean="0">
              <a:ea typeface="+mn-lt"/>
              <a:cs typeface="+mn-lt"/>
            </a:endParaRPr>
          </a:p>
          <a:p>
            <a:pPr>
              <a:lnSpc>
                <a:spcPct val="100000"/>
              </a:lnSpc>
            </a:pPr>
            <a:r>
              <a:rPr lang="en-US" sz="1200" dirty="0" smtClean="0"/>
              <a:t>Include human oversight, especially for critical decisions.</a:t>
            </a:r>
            <a:endParaRPr lang="en-US" sz="1200" dirty="0" smtClean="0">
              <a:ea typeface="+mn-lt"/>
              <a:cs typeface="+mn-lt"/>
            </a:endParaRP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Protect AI systems against adversarial attacks and vulnerabilities.</a:t>
            </a:r>
          </a:p>
          <a:p>
            <a:r>
              <a:rPr lang="en-US" dirty="0" smtClean="0"/>
              <a:t>Conduct rigorous testing before deployment.</a:t>
            </a:r>
          </a:p>
          <a:p>
            <a:r>
              <a:rPr lang="en-US" dirty="0" smtClean="0"/>
              <a:t>Monitor post-deployment performance to detect anomalies.</a:t>
            </a:r>
          </a:p>
          <a:p>
            <a:endParaRPr lang="en-US" b="1" dirty="0"/>
          </a:p>
        </p:txBody>
      </p:sp>
      <p:sp>
        <p:nvSpPr>
          <p:cNvPr id="4" name="Slide Number Placeholder 3"/>
          <p:cNvSpPr>
            <a:spLocks noGrp="1"/>
          </p:cNvSpPr>
          <p:nvPr>
            <p:ph type="sldNum" sz="quarter" idx="10"/>
          </p:nvPr>
        </p:nvSpPr>
        <p:spPr/>
        <p:txBody>
          <a:bodyPr/>
          <a:lstStyle/>
          <a:p>
            <a:fld id="{46467D57-D457-4EAE-BF4F-2FDE0C552E3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15E15A-8ED6-8531-ACA3-5CE122589C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 xmlns:a16="http://schemas.microsoft.com/office/drawing/2014/main" id="{9507DFD0-D83B-EBC4-CEFB-E8BCBC290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 xmlns:a16="http://schemas.microsoft.com/office/drawing/2014/main" id="{FFB329BF-34AB-6B7C-2221-C7471337782A}"/>
              </a:ext>
            </a:extLst>
          </p:cNvPr>
          <p:cNvSpPr>
            <a:spLocks noGrp="1"/>
          </p:cNvSpPr>
          <p:nvPr>
            <p:ph type="dt" sz="half" idx="10"/>
          </p:nvPr>
        </p:nvSpPr>
        <p:spPr/>
        <p:txBody>
          <a:bodyPr/>
          <a:lstStyle/>
          <a:p>
            <a:fld id="{16629E6E-63F9-4FC7-8CFE-B57C7A78BC4B}" type="datetime1">
              <a:rPr lang="en-US" smtClean="0"/>
              <a:pPr/>
              <a:t>7/8/2025</a:t>
            </a:fld>
            <a:endParaRPr lang="en-US"/>
          </a:p>
        </p:txBody>
      </p:sp>
      <p:sp>
        <p:nvSpPr>
          <p:cNvPr id="5" name="Footer Placeholder 4">
            <a:extLst>
              <a:ext uri="{FF2B5EF4-FFF2-40B4-BE49-F238E27FC236}">
                <a16:creationId xmlns="" xmlns:a16="http://schemas.microsoft.com/office/drawing/2014/main" id="{A755F78E-7794-F036-28F3-88211ACDB6DF}"/>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81A43C1D-8CA2-9094-5D87-C15A99732603}"/>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44168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57838D7-ED46-1642-DC1A-3A465BB208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 xmlns:a16="http://schemas.microsoft.com/office/drawing/2014/main" id="{0E4E15FD-A10E-BAF8-E05C-538407F872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ED4DE2C9-0FB1-E71A-FB85-9648E0180D57}"/>
              </a:ext>
            </a:extLst>
          </p:cNvPr>
          <p:cNvSpPr>
            <a:spLocks noGrp="1"/>
          </p:cNvSpPr>
          <p:nvPr>
            <p:ph type="dt" sz="half" idx="10"/>
          </p:nvPr>
        </p:nvSpPr>
        <p:spPr/>
        <p:txBody>
          <a:bodyPr/>
          <a:lstStyle/>
          <a:p>
            <a:fld id="{4591516C-6EE7-4F99-A3E1-1C2A5FC4A80F}" type="datetime1">
              <a:rPr lang="en-US" smtClean="0"/>
              <a:pPr/>
              <a:t>7/8/2025</a:t>
            </a:fld>
            <a:endParaRPr lang="en-US"/>
          </a:p>
        </p:txBody>
      </p:sp>
      <p:sp>
        <p:nvSpPr>
          <p:cNvPr id="5" name="Footer Placeholder 4">
            <a:extLst>
              <a:ext uri="{FF2B5EF4-FFF2-40B4-BE49-F238E27FC236}">
                <a16:creationId xmlns="" xmlns:a16="http://schemas.microsoft.com/office/drawing/2014/main" id="{372025A5-BF35-212A-9794-5B9117B897AC}"/>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9322621E-0398-079F-48B0-4E9BF4D8597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3982805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70785918-5C87-9CA6-5F8A-9772EFAB8B9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 xmlns:a16="http://schemas.microsoft.com/office/drawing/2014/main" id="{0ED2CDE8-2A9D-A636-8E8E-D9BC332C92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AE6A6C24-D833-818E-EA16-DF647970307D}"/>
              </a:ext>
            </a:extLst>
          </p:cNvPr>
          <p:cNvSpPr>
            <a:spLocks noGrp="1"/>
          </p:cNvSpPr>
          <p:nvPr>
            <p:ph type="dt" sz="half" idx="10"/>
          </p:nvPr>
        </p:nvSpPr>
        <p:spPr/>
        <p:txBody>
          <a:bodyPr/>
          <a:lstStyle/>
          <a:p>
            <a:fld id="{27A10B26-6DF6-41E7-9E79-2F8F2A1599E8}" type="datetime1">
              <a:rPr lang="en-US" smtClean="0"/>
              <a:pPr/>
              <a:t>7/8/2025</a:t>
            </a:fld>
            <a:endParaRPr lang="en-US"/>
          </a:p>
        </p:txBody>
      </p:sp>
      <p:sp>
        <p:nvSpPr>
          <p:cNvPr id="5" name="Footer Placeholder 4">
            <a:extLst>
              <a:ext uri="{FF2B5EF4-FFF2-40B4-BE49-F238E27FC236}">
                <a16:creationId xmlns="" xmlns:a16="http://schemas.microsoft.com/office/drawing/2014/main" id="{0D9DE245-B4A4-F43F-404C-840EF95B11CC}"/>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BCB5E3AB-A1E1-E9C0-F70E-E74A4DF44EB7}"/>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40367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629628-5864-D26E-C525-65E3E5BA0AD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8F047314-70E0-2292-24E3-AB5D75A3E2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2CF1846E-FBFF-1E2E-99A4-BE0E4E060CB2}"/>
              </a:ext>
            </a:extLst>
          </p:cNvPr>
          <p:cNvSpPr>
            <a:spLocks noGrp="1"/>
          </p:cNvSpPr>
          <p:nvPr>
            <p:ph type="dt" sz="half" idx="10"/>
          </p:nvPr>
        </p:nvSpPr>
        <p:spPr/>
        <p:txBody>
          <a:bodyPr/>
          <a:lstStyle/>
          <a:p>
            <a:fld id="{66EB0818-8EE1-434A-BBF0-6B5B0F8B399A}" type="datetime1">
              <a:rPr lang="en-US" smtClean="0"/>
              <a:pPr/>
              <a:t>7/8/2025</a:t>
            </a:fld>
            <a:endParaRPr lang="en-US"/>
          </a:p>
        </p:txBody>
      </p:sp>
      <p:sp>
        <p:nvSpPr>
          <p:cNvPr id="5" name="Footer Placeholder 4">
            <a:extLst>
              <a:ext uri="{FF2B5EF4-FFF2-40B4-BE49-F238E27FC236}">
                <a16:creationId xmlns="" xmlns:a16="http://schemas.microsoft.com/office/drawing/2014/main" id="{2194DED9-C0B4-116E-2505-1DBDB66A1F93}"/>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D09532EF-85F9-6967-DAF1-FD8F565314F3}"/>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83822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2D54261-5AB7-0C17-0691-FAC080764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 xmlns:a16="http://schemas.microsoft.com/office/drawing/2014/main" id="{E2B323B7-BFB6-CB47-54A2-D9047A013D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1F65AF4-438B-B3E9-E401-90F0D5C068FB}"/>
              </a:ext>
            </a:extLst>
          </p:cNvPr>
          <p:cNvSpPr>
            <a:spLocks noGrp="1"/>
          </p:cNvSpPr>
          <p:nvPr>
            <p:ph type="dt" sz="half" idx="10"/>
          </p:nvPr>
        </p:nvSpPr>
        <p:spPr/>
        <p:txBody>
          <a:bodyPr/>
          <a:lstStyle/>
          <a:p>
            <a:fld id="{2CD5A798-9A3B-4036-954B-2D9430223118}" type="datetime1">
              <a:rPr lang="en-US" smtClean="0"/>
              <a:pPr/>
              <a:t>7/8/2025</a:t>
            </a:fld>
            <a:endParaRPr lang="en-US"/>
          </a:p>
        </p:txBody>
      </p:sp>
      <p:sp>
        <p:nvSpPr>
          <p:cNvPr id="5" name="Footer Placeholder 4">
            <a:extLst>
              <a:ext uri="{FF2B5EF4-FFF2-40B4-BE49-F238E27FC236}">
                <a16:creationId xmlns="" xmlns:a16="http://schemas.microsoft.com/office/drawing/2014/main" id="{74F9C8DE-9A32-A5C0-0E13-05A74F3820C8}"/>
              </a:ext>
            </a:extLst>
          </p:cNvPr>
          <p:cNvSpPr>
            <a:spLocks noGrp="1"/>
          </p:cNvSpPr>
          <p:nvPr>
            <p:ph type="ftr" sz="quarter" idx="11"/>
          </p:nvPr>
        </p:nvSpPr>
        <p:spPr/>
        <p:txBody>
          <a:body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9BD8E43D-0D9C-7B2E-C87D-4680F225F552}"/>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335349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062B64-C63E-44E9-2506-8D19BCE1D1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 xmlns:a16="http://schemas.microsoft.com/office/drawing/2014/main" id="{D8152EBF-C5BF-83EF-F061-70599F4F7F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 xmlns:a16="http://schemas.microsoft.com/office/drawing/2014/main" id="{43BF7818-064D-B14D-C27C-DBFF56D9C4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 xmlns:a16="http://schemas.microsoft.com/office/drawing/2014/main" id="{24598F46-BD53-3CDC-1C65-41CC5EC54929}"/>
              </a:ext>
            </a:extLst>
          </p:cNvPr>
          <p:cNvSpPr>
            <a:spLocks noGrp="1"/>
          </p:cNvSpPr>
          <p:nvPr>
            <p:ph type="dt" sz="half" idx="10"/>
          </p:nvPr>
        </p:nvSpPr>
        <p:spPr/>
        <p:txBody>
          <a:bodyPr/>
          <a:lstStyle/>
          <a:p>
            <a:fld id="{382AF325-7C2A-41C0-AFE6-51DB9093C165}" type="datetime1">
              <a:rPr lang="en-US" smtClean="0"/>
              <a:pPr/>
              <a:t>7/8/2025</a:t>
            </a:fld>
            <a:endParaRPr lang="en-US"/>
          </a:p>
        </p:txBody>
      </p:sp>
      <p:sp>
        <p:nvSpPr>
          <p:cNvPr id="6" name="Footer Placeholder 5">
            <a:extLst>
              <a:ext uri="{FF2B5EF4-FFF2-40B4-BE49-F238E27FC236}">
                <a16:creationId xmlns="" xmlns:a16="http://schemas.microsoft.com/office/drawing/2014/main" id="{20A5A4F0-E8D7-9512-2938-CC32A1098AB5}"/>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 xmlns:a16="http://schemas.microsoft.com/office/drawing/2014/main" id="{9D68909C-21EB-59DF-39FF-210F6306EE3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4264663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17E6C29-DA86-6F21-8709-CCB3B9486C9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 xmlns:a16="http://schemas.microsoft.com/office/drawing/2014/main" id="{01F9C9AC-3485-C255-51FE-BF2807C856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6454E693-EB5D-0123-AE87-7BEAA5F8DD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 xmlns:a16="http://schemas.microsoft.com/office/drawing/2014/main" id="{FA32530E-CA4A-F62C-C8E7-7A271E23F9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7452A2CC-C818-7B55-C1D7-E81B96CA01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 xmlns:a16="http://schemas.microsoft.com/office/drawing/2014/main" id="{FB0ADFDB-C373-CB11-8A66-84DE595DA065}"/>
              </a:ext>
            </a:extLst>
          </p:cNvPr>
          <p:cNvSpPr>
            <a:spLocks noGrp="1"/>
          </p:cNvSpPr>
          <p:nvPr>
            <p:ph type="dt" sz="half" idx="10"/>
          </p:nvPr>
        </p:nvSpPr>
        <p:spPr/>
        <p:txBody>
          <a:bodyPr/>
          <a:lstStyle/>
          <a:p>
            <a:fld id="{8707ADB4-3FD1-4E07-A2B9-98A69C71E907}" type="datetime1">
              <a:rPr lang="en-US" smtClean="0"/>
              <a:pPr/>
              <a:t>7/8/2025</a:t>
            </a:fld>
            <a:endParaRPr lang="en-US"/>
          </a:p>
        </p:txBody>
      </p:sp>
      <p:sp>
        <p:nvSpPr>
          <p:cNvPr id="8" name="Footer Placeholder 7">
            <a:extLst>
              <a:ext uri="{FF2B5EF4-FFF2-40B4-BE49-F238E27FC236}">
                <a16:creationId xmlns="" xmlns:a16="http://schemas.microsoft.com/office/drawing/2014/main" id="{DBF2E257-BED6-EEE0-2F86-D12E9B4C6A8A}"/>
              </a:ext>
            </a:extLst>
          </p:cNvPr>
          <p:cNvSpPr>
            <a:spLocks noGrp="1"/>
          </p:cNvSpPr>
          <p:nvPr>
            <p:ph type="ftr" sz="quarter" idx="11"/>
          </p:nvPr>
        </p:nvSpPr>
        <p:spPr/>
        <p:txBody>
          <a:bodyPr/>
          <a:lstStyle/>
          <a:p>
            <a:r>
              <a:rPr lang="en-US" smtClean="0"/>
              <a:t>Prof. Venkataramana Veeramsetty</a:t>
            </a:r>
            <a:endParaRPr lang="en-US"/>
          </a:p>
        </p:txBody>
      </p:sp>
      <p:sp>
        <p:nvSpPr>
          <p:cNvPr id="9" name="Slide Number Placeholder 8">
            <a:extLst>
              <a:ext uri="{FF2B5EF4-FFF2-40B4-BE49-F238E27FC236}">
                <a16:creationId xmlns="" xmlns:a16="http://schemas.microsoft.com/office/drawing/2014/main" id="{4846BED7-9CDB-5725-CB58-D080D33C34B5}"/>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320172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7D4BB1D-580F-5132-C23E-B9CD688EEB2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 xmlns:a16="http://schemas.microsoft.com/office/drawing/2014/main" id="{676580E1-1188-F78F-DBDB-BD60F976B2CD}"/>
              </a:ext>
            </a:extLst>
          </p:cNvPr>
          <p:cNvSpPr>
            <a:spLocks noGrp="1"/>
          </p:cNvSpPr>
          <p:nvPr>
            <p:ph type="dt" sz="half" idx="10"/>
          </p:nvPr>
        </p:nvSpPr>
        <p:spPr/>
        <p:txBody>
          <a:bodyPr/>
          <a:lstStyle/>
          <a:p>
            <a:fld id="{0CD662F3-9D45-4AE9-AAC2-89F814DABB88}" type="datetime1">
              <a:rPr lang="en-US" smtClean="0"/>
              <a:pPr/>
              <a:t>7/8/2025</a:t>
            </a:fld>
            <a:endParaRPr lang="en-US"/>
          </a:p>
        </p:txBody>
      </p:sp>
      <p:sp>
        <p:nvSpPr>
          <p:cNvPr id="4" name="Footer Placeholder 3">
            <a:extLst>
              <a:ext uri="{FF2B5EF4-FFF2-40B4-BE49-F238E27FC236}">
                <a16:creationId xmlns="" xmlns:a16="http://schemas.microsoft.com/office/drawing/2014/main" id="{A13376EA-12EF-2180-D39D-32B344DD8320}"/>
              </a:ext>
            </a:extLst>
          </p:cNvPr>
          <p:cNvSpPr>
            <a:spLocks noGrp="1"/>
          </p:cNvSpPr>
          <p:nvPr>
            <p:ph type="ftr" sz="quarter" idx="11"/>
          </p:nvPr>
        </p:nvSpPr>
        <p:spPr/>
        <p:txBody>
          <a:bodyPr/>
          <a:lstStyle/>
          <a:p>
            <a:r>
              <a:rPr lang="en-US" smtClean="0"/>
              <a:t>Prof. Venkataramana Veeramsetty</a:t>
            </a:r>
            <a:endParaRPr lang="en-US"/>
          </a:p>
        </p:txBody>
      </p:sp>
      <p:sp>
        <p:nvSpPr>
          <p:cNvPr id="5" name="Slide Number Placeholder 4">
            <a:extLst>
              <a:ext uri="{FF2B5EF4-FFF2-40B4-BE49-F238E27FC236}">
                <a16:creationId xmlns="" xmlns:a16="http://schemas.microsoft.com/office/drawing/2014/main" id="{590EC9DB-DCC3-B1AB-587D-7D5D1DFE032B}"/>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48307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62957248-1ACE-B0B5-9242-19E7C1473CC7}"/>
              </a:ext>
            </a:extLst>
          </p:cNvPr>
          <p:cNvSpPr>
            <a:spLocks noGrp="1"/>
          </p:cNvSpPr>
          <p:nvPr>
            <p:ph type="dt" sz="half" idx="10"/>
          </p:nvPr>
        </p:nvSpPr>
        <p:spPr/>
        <p:txBody>
          <a:bodyPr/>
          <a:lstStyle/>
          <a:p>
            <a:fld id="{74086E71-A404-4C6B-BA20-EBBC64FC893D}" type="datetime1">
              <a:rPr lang="en-US" smtClean="0"/>
              <a:pPr/>
              <a:t>7/8/2025</a:t>
            </a:fld>
            <a:endParaRPr lang="en-US"/>
          </a:p>
        </p:txBody>
      </p:sp>
      <p:sp>
        <p:nvSpPr>
          <p:cNvPr id="3" name="Footer Placeholder 2">
            <a:extLst>
              <a:ext uri="{FF2B5EF4-FFF2-40B4-BE49-F238E27FC236}">
                <a16:creationId xmlns="" xmlns:a16="http://schemas.microsoft.com/office/drawing/2014/main" id="{D2B83C30-0C93-9307-2564-157C44936C29}"/>
              </a:ext>
            </a:extLst>
          </p:cNvPr>
          <p:cNvSpPr>
            <a:spLocks noGrp="1"/>
          </p:cNvSpPr>
          <p:nvPr>
            <p:ph type="ftr" sz="quarter" idx="11"/>
          </p:nvPr>
        </p:nvSpPr>
        <p:spPr/>
        <p:txBody>
          <a:bodyPr/>
          <a:lstStyle/>
          <a:p>
            <a:r>
              <a:rPr lang="en-US" smtClean="0"/>
              <a:t>Prof. Venkataramana Veeramsetty</a:t>
            </a:r>
            <a:endParaRPr lang="en-US"/>
          </a:p>
        </p:txBody>
      </p:sp>
      <p:sp>
        <p:nvSpPr>
          <p:cNvPr id="4" name="Slide Number Placeholder 3">
            <a:extLst>
              <a:ext uri="{FF2B5EF4-FFF2-40B4-BE49-F238E27FC236}">
                <a16:creationId xmlns="" xmlns:a16="http://schemas.microsoft.com/office/drawing/2014/main" id="{2AAE16DA-E589-FA88-4D7C-103B1A6AB8AD}"/>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424336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7C4F56-B781-88DE-B5CF-8666E1686F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 xmlns:a16="http://schemas.microsoft.com/office/drawing/2014/main" id="{AE048CB4-7C73-57F6-4C1F-6C475FF92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 xmlns:a16="http://schemas.microsoft.com/office/drawing/2014/main" id="{19CCB3E8-9234-B7F9-0909-B0DDAA5204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0EA25712-9136-2D26-AB91-5E8C187F0CAD}"/>
              </a:ext>
            </a:extLst>
          </p:cNvPr>
          <p:cNvSpPr>
            <a:spLocks noGrp="1"/>
          </p:cNvSpPr>
          <p:nvPr>
            <p:ph type="dt" sz="half" idx="10"/>
          </p:nvPr>
        </p:nvSpPr>
        <p:spPr/>
        <p:txBody>
          <a:bodyPr/>
          <a:lstStyle/>
          <a:p>
            <a:fld id="{5CA552DD-4519-4609-B804-D5D4D97D21E7}" type="datetime1">
              <a:rPr lang="en-US" smtClean="0"/>
              <a:pPr/>
              <a:t>7/8/2025</a:t>
            </a:fld>
            <a:endParaRPr lang="en-US"/>
          </a:p>
        </p:txBody>
      </p:sp>
      <p:sp>
        <p:nvSpPr>
          <p:cNvPr id="6" name="Footer Placeholder 5">
            <a:extLst>
              <a:ext uri="{FF2B5EF4-FFF2-40B4-BE49-F238E27FC236}">
                <a16:creationId xmlns="" xmlns:a16="http://schemas.microsoft.com/office/drawing/2014/main" id="{03C51FC2-9B9E-5567-DCBC-97BA5F12D230}"/>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 xmlns:a16="http://schemas.microsoft.com/office/drawing/2014/main" id="{193D5149-27C1-FBF9-584D-0CDCAADDEA01}"/>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2466453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090ECB5-0124-E4AB-796D-4DD2001A1E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 xmlns:a16="http://schemas.microsoft.com/office/drawing/2014/main" id="{8DA109C8-FE9F-0C66-9C71-8C3DDAE55F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 xmlns:a16="http://schemas.microsoft.com/office/drawing/2014/main" id="{9A2CBBC3-C85A-2A3F-441B-71C12E1B72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14CC9F9-8D8B-FF83-A7D0-ECAE1A08610D}"/>
              </a:ext>
            </a:extLst>
          </p:cNvPr>
          <p:cNvSpPr>
            <a:spLocks noGrp="1"/>
          </p:cNvSpPr>
          <p:nvPr>
            <p:ph type="dt" sz="half" idx="10"/>
          </p:nvPr>
        </p:nvSpPr>
        <p:spPr/>
        <p:txBody>
          <a:bodyPr/>
          <a:lstStyle/>
          <a:p>
            <a:fld id="{C1417FBA-9928-479F-A232-A50A482B881F}" type="datetime1">
              <a:rPr lang="en-US" smtClean="0"/>
              <a:pPr/>
              <a:t>7/8/2025</a:t>
            </a:fld>
            <a:endParaRPr lang="en-US"/>
          </a:p>
        </p:txBody>
      </p:sp>
      <p:sp>
        <p:nvSpPr>
          <p:cNvPr id="6" name="Footer Placeholder 5">
            <a:extLst>
              <a:ext uri="{FF2B5EF4-FFF2-40B4-BE49-F238E27FC236}">
                <a16:creationId xmlns="" xmlns:a16="http://schemas.microsoft.com/office/drawing/2014/main" id="{61717425-9B0E-9676-ADA4-8456000AB609}"/>
              </a:ext>
            </a:extLst>
          </p:cNvPr>
          <p:cNvSpPr>
            <a:spLocks noGrp="1"/>
          </p:cNvSpPr>
          <p:nvPr>
            <p:ph type="ftr" sz="quarter" idx="11"/>
          </p:nvPr>
        </p:nvSpPr>
        <p:spPr/>
        <p:txBody>
          <a:bodyPr/>
          <a:lstStyle/>
          <a:p>
            <a:r>
              <a:rPr lang="en-US" smtClean="0"/>
              <a:t>Prof. Venkataramana Veeramsetty</a:t>
            </a:r>
            <a:endParaRPr lang="en-US"/>
          </a:p>
        </p:txBody>
      </p:sp>
      <p:sp>
        <p:nvSpPr>
          <p:cNvPr id="7" name="Slide Number Placeholder 6">
            <a:extLst>
              <a:ext uri="{FF2B5EF4-FFF2-40B4-BE49-F238E27FC236}">
                <a16:creationId xmlns="" xmlns:a16="http://schemas.microsoft.com/office/drawing/2014/main" id="{E90C69FA-8AB7-BCF6-F761-4FAE38610825}"/>
              </a:ext>
            </a:extLst>
          </p:cNvPr>
          <p:cNvSpPr>
            <a:spLocks noGrp="1"/>
          </p:cNvSpPr>
          <p:nvPr>
            <p:ph type="sldNum" sz="quarter" idx="12"/>
          </p:nvPr>
        </p:nvSpPr>
        <p:spPr/>
        <p:txBody>
          <a:body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111520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9DDC4ECF-2932-CCE3-D471-28AEE158A1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BC3F014-55A0-15E8-570C-9924061EAF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F28FC8E4-76AA-BD7E-E8F5-883744F5AD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29BFC8-5C74-495F-A3BA-0D466EB87652}" type="datetime1">
              <a:rPr lang="en-US" smtClean="0"/>
              <a:pPr/>
              <a:t>7/8/2025</a:t>
            </a:fld>
            <a:endParaRPr lang="en-US"/>
          </a:p>
        </p:txBody>
      </p:sp>
      <p:sp>
        <p:nvSpPr>
          <p:cNvPr id="5" name="Footer Placeholder 4">
            <a:extLst>
              <a:ext uri="{FF2B5EF4-FFF2-40B4-BE49-F238E27FC236}">
                <a16:creationId xmlns="" xmlns:a16="http://schemas.microsoft.com/office/drawing/2014/main" id="{87FCE52D-3D9F-AC04-8299-E6328C65FE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smtClean="0"/>
              <a:t>Prof. Venkataramana Veeramsetty</a:t>
            </a:r>
            <a:endParaRPr lang="en-US"/>
          </a:p>
        </p:txBody>
      </p:sp>
      <p:sp>
        <p:nvSpPr>
          <p:cNvPr id="6" name="Slide Number Placeholder 5">
            <a:extLst>
              <a:ext uri="{FF2B5EF4-FFF2-40B4-BE49-F238E27FC236}">
                <a16:creationId xmlns="" xmlns:a16="http://schemas.microsoft.com/office/drawing/2014/main" id="{8E9F1DD0-ABF1-D159-6BFD-2D7BD52843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FE7C99-B088-4EBB-BFF6-BECCC96D5DD8}" type="slidenum">
              <a:rPr lang="en-US" smtClean="0"/>
              <a:pPr/>
              <a:t>‹#›</a:t>
            </a:fld>
            <a:endParaRPr lang="en-US"/>
          </a:p>
        </p:txBody>
      </p:sp>
    </p:spTree>
    <p:extLst>
      <p:ext uri="{BB962C8B-B14F-4D97-AF65-F5344CB8AC3E}">
        <p14:creationId xmlns="" xmlns:p14="http://schemas.microsoft.com/office/powerpoint/2010/main" val="23619099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www.microsoft.com/en-us/ai/principles-and-approach"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C027CC2F-7B4F-AA9B-4D81-E98F83DF2328}"/>
              </a:ext>
            </a:extLst>
          </p:cNvPr>
          <p:cNvPicPr>
            <a:picLocks noChangeAspect="1"/>
          </p:cNvPicPr>
          <p:nvPr/>
        </p:nvPicPr>
        <p:blipFill>
          <a:blip r:embed="rId2"/>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742C3F97-7163-10DB-A067-B3F1568C9564}"/>
              </a:ext>
            </a:extLst>
          </p:cNvPr>
          <p:cNvSpPr>
            <a:spLocks noGrp="1"/>
          </p:cNvSpPr>
          <p:nvPr>
            <p:ph type="dt" sz="half" idx="10"/>
          </p:nvPr>
        </p:nvSpPr>
        <p:spPr/>
        <p:txBody>
          <a:bodyPr/>
          <a:lstStyle/>
          <a:p>
            <a:fld id="{4D1B6A9F-AD96-4D7B-9874-EB7A5E6B8FED}" type="datetime1">
              <a:rPr lang="en-US" smtClean="0"/>
              <a:pPr/>
              <a:t>7/8/2025</a:t>
            </a:fld>
            <a:endParaRPr lang="en-US"/>
          </a:p>
        </p:txBody>
      </p:sp>
      <p:sp>
        <p:nvSpPr>
          <p:cNvPr id="15" name="Slide Number Placeholder 14">
            <a:extLst>
              <a:ext uri="{FF2B5EF4-FFF2-40B4-BE49-F238E27FC236}">
                <a16:creationId xmlns="" xmlns:a16="http://schemas.microsoft.com/office/drawing/2014/main" id="{B743A2CC-628E-6D6B-CB09-6DD9562DC0FF}"/>
              </a:ext>
            </a:extLst>
          </p:cNvPr>
          <p:cNvSpPr>
            <a:spLocks noGrp="1"/>
          </p:cNvSpPr>
          <p:nvPr>
            <p:ph type="sldNum" sz="quarter" idx="12"/>
          </p:nvPr>
        </p:nvSpPr>
        <p:spPr/>
        <p:txBody>
          <a:bodyPr/>
          <a:lstStyle/>
          <a:p>
            <a:fld id="{6EFE7C99-B088-4EBB-BFF6-BECCC96D5DD8}" type="slidenum">
              <a:rPr lang="en-US" smtClean="0"/>
              <a:pPr/>
              <a:t>1</a:t>
            </a:fld>
            <a:endParaRPr lang="en-US"/>
          </a:p>
        </p:txBody>
      </p:sp>
      <p:grpSp>
        <p:nvGrpSpPr>
          <p:cNvPr id="5" name="Group 4">
            <a:extLst>
              <a:ext uri="{FF2B5EF4-FFF2-40B4-BE49-F238E27FC236}">
                <a16:creationId xmlns="" xmlns:a16="http://schemas.microsoft.com/office/drawing/2014/main" id="{7843BD2A-3656-4EFB-EE81-1532C7D1499D}"/>
              </a:ext>
            </a:extLst>
          </p:cNvPr>
          <p:cNvGrpSpPr/>
          <p:nvPr/>
        </p:nvGrpSpPr>
        <p:grpSpPr>
          <a:xfrm>
            <a:off x="2336800" y="134364"/>
            <a:ext cx="9745291" cy="677445"/>
            <a:chOff x="2336800" y="134364"/>
            <a:chExt cx="9745291" cy="677445"/>
          </a:xfrm>
          <a:solidFill>
            <a:srgbClr val="194E91"/>
          </a:solidFill>
        </p:grpSpPr>
        <p:sp>
          <p:nvSpPr>
            <p:cNvPr id="6" name="TextBox 5">
              <a:extLst>
                <a:ext uri="{FF2B5EF4-FFF2-40B4-BE49-F238E27FC236}">
                  <a16:creationId xmlns="" xmlns:a16="http://schemas.microsoft.com/office/drawing/2014/main" id="{50A3A666-1D60-C481-FA38-2B6816EEF98A}"/>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10" name="TextBox 9">
              <a:extLst>
                <a:ext uri="{FF2B5EF4-FFF2-40B4-BE49-F238E27FC236}">
                  <a16:creationId xmlns="" xmlns:a16="http://schemas.microsoft.com/office/drawing/2014/main" id="{3D5B2BB8-BCBA-3DA1-A07C-DCC08FAF71AB}"/>
                </a:ext>
              </a:extLst>
            </p:cNvPr>
            <p:cNvSpPr txBox="1"/>
            <p:nvPr/>
          </p:nvSpPr>
          <p:spPr>
            <a:xfrm>
              <a:off x="2394530" y="273031"/>
              <a:ext cx="9687560" cy="400110"/>
            </a:xfrm>
            <a:prstGeom prst="rect">
              <a:avLst/>
            </a:prstGeom>
            <a:grpFill/>
          </p:spPr>
          <p:txBody>
            <a:bodyPr wrap="square" rtlCol="0">
              <a:spAutoFit/>
            </a:bodyPr>
            <a:lstStyle/>
            <a:p>
              <a:r>
                <a:rPr lang="en-US" sz="2000" b="1" dirty="0" smtClean="0">
                  <a:solidFill>
                    <a:schemeClr val="bg1"/>
                  </a:solidFill>
                </a:rPr>
                <a:t>School </a:t>
              </a:r>
              <a:r>
                <a:rPr lang="en-US" sz="2000" b="1" dirty="0">
                  <a:solidFill>
                    <a:schemeClr val="bg1"/>
                  </a:solidFill>
                </a:rPr>
                <a:t>of </a:t>
              </a:r>
              <a:r>
                <a:rPr lang="en-US" sz="2000" b="1" dirty="0" smtClean="0">
                  <a:solidFill>
                    <a:schemeClr val="bg1"/>
                  </a:solidFill>
                </a:rPr>
                <a:t>Computer Science and AI, </a:t>
              </a:r>
              <a:r>
                <a:rPr lang="en-US" sz="2000" b="1" dirty="0">
                  <a:solidFill>
                    <a:schemeClr val="bg1"/>
                  </a:solidFill>
                </a:rPr>
                <a:t>SR University</a:t>
              </a:r>
              <a:endParaRPr lang="en-US" sz="2000" dirty="0"/>
            </a:p>
          </p:txBody>
        </p:sp>
      </p:grpSp>
      <p:sp>
        <p:nvSpPr>
          <p:cNvPr id="11" name="TextBox 10">
            <a:extLst>
              <a:ext uri="{FF2B5EF4-FFF2-40B4-BE49-F238E27FC236}">
                <a16:creationId xmlns="" xmlns:a16="http://schemas.microsoft.com/office/drawing/2014/main" id="{61643550-BC90-31DB-C96C-291D61ED3D0D}"/>
              </a:ext>
            </a:extLst>
          </p:cNvPr>
          <p:cNvSpPr txBox="1"/>
          <p:nvPr/>
        </p:nvSpPr>
        <p:spPr>
          <a:xfrm>
            <a:off x="109909" y="3949851"/>
            <a:ext cx="5525577" cy="830997"/>
          </a:xfrm>
          <a:prstGeom prst="rect">
            <a:avLst/>
          </a:prstGeom>
          <a:noFill/>
        </p:spPr>
        <p:txBody>
          <a:bodyPr wrap="square" rtlCol="0">
            <a:spAutoFit/>
          </a:bodyPr>
          <a:lstStyle/>
          <a:p>
            <a:r>
              <a:rPr lang="en-US" sz="2400" b="1" dirty="0">
                <a:solidFill>
                  <a:srgbClr val="164F8F"/>
                </a:solidFill>
              </a:rPr>
              <a:t>Dr. </a:t>
            </a:r>
            <a:r>
              <a:rPr lang="en-US" sz="2400" b="1" dirty="0" smtClean="0">
                <a:solidFill>
                  <a:srgbClr val="164F8F"/>
                </a:solidFill>
              </a:rPr>
              <a:t>Venkataramana Veeramsetty</a:t>
            </a:r>
            <a:endParaRPr lang="en-US" sz="2400" b="1" dirty="0">
              <a:solidFill>
                <a:srgbClr val="164F8F"/>
              </a:solidFill>
            </a:endParaRPr>
          </a:p>
          <a:p>
            <a:r>
              <a:rPr lang="en-US" sz="2400" b="1" dirty="0" smtClean="0">
                <a:solidFill>
                  <a:srgbClr val="164F8F"/>
                </a:solidFill>
              </a:rPr>
              <a:t>Professor</a:t>
            </a:r>
            <a:endParaRPr lang="en-US" sz="2400" b="1" dirty="0">
              <a:solidFill>
                <a:srgbClr val="164F8F"/>
              </a:solidFill>
            </a:endParaRPr>
          </a:p>
        </p:txBody>
      </p:sp>
      <p:graphicFrame>
        <p:nvGraphicFramePr>
          <p:cNvPr id="19" name="Table 18">
            <a:extLst>
              <a:ext uri="{FF2B5EF4-FFF2-40B4-BE49-F238E27FC236}">
                <a16:creationId xmlns="" xmlns:a16="http://schemas.microsoft.com/office/drawing/2014/main" id="{B852DD20-2BA1-1097-A1A8-83E90344B53C}"/>
              </a:ext>
            </a:extLst>
          </p:cNvPr>
          <p:cNvGraphicFramePr>
            <a:graphicFrameLocks noGrp="1"/>
          </p:cNvGraphicFramePr>
          <p:nvPr>
            <p:extLst>
              <p:ext uri="{D42A27DB-BD31-4B8C-83A1-F6EECF244321}">
                <p14:modId xmlns="" xmlns:p14="http://schemas.microsoft.com/office/powerpoint/2010/main" val="237348242"/>
              </p:ext>
            </p:extLst>
          </p:nvPr>
        </p:nvGraphicFramePr>
        <p:xfrm>
          <a:off x="109910" y="1273306"/>
          <a:ext cx="6053328" cy="1112520"/>
        </p:xfrm>
        <a:graphic>
          <a:graphicData uri="http://schemas.openxmlformats.org/drawingml/2006/table">
            <a:tbl>
              <a:tblPr firstRow="1" bandRow="1">
                <a:tableStyleId>{5C22544A-7EE6-4342-B048-85BDC9FD1C3A}</a:tableStyleId>
              </a:tblPr>
              <a:tblGrid>
                <a:gridCol w="1959522">
                  <a:extLst>
                    <a:ext uri="{9D8B030D-6E8A-4147-A177-3AD203B41FA5}">
                      <a16:colId xmlns="" xmlns:a16="http://schemas.microsoft.com/office/drawing/2014/main" val="1381312057"/>
                    </a:ext>
                  </a:extLst>
                </a:gridCol>
                <a:gridCol w="2502189">
                  <a:extLst>
                    <a:ext uri="{9D8B030D-6E8A-4147-A177-3AD203B41FA5}">
                      <a16:colId xmlns="" xmlns:a16="http://schemas.microsoft.com/office/drawing/2014/main" val="242157776"/>
                    </a:ext>
                  </a:extLst>
                </a:gridCol>
                <a:gridCol w="265555">
                  <a:extLst>
                    <a:ext uri="{9D8B030D-6E8A-4147-A177-3AD203B41FA5}">
                      <a16:colId xmlns="" xmlns:a16="http://schemas.microsoft.com/office/drawing/2014/main" val="446022343"/>
                    </a:ext>
                  </a:extLst>
                </a:gridCol>
                <a:gridCol w="578286">
                  <a:extLst>
                    <a:ext uri="{9D8B030D-6E8A-4147-A177-3AD203B41FA5}">
                      <a16:colId xmlns="" xmlns:a16="http://schemas.microsoft.com/office/drawing/2014/main" val="3074180346"/>
                    </a:ext>
                  </a:extLst>
                </a:gridCol>
                <a:gridCol w="208280">
                  <a:extLst>
                    <a:ext uri="{9D8B030D-6E8A-4147-A177-3AD203B41FA5}">
                      <a16:colId xmlns="" xmlns:a16="http://schemas.microsoft.com/office/drawing/2014/main" val="2065650034"/>
                    </a:ext>
                  </a:extLst>
                </a:gridCol>
                <a:gridCol w="539496">
                  <a:extLst>
                    <a:ext uri="{9D8B030D-6E8A-4147-A177-3AD203B41FA5}">
                      <a16:colId xmlns="" xmlns:a16="http://schemas.microsoft.com/office/drawing/2014/main" val="4236025598"/>
                    </a:ext>
                  </a:extLst>
                </a:gridCol>
              </a:tblGrid>
              <a:tr h="370840">
                <a:tc>
                  <a:txBody>
                    <a:bodyPr/>
                    <a:lstStyle/>
                    <a:p>
                      <a:pPr algn="ctr"/>
                      <a:r>
                        <a:rPr lang="en-US" dirty="0"/>
                        <a:t>Course 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Course 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tc>
                  <a:txBody>
                    <a:bodyPr/>
                    <a:lstStyle/>
                    <a:p>
                      <a:pPr algn="ctr"/>
                      <a:r>
                        <a:rPr lang="en-US" dirty="0"/>
                        <a:t>Cr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 xmlns:a16="http://schemas.microsoft.com/office/drawing/2014/main" val="2754823073"/>
                  </a:ext>
                </a:extLst>
              </a:tr>
              <a:tr h="370840">
                <a:tc>
                  <a:txBody>
                    <a:bodyPr/>
                    <a:lstStyle/>
                    <a:p>
                      <a:pPr algn="ctr"/>
                      <a:r>
                        <a:rPr lang="en-IN" sz="1800" b="1" i="0" u="none" strike="noStrike" smtClean="0">
                          <a:solidFill>
                            <a:srgbClr val="FF0000"/>
                          </a:solidFill>
                          <a:effectLst/>
                          <a:latin typeface="Cambria" panose="02040503050406030204" pitchFamily="18" charset="0"/>
                        </a:rPr>
                        <a:t>25CAI004PC206</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smtClean="0">
                          <a:solidFill>
                            <a:srgbClr val="164F8F"/>
                          </a:solidFill>
                        </a:rPr>
                        <a:t>AI Assisted Coding</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0</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b="1" dirty="0">
                          <a:solidFill>
                            <a:srgbClr val="164F8F"/>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4</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IN" b="1" dirty="0" smtClean="0">
                          <a:solidFill>
                            <a:srgbClr val="164F8F"/>
                          </a:solidFill>
                        </a:rPr>
                        <a:t>2</a:t>
                      </a:r>
                      <a:endParaRPr lang="en-US" b="1" dirty="0">
                        <a:solidFill>
                          <a:srgbClr val="164F8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 xmlns:a16="http://schemas.microsoft.com/office/drawing/2014/main" val="1526047256"/>
                  </a:ext>
                </a:extLst>
              </a:tr>
              <a:tr h="370840">
                <a:tc gridSpan="6">
                  <a:txBody>
                    <a:bodyPr/>
                    <a:lstStyle/>
                    <a:p>
                      <a:pPr algn="ctr"/>
                      <a:r>
                        <a:rPr lang="en-US" b="1" dirty="0">
                          <a:solidFill>
                            <a:srgbClr val="164F8F"/>
                          </a:solidFill>
                        </a:rPr>
                        <a:t>Program Core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 xmlns:a16="http://schemas.microsoft.com/office/drawing/2014/main" val="3025807806"/>
                  </a:ext>
                </a:extLst>
              </a:tr>
            </a:tbl>
          </a:graphicData>
        </a:graphic>
      </p:graphicFrame>
      <p:graphicFrame>
        <p:nvGraphicFramePr>
          <p:cNvPr id="2" name="Table 1">
            <a:extLst>
              <a:ext uri="{FF2B5EF4-FFF2-40B4-BE49-F238E27FC236}">
                <a16:creationId xmlns="" xmlns:a16="http://schemas.microsoft.com/office/drawing/2014/main" id="{2E9565CE-F940-4E40-840E-05DAAD5EF3AC}"/>
              </a:ext>
            </a:extLst>
          </p:cNvPr>
          <p:cNvGraphicFramePr>
            <a:graphicFrameLocks noGrp="1"/>
          </p:cNvGraphicFramePr>
          <p:nvPr>
            <p:extLst>
              <p:ext uri="{D42A27DB-BD31-4B8C-83A1-F6EECF244321}">
                <p14:modId xmlns="" xmlns:p14="http://schemas.microsoft.com/office/powerpoint/2010/main" val="584604102"/>
              </p:ext>
            </p:extLst>
          </p:nvPr>
        </p:nvGraphicFramePr>
        <p:xfrm>
          <a:off x="6249563" y="1273306"/>
          <a:ext cx="2994839" cy="914400"/>
        </p:xfrm>
        <a:graphic>
          <a:graphicData uri="http://schemas.openxmlformats.org/drawingml/2006/table">
            <a:tbl>
              <a:tblPr firstRow="1" bandRow="1">
                <a:tableStyleId>{5940675A-B579-460E-94D1-54222C63F5DA}</a:tableStyleId>
              </a:tblPr>
              <a:tblGrid>
                <a:gridCol w="2994839">
                  <a:extLst>
                    <a:ext uri="{9D8B030D-6E8A-4147-A177-3AD203B41FA5}">
                      <a16:colId xmlns="" xmlns:a16="http://schemas.microsoft.com/office/drawing/2014/main" val="2443765172"/>
                    </a:ext>
                  </a:extLst>
                </a:gridCol>
              </a:tblGrid>
              <a:tr h="3651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rPr>
                        <a:t>Ethical Foundations: responsible AI coding practices</a:t>
                      </a:r>
                      <a:endParaRPr lang="en-US" dirty="0"/>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 xmlns:a16="http://schemas.microsoft.com/office/drawing/2014/main" val="3492592027"/>
                  </a:ext>
                </a:extLst>
              </a:tr>
            </a:tbl>
          </a:graphicData>
        </a:graphic>
      </p:graphicFrame>
      <p:graphicFrame>
        <p:nvGraphicFramePr>
          <p:cNvPr id="4" name="Table 3">
            <a:extLst>
              <a:ext uri="{FF2B5EF4-FFF2-40B4-BE49-F238E27FC236}">
                <a16:creationId xmlns="" xmlns:a16="http://schemas.microsoft.com/office/drawing/2014/main" id="{1E174C43-2445-5A44-DE5A-BF274237C690}"/>
              </a:ext>
            </a:extLst>
          </p:cNvPr>
          <p:cNvGraphicFramePr>
            <a:graphicFrameLocks noGrp="1"/>
          </p:cNvGraphicFramePr>
          <p:nvPr>
            <p:extLst>
              <p:ext uri="{D42A27DB-BD31-4B8C-83A1-F6EECF244321}">
                <p14:modId xmlns="" xmlns:p14="http://schemas.microsoft.com/office/powerpoint/2010/main" val="3303624255"/>
              </p:ext>
            </p:extLst>
          </p:nvPr>
        </p:nvGraphicFramePr>
        <p:xfrm>
          <a:off x="9338890" y="1275648"/>
          <a:ext cx="2743200" cy="2108200"/>
        </p:xfrm>
        <a:graphic>
          <a:graphicData uri="http://schemas.openxmlformats.org/drawingml/2006/table">
            <a:tbl>
              <a:tblPr firstRow="1" bandRow="1">
                <a:tableStyleId>{5940675A-B579-460E-94D1-54222C63F5DA}</a:tableStyleId>
              </a:tblPr>
              <a:tblGrid>
                <a:gridCol w="2743200">
                  <a:extLst>
                    <a:ext uri="{9D8B030D-6E8A-4147-A177-3AD203B41FA5}">
                      <a16:colId xmlns="" xmlns:a16="http://schemas.microsoft.com/office/drawing/2014/main" val="105997669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smtClean="0">
                          <a:solidFill>
                            <a:schemeClr val="bg1"/>
                          </a:solidFill>
                        </a:rPr>
                        <a:t>Lecture</a:t>
                      </a:r>
                      <a:r>
                        <a:rPr lang="en-US" sz="1800" b="1" baseline="0" dirty="0" smtClean="0">
                          <a:solidFill>
                            <a:schemeClr val="bg1"/>
                          </a:solidFill>
                        </a:rPr>
                        <a:t> - </a:t>
                      </a:r>
                      <a:r>
                        <a:rPr lang="en-US" sz="1800" b="1" baseline="0" dirty="0" smtClean="0">
                          <a:solidFill>
                            <a:schemeClr val="bg1"/>
                          </a:solidFill>
                        </a:rPr>
                        <a:t>6</a:t>
                      </a:r>
                      <a:endParaRPr lang="en-US" sz="1800"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164F8F"/>
                    </a:solidFill>
                  </a:tcPr>
                </a:tc>
                <a:extLst>
                  <a:ext uri="{0D108BD9-81ED-4DB2-BD59-A6C34878D82A}">
                    <a16:rowId xmlns="" xmlns:a16="http://schemas.microsoft.com/office/drawing/2014/main" val="3307758912"/>
                  </a:ext>
                </a:extLst>
              </a:tr>
              <a:tr h="370840">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Challenges in AI</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Principals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Best Practices</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IN" sz="1800" b="1" dirty="0" smtClean="0">
                          <a:solidFill>
                            <a:srgbClr val="164F8F"/>
                          </a:solidFill>
                        </a:rPr>
                        <a:t>Responsible AI in Code Generation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lang="en-US"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 xmlns:a16="http://schemas.microsoft.com/office/drawing/2014/main" val="3107406387"/>
                  </a:ext>
                </a:extLst>
              </a:tr>
            </a:tbl>
          </a:graphicData>
        </a:graphic>
      </p:graphicFrame>
      <p:sp>
        <p:nvSpPr>
          <p:cNvPr id="12" name="Footer Placeholder 11"/>
          <p:cNvSpPr>
            <a:spLocks noGrp="1"/>
          </p:cNvSpPr>
          <p:nvPr>
            <p:ph type="ftr" sz="quarter" idx="11"/>
          </p:nvPr>
        </p:nvSpPr>
        <p:spPr/>
        <p:txBody>
          <a:bodyPr/>
          <a:lstStyle/>
          <a:p>
            <a:r>
              <a:rPr lang="en-US" smtClean="0"/>
              <a:t>Prof. Venkataramana Veeramsetty</a:t>
            </a:r>
            <a:endParaRPr lang="en-US"/>
          </a:p>
        </p:txBody>
      </p:sp>
    </p:spTree>
    <p:extLst>
      <p:ext uri="{BB962C8B-B14F-4D97-AF65-F5344CB8AC3E}">
        <p14:creationId xmlns="" xmlns:p14="http://schemas.microsoft.com/office/powerpoint/2010/main" val="1434162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10</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Safety and Security</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1" name="Picture 10" descr="_- visual selection (29).png"/>
          <p:cNvPicPr>
            <a:picLocks noChangeAspect="1"/>
          </p:cNvPicPr>
          <p:nvPr/>
        </p:nvPicPr>
        <p:blipFill>
          <a:blip r:embed="rId4"/>
          <a:stretch>
            <a:fillRect/>
          </a:stretch>
        </p:blipFill>
        <p:spPr>
          <a:xfrm>
            <a:off x="1329545" y="1142999"/>
            <a:ext cx="10112488" cy="5008813"/>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11</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Human-Centered Design</a:t>
              </a:r>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1" name="Picture 10" descr="_- visual selection (30).png"/>
          <p:cNvPicPr>
            <a:picLocks noChangeAspect="1"/>
          </p:cNvPicPr>
          <p:nvPr/>
        </p:nvPicPr>
        <p:blipFill>
          <a:blip r:embed="rId4" cstate="print"/>
          <a:stretch>
            <a:fillRect/>
          </a:stretch>
        </p:blipFill>
        <p:spPr>
          <a:xfrm>
            <a:off x="2526632" y="421105"/>
            <a:ext cx="8265695" cy="5791110"/>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12</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Best Practices for Ethical AI Coding</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5121" name="Picture 1"/>
          <p:cNvPicPr>
            <a:picLocks noChangeAspect="1" noChangeArrowheads="1"/>
          </p:cNvPicPr>
          <p:nvPr/>
        </p:nvPicPr>
        <p:blipFill>
          <a:blip r:embed="rId4"/>
          <a:srcRect/>
          <a:stretch>
            <a:fillRect/>
          </a:stretch>
        </p:blipFill>
        <p:spPr bwMode="auto">
          <a:xfrm>
            <a:off x="4092723" y="1046748"/>
            <a:ext cx="5725965" cy="5230980"/>
          </a:xfrm>
          <a:prstGeom prst="rect">
            <a:avLst/>
          </a:prstGeom>
          <a:noFill/>
          <a:ln w="9525">
            <a:noFill/>
            <a:miter lim="800000"/>
            <a:headEnd/>
            <a:tailEnd/>
          </a:ln>
          <a:effectLst/>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13</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Responsible AI in Code Generation Using AI Tools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3073" name="Picture 1"/>
          <p:cNvPicPr>
            <a:picLocks noChangeAspect="1" noChangeArrowheads="1"/>
          </p:cNvPicPr>
          <p:nvPr/>
        </p:nvPicPr>
        <p:blipFill>
          <a:blip r:embed="rId4"/>
          <a:srcRect/>
          <a:stretch>
            <a:fillRect/>
          </a:stretch>
        </p:blipFill>
        <p:spPr bwMode="auto">
          <a:xfrm>
            <a:off x="145716" y="1203669"/>
            <a:ext cx="4967705" cy="4797332"/>
          </a:xfrm>
          <a:prstGeom prst="rect">
            <a:avLst/>
          </a:prstGeom>
          <a:noFill/>
          <a:ln w="9525">
            <a:noFill/>
            <a:miter lim="800000"/>
            <a:headEnd/>
            <a:tailEnd/>
          </a:ln>
          <a:effectLst/>
        </p:spPr>
      </p:pic>
      <p:pic>
        <p:nvPicPr>
          <p:cNvPr id="12" name="Picture 11" descr="_- visual selection (31).png"/>
          <p:cNvPicPr>
            <a:picLocks noChangeAspect="1"/>
          </p:cNvPicPr>
          <p:nvPr/>
        </p:nvPicPr>
        <p:blipFill>
          <a:blip r:embed="rId5" cstate="print"/>
          <a:stretch>
            <a:fillRect/>
          </a:stretch>
        </p:blipFill>
        <p:spPr>
          <a:xfrm>
            <a:off x="5835316" y="998621"/>
            <a:ext cx="6140116" cy="4981074"/>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14</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Responsible AI in Code Generation Using AI Tools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4" name="Picture 13" descr="_- visual selection (32).png"/>
          <p:cNvPicPr>
            <a:picLocks noChangeAspect="1"/>
          </p:cNvPicPr>
          <p:nvPr/>
        </p:nvPicPr>
        <p:blipFill>
          <a:blip r:embed="rId4" cstate="print"/>
          <a:srcRect b="6796"/>
          <a:stretch>
            <a:fillRect/>
          </a:stretch>
        </p:blipFill>
        <p:spPr>
          <a:xfrm>
            <a:off x="0" y="1237592"/>
            <a:ext cx="5979695" cy="4272871"/>
          </a:xfrm>
          <a:prstGeom prst="rect">
            <a:avLst/>
          </a:prstGeom>
        </p:spPr>
      </p:pic>
      <p:pic>
        <p:nvPicPr>
          <p:cNvPr id="17" name="Picture 16" descr="_- visual selection (34).png"/>
          <p:cNvPicPr>
            <a:picLocks noChangeAspect="1"/>
          </p:cNvPicPr>
          <p:nvPr/>
        </p:nvPicPr>
        <p:blipFill>
          <a:blip r:embed="rId5" cstate="print"/>
          <a:srcRect t="7546" b="7675"/>
          <a:stretch>
            <a:fillRect/>
          </a:stretch>
        </p:blipFill>
        <p:spPr>
          <a:xfrm>
            <a:off x="6352673" y="1431758"/>
            <a:ext cx="5430253" cy="4596063"/>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15</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Responsible AI in Code Generation Using AI Tools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2" name="Picture 11" descr="_- visual selection (35).png"/>
          <p:cNvPicPr>
            <a:picLocks noChangeAspect="1"/>
          </p:cNvPicPr>
          <p:nvPr/>
        </p:nvPicPr>
        <p:blipFill>
          <a:blip r:embed="rId4"/>
          <a:srcRect t="5102" b="4294"/>
          <a:stretch>
            <a:fillRect/>
          </a:stretch>
        </p:blipFill>
        <p:spPr>
          <a:xfrm>
            <a:off x="-505327" y="1094874"/>
            <a:ext cx="6689558" cy="4716379"/>
          </a:xfrm>
          <a:prstGeom prst="rect">
            <a:avLst/>
          </a:prstGeom>
        </p:spPr>
      </p:pic>
      <p:pic>
        <p:nvPicPr>
          <p:cNvPr id="19" name="Picture 18" descr="_- visual selection (37).png"/>
          <p:cNvPicPr>
            <a:picLocks noChangeAspect="1"/>
          </p:cNvPicPr>
          <p:nvPr/>
        </p:nvPicPr>
        <p:blipFill>
          <a:blip r:embed="rId5" cstate="print"/>
          <a:srcRect t="9817" b="6164"/>
          <a:stretch>
            <a:fillRect/>
          </a:stretch>
        </p:blipFill>
        <p:spPr>
          <a:xfrm>
            <a:off x="5205091" y="1275347"/>
            <a:ext cx="7528329" cy="4427622"/>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16</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Responsible AI in Code Generation Using AI Tools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8" name="Picture 17" descr="_- visual selection (36).png"/>
          <p:cNvPicPr>
            <a:picLocks noChangeAspect="1"/>
          </p:cNvPicPr>
          <p:nvPr/>
        </p:nvPicPr>
        <p:blipFill>
          <a:blip r:embed="rId4"/>
          <a:srcRect t="5474" b="9263"/>
          <a:stretch>
            <a:fillRect/>
          </a:stretch>
        </p:blipFill>
        <p:spPr>
          <a:xfrm>
            <a:off x="63872" y="1058779"/>
            <a:ext cx="11811296" cy="5256675"/>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B0818-8EE1-434A-BBF0-6B5B0F8B399A}" type="datetime1">
              <a:rPr lang="en-US" smtClean="0"/>
              <a:pPr/>
              <a:t>7/8/2025</a:t>
            </a:fld>
            <a:endParaRPr lang="en-US"/>
          </a:p>
        </p:txBody>
      </p:sp>
      <p:sp>
        <p:nvSpPr>
          <p:cNvPr id="5" name="Footer Placeholder 4"/>
          <p:cNvSpPr>
            <a:spLocks noGrp="1"/>
          </p:cNvSpPr>
          <p:nvPr>
            <p:ph type="ftr" sz="quarter" idx="11"/>
          </p:nvPr>
        </p:nvSpPr>
        <p:spPr/>
        <p:txBody>
          <a:bodyPr/>
          <a:lstStyle/>
          <a:p>
            <a:r>
              <a:rPr lang="en-US" smtClean="0"/>
              <a:t>Prof. Venkataramana Veeramsetty</a:t>
            </a:r>
            <a:endParaRPr lang="en-US"/>
          </a:p>
        </p:txBody>
      </p:sp>
      <p:sp>
        <p:nvSpPr>
          <p:cNvPr id="6" name="Slide Number Placeholder 5"/>
          <p:cNvSpPr>
            <a:spLocks noGrp="1"/>
          </p:cNvSpPr>
          <p:nvPr>
            <p:ph type="sldNum" sz="quarter" idx="12"/>
          </p:nvPr>
        </p:nvSpPr>
        <p:spPr/>
        <p:txBody>
          <a:bodyPr/>
          <a:lstStyle/>
          <a:p>
            <a:fld id="{6EFE7C99-B088-4EBB-BFF6-BECCC96D5DD8}" type="slidenum">
              <a:rPr lang="en-US" smtClean="0"/>
              <a:pPr/>
              <a:t>17</a:t>
            </a:fld>
            <a:endParaRPr lang="en-US"/>
          </a:p>
        </p:txBody>
      </p:sp>
      <p:sp>
        <p:nvSpPr>
          <p:cNvPr id="7" name="Rectangle 6"/>
          <p:cNvSpPr/>
          <p:nvPr/>
        </p:nvSpPr>
        <p:spPr>
          <a:xfrm>
            <a:off x="3592879" y="2967335"/>
            <a:ext cx="366016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cap="none" spc="0"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endParaRPr lang="en-US" sz="5400" b="1" cap="none" spc="0"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2</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Challenges in AI</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1" name="Picture 10" descr="_- visual selection (27).png"/>
          <p:cNvPicPr>
            <a:picLocks noChangeAspect="1"/>
          </p:cNvPicPr>
          <p:nvPr/>
        </p:nvPicPr>
        <p:blipFill>
          <a:blip r:embed="rId4" cstate="print"/>
          <a:srcRect t="14386" b="8421"/>
          <a:stretch>
            <a:fillRect/>
          </a:stretch>
        </p:blipFill>
        <p:spPr>
          <a:xfrm>
            <a:off x="1383632" y="986589"/>
            <a:ext cx="9998242" cy="5293895"/>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3</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Principals of Responsible AI</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14" name="Rectangle 13"/>
          <p:cNvSpPr/>
          <p:nvPr/>
        </p:nvSpPr>
        <p:spPr>
          <a:xfrm>
            <a:off x="661736" y="1000036"/>
            <a:ext cx="11237495" cy="707886"/>
          </a:xfrm>
          <a:prstGeom prst="rect">
            <a:avLst/>
          </a:prstGeom>
        </p:spPr>
        <p:txBody>
          <a:bodyPr wrap="square">
            <a:spAutoFit/>
          </a:bodyPr>
          <a:lstStyle/>
          <a:p>
            <a:r>
              <a:rPr lang="en-US" sz="2000" b="1" dirty="0" smtClean="0"/>
              <a:t>Responsible AI </a:t>
            </a:r>
            <a:r>
              <a:rPr lang="en-US" sz="2000" dirty="0" smtClean="0"/>
              <a:t>coding practices ensure artificial intelligence systems are developed and deployed in a way that upholds human rights, fairness, safety, and accountability.</a:t>
            </a:r>
            <a:endParaRPr lang="en-US" sz="2000" dirty="0"/>
          </a:p>
        </p:txBody>
      </p:sp>
      <p:pic>
        <p:nvPicPr>
          <p:cNvPr id="1026" name="Picture 2"/>
          <p:cNvPicPr>
            <a:picLocks noChangeAspect="1" noChangeArrowheads="1"/>
          </p:cNvPicPr>
          <p:nvPr/>
        </p:nvPicPr>
        <p:blipFill>
          <a:blip r:embed="rId4"/>
          <a:srcRect/>
          <a:stretch>
            <a:fillRect/>
          </a:stretch>
        </p:blipFill>
        <p:spPr bwMode="auto">
          <a:xfrm>
            <a:off x="1129297" y="2393533"/>
            <a:ext cx="9736138" cy="3971925"/>
          </a:xfrm>
          <a:prstGeom prst="rect">
            <a:avLst/>
          </a:prstGeom>
          <a:noFill/>
          <a:ln w="9525">
            <a:noFill/>
            <a:miter lim="800000"/>
            <a:headEnd/>
            <a:tailEnd/>
          </a:ln>
          <a:effectLst/>
        </p:spPr>
      </p:pic>
      <p:sp>
        <p:nvSpPr>
          <p:cNvPr id="17" name="Rectangle 16"/>
          <p:cNvSpPr/>
          <p:nvPr/>
        </p:nvSpPr>
        <p:spPr>
          <a:xfrm>
            <a:off x="3697704" y="1722203"/>
            <a:ext cx="8249653" cy="369332"/>
          </a:xfrm>
          <a:prstGeom prst="rect">
            <a:avLst/>
          </a:prstGeom>
        </p:spPr>
        <p:txBody>
          <a:bodyPr wrap="square">
            <a:spAutoFit/>
          </a:bodyPr>
          <a:lstStyle/>
          <a:p>
            <a:r>
              <a:rPr lang="en-US" b="1" dirty="0" smtClean="0">
                <a:solidFill>
                  <a:srgbClr val="FF0000"/>
                </a:solidFill>
                <a:hlinkClick r:id="rId5"/>
              </a:rPr>
              <a:t>https://www.microsoft.com/en-us/ai/principles-and-approach</a:t>
            </a:r>
            <a:endParaRPr lang="en-US" b="1" dirty="0">
              <a:solidFill>
                <a:srgbClr val="FF0000"/>
              </a:solidFill>
            </a:endParaRPr>
          </a:p>
        </p:txBody>
      </p:sp>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4</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Fairness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23554" name="Picture 2"/>
          <p:cNvPicPr>
            <a:picLocks noChangeAspect="1" noChangeArrowheads="1"/>
          </p:cNvPicPr>
          <p:nvPr/>
        </p:nvPicPr>
        <p:blipFill>
          <a:blip r:embed="rId4"/>
          <a:srcRect/>
          <a:stretch>
            <a:fillRect/>
          </a:stretch>
        </p:blipFill>
        <p:spPr bwMode="auto">
          <a:xfrm>
            <a:off x="4050966" y="1179847"/>
            <a:ext cx="7983538" cy="4714875"/>
          </a:xfrm>
          <a:prstGeom prst="rect">
            <a:avLst/>
          </a:prstGeom>
          <a:noFill/>
          <a:ln w="9525">
            <a:noFill/>
            <a:miter lim="800000"/>
            <a:headEnd/>
            <a:tailEnd/>
          </a:ln>
          <a:effectLst/>
        </p:spPr>
      </p:pic>
      <p:sp>
        <p:nvSpPr>
          <p:cNvPr id="14" name="Rectangle 13"/>
          <p:cNvSpPr/>
          <p:nvPr/>
        </p:nvSpPr>
        <p:spPr>
          <a:xfrm>
            <a:off x="184484" y="1096289"/>
            <a:ext cx="4760495" cy="1631216"/>
          </a:xfrm>
          <a:prstGeom prst="rect">
            <a:avLst/>
          </a:prstGeom>
        </p:spPr>
        <p:txBody>
          <a:bodyPr wrap="square">
            <a:spAutoFit/>
          </a:bodyPr>
          <a:lstStyle/>
          <a:p>
            <a:pPr lvl="0"/>
            <a:r>
              <a:rPr lang="en-US" sz="2000" dirty="0" smtClean="0"/>
              <a:t>Suppose you create a machine learning model to support a loan approval application for a bank. The model should predict whether the loan should be approved or denied without bias.</a:t>
            </a:r>
            <a:endParaRPr lang="en-US" sz="2000" dirty="0"/>
          </a:p>
        </p:txBody>
      </p:sp>
      <p:sp>
        <p:nvSpPr>
          <p:cNvPr id="17" name="Rectangle 16"/>
          <p:cNvSpPr/>
          <p:nvPr/>
        </p:nvSpPr>
        <p:spPr>
          <a:xfrm>
            <a:off x="268705" y="4591599"/>
            <a:ext cx="4519863" cy="1631216"/>
          </a:xfrm>
          <a:prstGeom prst="rect">
            <a:avLst/>
          </a:prstGeom>
        </p:spPr>
        <p:txBody>
          <a:bodyPr wrap="square">
            <a:spAutoFit/>
          </a:bodyPr>
          <a:lstStyle/>
          <a:p>
            <a:pPr lvl="0"/>
            <a:r>
              <a:rPr lang="en-US" sz="2000" dirty="0" smtClean="0"/>
              <a:t>This bias could be based on gender, ethnicity (region), or other factors that result in an unfair advantage or disadvantage to specific groups of applicants.</a:t>
            </a:r>
            <a:endParaRPr lang="en-US" sz="2000" dirty="0"/>
          </a:p>
        </p:txBody>
      </p:sp>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5</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Reliability &amp; Safety</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9457" name="Picture 1"/>
          <p:cNvPicPr>
            <a:picLocks noChangeAspect="1" noChangeArrowheads="1"/>
          </p:cNvPicPr>
          <p:nvPr/>
        </p:nvPicPr>
        <p:blipFill>
          <a:blip r:embed="rId4"/>
          <a:srcRect/>
          <a:stretch>
            <a:fillRect/>
          </a:stretch>
        </p:blipFill>
        <p:spPr bwMode="auto">
          <a:xfrm>
            <a:off x="3993733" y="926432"/>
            <a:ext cx="8198267" cy="5378115"/>
          </a:xfrm>
          <a:prstGeom prst="rect">
            <a:avLst/>
          </a:prstGeom>
          <a:noFill/>
          <a:ln w="9525">
            <a:noFill/>
            <a:miter lim="800000"/>
            <a:headEnd/>
            <a:tailEnd/>
          </a:ln>
          <a:effectLst/>
        </p:spPr>
      </p:pic>
      <p:sp>
        <p:nvSpPr>
          <p:cNvPr id="26" name="Rectangle 25"/>
          <p:cNvSpPr/>
          <p:nvPr/>
        </p:nvSpPr>
        <p:spPr>
          <a:xfrm>
            <a:off x="385010" y="1282641"/>
            <a:ext cx="3609475" cy="4708981"/>
          </a:xfrm>
          <a:prstGeom prst="rect">
            <a:avLst/>
          </a:prstGeom>
        </p:spPr>
        <p:txBody>
          <a:bodyPr wrap="square">
            <a:spAutoFit/>
          </a:bodyPr>
          <a:lstStyle/>
          <a:p>
            <a:pPr lvl="0"/>
            <a:r>
              <a:rPr lang="en-US" sz="2000" dirty="0" smtClean="0"/>
              <a:t>Consider an AI-based software system for an autonomous vehicle</a:t>
            </a:r>
          </a:p>
          <a:p>
            <a:pPr lvl="0"/>
            <a:endParaRPr lang="en-US" sz="2000" dirty="0" smtClean="0"/>
          </a:p>
          <a:p>
            <a:pPr lvl="0"/>
            <a:r>
              <a:rPr lang="en-US" sz="2000" dirty="0" smtClean="0"/>
              <a:t>or </a:t>
            </a:r>
          </a:p>
          <a:p>
            <a:pPr lvl="0"/>
            <a:endParaRPr lang="en-US" sz="2000" dirty="0" smtClean="0"/>
          </a:p>
          <a:p>
            <a:pPr lvl="0"/>
            <a:r>
              <a:rPr lang="en-US" sz="2000" dirty="0" smtClean="0"/>
              <a:t>A machine learning model that diagnoses patient symptoms and recommends prescriptions. </a:t>
            </a:r>
          </a:p>
          <a:p>
            <a:pPr lvl="0"/>
            <a:endParaRPr lang="en-US" sz="2000" dirty="0" smtClean="0"/>
          </a:p>
          <a:p>
            <a:pPr lvl="0"/>
            <a:endParaRPr lang="en-US" sz="2000" dirty="0" smtClean="0"/>
          </a:p>
          <a:p>
            <a:pPr lvl="0"/>
            <a:r>
              <a:rPr lang="en-US" sz="2000" dirty="0" smtClean="0"/>
              <a:t>Unreliability in these kinds of system can result in substantial risk to human life.</a:t>
            </a:r>
            <a:endParaRPr lang="en-US" sz="2000" dirty="0"/>
          </a:p>
        </p:txBody>
      </p:sp>
      <p:sp>
        <p:nvSpPr>
          <p:cNvPr id="27" name="Rectangle 26"/>
          <p:cNvSpPr/>
          <p:nvPr/>
        </p:nvSpPr>
        <p:spPr>
          <a:xfrm>
            <a:off x="220578" y="3899647"/>
            <a:ext cx="3364833" cy="369332"/>
          </a:xfrm>
          <a:prstGeom prst="rect">
            <a:avLst/>
          </a:prstGeom>
        </p:spPr>
        <p:txBody>
          <a:bodyPr wrap="square">
            <a:spAutoFit/>
          </a:bodyPr>
          <a:lstStyle/>
          <a:p>
            <a:pPr lvl="0"/>
            <a:endParaRPr lang="en-US" b="1" dirty="0">
              <a:solidFill>
                <a:srgbClr val="FF0000"/>
              </a:solidFill>
            </a:endParaRPr>
          </a:p>
        </p:txBody>
      </p:sp>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6</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Privacy &amp; Security</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11" name="Rectangle 10"/>
          <p:cNvSpPr/>
          <p:nvPr/>
        </p:nvSpPr>
        <p:spPr>
          <a:xfrm>
            <a:off x="356891" y="1174902"/>
            <a:ext cx="5803384" cy="400110"/>
          </a:xfrm>
          <a:prstGeom prst="rect">
            <a:avLst/>
          </a:prstGeom>
        </p:spPr>
        <p:txBody>
          <a:bodyPr wrap="none">
            <a:spAutoFit/>
          </a:bodyPr>
          <a:lstStyle/>
          <a:p>
            <a:pPr lvl="0">
              <a:lnSpc>
                <a:spcPct val="100000"/>
              </a:lnSpc>
            </a:pPr>
            <a:r>
              <a:rPr lang="en-US" sz="2000" dirty="0" smtClean="0"/>
              <a:t>AI systems should be secure and respect privacy.</a:t>
            </a:r>
            <a:endParaRPr lang="en-US" sz="2000" dirty="0"/>
          </a:p>
        </p:txBody>
      </p:sp>
      <p:sp>
        <p:nvSpPr>
          <p:cNvPr id="12" name="Rectangle 11"/>
          <p:cNvSpPr/>
          <p:nvPr/>
        </p:nvSpPr>
        <p:spPr>
          <a:xfrm>
            <a:off x="352926" y="1962290"/>
            <a:ext cx="11594432" cy="1323439"/>
          </a:xfrm>
          <a:prstGeom prst="rect">
            <a:avLst/>
          </a:prstGeom>
        </p:spPr>
        <p:txBody>
          <a:bodyPr wrap="square">
            <a:spAutoFit/>
          </a:bodyPr>
          <a:lstStyle/>
          <a:p>
            <a:pPr lvl="0">
              <a:lnSpc>
                <a:spcPct val="100000"/>
              </a:lnSpc>
            </a:pPr>
            <a:r>
              <a:rPr lang="en-US" sz="2000" dirty="0" smtClean="0"/>
              <a:t>The machine learning models on which AI systems are based rely on large volumes of data, which may contain personal details that must be kept private. Even after the models are trained and the system is in production, it uses new data to make predictions or take action that may be subject to privacy or security concerns.</a:t>
            </a:r>
            <a:endParaRPr lang="en-US" sz="2000" dirty="0"/>
          </a:p>
        </p:txBody>
      </p:sp>
      <p:sp>
        <p:nvSpPr>
          <p:cNvPr id="14" name="Rectangle 13"/>
          <p:cNvSpPr/>
          <p:nvPr/>
        </p:nvSpPr>
        <p:spPr>
          <a:xfrm>
            <a:off x="352926" y="3617040"/>
            <a:ext cx="11089105" cy="1631216"/>
          </a:xfrm>
          <a:prstGeom prst="rect">
            <a:avLst/>
          </a:prstGeom>
        </p:spPr>
        <p:txBody>
          <a:bodyPr wrap="square">
            <a:spAutoFit/>
          </a:bodyPr>
          <a:lstStyle/>
          <a:p>
            <a:r>
              <a:rPr lang="en-US" sz="2000" dirty="0" smtClean="0"/>
              <a:t>Adhere to data privacy regulations like GDPR (General Data Protection Regulation) and HIPAA (Health Insurance Portability and Accountability Act) </a:t>
            </a:r>
          </a:p>
          <a:p>
            <a:endParaRPr lang="en-IN" sz="2000" dirty="0" smtClean="0"/>
          </a:p>
          <a:p>
            <a:endParaRPr lang="en-IN" sz="2000" dirty="0" smtClean="0"/>
          </a:p>
          <a:p>
            <a:r>
              <a:rPr lang="en-US" sz="2000" dirty="0" smtClean="0"/>
              <a:t>Apply techniques like </a:t>
            </a:r>
            <a:r>
              <a:rPr lang="en-US" sz="2000" dirty="0" err="1" smtClean="0"/>
              <a:t>anonymization</a:t>
            </a:r>
            <a:r>
              <a:rPr lang="en-US" sz="2000" dirty="0" smtClean="0"/>
              <a:t>, encryption, and differential privacy.</a:t>
            </a:r>
            <a:endParaRPr lang="en-US" sz="2000" dirty="0"/>
          </a:p>
        </p:txBody>
      </p:sp>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7</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Inclusiveness</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11" name="Rectangle 10"/>
          <p:cNvSpPr/>
          <p:nvPr/>
        </p:nvSpPr>
        <p:spPr>
          <a:xfrm>
            <a:off x="421105" y="1221939"/>
            <a:ext cx="4078706" cy="2554545"/>
          </a:xfrm>
          <a:prstGeom prst="rect">
            <a:avLst/>
          </a:prstGeom>
        </p:spPr>
        <p:txBody>
          <a:bodyPr wrap="square">
            <a:spAutoFit/>
          </a:bodyPr>
          <a:lstStyle/>
          <a:p>
            <a:r>
              <a:rPr lang="en-US" sz="2000" dirty="0" smtClean="0">
                <a:ea typeface="+mn-lt"/>
                <a:cs typeface="+mn-lt"/>
              </a:rPr>
              <a:t>AI systems should empower everyone and engage people.</a:t>
            </a:r>
          </a:p>
          <a:p>
            <a:endParaRPr lang="en-US" sz="2000" dirty="0" smtClean="0"/>
          </a:p>
          <a:p>
            <a:r>
              <a:rPr lang="en-US" sz="2000" dirty="0" smtClean="0">
                <a:ea typeface="+mn-lt"/>
                <a:cs typeface="+mn-lt"/>
              </a:rPr>
              <a:t>AI should bring benefits to all parts of society, regardless of physical ability, gender, sexual orientation, ethnicity, or other factors.</a:t>
            </a:r>
          </a:p>
          <a:p>
            <a:endParaRPr lang="en-US" sz="2000" dirty="0" smtClean="0"/>
          </a:p>
        </p:txBody>
      </p:sp>
      <p:pic>
        <p:nvPicPr>
          <p:cNvPr id="15361" name="Picture 1"/>
          <p:cNvPicPr>
            <a:picLocks noChangeAspect="1" noChangeArrowheads="1"/>
          </p:cNvPicPr>
          <p:nvPr/>
        </p:nvPicPr>
        <p:blipFill>
          <a:blip r:embed="rId4"/>
          <a:srcRect/>
          <a:stretch>
            <a:fillRect/>
          </a:stretch>
        </p:blipFill>
        <p:spPr bwMode="auto">
          <a:xfrm>
            <a:off x="5053596" y="1451810"/>
            <a:ext cx="6459538" cy="4724400"/>
          </a:xfrm>
          <a:prstGeom prst="rect">
            <a:avLst/>
          </a:prstGeom>
          <a:noFill/>
          <a:ln w="9525">
            <a:noFill/>
            <a:miter lim="800000"/>
            <a:headEnd/>
            <a:tailEnd/>
          </a:ln>
          <a:effectLst/>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8</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Transparency</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sp>
        <p:nvSpPr>
          <p:cNvPr id="23" name="Rectangle 22"/>
          <p:cNvSpPr/>
          <p:nvPr/>
        </p:nvSpPr>
        <p:spPr>
          <a:xfrm>
            <a:off x="1045934" y="1186934"/>
            <a:ext cx="255198" cy="400110"/>
          </a:xfrm>
          <a:prstGeom prst="rect">
            <a:avLst/>
          </a:prstGeom>
        </p:spPr>
        <p:txBody>
          <a:bodyPr wrap="none">
            <a:spAutoFit/>
          </a:bodyPr>
          <a:lstStyle/>
          <a:p>
            <a:pPr lvl="0">
              <a:lnSpc>
                <a:spcPct val="100000"/>
              </a:lnSpc>
              <a:defRPr cap="all"/>
            </a:pPr>
            <a:r>
              <a:rPr lang="en-US" sz="2000" dirty="0" smtClean="0"/>
              <a:t> </a:t>
            </a:r>
            <a:endParaRPr lang="en-US" sz="2000" dirty="0"/>
          </a:p>
        </p:txBody>
      </p:sp>
      <p:pic>
        <p:nvPicPr>
          <p:cNvPr id="27" name="Picture 26" descr="_- visual selection (28).png"/>
          <p:cNvPicPr>
            <a:picLocks noChangeAspect="1"/>
          </p:cNvPicPr>
          <p:nvPr/>
        </p:nvPicPr>
        <p:blipFill>
          <a:blip r:embed="rId4" cstate="print"/>
          <a:srcRect t="12281" b="7719"/>
          <a:stretch>
            <a:fillRect/>
          </a:stretch>
        </p:blipFill>
        <p:spPr>
          <a:xfrm>
            <a:off x="2655930" y="866274"/>
            <a:ext cx="7337339" cy="5486400"/>
          </a:xfrm>
          <a:prstGeom prst="rect">
            <a:avLst/>
          </a:prstGeom>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02AD16C-EACE-807C-AB29-6D4BBE7ACF17}"/>
            </a:ext>
          </a:extLst>
        </p:cNvPr>
        <p:cNvGrpSpPr/>
        <p:nvPr/>
      </p:nvGrpSpPr>
      <p:grpSpPr>
        <a:xfrm>
          <a:off x="0" y="0"/>
          <a:ext cx="0" cy="0"/>
          <a:chOff x="0" y="0"/>
          <a:chExt cx="0" cy="0"/>
        </a:xfrm>
      </p:grpSpPr>
      <p:pic>
        <p:nvPicPr>
          <p:cNvPr id="3" name="Picture 2" descr="WhatsApp Image 2024-08-23 at 15.43.17">
            <a:extLst>
              <a:ext uri="{FF2B5EF4-FFF2-40B4-BE49-F238E27FC236}">
                <a16:creationId xmlns="" xmlns:a16="http://schemas.microsoft.com/office/drawing/2014/main" id="{DA9BF963-A14E-0D23-3CC5-2A29AECF7B77}"/>
              </a:ext>
            </a:extLst>
          </p:cNvPr>
          <p:cNvPicPr>
            <a:picLocks noChangeAspect="1"/>
          </p:cNvPicPr>
          <p:nvPr/>
        </p:nvPicPr>
        <p:blipFill>
          <a:blip r:embed="rId3"/>
          <a:stretch>
            <a:fillRect/>
          </a:stretch>
        </p:blipFill>
        <p:spPr>
          <a:xfrm>
            <a:off x="317643" y="144259"/>
            <a:ext cx="1719435" cy="677445"/>
          </a:xfrm>
          <a:prstGeom prst="rect">
            <a:avLst/>
          </a:prstGeom>
        </p:spPr>
      </p:pic>
      <p:sp>
        <p:nvSpPr>
          <p:cNvPr id="13" name="Date Placeholder 12">
            <a:extLst>
              <a:ext uri="{FF2B5EF4-FFF2-40B4-BE49-F238E27FC236}">
                <a16:creationId xmlns="" xmlns:a16="http://schemas.microsoft.com/office/drawing/2014/main" id="{BDB5567E-5927-9983-2116-CA7232D43C30}"/>
              </a:ext>
            </a:extLst>
          </p:cNvPr>
          <p:cNvSpPr>
            <a:spLocks noGrp="1"/>
          </p:cNvSpPr>
          <p:nvPr>
            <p:ph type="dt" sz="half" idx="10"/>
          </p:nvPr>
        </p:nvSpPr>
        <p:spPr/>
        <p:txBody>
          <a:bodyPr/>
          <a:lstStyle/>
          <a:p>
            <a:fld id="{957F14D1-DE72-476D-8447-65A714EC83A2}" type="datetime1">
              <a:rPr lang="en-US" smtClean="0"/>
              <a:pPr/>
              <a:t>7/8/2025</a:t>
            </a:fld>
            <a:endParaRPr lang="en-US" dirty="0"/>
          </a:p>
        </p:txBody>
      </p:sp>
      <p:sp>
        <p:nvSpPr>
          <p:cNvPr id="15" name="Slide Number Placeholder 14">
            <a:extLst>
              <a:ext uri="{FF2B5EF4-FFF2-40B4-BE49-F238E27FC236}">
                <a16:creationId xmlns="" xmlns:a16="http://schemas.microsoft.com/office/drawing/2014/main" id="{FC1B7CF2-B14D-6BDA-CD4A-D84A5D3F6B49}"/>
              </a:ext>
            </a:extLst>
          </p:cNvPr>
          <p:cNvSpPr>
            <a:spLocks noGrp="1"/>
          </p:cNvSpPr>
          <p:nvPr>
            <p:ph type="sldNum" sz="quarter" idx="12"/>
          </p:nvPr>
        </p:nvSpPr>
        <p:spPr/>
        <p:txBody>
          <a:bodyPr/>
          <a:lstStyle/>
          <a:p>
            <a:fld id="{6EFE7C99-B088-4EBB-BFF6-BECCC96D5DD8}" type="slidenum">
              <a:rPr lang="en-US" smtClean="0"/>
              <a:pPr/>
              <a:t>9</a:t>
            </a:fld>
            <a:endParaRPr lang="en-US"/>
          </a:p>
        </p:txBody>
      </p:sp>
      <p:sp>
        <p:nvSpPr>
          <p:cNvPr id="10" name="TextBox 9">
            <a:extLst>
              <a:ext uri="{FF2B5EF4-FFF2-40B4-BE49-F238E27FC236}">
                <a16:creationId xmlns="" xmlns:a16="http://schemas.microsoft.com/office/drawing/2014/main" id="{A2F9E1E2-9AD9-535D-2D69-ACE96CF7B40B}"/>
              </a:ext>
            </a:extLst>
          </p:cNvPr>
          <p:cNvSpPr txBox="1"/>
          <p:nvPr/>
        </p:nvSpPr>
        <p:spPr>
          <a:xfrm>
            <a:off x="2337283" y="199722"/>
            <a:ext cx="9687560" cy="461665"/>
          </a:xfrm>
          <a:prstGeom prst="rect">
            <a:avLst/>
          </a:prstGeom>
          <a:noFill/>
        </p:spPr>
        <p:txBody>
          <a:bodyPr wrap="square" rtlCol="0">
            <a:spAutoFit/>
          </a:bodyPr>
          <a:lstStyle/>
          <a:p>
            <a:pPr algn="ctr"/>
            <a:r>
              <a:rPr lang="en-US" sz="2400" b="1" dirty="0">
                <a:solidFill>
                  <a:schemeClr val="bg1"/>
                </a:solidFill>
              </a:rPr>
              <a:t>Slide Title</a:t>
            </a:r>
            <a:endParaRPr lang="en-US" sz="2400" dirty="0"/>
          </a:p>
        </p:txBody>
      </p:sp>
      <p:grpSp>
        <p:nvGrpSpPr>
          <p:cNvPr id="2" name="Group 1">
            <a:extLst>
              <a:ext uri="{FF2B5EF4-FFF2-40B4-BE49-F238E27FC236}">
                <a16:creationId xmlns="" xmlns:a16="http://schemas.microsoft.com/office/drawing/2014/main" id="{1014FCD0-21EB-628F-6257-153596366AD3}"/>
              </a:ext>
            </a:extLst>
          </p:cNvPr>
          <p:cNvGrpSpPr/>
          <p:nvPr/>
        </p:nvGrpSpPr>
        <p:grpSpPr>
          <a:xfrm>
            <a:off x="2336800" y="134364"/>
            <a:ext cx="9745291" cy="677445"/>
            <a:chOff x="2336800" y="134364"/>
            <a:chExt cx="9745291" cy="677445"/>
          </a:xfrm>
          <a:solidFill>
            <a:srgbClr val="194E91"/>
          </a:solidFill>
        </p:grpSpPr>
        <p:sp>
          <p:nvSpPr>
            <p:cNvPr id="5" name="TextBox 4">
              <a:extLst>
                <a:ext uri="{FF2B5EF4-FFF2-40B4-BE49-F238E27FC236}">
                  <a16:creationId xmlns="" xmlns:a16="http://schemas.microsoft.com/office/drawing/2014/main" id="{3A4B850F-806B-BBFF-1AF4-974F9A13EA87}"/>
                </a:ext>
              </a:extLst>
            </p:cNvPr>
            <p:cNvSpPr txBox="1"/>
            <p:nvPr/>
          </p:nvSpPr>
          <p:spPr>
            <a:xfrm>
              <a:off x="2336800" y="134364"/>
              <a:ext cx="9745291" cy="677445"/>
            </a:xfrm>
            <a:prstGeom prst="rect">
              <a:avLst/>
            </a:prstGeom>
            <a:grpFill/>
            <a:effectLst>
              <a:softEdge rad="0"/>
            </a:effectLst>
          </p:spPr>
          <p:txBody>
            <a:bodyPr wrap="square" rtlCol="0">
              <a:spAutoFit/>
            </a:bodyPr>
            <a:lstStyle/>
            <a:p>
              <a:pPr algn="ctr"/>
              <a:endParaRPr lang="en-US" sz="2400" b="1" dirty="0">
                <a:solidFill>
                  <a:schemeClr val="bg1"/>
                </a:solidFill>
              </a:endParaRPr>
            </a:p>
          </p:txBody>
        </p:sp>
        <p:sp>
          <p:nvSpPr>
            <p:cNvPr id="7" name="TextBox 6">
              <a:extLst>
                <a:ext uri="{FF2B5EF4-FFF2-40B4-BE49-F238E27FC236}">
                  <a16:creationId xmlns="" xmlns:a16="http://schemas.microsoft.com/office/drawing/2014/main" id="{A41B9311-EB0F-91C5-AE6F-9C882E10B2F6}"/>
                </a:ext>
              </a:extLst>
            </p:cNvPr>
            <p:cNvSpPr txBox="1"/>
            <p:nvPr/>
          </p:nvSpPr>
          <p:spPr>
            <a:xfrm>
              <a:off x="2394530" y="273031"/>
              <a:ext cx="9687560" cy="400110"/>
            </a:xfrm>
            <a:prstGeom prst="rect">
              <a:avLst/>
            </a:prstGeom>
            <a:grpFill/>
          </p:spPr>
          <p:txBody>
            <a:bodyPr wrap="square" rtlCol="0">
              <a:spAutoFit/>
            </a:bodyPr>
            <a:lstStyle/>
            <a:p>
              <a:pPr algn="ctr"/>
              <a:r>
                <a:rPr lang="en-US" sz="2000" b="1" dirty="0" smtClean="0">
                  <a:solidFill>
                    <a:schemeClr val="bg1"/>
                  </a:solidFill>
                </a:rPr>
                <a:t>Accountability</a:t>
              </a:r>
              <a:endParaRPr lang="en-US" sz="2000" dirty="0"/>
            </a:p>
          </p:txBody>
        </p:sp>
      </p:grpSp>
      <p:sp>
        <p:nvSpPr>
          <p:cNvPr id="16" name="Footer Placeholder 15"/>
          <p:cNvSpPr>
            <a:spLocks noGrp="1"/>
          </p:cNvSpPr>
          <p:nvPr>
            <p:ph type="ftr" sz="quarter" idx="11"/>
          </p:nvPr>
        </p:nvSpPr>
        <p:spPr/>
        <p:txBody>
          <a:bodyPr/>
          <a:lstStyle/>
          <a:p>
            <a:r>
              <a:rPr lang="en-US" smtClean="0"/>
              <a:t>Prof. Venkataramana Veeramsetty</a:t>
            </a:r>
            <a:endParaRPr lang="en-US"/>
          </a:p>
        </p:txBody>
      </p:sp>
      <p:pic>
        <p:nvPicPr>
          <p:cNvPr id="11265" name="Picture 1"/>
          <p:cNvPicPr>
            <a:picLocks noChangeAspect="1" noChangeArrowheads="1"/>
          </p:cNvPicPr>
          <p:nvPr/>
        </p:nvPicPr>
        <p:blipFill>
          <a:blip r:embed="rId4"/>
          <a:srcRect/>
          <a:stretch>
            <a:fillRect/>
          </a:stretch>
        </p:blipFill>
        <p:spPr bwMode="auto">
          <a:xfrm>
            <a:off x="1600200" y="854242"/>
            <a:ext cx="9083841" cy="5522495"/>
          </a:xfrm>
          <a:prstGeom prst="rect">
            <a:avLst/>
          </a:prstGeom>
          <a:noFill/>
          <a:ln w="9525">
            <a:noFill/>
            <a:miter lim="800000"/>
            <a:headEnd/>
            <a:tailEnd/>
          </a:ln>
          <a:effectLst/>
        </p:spPr>
      </p:pic>
    </p:spTree>
    <p:extLst>
      <p:ext uri="{BB962C8B-B14F-4D97-AF65-F5344CB8AC3E}">
        <p14:creationId xmlns="" xmlns:p14="http://schemas.microsoft.com/office/powerpoint/2010/main" val="7172321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6063</TotalTime>
  <Words>1189</Words>
  <Application>Microsoft Office PowerPoint</Application>
  <PresentationFormat>Custom</PresentationFormat>
  <Paragraphs>215</Paragraphs>
  <Slides>17</Slides>
  <Notes>15</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Sujoy  Saha</dc:creator>
  <cp:lastModifiedBy>HP</cp:lastModifiedBy>
  <cp:revision>96</cp:revision>
  <dcterms:created xsi:type="dcterms:W3CDTF">2025-01-02T14:33:31Z</dcterms:created>
  <dcterms:modified xsi:type="dcterms:W3CDTF">2025-07-08T00:59:45Z</dcterms:modified>
</cp:coreProperties>
</file>