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3EC6-3899-BEF9-25F6-FD68450D5A51}"/>
              </a:ext>
            </a:extLst>
          </p:cNvPr>
          <p:cNvSpPr>
            <a:spLocks noGrp="1"/>
          </p:cNvSpPr>
          <p:nvPr>
            <p:ph type="ctrTitle"/>
          </p:nvPr>
        </p:nvSpPr>
        <p:spPr>
          <a:xfrm>
            <a:off x="635001" y="802298"/>
            <a:ext cx="10419852" cy="2541431"/>
          </a:xfrm>
        </p:spPr>
        <p:txBody>
          <a:bodyPr>
            <a:normAutofit fontScale="90000"/>
          </a:bodyPr>
          <a:lstStyle/>
          <a:p>
            <a:r>
              <a:rPr lang="en-IN" b="1" i="0" dirty="0">
                <a:solidFill>
                  <a:srgbClr val="09090B"/>
                </a:solidFill>
                <a:effectLst/>
                <a:latin typeface="ui-sans-serif"/>
              </a:rPr>
              <a:t>Dimensionality Reduction using Auto-Encoders</a:t>
            </a:r>
            <a:br>
              <a:rPr lang="en-IN" b="1" i="0" dirty="0">
                <a:solidFill>
                  <a:srgbClr val="09090B"/>
                </a:solidFill>
                <a:effectLst/>
                <a:latin typeface="ui-sans-serif"/>
              </a:rPr>
            </a:br>
            <a:endParaRPr lang="en-IN" dirty="0"/>
          </a:p>
        </p:txBody>
      </p:sp>
      <p:sp>
        <p:nvSpPr>
          <p:cNvPr id="3" name="Subtitle 2">
            <a:extLst>
              <a:ext uri="{FF2B5EF4-FFF2-40B4-BE49-F238E27FC236}">
                <a16:creationId xmlns:a16="http://schemas.microsoft.com/office/drawing/2014/main" id="{7DF7997B-6228-37C5-D15D-8CD38BE337E8}"/>
              </a:ext>
            </a:extLst>
          </p:cNvPr>
          <p:cNvSpPr>
            <a:spLocks noGrp="1"/>
          </p:cNvSpPr>
          <p:nvPr>
            <p:ph type="subTitle" idx="1"/>
          </p:nvPr>
        </p:nvSpPr>
        <p:spPr/>
        <p:txBody>
          <a:bodyPr/>
          <a:lstStyle/>
          <a:p>
            <a:r>
              <a:rPr lang="en-US" dirty="0"/>
              <a:t>Dr. venkataramana veeramsetty</a:t>
            </a:r>
            <a:endParaRPr lang="en-IN" dirty="0"/>
          </a:p>
        </p:txBody>
      </p:sp>
    </p:spTree>
    <p:extLst>
      <p:ext uri="{BB962C8B-B14F-4D97-AF65-F5344CB8AC3E}">
        <p14:creationId xmlns:p14="http://schemas.microsoft.com/office/powerpoint/2010/main" val="270554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3925-C722-DA19-10A2-3E73A12F6D68}"/>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48852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34B4-DE52-5AFC-CC41-78E0B02CB510}"/>
              </a:ext>
            </a:extLst>
          </p:cNvPr>
          <p:cNvSpPr>
            <a:spLocks noGrp="1"/>
          </p:cNvSpPr>
          <p:nvPr>
            <p:ph type="title"/>
          </p:nvPr>
        </p:nvSpPr>
        <p:spPr/>
        <p:txBody>
          <a:bodyPr/>
          <a:lstStyle/>
          <a:p>
            <a:r>
              <a:rPr lang="en-US" dirty="0"/>
              <a:t>Dimensionality reduction</a:t>
            </a:r>
            <a:endParaRPr lang="en-IN" dirty="0"/>
          </a:p>
        </p:txBody>
      </p:sp>
      <p:sp>
        <p:nvSpPr>
          <p:cNvPr id="3" name="Content Placeholder 2">
            <a:extLst>
              <a:ext uri="{FF2B5EF4-FFF2-40B4-BE49-F238E27FC236}">
                <a16:creationId xmlns:a16="http://schemas.microsoft.com/office/drawing/2014/main" id="{6A27FF38-9169-E370-642C-1B489F548045}"/>
              </a:ext>
            </a:extLst>
          </p:cNvPr>
          <p:cNvSpPr>
            <a:spLocks noGrp="1"/>
          </p:cNvSpPr>
          <p:nvPr>
            <p:ph idx="1"/>
          </p:nvPr>
        </p:nvSpPr>
        <p:spPr/>
        <p:txBody>
          <a:bodyPr/>
          <a:lstStyle/>
          <a:p>
            <a:r>
              <a:rPr lang="en-US" b="0" i="0" dirty="0">
                <a:solidFill>
                  <a:srgbClr val="273239"/>
                </a:solidFill>
                <a:effectLst/>
                <a:latin typeface="Nunito" panose="020F0502020204030204" pitchFamily="2" charset="0"/>
              </a:rPr>
              <a:t>Dimensionality reduction is a technique used to reduce the number of features in a dataset while retaining as much of the important information as possible. </a:t>
            </a:r>
          </a:p>
          <a:p>
            <a:r>
              <a:rPr lang="en-US" b="0" i="0" dirty="0">
                <a:solidFill>
                  <a:srgbClr val="273239"/>
                </a:solidFill>
                <a:effectLst/>
                <a:latin typeface="Nunito" panose="020F0502020204030204" pitchFamily="2" charset="0"/>
              </a:rPr>
              <a:t>In other words, it is a process of transforming high-dimensional data into a lower-dimensional space that still preserves the essence of the original data.</a:t>
            </a:r>
          </a:p>
          <a:p>
            <a:r>
              <a:rPr lang="en-US" b="0" i="0" dirty="0">
                <a:solidFill>
                  <a:srgbClr val="273239"/>
                </a:solidFill>
                <a:effectLst/>
                <a:latin typeface="Nunito" panose="020F0502020204030204" pitchFamily="2" charset="0"/>
              </a:rPr>
              <a:t>This can be done for a variety of reasons, such as </a:t>
            </a:r>
          </a:p>
          <a:p>
            <a:pPr lvl="1"/>
            <a:r>
              <a:rPr lang="en-US" dirty="0">
                <a:solidFill>
                  <a:srgbClr val="273239"/>
                </a:solidFill>
                <a:latin typeface="Nunito" panose="020F0502020204030204" pitchFamily="2" charset="0"/>
              </a:rPr>
              <a:t>T</a:t>
            </a:r>
            <a:r>
              <a:rPr lang="en-US" b="0" i="0" dirty="0">
                <a:solidFill>
                  <a:srgbClr val="273239"/>
                </a:solidFill>
                <a:effectLst/>
                <a:latin typeface="Nunito" panose="020F0502020204030204" pitchFamily="2" charset="0"/>
              </a:rPr>
              <a:t>o reduce the complexity of a model</a:t>
            </a:r>
          </a:p>
          <a:p>
            <a:pPr lvl="1"/>
            <a:r>
              <a:rPr lang="en-US" dirty="0">
                <a:solidFill>
                  <a:srgbClr val="273239"/>
                </a:solidFill>
                <a:latin typeface="Nunito" panose="020F0502020204030204" pitchFamily="2" charset="0"/>
              </a:rPr>
              <a:t>T</a:t>
            </a:r>
            <a:r>
              <a:rPr lang="en-US" b="0" i="0" dirty="0">
                <a:solidFill>
                  <a:srgbClr val="273239"/>
                </a:solidFill>
                <a:effectLst/>
                <a:latin typeface="Nunito" panose="020F0502020204030204" pitchFamily="2" charset="0"/>
              </a:rPr>
              <a:t>o improve the performance of a learning algorithm</a:t>
            </a:r>
          </a:p>
          <a:p>
            <a:pPr lvl="1"/>
            <a:r>
              <a:rPr lang="en-US" dirty="0">
                <a:solidFill>
                  <a:srgbClr val="273239"/>
                </a:solidFill>
                <a:latin typeface="Nunito" panose="020F0502020204030204" pitchFamily="2" charset="0"/>
              </a:rPr>
              <a:t>T</a:t>
            </a:r>
            <a:r>
              <a:rPr lang="en-US" b="0" i="0" dirty="0">
                <a:solidFill>
                  <a:srgbClr val="273239"/>
                </a:solidFill>
                <a:effectLst/>
                <a:latin typeface="Nunito" panose="020F0502020204030204" pitchFamily="2" charset="0"/>
              </a:rPr>
              <a:t>o make it easier to visualize the data. </a:t>
            </a:r>
            <a:endParaRPr lang="en-IN" dirty="0"/>
          </a:p>
        </p:txBody>
      </p:sp>
    </p:spTree>
    <p:extLst>
      <p:ext uri="{BB962C8B-B14F-4D97-AF65-F5344CB8AC3E}">
        <p14:creationId xmlns:p14="http://schemas.microsoft.com/office/powerpoint/2010/main" val="332598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8D6A-D3EB-332E-7ADB-8B9200417806}"/>
              </a:ext>
            </a:extLst>
          </p:cNvPr>
          <p:cNvSpPr>
            <a:spLocks noGrp="1"/>
          </p:cNvSpPr>
          <p:nvPr>
            <p:ph type="title"/>
          </p:nvPr>
        </p:nvSpPr>
        <p:spPr/>
        <p:txBody>
          <a:bodyPr/>
          <a:lstStyle/>
          <a:p>
            <a:r>
              <a:rPr lang="en-US" dirty="0"/>
              <a:t>Dimensionality reduction techniques</a:t>
            </a:r>
            <a:endParaRPr lang="en-IN" dirty="0"/>
          </a:p>
        </p:txBody>
      </p:sp>
      <p:sp>
        <p:nvSpPr>
          <p:cNvPr id="3" name="Content Placeholder 2">
            <a:extLst>
              <a:ext uri="{FF2B5EF4-FFF2-40B4-BE49-F238E27FC236}">
                <a16:creationId xmlns:a16="http://schemas.microsoft.com/office/drawing/2014/main" id="{5E4246CD-67B4-9074-06AD-287D4EA9C751}"/>
              </a:ext>
            </a:extLst>
          </p:cNvPr>
          <p:cNvSpPr>
            <a:spLocks noGrp="1"/>
          </p:cNvSpPr>
          <p:nvPr>
            <p:ph idx="1"/>
          </p:nvPr>
        </p:nvSpPr>
        <p:spPr/>
        <p:txBody>
          <a:bodyPr/>
          <a:lstStyle/>
          <a:p>
            <a:r>
              <a:rPr lang="en-US" b="0" i="0" dirty="0">
                <a:solidFill>
                  <a:srgbClr val="273239"/>
                </a:solidFill>
                <a:effectLst/>
                <a:latin typeface="Nunito" pitchFamily="2" charset="0"/>
              </a:rPr>
              <a:t>High-dimensional data can lead to overfitting, where the model fits the training data too closely and does not generalize well to new data, as complexity of the model increases with the number of features</a:t>
            </a:r>
          </a:p>
          <a:p>
            <a:endParaRPr lang="en-US" dirty="0">
              <a:solidFill>
                <a:srgbClr val="273239"/>
              </a:solidFill>
              <a:latin typeface="Nunito" pitchFamily="2" charset="0"/>
            </a:endParaRPr>
          </a:p>
          <a:p>
            <a:r>
              <a:rPr lang="en-US" dirty="0"/>
              <a:t>Dimensionality reduction techniques</a:t>
            </a:r>
          </a:p>
          <a:p>
            <a:pPr lvl="1"/>
            <a:r>
              <a:rPr lang="en-US" b="0" i="0" dirty="0">
                <a:solidFill>
                  <a:srgbClr val="273239"/>
                </a:solidFill>
                <a:effectLst/>
                <a:latin typeface="Nunito" pitchFamily="2" charset="0"/>
              </a:rPr>
              <a:t>Featu</a:t>
            </a:r>
            <a:r>
              <a:rPr lang="en-US" dirty="0">
                <a:solidFill>
                  <a:srgbClr val="273239"/>
                </a:solidFill>
                <a:latin typeface="Nunito" pitchFamily="2" charset="0"/>
              </a:rPr>
              <a:t>re Selection</a:t>
            </a:r>
          </a:p>
          <a:p>
            <a:pPr lvl="1"/>
            <a:r>
              <a:rPr lang="en-US" b="0" i="0" dirty="0">
                <a:solidFill>
                  <a:srgbClr val="273239"/>
                </a:solidFill>
                <a:effectLst/>
                <a:latin typeface="Nunito" pitchFamily="2" charset="0"/>
              </a:rPr>
              <a:t>Feature Extraction</a:t>
            </a:r>
          </a:p>
          <a:p>
            <a:endParaRPr lang="en-IN" dirty="0"/>
          </a:p>
        </p:txBody>
      </p:sp>
    </p:spTree>
    <p:extLst>
      <p:ext uri="{BB962C8B-B14F-4D97-AF65-F5344CB8AC3E}">
        <p14:creationId xmlns:p14="http://schemas.microsoft.com/office/powerpoint/2010/main" val="318944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939E-4B43-73A9-5057-E3DFC31E6852}"/>
              </a:ext>
            </a:extLst>
          </p:cNvPr>
          <p:cNvSpPr>
            <a:spLocks noGrp="1"/>
          </p:cNvSpPr>
          <p:nvPr>
            <p:ph type="title"/>
          </p:nvPr>
        </p:nvSpPr>
        <p:spPr/>
        <p:txBody>
          <a:bodyPr/>
          <a:lstStyle/>
          <a:p>
            <a:r>
              <a:rPr lang="en-US" dirty="0"/>
              <a:t>Advantages of </a:t>
            </a:r>
            <a:r>
              <a:rPr lang="en-IN" b="1" i="0" dirty="0">
                <a:solidFill>
                  <a:srgbClr val="273239"/>
                </a:solidFill>
                <a:effectLst/>
                <a:latin typeface="Nunito" pitchFamily="2" charset="0"/>
              </a:rPr>
              <a:t>Dimensionality Reduction</a:t>
            </a:r>
            <a:endParaRPr lang="en-IN" dirty="0"/>
          </a:p>
        </p:txBody>
      </p:sp>
      <p:sp>
        <p:nvSpPr>
          <p:cNvPr id="3" name="Content Placeholder 2">
            <a:extLst>
              <a:ext uri="{FF2B5EF4-FFF2-40B4-BE49-F238E27FC236}">
                <a16:creationId xmlns:a16="http://schemas.microsoft.com/office/drawing/2014/main" id="{143BE1BC-B1DE-C168-FA45-17769F15ED75}"/>
              </a:ext>
            </a:extLst>
          </p:cNvPr>
          <p:cNvSpPr>
            <a:spLocks noGrp="1"/>
          </p:cNvSpPr>
          <p:nvPr>
            <p:ph idx="1"/>
          </p:nvPr>
        </p:nvSpPr>
        <p:spPr/>
        <p:txBody>
          <a:bodyPr/>
          <a:lstStyle/>
          <a:p>
            <a:r>
              <a:rPr lang="en-US" b="0" i="0" dirty="0">
                <a:solidFill>
                  <a:srgbClr val="273239"/>
                </a:solidFill>
                <a:effectLst/>
                <a:latin typeface="Nunito" pitchFamily="2" charset="0"/>
              </a:rPr>
              <a:t>It helps in data compression, and hence reduced storage space.</a:t>
            </a:r>
          </a:p>
          <a:p>
            <a:r>
              <a:rPr lang="en-IN" b="0" i="0" dirty="0">
                <a:solidFill>
                  <a:srgbClr val="273239"/>
                </a:solidFill>
                <a:effectLst/>
                <a:latin typeface="Nunito" pitchFamily="2" charset="0"/>
              </a:rPr>
              <a:t>It reduces computation time.</a:t>
            </a:r>
          </a:p>
          <a:p>
            <a:r>
              <a:rPr lang="en-US" b="0" i="0" dirty="0">
                <a:solidFill>
                  <a:srgbClr val="273239"/>
                </a:solidFill>
                <a:effectLst/>
                <a:latin typeface="Nunito" pitchFamily="2" charset="0"/>
              </a:rPr>
              <a:t>It also helps remove redundant features, if any.</a:t>
            </a:r>
          </a:p>
          <a:p>
            <a:r>
              <a:rPr lang="en-IN" b="0" i="0" dirty="0">
                <a:solidFill>
                  <a:srgbClr val="273239"/>
                </a:solidFill>
                <a:effectLst/>
                <a:latin typeface="Nunito" pitchFamily="2" charset="0"/>
              </a:rPr>
              <a:t>Improved Visualization</a:t>
            </a:r>
          </a:p>
          <a:p>
            <a:r>
              <a:rPr lang="en-IN" b="0" i="0" dirty="0">
                <a:solidFill>
                  <a:srgbClr val="273239"/>
                </a:solidFill>
                <a:effectLst/>
                <a:latin typeface="Nunito" pitchFamily="2" charset="0"/>
              </a:rPr>
              <a:t>Overfitting Prevention</a:t>
            </a:r>
            <a:endParaRPr lang="en-IN" dirty="0"/>
          </a:p>
        </p:txBody>
      </p:sp>
    </p:spTree>
    <p:extLst>
      <p:ext uri="{BB962C8B-B14F-4D97-AF65-F5344CB8AC3E}">
        <p14:creationId xmlns:p14="http://schemas.microsoft.com/office/powerpoint/2010/main" val="278868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9697-A958-354C-01C5-A4AFDC0A38D5}"/>
              </a:ext>
            </a:extLst>
          </p:cNvPr>
          <p:cNvSpPr>
            <a:spLocks noGrp="1"/>
          </p:cNvSpPr>
          <p:nvPr>
            <p:ph type="title"/>
          </p:nvPr>
        </p:nvSpPr>
        <p:spPr/>
        <p:txBody>
          <a:bodyPr/>
          <a:lstStyle/>
          <a:p>
            <a:r>
              <a:rPr lang="en-US" dirty="0"/>
              <a:t>disadvantages of </a:t>
            </a:r>
            <a:r>
              <a:rPr lang="en-IN" b="1" i="0" dirty="0">
                <a:solidFill>
                  <a:srgbClr val="273239"/>
                </a:solidFill>
                <a:effectLst/>
                <a:latin typeface="Nunito" pitchFamily="2" charset="0"/>
              </a:rPr>
              <a:t>Dimensionality Reduction</a:t>
            </a:r>
            <a:endParaRPr lang="en-IN" dirty="0"/>
          </a:p>
        </p:txBody>
      </p:sp>
      <p:sp>
        <p:nvSpPr>
          <p:cNvPr id="3" name="Content Placeholder 2">
            <a:extLst>
              <a:ext uri="{FF2B5EF4-FFF2-40B4-BE49-F238E27FC236}">
                <a16:creationId xmlns:a16="http://schemas.microsoft.com/office/drawing/2014/main" id="{F770808D-3075-61CA-D8DA-39C419154DEA}"/>
              </a:ext>
            </a:extLst>
          </p:cNvPr>
          <p:cNvSpPr>
            <a:spLocks noGrp="1"/>
          </p:cNvSpPr>
          <p:nvPr>
            <p:ph idx="1"/>
          </p:nvPr>
        </p:nvSpPr>
        <p:spPr/>
        <p:txBody>
          <a:bodyPr/>
          <a:lstStyle/>
          <a:p>
            <a:r>
              <a:rPr lang="en-US" b="0" i="0" dirty="0">
                <a:solidFill>
                  <a:srgbClr val="273239"/>
                </a:solidFill>
                <a:effectLst/>
                <a:latin typeface="Nunito" pitchFamily="2" charset="0"/>
              </a:rPr>
              <a:t>It may lead to some amount of data loss.</a:t>
            </a:r>
          </a:p>
          <a:p>
            <a:r>
              <a:rPr lang="en-US" dirty="0">
                <a:solidFill>
                  <a:srgbClr val="273239"/>
                </a:solidFill>
                <a:latin typeface="Nunito" pitchFamily="2" charset="0"/>
              </a:rPr>
              <a:t>I</a:t>
            </a:r>
            <a:r>
              <a:rPr lang="en-US" b="0" i="0" dirty="0">
                <a:solidFill>
                  <a:srgbClr val="273239"/>
                </a:solidFill>
                <a:effectLst/>
                <a:latin typeface="Nunito" pitchFamily="2" charset="0"/>
              </a:rPr>
              <a:t>t may be difficult to understand the relationship between the original features and the reduced dimensions.</a:t>
            </a:r>
            <a:endParaRPr lang="en-IN" dirty="0"/>
          </a:p>
        </p:txBody>
      </p:sp>
    </p:spTree>
    <p:extLst>
      <p:ext uri="{BB962C8B-B14F-4D97-AF65-F5344CB8AC3E}">
        <p14:creationId xmlns:p14="http://schemas.microsoft.com/office/powerpoint/2010/main" val="26070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1845-C7FF-B73B-9877-8E8D8769284A}"/>
              </a:ext>
            </a:extLst>
          </p:cNvPr>
          <p:cNvSpPr>
            <a:spLocks noGrp="1"/>
          </p:cNvSpPr>
          <p:nvPr>
            <p:ph type="title"/>
          </p:nvPr>
        </p:nvSpPr>
        <p:spPr/>
        <p:txBody>
          <a:bodyPr/>
          <a:lstStyle/>
          <a:p>
            <a:r>
              <a:rPr lang="en-US" dirty="0"/>
              <a:t>autoencoder</a:t>
            </a:r>
            <a:endParaRPr lang="en-IN" dirty="0"/>
          </a:p>
        </p:txBody>
      </p:sp>
      <p:sp>
        <p:nvSpPr>
          <p:cNvPr id="3" name="Content Placeholder 2">
            <a:extLst>
              <a:ext uri="{FF2B5EF4-FFF2-40B4-BE49-F238E27FC236}">
                <a16:creationId xmlns:a16="http://schemas.microsoft.com/office/drawing/2014/main" id="{890432D6-60A9-EB43-D9AC-52A3703984F9}"/>
              </a:ext>
            </a:extLst>
          </p:cNvPr>
          <p:cNvSpPr>
            <a:spLocks noGrp="1"/>
          </p:cNvSpPr>
          <p:nvPr>
            <p:ph idx="1"/>
          </p:nvPr>
        </p:nvSpPr>
        <p:spPr/>
        <p:txBody>
          <a:bodyPr/>
          <a:lstStyle/>
          <a:p>
            <a:r>
              <a:rPr lang="en-US" b="1" i="0" dirty="0">
                <a:effectLst/>
                <a:latin typeface="ui-sans-serif"/>
              </a:rPr>
              <a:t>Auto-encoders</a:t>
            </a:r>
            <a:r>
              <a:rPr lang="en-US" b="0" i="0" dirty="0">
                <a:effectLst/>
                <a:latin typeface="ui-sans-serif"/>
              </a:rPr>
              <a:t> are a branch of neural networks which basically compresses the information of the input variables into a reduced dimensional space and then it recreate the input data set to train it all over again.</a:t>
            </a:r>
          </a:p>
          <a:p>
            <a:pPr algn="l"/>
            <a:r>
              <a:rPr lang="en-IN" b="0" i="0" dirty="0">
                <a:effectLst/>
                <a:latin typeface="ui-sans-serif"/>
              </a:rPr>
              <a:t>Auto-encoder consists of 3 main components</a:t>
            </a:r>
          </a:p>
          <a:p>
            <a:pPr lvl="1"/>
            <a:r>
              <a:rPr lang="en-IN" b="0" i="0" dirty="0">
                <a:solidFill>
                  <a:srgbClr val="18181B"/>
                </a:solidFill>
                <a:effectLst/>
                <a:latin typeface="ui-sans-serif"/>
              </a:rPr>
              <a:t>Encoder</a:t>
            </a:r>
          </a:p>
          <a:p>
            <a:pPr lvl="1"/>
            <a:r>
              <a:rPr lang="en-IN" b="0" i="0" dirty="0">
                <a:solidFill>
                  <a:srgbClr val="18181B"/>
                </a:solidFill>
                <a:effectLst/>
                <a:latin typeface="ui-sans-serif"/>
              </a:rPr>
              <a:t>Code</a:t>
            </a:r>
          </a:p>
          <a:p>
            <a:pPr lvl="1"/>
            <a:r>
              <a:rPr lang="en-IN" b="0" i="0" dirty="0">
                <a:solidFill>
                  <a:srgbClr val="18181B"/>
                </a:solidFill>
                <a:effectLst/>
                <a:latin typeface="ui-sans-serif"/>
              </a:rPr>
              <a:t>Decoder</a:t>
            </a:r>
          </a:p>
          <a:p>
            <a:pPr marL="0" indent="0">
              <a:buNone/>
            </a:pPr>
            <a:endParaRPr lang="en-IN" dirty="0"/>
          </a:p>
        </p:txBody>
      </p:sp>
      <p:pic>
        <p:nvPicPr>
          <p:cNvPr id="5" name="Picture 4">
            <a:extLst>
              <a:ext uri="{FF2B5EF4-FFF2-40B4-BE49-F238E27FC236}">
                <a16:creationId xmlns:a16="http://schemas.microsoft.com/office/drawing/2014/main" id="{80BD3B37-E286-175B-336D-28DDE21F9B9D}"/>
              </a:ext>
            </a:extLst>
          </p:cNvPr>
          <p:cNvPicPr>
            <a:picLocks noChangeAspect="1"/>
          </p:cNvPicPr>
          <p:nvPr/>
        </p:nvPicPr>
        <p:blipFill>
          <a:blip r:embed="rId2"/>
          <a:stretch>
            <a:fillRect/>
          </a:stretch>
        </p:blipFill>
        <p:spPr>
          <a:xfrm>
            <a:off x="6646332" y="2865687"/>
            <a:ext cx="5329982" cy="2762636"/>
          </a:xfrm>
          <a:prstGeom prst="rect">
            <a:avLst/>
          </a:prstGeom>
        </p:spPr>
      </p:pic>
    </p:spTree>
    <p:extLst>
      <p:ext uri="{BB962C8B-B14F-4D97-AF65-F5344CB8AC3E}">
        <p14:creationId xmlns:p14="http://schemas.microsoft.com/office/powerpoint/2010/main" val="25380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8FC3-185A-1844-0337-70B90075D63A}"/>
              </a:ext>
            </a:extLst>
          </p:cNvPr>
          <p:cNvSpPr>
            <a:spLocks noGrp="1"/>
          </p:cNvSpPr>
          <p:nvPr>
            <p:ph type="title"/>
          </p:nvPr>
        </p:nvSpPr>
        <p:spPr/>
        <p:txBody>
          <a:bodyPr/>
          <a:lstStyle/>
          <a:p>
            <a:r>
              <a:rPr lang="en-IN" b="0" i="0" dirty="0">
                <a:effectLst/>
                <a:latin typeface="ui-sans-serif"/>
              </a:rPr>
              <a:t>Auto-encoder components</a:t>
            </a:r>
            <a:br>
              <a:rPr lang="en-IN" b="0" i="0" dirty="0">
                <a:effectLst/>
                <a:latin typeface="ui-sans-serif"/>
              </a:rPr>
            </a:br>
            <a:endParaRPr lang="en-IN" dirty="0"/>
          </a:p>
        </p:txBody>
      </p:sp>
      <p:sp>
        <p:nvSpPr>
          <p:cNvPr id="3" name="Content Placeholder 2">
            <a:extLst>
              <a:ext uri="{FF2B5EF4-FFF2-40B4-BE49-F238E27FC236}">
                <a16:creationId xmlns:a16="http://schemas.microsoft.com/office/drawing/2014/main" id="{B4F9538A-8524-552A-8A6E-0DC33D3A9571}"/>
              </a:ext>
            </a:extLst>
          </p:cNvPr>
          <p:cNvSpPr>
            <a:spLocks noGrp="1"/>
          </p:cNvSpPr>
          <p:nvPr>
            <p:ph idx="1"/>
          </p:nvPr>
        </p:nvSpPr>
        <p:spPr/>
        <p:txBody>
          <a:bodyPr/>
          <a:lstStyle/>
          <a:p>
            <a:r>
              <a:rPr lang="en-US" b="1" i="0" dirty="0">
                <a:effectLst/>
                <a:latin typeface="ui-sans-serif"/>
              </a:rPr>
              <a:t>Encoder</a:t>
            </a:r>
            <a:r>
              <a:rPr lang="en-US" b="0" i="0" dirty="0">
                <a:effectLst/>
                <a:latin typeface="ui-sans-serif"/>
              </a:rPr>
              <a:t>: An encoder is a feed-forward, fully connected neural network that compresses the input into a latent space representation and encodes the input image as a compressed representation in a reduced dimension, and produces code. </a:t>
            </a:r>
          </a:p>
          <a:p>
            <a:r>
              <a:rPr lang="en-US" b="1" i="0" dirty="0">
                <a:effectLst/>
                <a:latin typeface="ui-sans-serif"/>
              </a:rPr>
              <a:t>Code</a:t>
            </a:r>
            <a:r>
              <a:rPr lang="en-US" b="0" i="0" dirty="0">
                <a:effectLst/>
                <a:latin typeface="ui-sans-serif"/>
              </a:rPr>
              <a:t>: This part of the network contains the reduced representation of the input that is fed into the decoder.</a:t>
            </a:r>
            <a:endParaRPr lang="en-US" dirty="0">
              <a:latin typeface="ui-sans-serif"/>
            </a:endParaRPr>
          </a:p>
          <a:p>
            <a:r>
              <a:rPr lang="en-US" b="1" i="0" dirty="0">
                <a:effectLst/>
                <a:latin typeface="ui-sans-serif"/>
              </a:rPr>
              <a:t>Decoder</a:t>
            </a:r>
            <a:r>
              <a:rPr lang="en-US" b="0" i="0" dirty="0">
                <a:effectLst/>
                <a:latin typeface="ui-sans-serif"/>
              </a:rPr>
              <a:t>: A decoder is also a feed-forward neural network that is similar to an encoder but the representation is the exact mirror image of the encoder. The decoder reconstructs the input back to the original dimensions from the code.</a:t>
            </a:r>
            <a:endParaRPr lang="en-IN" dirty="0"/>
          </a:p>
        </p:txBody>
      </p:sp>
    </p:spTree>
    <p:extLst>
      <p:ext uri="{BB962C8B-B14F-4D97-AF65-F5344CB8AC3E}">
        <p14:creationId xmlns:p14="http://schemas.microsoft.com/office/powerpoint/2010/main" val="26645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8901-6658-6CC4-ED2D-05690B015202}"/>
              </a:ext>
            </a:extLst>
          </p:cNvPr>
          <p:cNvSpPr>
            <a:spLocks noGrp="1"/>
          </p:cNvSpPr>
          <p:nvPr>
            <p:ph type="title"/>
          </p:nvPr>
        </p:nvSpPr>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DA1FE85D-0ADB-0B21-7BE8-95D6358A25A4}"/>
              </a:ext>
            </a:extLst>
          </p:cNvPr>
          <p:cNvSpPr>
            <a:spLocks noGrp="1"/>
          </p:cNvSpPr>
          <p:nvPr>
            <p:ph idx="1"/>
          </p:nvPr>
        </p:nvSpPr>
        <p:spPr>
          <a:xfrm>
            <a:off x="1451579" y="2015732"/>
            <a:ext cx="9603275" cy="3809335"/>
          </a:xfrm>
        </p:spPr>
        <p:txBody>
          <a:bodyPr>
            <a:normAutofit lnSpcReduction="10000"/>
          </a:bodyPr>
          <a:lstStyle/>
          <a:p>
            <a:r>
              <a:rPr lang="en-US" dirty="0">
                <a:latin typeface="ui-sans-serif"/>
              </a:rPr>
              <a:t>F</a:t>
            </a:r>
            <a:r>
              <a:rPr lang="en-US" b="0" i="0" dirty="0">
                <a:effectLst/>
                <a:latin typeface="ui-sans-serif"/>
              </a:rPr>
              <a:t>irst, the input passes through the encoder, which is a fully-connected ANN, to produce the code. </a:t>
            </a:r>
          </a:p>
          <a:p>
            <a:r>
              <a:rPr lang="en-US" b="0" i="0" dirty="0">
                <a:effectLst/>
                <a:latin typeface="ui-sans-serif"/>
              </a:rPr>
              <a:t>The decoder, which has the similar ANN structure, then produces the output only using the code. </a:t>
            </a:r>
          </a:p>
          <a:p>
            <a:r>
              <a:rPr lang="en-US" b="0" i="0" dirty="0">
                <a:effectLst/>
                <a:latin typeface="ui-sans-serif"/>
              </a:rPr>
              <a:t>The goal is to get an output identical with the input. </a:t>
            </a:r>
          </a:p>
          <a:p>
            <a:r>
              <a:rPr lang="en-US" dirty="0">
                <a:latin typeface="ui-sans-serif"/>
              </a:rPr>
              <a:t>D</a:t>
            </a:r>
            <a:r>
              <a:rPr lang="en-US" b="0" i="0" dirty="0">
                <a:effectLst/>
                <a:latin typeface="ui-sans-serif"/>
              </a:rPr>
              <a:t>ecoder architecture is the mirror image of the encoder. This is not a requirement but it's typically the case. </a:t>
            </a:r>
          </a:p>
          <a:p>
            <a:r>
              <a:rPr lang="en-US" b="0" i="0" dirty="0">
                <a:effectLst/>
                <a:latin typeface="ui-sans-serif"/>
              </a:rPr>
              <a:t>The only requirement is the dimensionality of the input and output needs to be the same. Anything in the middle can be played with.</a:t>
            </a:r>
            <a:endParaRPr lang="en-IN" dirty="0"/>
          </a:p>
        </p:txBody>
      </p:sp>
    </p:spTree>
    <p:extLst>
      <p:ext uri="{BB962C8B-B14F-4D97-AF65-F5344CB8AC3E}">
        <p14:creationId xmlns:p14="http://schemas.microsoft.com/office/powerpoint/2010/main" val="281799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7F8D-D971-9265-E2FE-391225963FFA}"/>
              </a:ext>
            </a:extLst>
          </p:cNvPr>
          <p:cNvSpPr>
            <a:spLocks noGrp="1"/>
          </p:cNvSpPr>
          <p:nvPr>
            <p:ph type="title"/>
          </p:nvPr>
        </p:nvSpPr>
        <p:spPr/>
        <p:txBody>
          <a:bodyPr/>
          <a:lstStyle/>
          <a:p>
            <a:r>
              <a:rPr lang="en-IN" b="1" i="0" dirty="0">
                <a:solidFill>
                  <a:srgbClr val="18181B"/>
                </a:solidFill>
                <a:effectLst/>
                <a:latin typeface="ui-sans-serif"/>
              </a:rPr>
              <a:t>Hyperparameters</a:t>
            </a:r>
            <a:br>
              <a:rPr lang="en-IN" b="1" i="0" dirty="0">
                <a:solidFill>
                  <a:srgbClr val="18181B"/>
                </a:solidFill>
                <a:effectLst/>
                <a:latin typeface="ui-sans-serif"/>
              </a:rPr>
            </a:br>
            <a:endParaRPr lang="en-IN" dirty="0"/>
          </a:p>
        </p:txBody>
      </p:sp>
      <p:sp>
        <p:nvSpPr>
          <p:cNvPr id="3" name="Content Placeholder 2">
            <a:extLst>
              <a:ext uri="{FF2B5EF4-FFF2-40B4-BE49-F238E27FC236}">
                <a16:creationId xmlns:a16="http://schemas.microsoft.com/office/drawing/2014/main" id="{C43CDB2D-FC1B-05BF-01F7-873B15F4E189}"/>
              </a:ext>
            </a:extLst>
          </p:cNvPr>
          <p:cNvSpPr>
            <a:spLocks noGrp="1"/>
          </p:cNvSpPr>
          <p:nvPr>
            <p:ph idx="1"/>
          </p:nvPr>
        </p:nvSpPr>
        <p:spPr/>
        <p:txBody>
          <a:bodyPr>
            <a:normAutofit fontScale="92500"/>
          </a:bodyPr>
          <a:lstStyle/>
          <a:p>
            <a:r>
              <a:rPr lang="en-US" b="1" i="0" dirty="0">
                <a:solidFill>
                  <a:srgbClr val="18181B"/>
                </a:solidFill>
                <a:effectLst/>
                <a:latin typeface="ui-sans-serif"/>
              </a:rPr>
              <a:t>Code size</a:t>
            </a:r>
            <a:r>
              <a:rPr lang="en-US" b="0" i="0" dirty="0">
                <a:solidFill>
                  <a:srgbClr val="18181B"/>
                </a:solidFill>
                <a:effectLst/>
                <a:latin typeface="ui-sans-serif"/>
              </a:rPr>
              <a:t>: number of nodes in the middle layer. Smaller size results in more compression.</a:t>
            </a:r>
          </a:p>
          <a:p>
            <a:r>
              <a:rPr lang="en-US" b="1" i="0" dirty="0">
                <a:effectLst/>
                <a:latin typeface="ui-sans-serif"/>
              </a:rPr>
              <a:t>Number of layers</a:t>
            </a:r>
            <a:r>
              <a:rPr lang="en-US" b="0" i="0" dirty="0">
                <a:effectLst/>
                <a:latin typeface="ui-sans-serif"/>
              </a:rPr>
              <a:t>: the auto-encoder can be as deep as we like. In the figure above we have 2 layers in both the encoder and decoder</a:t>
            </a:r>
          </a:p>
          <a:p>
            <a:r>
              <a:rPr lang="en-US" b="1" i="0" dirty="0">
                <a:solidFill>
                  <a:srgbClr val="18181B"/>
                </a:solidFill>
                <a:effectLst/>
                <a:latin typeface="ui-sans-serif"/>
              </a:rPr>
              <a:t>Number of nodes per layer</a:t>
            </a:r>
            <a:r>
              <a:rPr lang="en-US" b="0" i="0" dirty="0">
                <a:solidFill>
                  <a:srgbClr val="18181B"/>
                </a:solidFill>
                <a:effectLst/>
                <a:latin typeface="ui-sans-serif"/>
              </a:rPr>
              <a:t>: The number of nodes per layer decreases with each subsequent layer of the encoder and increases back in the decoder. </a:t>
            </a:r>
          </a:p>
          <a:p>
            <a:r>
              <a:rPr lang="en-US" b="1" i="0" dirty="0">
                <a:solidFill>
                  <a:srgbClr val="18181B"/>
                </a:solidFill>
                <a:effectLst/>
                <a:latin typeface="ui-sans-serif"/>
              </a:rPr>
              <a:t>Loss function</a:t>
            </a:r>
            <a:r>
              <a:rPr lang="en-US" b="0" i="0" dirty="0">
                <a:solidFill>
                  <a:srgbClr val="18181B"/>
                </a:solidFill>
                <a:effectLst/>
                <a:latin typeface="ui-sans-serif"/>
              </a:rPr>
              <a:t>: we either use mean squared error (</a:t>
            </a:r>
            <a:r>
              <a:rPr lang="en-US" b="0" i="0" dirty="0" err="1">
                <a:solidFill>
                  <a:srgbClr val="18181B"/>
                </a:solidFill>
                <a:effectLst/>
                <a:latin typeface="ui-sans-serif"/>
              </a:rPr>
              <a:t>mse</a:t>
            </a:r>
            <a:r>
              <a:rPr lang="en-US" b="0" i="0" dirty="0">
                <a:solidFill>
                  <a:srgbClr val="18181B"/>
                </a:solidFill>
                <a:effectLst/>
                <a:latin typeface="ui-sans-serif"/>
              </a:rPr>
              <a:t>) or binary cross-entropy. If the input values are in the range [0, 1] then we typically use cross-entropy, otherwise, we use the mean squared error.</a:t>
            </a:r>
          </a:p>
          <a:p>
            <a:pPr marL="0" indent="0">
              <a:buNone/>
            </a:pPr>
            <a:endParaRPr lang="en-US" b="0" i="0" dirty="0">
              <a:solidFill>
                <a:srgbClr val="18181B"/>
              </a:solidFill>
              <a:effectLst/>
              <a:latin typeface="ui-sans-serif"/>
            </a:endParaRPr>
          </a:p>
          <a:p>
            <a:endParaRPr lang="en-IN" dirty="0"/>
          </a:p>
        </p:txBody>
      </p:sp>
    </p:spTree>
    <p:extLst>
      <p:ext uri="{BB962C8B-B14F-4D97-AF65-F5344CB8AC3E}">
        <p14:creationId xmlns:p14="http://schemas.microsoft.com/office/powerpoint/2010/main" val="73313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{B941BDBC-EC2A-42E5-876A-D96952D59406}tf10001114</Template>
  <TotalTime>22</TotalTime>
  <Words>582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Nunito</vt:lpstr>
      <vt:lpstr>ui-sans-serif</vt:lpstr>
      <vt:lpstr>Gallery</vt:lpstr>
      <vt:lpstr>Dimensionality Reduction using Auto-Encoders </vt:lpstr>
      <vt:lpstr>Dimensionality reduction</vt:lpstr>
      <vt:lpstr>Dimensionality reduction techniques</vt:lpstr>
      <vt:lpstr>Advantages of Dimensionality Reduction</vt:lpstr>
      <vt:lpstr>disadvantages of Dimensionality Reduction</vt:lpstr>
      <vt:lpstr>autoencoder</vt:lpstr>
      <vt:lpstr>Auto-encoder components </vt:lpstr>
      <vt:lpstr>Process</vt:lpstr>
      <vt:lpstr>Hyperparameters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using Auto-Encoders </dc:title>
  <dc:creator>venkataramana veeramsetty</dc:creator>
  <cp:lastModifiedBy>venkataramana veeramsetty</cp:lastModifiedBy>
  <cp:revision>1</cp:revision>
  <dcterms:created xsi:type="dcterms:W3CDTF">2024-03-15T03:53:11Z</dcterms:created>
  <dcterms:modified xsi:type="dcterms:W3CDTF">2024-03-15T04:15:27Z</dcterms:modified>
</cp:coreProperties>
</file>